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801" r:id="rId2"/>
    <p:sldId id="783" r:id="rId3"/>
    <p:sldId id="746" r:id="rId4"/>
    <p:sldId id="791" r:id="rId5"/>
    <p:sldId id="785" r:id="rId6"/>
    <p:sldId id="745" r:id="rId7"/>
    <p:sldId id="554" r:id="rId8"/>
    <p:sldId id="786" r:id="rId9"/>
    <p:sldId id="784" r:id="rId10"/>
    <p:sldId id="788" r:id="rId11"/>
    <p:sldId id="802" r:id="rId12"/>
    <p:sldId id="812" r:id="rId13"/>
    <p:sldId id="747" r:id="rId14"/>
    <p:sldId id="795" r:id="rId15"/>
    <p:sldId id="793" r:id="rId16"/>
    <p:sldId id="789" r:id="rId17"/>
    <p:sldId id="792" r:id="rId18"/>
    <p:sldId id="810" r:id="rId19"/>
    <p:sldId id="814" r:id="rId20"/>
    <p:sldId id="813" r:id="rId21"/>
    <p:sldId id="267" r:id="rId22"/>
    <p:sldId id="257" r:id="rId23"/>
    <p:sldId id="258" r:id="rId24"/>
    <p:sldId id="286" r:id="rId25"/>
    <p:sldId id="280" r:id="rId26"/>
    <p:sldId id="408" r:id="rId27"/>
    <p:sldId id="259" r:id="rId28"/>
    <p:sldId id="282" r:id="rId29"/>
    <p:sldId id="288" r:id="rId30"/>
    <p:sldId id="289" r:id="rId31"/>
    <p:sldId id="559" r:id="rId32"/>
    <p:sldId id="561" r:id="rId33"/>
    <p:sldId id="560" r:id="rId34"/>
    <p:sldId id="285" r:id="rId35"/>
    <p:sldId id="256" r:id="rId36"/>
    <p:sldId id="260" r:id="rId37"/>
    <p:sldId id="261" r:id="rId38"/>
    <p:sldId id="562" r:id="rId39"/>
    <p:sldId id="566" r:id="rId40"/>
    <p:sldId id="564" r:id="rId41"/>
    <p:sldId id="563" r:id="rId42"/>
    <p:sldId id="290" r:id="rId43"/>
    <p:sldId id="568" r:id="rId44"/>
    <p:sldId id="570" r:id="rId45"/>
    <p:sldId id="569" r:id="rId46"/>
    <p:sldId id="262" r:id="rId47"/>
    <p:sldId id="287" r:id="rId48"/>
    <p:sldId id="263" r:id="rId49"/>
    <p:sldId id="536" r:id="rId50"/>
    <p:sldId id="268" r:id="rId51"/>
    <p:sldId id="349" r:id="rId52"/>
    <p:sldId id="292" r:id="rId53"/>
    <p:sldId id="350" r:id="rId54"/>
    <p:sldId id="575" r:id="rId55"/>
    <p:sldId id="293" r:id="rId56"/>
    <p:sldId id="291" r:id="rId57"/>
    <p:sldId id="298" r:id="rId58"/>
    <p:sldId id="294" r:id="rId59"/>
    <p:sldId id="579" r:id="rId60"/>
    <p:sldId id="265" r:id="rId61"/>
    <p:sldId id="296" r:id="rId62"/>
    <p:sldId id="283" r:id="rId63"/>
    <p:sldId id="295" r:id="rId64"/>
    <p:sldId id="297" r:id="rId65"/>
    <p:sldId id="578" r:id="rId66"/>
    <p:sldId id="576" r:id="rId67"/>
    <p:sldId id="505" r:id="rId68"/>
    <p:sldId id="577" r:id="rId69"/>
    <p:sldId id="266" r:id="rId70"/>
    <p:sldId id="367" r:id="rId71"/>
    <p:sldId id="371" r:id="rId72"/>
    <p:sldId id="403" r:id="rId73"/>
    <p:sldId id="404" r:id="rId74"/>
    <p:sldId id="272" r:id="rId75"/>
    <p:sldId id="301" r:id="rId76"/>
    <p:sldId id="303" r:id="rId77"/>
    <p:sldId id="304" r:id="rId78"/>
    <p:sldId id="580" r:id="rId79"/>
    <p:sldId id="342" r:id="rId80"/>
    <p:sldId id="425" r:id="rId81"/>
    <p:sldId id="581" r:id="rId82"/>
    <p:sldId id="571" r:id="rId83"/>
    <p:sldId id="582" r:id="rId84"/>
    <p:sldId id="489" r:id="rId85"/>
    <p:sldId id="572" r:id="rId86"/>
    <p:sldId id="583" r:id="rId87"/>
    <p:sldId id="405" r:id="rId88"/>
    <p:sldId id="406" r:id="rId89"/>
    <p:sldId id="336" r:id="rId90"/>
    <p:sldId id="587" r:id="rId91"/>
    <p:sldId id="337" r:id="rId92"/>
    <p:sldId id="335" r:id="rId93"/>
    <p:sldId id="348" r:id="rId94"/>
    <p:sldId id="817" r:id="rId95"/>
    <p:sldId id="429" r:id="rId96"/>
    <p:sldId id="430" r:id="rId97"/>
    <p:sldId id="339" r:id="rId98"/>
    <p:sldId id="470" r:id="rId99"/>
    <p:sldId id="573" r:id="rId100"/>
    <p:sldId id="574" r:id="rId101"/>
    <p:sldId id="270" r:id="rId102"/>
    <p:sldId id="393" r:id="rId103"/>
    <p:sldId id="341" r:id="rId104"/>
    <p:sldId id="516" r:id="rId105"/>
    <p:sldId id="815" r:id="rId106"/>
    <p:sldId id="278" r:id="rId107"/>
    <p:sldId id="300" r:id="rId108"/>
    <p:sldId id="407"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49" autoAdjust="0"/>
  </p:normalViewPr>
  <p:slideViewPr>
    <p:cSldViewPr snapToGrid="0" showGuides="1">
      <p:cViewPr varScale="1">
        <p:scale>
          <a:sx n="65" d="100"/>
          <a:sy n="65" d="100"/>
        </p:scale>
        <p:origin x="60" y="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3AC65-CE65-4A9A-81CF-32D0D889CA05}" type="datetimeFigureOut">
              <a:rPr lang="en-US" smtClean="0"/>
              <a:t>2/17/2023</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C0B19-CD26-4B47-89A4-AEDFF0E4C069}" type="slidenum">
              <a:rPr lang="en-US" smtClean="0"/>
              <a:t>‹#›</a:t>
            </a:fld>
            <a:endParaRPr lang="en-US"/>
          </a:p>
        </p:txBody>
      </p:sp>
    </p:spTree>
    <p:extLst>
      <p:ext uri="{BB962C8B-B14F-4D97-AF65-F5344CB8AC3E}">
        <p14:creationId xmlns:p14="http://schemas.microsoft.com/office/powerpoint/2010/main" val="2849483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49</a:t>
            </a:fld>
            <a:endParaRPr lang="cs-CZ"/>
          </a:p>
        </p:txBody>
      </p:sp>
    </p:spTree>
    <p:extLst>
      <p:ext uri="{BB962C8B-B14F-4D97-AF65-F5344CB8AC3E}">
        <p14:creationId xmlns:p14="http://schemas.microsoft.com/office/powerpoint/2010/main" val="883049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283F131-215D-473E-B5A3-D1DBD61F8409}" type="slidenum">
              <a:rPr lang="cs-CZ" smtClean="0"/>
              <a:t>102</a:t>
            </a:fld>
            <a:endParaRPr lang="cs-CZ"/>
          </a:p>
        </p:txBody>
      </p:sp>
    </p:spTree>
    <p:extLst>
      <p:ext uri="{BB962C8B-B14F-4D97-AF65-F5344CB8AC3E}">
        <p14:creationId xmlns:p14="http://schemas.microsoft.com/office/powerpoint/2010/main" val="4123993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D9986A-61AA-4220-BBB8-BEC5D0F052C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a:p>
        </p:txBody>
      </p:sp>
      <p:sp>
        <p:nvSpPr>
          <p:cNvPr id="3" name="Podnadpis 2">
            <a:extLst>
              <a:ext uri="{FF2B5EF4-FFF2-40B4-BE49-F238E27FC236}">
                <a16:creationId xmlns:a16="http://schemas.microsoft.com/office/drawing/2014/main" id="{DE1BA2B7-0777-4F1F-86D5-ADB2C0038C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a:p>
        </p:txBody>
      </p:sp>
      <p:sp>
        <p:nvSpPr>
          <p:cNvPr id="4" name="Zástupný symbol pro datum 3">
            <a:extLst>
              <a:ext uri="{FF2B5EF4-FFF2-40B4-BE49-F238E27FC236}">
                <a16:creationId xmlns:a16="http://schemas.microsoft.com/office/drawing/2014/main" id="{02FB5714-B150-43FE-A6EC-EB0DAE65A6EE}"/>
              </a:ext>
            </a:extLst>
          </p:cNvPr>
          <p:cNvSpPr>
            <a:spLocks noGrp="1"/>
          </p:cNvSpPr>
          <p:nvPr>
            <p:ph type="dt" sz="half" idx="10"/>
          </p:nvPr>
        </p:nvSpPr>
        <p:spPr/>
        <p:txBody>
          <a:bodyPr/>
          <a:lstStyle/>
          <a:p>
            <a:fld id="{506468B4-F1F9-4170-AABB-5D7638E9FA79}" type="datetimeFigureOut">
              <a:rPr lang="en-US" smtClean="0"/>
              <a:t>2/17/2023</a:t>
            </a:fld>
            <a:endParaRPr lang="en-US"/>
          </a:p>
        </p:txBody>
      </p:sp>
      <p:sp>
        <p:nvSpPr>
          <p:cNvPr id="5" name="Zástupný symbol pro zápatí 4">
            <a:extLst>
              <a:ext uri="{FF2B5EF4-FFF2-40B4-BE49-F238E27FC236}">
                <a16:creationId xmlns:a16="http://schemas.microsoft.com/office/drawing/2014/main" id="{5702CED0-997A-44B3-B303-F19AE65B9673}"/>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0113926E-87AB-4BE4-BAED-72DD8DBCE23B}"/>
              </a:ext>
            </a:extLst>
          </p:cNvPr>
          <p:cNvSpPr>
            <a:spLocks noGrp="1"/>
          </p:cNvSpPr>
          <p:nvPr>
            <p:ph type="sldNum" sz="quarter" idx="12"/>
          </p:nvPr>
        </p:nvSpPr>
        <p:spPr/>
        <p:txBody>
          <a:bodyPr/>
          <a:lstStyle/>
          <a:p>
            <a:fld id="{5672ED1B-8B7E-4845-A424-9DAE47714563}" type="slidenum">
              <a:rPr lang="en-US" smtClean="0"/>
              <a:t>‹#›</a:t>
            </a:fld>
            <a:endParaRPr lang="en-US"/>
          </a:p>
        </p:txBody>
      </p:sp>
    </p:spTree>
    <p:extLst>
      <p:ext uri="{BB962C8B-B14F-4D97-AF65-F5344CB8AC3E}">
        <p14:creationId xmlns:p14="http://schemas.microsoft.com/office/powerpoint/2010/main" val="3336729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94DF94-AC54-412B-B66A-C3A8643FC7F2}"/>
              </a:ext>
            </a:extLst>
          </p:cNvPr>
          <p:cNvSpPr>
            <a:spLocks noGrp="1"/>
          </p:cNvSpPr>
          <p:nvPr>
            <p:ph type="title"/>
          </p:nvPr>
        </p:nvSpPr>
        <p:spPr/>
        <p:txBody>
          <a:bodyPr/>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D8174407-1C5B-493D-BD53-0D443F7E90B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AEEDC22E-1FA8-43C7-8943-9F9C3C322492}"/>
              </a:ext>
            </a:extLst>
          </p:cNvPr>
          <p:cNvSpPr>
            <a:spLocks noGrp="1"/>
          </p:cNvSpPr>
          <p:nvPr>
            <p:ph type="dt" sz="half" idx="10"/>
          </p:nvPr>
        </p:nvSpPr>
        <p:spPr/>
        <p:txBody>
          <a:bodyPr/>
          <a:lstStyle/>
          <a:p>
            <a:fld id="{506468B4-F1F9-4170-AABB-5D7638E9FA79}" type="datetimeFigureOut">
              <a:rPr lang="en-US" smtClean="0"/>
              <a:t>2/17/2023</a:t>
            </a:fld>
            <a:endParaRPr lang="en-US"/>
          </a:p>
        </p:txBody>
      </p:sp>
      <p:sp>
        <p:nvSpPr>
          <p:cNvPr id="5" name="Zástupný symbol pro zápatí 4">
            <a:extLst>
              <a:ext uri="{FF2B5EF4-FFF2-40B4-BE49-F238E27FC236}">
                <a16:creationId xmlns:a16="http://schemas.microsoft.com/office/drawing/2014/main" id="{56CB62D0-0D22-48D0-9456-07C84EB52265}"/>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141BD6D5-8892-4B24-B2C9-F76614F445A5}"/>
              </a:ext>
            </a:extLst>
          </p:cNvPr>
          <p:cNvSpPr>
            <a:spLocks noGrp="1"/>
          </p:cNvSpPr>
          <p:nvPr>
            <p:ph type="sldNum" sz="quarter" idx="12"/>
          </p:nvPr>
        </p:nvSpPr>
        <p:spPr/>
        <p:txBody>
          <a:bodyPr/>
          <a:lstStyle/>
          <a:p>
            <a:fld id="{5672ED1B-8B7E-4845-A424-9DAE47714563}" type="slidenum">
              <a:rPr lang="en-US" smtClean="0"/>
              <a:t>‹#›</a:t>
            </a:fld>
            <a:endParaRPr lang="en-US"/>
          </a:p>
        </p:txBody>
      </p:sp>
    </p:spTree>
    <p:extLst>
      <p:ext uri="{BB962C8B-B14F-4D97-AF65-F5344CB8AC3E}">
        <p14:creationId xmlns:p14="http://schemas.microsoft.com/office/powerpoint/2010/main" val="1405500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E633FAD-A0A6-4443-83FC-856B3497D01B}"/>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57EC6335-D6B9-49DF-AEDD-7C1564A7372F}"/>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EEF86A5B-7DBB-4015-B916-8DE281360E29}"/>
              </a:ext>
            </a:extLst>
          </p:cNvPr>
          <p:cNvSpPr>
            <a:spLocks noGrp="1"/>
          </p:cNvSpPr>
          <p:nvPr>
            <p:ph type="dt" sz="half" idx="10"/>
          </p:nvPr>
        </p:nvSpPr>
        <p:spPr/>
        <p:txBody>
          <a:bodyPr/>
          <a:lstStyle/>
          <a:p>
            <a:fld id="{506468B4-F1F9-4170-AABB-5D7638E9FA79}" type="datetimeFigureOut">
              <a:rPr lang="en-US" smtClean="0"/>
              <a:t>2/17/2023</a:t>
            </a:fld>
            <a:endParaRPr lang="en-US"/>
          </a:p>
        </p:txBody>
      </p:sp>
      <p:sp>
        <p:nvSpPr>
          <p:cNvPr id="5" name="Zástupný symbol pro zápatí 4">
            <a:extLst>
              <a:ext uri="{FF2B5EF4-FFF2-40B4-BE49-F238E27FC236}">
                <a16:creationId xmlns:a16="http://schemas.microsoft.com/office/drawing/2014/main" id="{00EE4563-28F0-4E6B-AB8A-D1362BBBE84A}"/>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F4D62508-D8AF-4259-9FEA-8282D7D776C6}"/>
              </a:ext>
            </a:extLst>
          </p:cNvPr>
          <p:cNvSpPr>
            <a:spLocks noGrp="1"/>
          </p:cNvSpPr>
          <p:nvPr>
            <p:ph type="sldNum" sz="quarter" idx="12"/>
          </p:nvPr>
        </p:nvSpPr>
        <p:spPr/>
        <p:txBody>
          <a:bodyPr/>
          <a:lstStyle/>
          <a:p>
            <a:fld id="{5672ED1B-8B7E-4845-A424-9DAE47714563}" type="slidenum">
              <a:rPr lang="en-US" smtClean="0"/>
              <a:t>‹#›</a:t>
            </a:fld>
            <a:endParaRPr lang="en-US"/>
          </a:p>
        </p:txBody>
      </p:sp>
    </p:spTree>
    <p:extLst>
      <p:ext uri="{BB962C8B-B14F-4D97-AF65-F5344CB8AC3E}">
        <p14:creationId xmlns:p14="http://schemas.microsoft.com/office/powerpoint/2010/main" val="263099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B3DFFB-713E-4282-8534-19E320249E24}"/>
              </a:ext>
            </a:extLst>
          </p:cNvPr>
          <p:cNvSpPr>
            <a:spLocks noGrp="1"/>
          </p:cNvSpPr>
          <p:nvPr>
            <p:ph type="title"/>
          </p:nvPr>
        </p:nvSpPr>
        <p:spPr/>
        <p:txBody>
          <a:bodyPr/>
          <a:lstStyle/>
          <a:p>
            <a:r>
              <a:rPr lang="cs-CZ"/>
              <a:t>Kliknutím lze upravit styl.</a:t>
            </a:r>
            <a:endParaRPr lang="en-US"/>
          </a:p>
        </p:txBody>
      </p:sp>
      <p:sp>
        <p:nvSpPr>
          <p:cNvPr id="3" name="Zástupný obsah 2">
            <a:extLst>
              <a:ext uri="{FF2B5EF4-FFF2-40B4-BE49-F238E27FC236}">
                <a16:creationId xmlns:a16="http://schemas.microsoft.com/office/drawing/2014/main" id="{59929BAB-56F7-4C23-8FA2-1F7431D635D3}"/>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B52DEEE7-163D-4A82-8939-BE3F1C4ED2BF}"/>
              </a:ext>
            </a:extLst>
          </p:cNvPr>
          <p:cNvSpPr>
            <a:spLocks noGrp="1"/>
          </p:cNvSpPr>
          <p:nvPr>
            <p:ph type="dt" sz="half" idx="10"/>
          </p:nvPr>
        </p:nvSpPr>
        <p:spPr/>
        <p:txBody>
          <a:bodyPr/>
          <a:lstStyle/>
          <a:p>
            <a:fld id="{506468B4-F1F9-4170-AABB-5D7638E9FA79}" type="datetimeFigureOut">
              <a:rPr lang="en-US" smtClean="0"/>
              <a:t>2/17/2023</a:t>
            </a:fld>
            <a:endParaRPr lang="en-US"/>
          </a:p>
        </p:txBody>
      </p:sp>
      <p:sp>
        <p:nvSpPr>
          <p:cNvPr id="5" name="Zástupný symbol pro zápatí 4">
            <a:extLst>
              <a:ext uri="{FF2B5EF4-FFF2-40B4-BE49-F238E27FC236}">
                <a16:creationId xmlns:a16="http://schemas.microsoft.com/office/drawing/2014/main" id="{3D36D248-59D0-4E82-8CF2-EBD1F4E644B5}"/>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FAFEA757-6BC1-4BC8-8412-5CCE5CAAE9EC}"/>
              </a:ext>
            </a:extLst>
          </p:cNvPr>
          <p:cNvSpPr>
            <a:spLocks noGrp="1"/>
          </p:cNvSpPr>
          <p:nvPr>
            <p:ph type="sldNum" sz="quarter" idx="12"/>
          </p:nvPr>
        </p:nvSpPr>
        <p:spPr/>
        <p:txBody>
          <a:bodyPr/>
          <a:lstStyle/>
          <a:p>
            <a:fld id="{5672ED1B-8B7E-4845-A424-9DAE47714563}" type="slidenum">
              <a:rPr lang="en-US" smtClean="0"/>
              <a:t>‹#›</a:t>
            </a:fld>
            <a:endParaRPr lang="en-US"/>
          </a:p>
        </p:txBody>
      </p:sp>
    </p:spTree>
    <p:extLst>
      <p:ext uri="{BB962C8B-B14F-4D97-AF65-F5344CB8AC3E}">
        <p14:creationId xmlns:p14="http://schemas.microsoft.com/office/powerpoint/2010/main" val="3715490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D1FB0F-A84C-4514-A326-E3A18EDC62B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a:p>
        </p:txBody>
      </p:sp>
      <p:sp>
        <p:nvSpPr>
          <p:cNvPr id="3" name="Zástupný text 2">
            <a:extLst>
              <a:ext uri="{FF2B5EF4-FFF2-40B4-BE49-F238E27FC236}">
                <a16:creationId xmlns:a16="http://schemas.microsoft.com/office/drawing/2014/main" id="{9ADEC205-5D0A-442B-A67F-4737A9721C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17C9447-8896-400A-B1CD-30C63C7BB8C0}"/>
              </a:ext>
            </a:extLst>
          </p:cNvPr>
          <p:cNvSpPr>
            <a:spLocks noGrp="1"/>
          </p:cNvSpPr>
          <p:nvPr>
            <p:ph type="dt" sz="half" idx="10"/>
          </p:nvPr>
        </p:nvSpPr>
        <p:spPr/>
        <p:txBody>
          <a:bodyPr/>
          <a:lstStyle/>
          <a:p>
            <a:fld id="{506468B4-F1F9-4170-AABB-5D7638E9FA79}" type="datetimeFigureOut">
              <a:rPr lang="en-US" smtClean="0"/>
              <a:t>2/17/2023</a:t>
            </a:fld>
            <a:endParaRPr lang="en-US"/>
          </a:p>
        </p:txBody>
      </p:sp>
      <p:sp>
        <p:nvSpPr>
          <p:cNvPr id="5" name="Zástupný symbol pro zápatí 4">
            <a:extLst>
              <a:ext uri="{FF2B5EF4-FFF2-40B4-BE49-F238E27FC236}">
                <a16:creationId xmlns:a16="http://schemas.microsoft.com/office/drawing/2014/main" id="{A00C2F88-A5C0-44BF-AF4F-B998EFC064DB}"/>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EDFE7D82-F9D3-4F08-8369-32855D24F544}"/>
              </a:ext>
            </a:extLst>
          </p:cNvPr>
          <p:cNvSpPr>
            <a:spLocks noGrp="1"/>
          </p:cNvSpPr>
          <p:nvPr>
            <p:ph type="sldNum" sz="quarter" idx="12"/>
          </p:nvPr>
        </p:nvSpPr>
        <p:spPr/>
        <p:txBody>
          <a:bodyPr/>
          <a:lstStyle/>
          <a:p>
            <a:fld id="{5672ED1B-8B7E-4845-A424-9DAE47714563}" type="slidenum">
              <a:rPr lang="en-US" smtClean="0"/>
              <a:t>‹#›</a:t>
            </a:fld>
            <a:endParaRPr lang="en-US"/>
          </a:p>
        </p:txBody>
      </p:sp>
    </p:spTree>
    <p:extLst>
      <p:ext uri="{BB962C8B-B14F-4D97-AF65-F5344CB8AC3E}">
        <p14:creationId xmlns:p14="http://schemas.microsoft.com/office/powerpoint/2010/main" val="131753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1B557F-34EA-4815-900A-012B5038AF09}"/>
              </a:ext>
            </a:extLst>
          </p:cNvPr>
          <p:cNvSpPr>
            <a:spLocks noGrp="1"/>
          </p:cNvSpPr>
          <p:nvPr>
            <p:ph type="title"/>
          </p:nvPr>
        </p:nvSpPr>
        <p:spPr/>
        <p:txBody>
          <a:bodyPr/>
          <a:lstStyle/>
          <a:p>
            <a:r>
              <a:rPr lang="cs-CZ"/>
              <a:t>Kliknutím lze upravit styl.</a:t>
            </a:r>
            <a:endParaRPr lang="en-US"/>
          </a:p>
        </p:txBody>
      </p:sp>
      <p:sp>
        <p:nvSpPr>
          <p:cNvPr id="3" name="Zástupný obsah 2">
            <a:extLst>
              <a:ext uri="{FF2B5EF4-FFF2-40B4-BE49-F238E27FC236}">
                <a16:creationId xmlns:a16="http://schemas.microsoft.com/office/drawing/2014/main" id="{49E78FC0-247B-4DF8-B988-FE56BE4DA1D7}"/>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obsah 3">
            <a:extLst>
              <a:ext uri="{FF2B5EF4-FFF2-40B4-BE49-F238E27FC236}">
                <a16:creationId xmlns:a16="http://schemas.microsoft.com/office/drawing/2014/main" id="{697C4ECF-E7C7-4059-9048-2D81485F9CC2}"/>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86FE2C33-2903-4338-8522-40AD6265EB39}"/>
              </a:ext>
            </a:extLst>
          </p:cNvPr>
          <p:cNvSpPr>
            <a:spLocks noGrp="1"/>
          </p:cNvSpPr>
          <p:nvPr>
            <p:ph type="dt" sz="half" idx="10"/>
          </p:nvPr>
        </p:nvSpPr>
        <p:spPr/>
        <p:txBody>
          <a:bodyPr/>
          <a:lstStyle/>
          <a:p>
            <a:fld id="{506468B4-F1F9-4170-AABB-5D7638E9FA79}" type="datetimeFigureOut">
              <a:rPr lang="en-US" smtClean="0"/>
              <a:t>2/17/2023</a:t>
            </a:fld>
            <a:endParaRPr lang="en-US"/>
          </a:p>
        </p:txBody>
      </p:sp>
      <p:sp>
        <p:nvSpPr>
          <p:cNvPr id="6" name="Zástupný symbol pro zápatí 5">
            <a:extLst>
              <a:ext uri="{FF2B5EF4-FFF2-40B4-BE49-F238E27FC236}">
                <a16:creationId xmlns:a16="http://schemas.microsoft.com/office/drawing/2014/main" id="{B6A1A05D-4695-495F-9981-12EAF133BFA2}"/>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EB89A1C0-C892-4C63-821B-2344AC6929F4}"/>
              </a:ext>
            </a:extLst>
          </p:cNvPr>
          <p:cNvSpPr>
            <a:spLocks noGrp="1"/>
          </p:cNvSpPr>
          <p:nvPr>
            <p:ph type="sldNum" sz="quarter" idx="12"/>
          </p:nvPr>
        </p:nvSpPr>
        <p:spPr/>
        <p:txBody>
          <a:bodyPr/>
          <a:lstStyle/>
          <a:p>
            <a:fld id="{5672ED1B-8B7E-4845-A424-9DAE47714563}" type="slidenum">
              <a:rPr lang="en-US" smtClean="0"/>
              <a:t>‹#›</a:t>
            </a:fld>
            <a:endParaRPr lang="en-US"/>
          </a:p>
        </p:txBody>
      </p:sp>
    </p:spTree>
    <p:extLst>
      <p:ext uri="{BB962C8B-B14F-4D97-AF65-F5344CB8AC3E}">
        <p14:creationId xmlns:p14="http://schemas.microsoft.com/office/powerpoint/2010/main" val="2923588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45080F-8FD6-4828-9233-ADBC3A98C1A4}"/>
              </a:ext>
            </a:extLst>
          </p:cNvPr>
          <p:cNvSpPr>
            <a:spLocks noGrp="1"/>
          </p:cNvSpPr>
          <p:nvPr>
            <p:ph type="title"/>
          </p:nvPr>
        </p:nvSpPr>
        <p:spPr>
          <a:xfrm>
            <a:off x="839788" y="365125"/>
            <a:ext cx="10515600" cy="1325563"/>
          </a:xfrm>
        </p:spPr>
        <p:txBody>
          <a:bodyPr/>
          <a:lstStyle/>
          <a:p>
            <a:r>
              <a:rPr lang="cs-CZ"/>
              <a:t>Kliknutím lze upravit styl.</a:t>
            </a:r>
            <a:endParaRPr lang="en-US"/>
          </a:p>
        </p:txBody>
      </p:sp>
      <p:sp>
        <p:nvSpPr>
          <p:cNvPr id="3" name="Zástupný text 2">
            <a:extLst>
              <a:ext uri="{FF2B5EF4-FFF2-40B4-BE49-F238E27FC236}">
                <a16:creationId xmlns:a16="http://schemas.microsoft.com/office/drawing/2014/main" id="{6896EDAA-6301-4274-9BD0-4E3BD84A1B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2E44779-6A56-4D71-94F9-740F289F67A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text 4">
            <a:extLst>
              <a:ext uri="{FF2B5EF4-FFF2-40B4-BE49-F238E27FC236}">
                <a16:creationId xmlns:a16="http://schemas.microsoft.com/office/drawing/2014/main" id="{AA5A9C1C-BDA3-494E-AC2E-A775CBE349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4880FC4C-9BB3-4BF6-BFAD-81319E4D00AA}"/>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a:extLst>
              <a:ext uri="{FF2B5EF4-FFF2-40B4-BE49-F238E27FC236}">
                <a16:creationId xmlns:a16="http://schemas.microsoft.com/office/drawing/2014/main" id="{65F75778-C7C9-44D3-8283-A51DF50CFE97}"/>
              </a:ext>
            </a:extLst>
          </p:cNvPr>
          <p:cNvSpPr>
            <a:spLocks noGrp="1"/>
          </p:cNvSpPr>
          <p:nvPr>
            <p:ph type="dt" sz="half" idx="10"/>
          </p:nvPr>
        </p:nvSpPr>
        <p:spPr/>
        <p:txBody>
          <a:bodyPr/>
          <a:lstStyle/>
          <a:p>
            <a:fld id="{506468B4-F1F9-4170-AABB-5D7638E9FA79}" type="datetimeFigureOut">
              <a:rPr lang="en-US" smtClean="0"/>
              <a:t>2/17/2023</a:t>
            </a:fld>
            <a:endParaRPr lang="en-US"/>
          </a:p>
        </p:txBody>
      </p:sp>
      <p:sp>
        <p:nvSpPr>
          <p:cNvPr id="8" name="Zástupný symbol pro zápatí 7">
            <a:extLst>
              <a:ext uri="{FF2B5EF4-FFF2-40B4-BE49-F238E27FC236}">
                <a16:creationId xmlns:a16="http://schemas.microsoft.com/office/drawing/2014/main" id="{C5D4BB72-0AB9-4960-AE96-4ECBB13C08B9}"/>
              </a:ext>
            </a:extLst>
          </p:cNvPr>
          <p:cNvSpPr>
            <a:spLocks noGrp="1"/>
          </p:cNvSpPr>
          <p:nvPr>
            <p:ph type="ftr" sz="quarter" idx="11"/>
          </p:nvPr>
        </p:nvSpPr>
        <p:spPr/>
        <p:txBody>
          <a:bodyPr/>
          <a:lstStyle/>
          <a:p>
            <a:endParaRPr lang="en-US"/>
          </a:p>
        </p:txBody>
      </p:sp>
      <p:sp>
        <p:nvSpPr>
          <p:cNvPr id="9" name="Zástupný symbol pro číslo snímku 8">
            <a:extLst>
              <a:ext uri="{FF2B5EF4-FFF2-40B4-BE49-F238E27FC236}">
                <a16:creationId xmlns:a16="http://schemas.microsoft.com/office/drawing/2014/main" id="{C6884E35-9DB7-4134-BC65-BB25FE6C9C62}"/>
              </a:ext>
            </a:extLst>
          </p:cNvPr>
          <p:cNvSpPr>
            <a:spLocks noGrp="1"/>
          </p:cNvSpPr>
          <p:nvPr>
            <p:ph type="sldNum" sz="quarter" idx="12"/>
          </p:nvPr>
        </p:nvSpPr>
        <p:spPr/>
        <p:txBody>
          <a:bodyPr/>
          <a:lstStyle/>
          <a:p>
            <a:fld id="{5672ED1B-8B7E-4845-A424-9DAE47714563}" type="slidenum">
              <a:rPr lang="en-US" smtClean="0"/>
              <a:t>‹#›</a:t>
            </a:fld>
            <a:endParaRPr lang="en-US"/>
          </a:p>
        </p:txBody>
      </p:sp>
    </p:spTree>
    <p:extLst>
      <p:ext uri="{BB962C8B-B14F-4D97-AF65-F5344CB8AC3E}">
        <p14:creationId xmlns:p14="http://schemas.microsoft.com/office/powerpoint/2010/main" val="3286025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26016B-A0F8-4212-8EB3-B7570B0A17F1}"/>
              </a:ext>
            </a:extLst>
          </p:cNvPr>
          <p:cNvSpPr>
            <a:spLocks noGrp="1"/>
          </p:cNvSpPr>
          <p:nvPr>
            <p:ph type="title"/>
          </p:nvPr>
        </p:nvSpPr>
        <p:spPr/>
        <p:txBody>
          <a:bodyPr/>
          <a:lstStyle/>
          <a:p>
            <a:r>
              <a:rPr lang="cs-CZ"/>
              <a:t>Kliknutím lze upravit styl.</a:t>
            </a:r>
            <a:endParaRPr lang="en-US"/>
          </a:p>
        </p:txBody>
      </p:sp>
      <p:sp>
        <p:nvSpPr>
          <p:cNvPr id="3" name="Zástupný symbol pro datum 2">
            <a:extLst>
              <a:ext uri="{FF2B5EF4-FFF2-40B4-BE49-F238E27FC236}">
                <a16:creationId xmlns:a16="http://schemas.microsoft.com/office/drawing/2014/main" id="{72B01F13-C825-42F6-94A4-82C6EE8F124F}"/>
              </a:ext>
            </a:extLst>
          </p:cNvPr>
          <p:cNvSpPr>
            <a:spLocks noGrp="1"/>
          </p:cNvSpPr>
          <p:nvPr>
            <p:ph type="dt" sz="half" idx="10"/>
          </p:nvPr>
        </p:nvSpPr>
        <p:spPr/>
        <p:txBody>
          <a:bodyPr/>
          <a:lstStyle/>
          <a:p>
            <a:fld id="{506468B4-F1F9-4170-AABB-5D7638E9FA79}" type="datetimeFigureOut">
              <a:rPr lang="en-US" smtClean="0"/>
              <a:t>2/17/2023</a:t>
            </a:fld>
            <a:endParaRPr lang="en-US"/>
          </a:p>
        </p:txBody>
      </p:sp>
      <p:sp>
        <p:nvSpPr>
          <p:cNvPr id="4" name="Zástupný symbol pro zápatí 3">
            <a:extLst>
              <a:ext uri="{FF2B5EF4-FFF2-40B4-BE49-F238E27FC236}">
                <a16:creationId xmlns:a16="http://schemas.microsoft.com/office/drawing/2014/main" id="{76AC1064-40F3-4795-850B-6F71CB91FC97}"/>
              </a:ext>
            </a:extLst>
          </p:cNvPr>
          <p:cNvSpPr>
            <a:spLocks noGrp="1"/>
          </p:cNvSpPr>
          <p:nvPr>
            <p:ph type="ftr" sz="quarter" idx="11"/>
          </p:nvPr>
        </p:nvSpPr>
        <p:spPr/>
        <p:txBody>
          <a:bodyPr/>
          <a:lstStyle/>
          <a:p>
            <a:endParaRPr lang="en-US"/>
          </a:p>
        </p:txBody>
      </p:sp>
      <p:sp>
        <p:nvSpPr>
          <p:cNvPr id="5" name="Zástupný symbol pro číslo snímku 4">
            <a:extLst>
              <a:ext uri="{FF2B5EF4-FFF2-40B4-BE49-F238E27FC236}">
                <a16:creationId xmlns:a16="http://schemas.microsoft.com/office/drawing/2014/main" id="{F3841F3A-62D8-4CD7-95B7-B68C16CAD1DE}"/>
              </a:ext>
            </a:extLst>
          </p:cNvPr>
          <p:cNvSpPr>
            <a:spLocks noGrp="1"/>
          </p:cNvSpPr>
          <p:nvPr>
            <p:ph type="sldNum" sz="quarter" idx="12"/>
          </p:nvPr>
        </p:nvSpPr>
        <p:spPr/>
        <p:txBody>
          <a:bodyPr/>
          <a:lstStyle/>
          <a:p>
            <a:fld id="{5672ED1B-8B7E-4845-A424-9DAE47714563}" type="slidenum">
              <a:rPr lang="en-US" smtClean="0"/>
              <a:t>‹#›</a:t>
            </a:fld>
            <a:endParaRPr lang="en-US"/>
          </a:p>
        </p:txBody>
      </p:sp>
    </p:spTree>
    <p:extLst>
      <p:ext uri="{BB962C8B-B14F-4D97-AF65-F5344CB8AC3E}">
        <p14:creationId xmlns:p14="http://schemas.microsoft.com/office/powerpoint/2010/main" val="655037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2363B7E-2699-40B4-98A8-B7582879617A}"/>
              </a:ext>
            </a:extLst>
          </p:cNvPr>
          <p:cNvSpPr>
            <a:spLocks noGrp="1"/>
          </p:cNvSpPr>
          <p:nvPr>
            <p:ph type="dt" sz="half" idx="10"/>
          </p:nvPr>
        </p:nvSpPr>
        <p:spPr/>
        <p:txBody>
          <a:bodyPr/>
          <a:lstStyle/>
          <a:p>
            <a:fld id="{506468B4-F1F9-4170-AABB-5D7638E9FA79}" type="datetimeFigureOut">
              <a:rPr lang="en-US" smtClean="0"/>
              <a:t>2/17/2023</a:t>
            </a:fld>
            <a:endParaRPr lang="en-US"/>
          </a:p>
        </p:txBody>
      </p:sp>
      <p:sp>
        <p:nvSpPr>
          <p:cNvPr id="3" name="Zástupný symbol pro zápatí 2">
            <a:extLst>
              <a:ext uri="{FF2B5EF4-FFF2-40B4-BE49-F238E27FC236}">
                <a16:creationId xmlns:a16="http://schemas.microsoft.com/office/drawing/2014/main" id="{A3BE089A-CCFE-4622-8663-CF92BDDB57CF}"/>
              </a:ext>
            </a:extLst>
          </p:cNvPr>
          <p:cNvSpPr>
            <a:spLocks noGrp="1"/>
          </p:cNvSpPr>
          <p:nvPr>
            <p:ph type="ftr" sz="quarter" idx="11"/>
          </p:nvPr>
        </p:nvSpPr>
        <p:spPr/>
        <p:txBody>
          <a:bodyPr/>
          <a:lstStyle/>
          <a:p>
            <a:endParaRPr lang="en-US"/>
          </a:p>
        </p:txBody>
      </p:sp>
      <p:sp>
        <p:nvSpPr>
          <p:cNvPr id="4" name="Zástupný symbol pro číslo snímku 3">
            <a:extLst>
              <a:ext uri="{FF2B5EF4-FFF2-40B4-BE49-F238E27FC236}">
                <a16:creationId xmlns:a16="http://schemas.microsoft.com/office/drawing/2014/main" id="{E01C82D5-57E6-40C0-A102-9A7754610A78}"/>
              </a:ext>
            </a:extLst>
          </p:cNvPr>
          <p:cNvSpPr>
            <a:spLocks noGrp="1"/>
          </p:cNvSpPr>
          <p:nvPr>
            <p:ph type="sldNum" sz="quarter" idx="12"/>
          </p:nvPr>
        </p:nvSpPr>
        <p:spPr/>
        <p:txBody>
          <a:bodyPr/>
          <a:lstStyle/>
          <a:p>
            <a:fld id="{5672ED1B-8B7E-4845-A424-9DAE47714563}" type="slidenum">
              <a:rPr lang="en-US" smtClean="0"/>
              <a:t>‹#›</a:t>
            </a:fld>
            <a:endParaRPr lang="en-US"/>
          </a:p>
        </p:txBody>
      </p:sp>
    </p:spTree>
    <p:extLst>
      <p:ext uri="{BB962C8B-B14F-4D97-AF65-F5344CB8AC3E}">
        <p14:creationId xmlns:p14="http://schemas.microsoft.com/office/powerpoint/2010/main" val="390081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E78118-94F3-4F4D-8B68-FA35C5240F1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obsah 2">
            <a:extLst>
              <a:ext uri="{FF2B5EF4-FFF2-40B4-BE49-F238E27FC236}">
                <a16:creationId xmlns:a16="http://schemas.microsoft.com/office/drawing/2014/main" id="{107C8B1F-76B6-43F2-8196-252D1356B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text 3">
            <a:extLst>
              <a:ext uri="{FF2B5EF4-FFF2-40B4-BE49-F238E27FC236}">
                <a16:creationId xmlns:a16="http://schemas.microsoft.com/office/drawing/2014/main" id="{804D527C-89D1-4135-90A1-6357CF86A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624164C-FB92-4E7D-84C5-136CC6FF9541}"/>
              </a:ext>
            </a:extLst>
          </p:cNvPr>
          <p:cNvSpPr>
            <a:spLocks noGrp="1"/>
          </p:cNvSpPr>
          <p:nvPr>
            <p:ph type="dt" sz="half" idx="10"/>
          </p:nvPr>
        </p:nvSpPr>
        <p:spPr/>
        <p:txBody>
          <a:bodyPr/>
          <a:lstStyle/>
          <a:p>
            <a:fld id="{506468B4-F1F9-4170-AABB-5D7638E9FA79}" type="datetimeFigureOut">
              <a:rPr lang="en-US" smtClean="0"/>
              <a:t>2/17/2023</a:t>
            </a:fld>
            <a:endParaRPr lang="en-US"/>
          </a:p>
        </p:txBody>
      </p:sp>
      <p:sp>
        <p:nvSpPr>
          <p:cNvPr id="6" name="Zástupný symbol pro zápatí 5">
            <a:extLst>
              <a:ext uri="{FF2B5EF4-FFF2-40B4-BE49-F238E27FC236}">
                <a16:creationId xmlns:a16="http://schemas.microsoft.com/office/drawing/2014/main" id="{3EC31AEA-2A36-4138-A4B0-C2D8445C174B}"/>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42237127-8319-44D9-A456-9BC2FB387725}"/>
              </a:ext>
            </a:extLst>
          </p:cNvPr>
          <p:cNvSpPr>
            <a:spLocks noGrp="1"/>
          </p:cNvSpPr>
          <p:nvPr>
            <p:ph type="sldNum" sz="quarter" idx="12"/>
          </p:nvPr>
        </p:nvSpPr>
        <p:spPr/>
        <p:txBody>
          <a:bodyPr/>
          <a:lstStyle/>
          <a:p>
            <a:fld id="{5672ED1B-8B7E-4845-A424-9DAE47714563}" type="slidenum">
              <a:rPr lang="en-US" smtClean="0"/>
              <a:t>‹#›</a:t>
            </a:fld>
            <a:endParaRPr lang="en-US"/>
          </a:p>
        </p:txBody>
      </p:sp>
    </p:spTree>
    <p:extLst>
      <p:ext uri="{BB962C8B-B14F-4D97-AF65-F5344CB8AC3E}">
        <p14:creationId xmlns:p14="http://schemas.microsoft.com/office/powerpoint/2010/main" val="2889293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CF573C-444E-4C5F-9C82-7FE22B73EE2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symbol obrázku 2">
            <a:extLst>
              <a:ext uri="{FF2B5EF4-FFF2-40B4-BE49-F238E27FC236}">
                <a16:creationId xmlns:a16="http://schemas.microsoft.com/office/drawing/2014/main" id="{1C53B135-4E0A-4596-BA40-D805DE44A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text 3">
            <a:extLst>
              <a:ext uri="{FF2B5EF4-FFF2-40B4-BE49-F238E27FC236}">
                <a16:creationId xmlns:a16="http://schemas.microsoft.com/office/drawing/2014/main" id="{640F18E5-A1D1-4E48-B010-2FA768D22A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20C9111-C2DE-4225-AE4B-0B5329C0FD2D}"/>
              </a:ext>
            </a:extLst>
          </p:cNvPr>
          <p:cNvSpPr>
            <a:spLocks noGrp="1"/>
          </p:cNvSpPr>
          <p:nvPr>
            <p:ph type="dt" sz="half" idx="10"/>
          </p:nvPr>
        </p:nvSpPr>
        <p:spPr/>
        <p:txBody>
          <a:bodyPr/>
          <a:lstStyle/>
          <a:p>
            <a:fld id="{506468B4-F1F9-4170-AABB-5D7638E9FA79}" type="datetimeFigureOut">
              <a:rPr lang="en-US" smtClean="0"/>
              <a:t>2/17/2023</a:t>
            </a:fld>
            <a:endParaRPr lang="en-US"/>
          </a:p>
        </p:txBody>
      </p:sp>
      <p:sp>
        <p:nvSpPr>
          <p:cNvPr id="6" name="Zástupný symbol pro zápatí 5">
            <a:extLst>
              <a:ext uri="{FF2B5EF4-FFF2-40B4-BE49-F238E27FC236}">
                <a16:creationId xmlns:a16="http://schemas.microsoft.com/office/drawing/2014/main" id="{4441911E-40E2-4477-A674-7651FC997797}"/>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AF26D6E8-AF3B-432F-BA7B-A6215A449206}"/>
              </a:ext>
            </a:extLst>
          </p:cNvPr>
          <p:cNvSpPr>
            <a:spLocks noGrp="1"/>
          </p:cNvSpPr>
          <p:nvPr>
            <p:ph type="sldNum" sz="quarter" idx="12"/>
          </p:nvPr>
        </p:nvSpPr>
        <p:spPr/>
        <p:txBody>
          <a:bodyPr/>
          <a:lstStyle/>
          <a:p>
            <a:fld id="{5672ED1B-8B7E-4845-A424-9DAE47714563}" type="slidenum">
              <a:rPr lang="en-US" smtClean="0"/>
              <a:t>‹#›</a:t>
            </a:fld>
            <a:endParaRPr lang="en-US"/>
          </a:p>
        </p:txBody>
      </p:sp>
    </p:spTree>
    <p:extLst>
      <p:ext uri="{BB962C8B-B14F-4D97-AF65-F5344CB8AC3E}">
        <p14:creationId xmlns:p14="http://schemas.microsoft.com/office/powerpoint/2010/main" val="3963373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E08FC40-F618-4E4F-B6FF-0465D34271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a:p>
        </p:txBody>
      </p:sp>
      <p:sp>
        <p:nvSpPr>
          <p:cNvPr id="3" name="Zástupný text 2">
            <a:extLst>
              <a:ext uri="{FF2B5EF4-FFF2-40B4-BE49-F238E27FC236}">
                <a16:creationId xmlns:a16="http://schemas.microsoft.com/office/drawing/2014/main" id="{5C68C65B-3465-4FA7-B73B-813F6FA650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4E712156-A226-4ABC-AFC4-AFFE7271DE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468B4-F1F9-4170-AABB-5D7638E9FA79}" type="datetimeFigureOut">
              <a:rPr lang="en-US" smtClean="0"/>
              <a:t>2/17/2023</a:t>
            </a:fld>
            <a:endParaRPr lang="en-US"/>
          </a:p>
        </p:txBody>
      </p:sp>
      <p:sp>
        <p:nvSpPr>
          <p:cNvPr id="5" name="Zástupný symbol pro zápatí 4">
            <a:extLst>
              <a:ext uri="{FF2B5EF4-FFF2-40B4-BE49-F238E27FC236}">
                <a16:creationId xmlns:a16="http://schemas.microsoft.com/office/drawing/2014/main" id="{E6743861-A748-4306-8D4D-18D0708CC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a:extLst>
              <a:ext uri="{FF2B5EF4-FFF2-40B4-BE49-F238E27FC236}">
                <a16:creationId xmlns:a16="http://schemas.microsoft.com/office/drawing/2014/main" id="{28A38E98-4E4A-4141-A172-8D50D11B2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2ED1B-8B7E-4845-A424-9DAE47714563}" type="slidenum">
              <a:rPr lang="en-US" smtClean="0"/>
              <a:t>‹#›</a:t>
            </a:fld>
            <a:endParaRPr lang="en-US"/>
          </a:p>
        </p:txBody>
      </p:sp>
    </p:spTree>
    <p:extLst>
      <p:ext uri="{BB962C8B-B14F-4D97-AF65-F5344CB8AC3E}">
        <p14:creationId xmlns:p14="http://schemas.microsoft.com/office/powerpoint/2010/main" val="3051385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image" Target="../media/image185.jpg"/></Relationships>
</file>

<file path=ppt/slides/_rels/slide10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gif"/><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gif"/></Relationships>
</file>

<file path=ppt/slides/_rels/slide6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png"/></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6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6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5.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8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vscht.cz/images/0!0/uzel/43148/0001~~808q0lMwdFTQVfBLzMs_0nt4YXFJZnKqQnHJ0ZmH1yYVJSpoGJsq5OVqKlQpFORn5KSmlCqUFCXmFedmFucdXquQmpOaXVKUn5dfdnilQm5mdlF-cXZ-QWYqAA.png" TargetMode="External"/><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78.jpeg"/><Relationship Id="rId5" Type="http://schemas.openxmlformats.org/officeDocument/2006/relationships/image" Target="../media/image177.png"/><Relationship Id="rId4" Type="http://schemas.openxmlformats.org/officeDocument/2006/relationships/image" Target="../media/image176.png"/></Relationships>
</file>

<file path=ppt/slides/_rels/slide9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181.jpeg"/></Relationships>
</file>

<file path=ppt/slides/_rels/slide9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6E36C2-707E-4A6F-A481-F7162509D2E9}"/>
              </a:ext>
            </a:extLst>
          </p:cNvPr>
          <p:cNvSpPr>
            <a:spLocks noGrp="1"/>
          </p:cNvSpPr>
          <p:nvPr>
            <p:ph type="title"/>
          </p:nvPr>
        </p:nvSpPr>
        <p:spPr>
          <a:xfrm>
            <a:off x="4036943" y="2347154"/>
            <a:ext cx="4118113" cy="1325563"/>
          </a:xfrm>
        </p:spPr>
        <p:txBody>
          <a:bodyPr/>
          <a:lstStyle/>
          <a:p>
            <a:r>
              <a:rPr lang="cs-CZ" dirty="0"/>
              <a:t>Výroba maltovin</a:t>
            </a:r>
            <a:endParaRPr lang="en-US" dirty="0"/>
          </a:p>
        </p:txBody>
      </p:sp>
    </p:spTree>
    <p:extLst>
      <p:ext uri="{BB962C8B-B14F-4D97-AF65-F5344CB8AC3E}">
        <p14:creationId xmlns:p14="http://schemas.microsoft.com/office/powerpoint/2010/main" val="1606978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FA79B4-C40E-4D97-8398-AF7C64FD0B39}"/>
              </a:ext>
            </a:extLst>
          </p:cNvPr>
          <p:cNvSpPr>
            <a:spLocks noGrp="1"/>
          </p:cNvSpPr>
          <p:nvPr>
            <p:ph type="title"/>
          </p:nvPr>
        </p:nvSpPr>
        <p:spPr>
          <a:xfrm>
            <a:off x="291547" y="404882"/>
            <a:ext cx="10515600" cy="642040"/>
          </a:xfrm>
        </p:spPr>
        <p:txBody>
          <a:bodyPr>
            <a:normAutofit/>
          </a:bodyPr>
          <a:lstStyle/>
          <a:p>
            <a:r>
              <a:rPr lang="cs-CZ" sz="2800" b="1" dirty="0">
                <a:latin typeface="+mn-lt"/>
              </a:rPr>
              <a:t>Hydraulické vápno</a:t>
            </a:r>
            <a:endParaRPr lang="en-US" sz="2800" b="1" dirty="0">
              <a:latin typeface="+mn-lt"/>
            </a:endParaRPr>
          </a:p>
        </p:txBody>
      </p:sp>
      <p:sp>
        <p:nvSpPr>
          <p:cNvPr id="4" name="TextovéPole 3">
            <a:extLst>
              <a:ext uri="{FF2B5EF4-FFF2-40B4-BE49-F238E27FC236}">
                <a16:creationId xmlns:a16="http://schemas.microsoft.com/office/drawing/2014/main" id="{C1A9017A-0110-4EFD-8A0F-CF9E219F0284}"/>
              </a:ext>
            </a:extLst>
          </p:cNvPr>
          <p:cNvSpPr txBox="1"/>
          <p:nvPr/>
        </p:nvSpPr>
        <p:spPr>
          <a:xfrm>
            <a:off x="291547" y="1240114"/>
            <a:ext cx="11608905" cy="1200329"/>
          </a:xfrm>
          <a:prstGeom prst="rect">
            <a:avLst/>
          </a:prstGeom>
          <a:noFill/>
        </p:spPr>
        <p:txBody>
          <a:bodyPr wrap="square" rtlCol="0">
            <a:spAutoFit/>
          </a:bodyPr>
          <a:lstStyle/>
          <a:p>
            <a:r>
              <a:rPr lang="cs-CZ" dirty="0"/>
              <a:t>Kromě </a:t>
            </a:r>
            <a:r>
              <a:rPr lang="cs-CZ" dirty="0" err="1"/>
              <a:t>CaO</a:t>
            </a:r>
            <a:r>
              <a:rPr lang="cs-CZ" dirty="0"/>
              <a:t> a </a:t>
            </a:r>
            <a:r>
              <a:rPr lang="cs-CZ" dirty="0" err="1"/>
              <a:t>MgO</a:t>
            </a:r>
            <a:r>
              <a:rPr lang="cs-CZ" dirty="0"/>
              <a:t> obsahuje také SiO2, Al2O3 a Fe2O3 (hydraulické oxidy). Tuhnutí a tvrdnutí je způsobeno reakcí mezi Ca(OH)2 a těmito oxidy za vzniku křemičitanů (např. </a:t>
            </a:r>
            <a:r>
              <a:rPr lang="cs-CZ" dirty="0" err="1"/>
              <a:t>kalciumhydrosilikát</a:t>
            </a:r>
            <a:r>
              <a:rPr lang="cs-CZ" dirty="0"/>
              <a:t>, </a:t>
            </a:r>
            <a:r>
              <a:rPr lang="cs-CZ" dirty="0" err="1"/>
              <a:t>CaO</a:t>
            </a:r>
            <a:r>
              <a:rPr lang="cs-CZ" dirty="0"/>
              <a:t> . SiO</a:t>
            </a:r>
            <a:r>
              <a:rPr lang="cs-CZ" baseline="-25000" dirty="0"/>
              <a:t>2</a:t>
            </a:r>
            <a:r>
              <a:rPr lang="cs-CZ" dirty="0"/>
              <a:t> . H</a:t>
            </a:r>
            <a:r>
              <a:rPr lang="cs-CZ" baseline="-25000" dirty="0"/>
              <a:t>2</a:t>
            </a:r>
            <a:r>
              <a:rPr lang="cs-CZ" dirty="0"/>
              <a:t>O), které se vylučují v koloidním stavu. Hydraulické oxidy jsou buď obsaženy ve vápenci, nebo se musí dodat (popílky, vysokopecní struska). </a:t>
            </a:r>
          </a:p>
          <a:p>
            <a:r>
              <a:rPr lang="cs-CZ" dirty="0"/>
              <a:t>Hydraulické vápno se vyrábí vypalováním vápence s přísadami.</a:t>
            </a:r>
          </a:p>
        </p:txBody>
      </p:sp>
      <p:sp>
        <p:nvSpPr>
          <p:cNvPr id="5" name="TextovéPole 4">
            <a:extLst>
              <a:ext uri="{FF2B5EF4-FFF2-40B4-BE49-F238E27FC236}">
                <a16:creationId xmlns:a16="http://schemas.microsoft.com/office/drawing/2014/main" id="{F7A522A8-B332-4C3A-8B0D-ABF302B97D68}"/>
              </a:ext>
            </a:extLst>
          </p:cNvPr>
          <p:cNvSpPr txBox="1"/>
          <p:nvPr/>
        </p:nvSpPr>
        <p:spPr>
          <a:xfrm>
            <a:off x="384312" y="3034748"/>
            <a:ext cx="1343509" cy="523220"/>
          </a:xfrm>
          <a:prstGeom prst="rect">
            <a:avLst/>
          </a:prstGeom>
          <a:noFill/>
        </p:spPr>
        <p:txBody>
          <a:bodyPr wrap="none" rtlCol="0">
            <a:spAutoFit/>
          </a:bodyPr>
          <a:lstStyle/>
          <a:p>
            <a:r>
              <a:rPr lang="cs-CZ" sz="2800" b="1" dirty="0"/>
              <a:t>Cement</a:t>
            </a:r>
            <a:endParaRPr lang="en-US" sz="2800" b="1" dirty="0"/>
          </a:p>
        </p:txBody>
      </p:sp>
      <p:sp>
        <p:nvSpPr>
          <p:cNvPr id="6" name="TextovéPole 5">
            <a:extLst>
              <a:ext uri="{FF2B5EF4-FFF2-40B4-BE49-F238E27FC236}">
                <a16:creationId xmlns:a16="http://schemas.microsoft.com/office/drawing/2014/main" id="{083B23B4-0F39-4CD3-9E83-DBC9FF23F506}"/>
              </a:ext>
            </a:extLst>
          </p:cNvPr>
          <p:cNvSpPr txBox="1"/>
          <p:nvPr/>
        </p:nvSpPr>
        <p:spPr>
          <a:xfrm flipH="1">
            <a:off x="384312" y="3896139"/>
            <a:ext cx="11290853" cy="2308324"/>
          </a:xfrm>
          <a:prstGeom prst="rect">
            <a:avLst/>
          </a:prstGeom>
          <a:noFill/>
        </p:spPr>
        <p:txBody>
          <a:bodyPr wrap="square" rtlCol="0">
            <a:spAutoFit/>
          </a:bodyPr>
          <a:lstStyle/>
          <a:p>
            <a:r>
              <a:rPr lang="cs-CZ" dirty="0"/>
              <a:t>Vyrábí se jemným mletím křemičitanových, hlinitanových a jiných slínků. Používá se na výrobu betonu (směs cementu, písku, štěrku a vody).  </a:t>
            </a:r>
          </a:p>
          <a:p>
            <a:endParaRPr lang="cs-CZ" dirty="0"/>
          </a:p>
          <a:p>
            <a:r>
              <a:rPr lang="cs-CZ" b="1" dirty="0"/>
              <a:t>Portlandský (křemičitanový) cement</a:t>
            </a:r>
          </a:p>
          <a:p>
            <a:endParaRPr lang="cs-CZ" dirty="0"/>
          </a:p>
          <a:p>
            <a:r>
              <a:rPr lang="cs-CZ" b="1" dirty="0"/>
              <a:t>Struskový cement</a:t>
            </a:r>
          </a:p>
          <a:p>
            <a:endParaRPr lang="cs-CZ" dirty="0"/>
          </a:p>
          <a:p>
            <a:r>
              <a:rPr lang="cs-CZ" b="1" dirty="0"/>
              <a:t>Hlinitanový cement</a:t>
            </a:r>
            <a:endParaRPr lang="en-US" b="1" dirty="0"/>
          </a:p>
        </p:txBody>
      </p:sp>
      <p:pic>
        <p:nvPicPr>
          <p:cNvPr id="3074" name="Picture 2">
            <a:extLst>
              <a:ext uri="{FF2B5EF4-FFF2-40B4-BE49-F238E27FC236}">
                <a16:creationId xmlns:a16="http://schemas.microsoft.com/office/drawing/2014/main" id="{68B9C828-D83A-4060-B4A2-9CA3652A1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1405" y="4608236"/>
            <a:ext cx="26670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ýsledek obrázku pro vyroba cementu">
            <a:extLst>
              <a:ext uri="{FF2B5EF4-FFF2-40B4-BE49-F238E27FC236}">
                <a16:creationId xmlns:a16="http://schemas.microsoft.com/office/drawing/2014/main" id="{A762E9A0-36A3-4227-ADBE-3DA2E54B3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839" y="4789919"/>
            <a:ext cx="2667000"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3419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4D95F76-F8CE-46DF-85A0-68EDC13FDABA}"/>
              </a:ext>
            </a:extLst>
          </p:cNvPr>
          <p:cNvSpPr/>
          <p:nvPr/>
        </p:nvSpPr>
        <p:spPr>
          <a:xfrm>
            <a:off x="265042" y="207499"/>
            <a:ext cx="11688419" cy="5632311"/>
          </a:xfrm>
          <a:prstGeom prst="rect">
            <a:avLst/>
          </a:prstGeom>
        </p:spPr>
        <p:txBody>
          <a:bodyPr wrap="square">
            <a:spAutoFit/>
          </a:bodyPr>
          <a:lstStyle/>
          <a:p>
            <a:pPr algn="just"/>
            <a:r>
              <a:rPr lang="cs-CZ" dirty="0">
                <a:cs typeface="Arial" panose="020B0604020202020204" pitchFamily="34" charset="0"/>
              </a:rPr>
              <a:t>Po kyselém loužení následuje elektrolýza síranu zinečnatého, která probíhá v dřevěných nebo betonových elektrolyzérech s olověnou anodou a hliníkovou katodou. Pracuje se při teplotě 30-35°C s napětím 3,5V. Vzniklý elektrolyt s obsahem kyseliny sírové se opět používá k loužení praženého rudného koncentrátu. Odpadní anodové kaly z elektrolytické výroby zinku jsou zdrojem dalších cenných prvků, zejména platiny a palladia.</a:t>
            </a:r>
          </a:p>
          <a:p>
            <a:pPr algn="just"/>
            <a:endParaRPr lang="en-US" dirty="0">
              <a:cs typeface="Arial" panose="020B0604020202020204" pitchFamily="34" charset="0"/>
            </a:endParaRPr>
          </a:p>
          <a:p>
            <a:pPr algn="just"/>
            <a:r>
              <a:rPr lang="en-US" b="1" dirty="0" err="1">
                <a:cs typeface="Arial" panose="020B0604020202020204" pitchFamily="34" charset="0"/>
              </a:rPr>
              <a:t>Pou</a:t>
            </a:r>
            <a:r>
              <a:rPr lang="cs-CZ" b="1" dirty="0">
                <a:cs typeface="Arial" panose="020B0604020202020204" pitchFamily="34" charset="0"/>
              </a:rPr>
              <a:t>žití zinku</a:t>
            </a:r>
          </a:p>
          <a:p>
            <a:pPr algn="just"/>
            <a:endParaRPr lang="cs-CZ" b="1" dirty="0">
              <a:cs typeface="Arial" panose="020B0604020202020204" pitchFamily="34" charset="0"/>
            </a:endParaRPr>
          </a:p>
          <a:p>
            <a:r>
              <a:rPr lang="en-US" dirty="0">
                <a:cs typeface="Arial" panose="020B0604020202020204" pitchFamily="34" charset="0"/>
              </a:rPr>
              <a:t>P</a:t>
            </a:r>
            <a:r>
              <a:rPr lang="cs-CZ" dirty="0" err="1">
                <a:cs typeface="Arial" panose="020B0604020202020204" pitchFamily="34" charset="0"/>
              </a:rPr>
              <a:t>oužívá</a:t>
            </a:r>
            <a:r>
              <a:rPr lang="cs-CZ" dirty="0">
                <a:cs typeface="Arial" panose="020B0604020202020204" pitchFamily="34" charset="0"/>
              </a:rPr>
              <a:t> se k </a:t>
            </a:r>
            <a:r>
              <a:rPr lang="cs-CZ" b="1" dirty="0">
                <a:cs typeface="Arial" panose="020B0604020202020204" pitchFamily="34" charset="0"/>
              </a:rPr>
              <a:t>povrchové úpravě železa</a:t>
            </a:r>
            <a:r>
              <a:rPr lang="cs-CZ" dirty="0">
                <a:cs typeface="Arial" panose="020B0604020202020204" pitchFamily="34" charset="0"/>
              </a:rPr>
              <a:t>, k výrobě plechů a zejména řady slitin. Pozinkovaný železný plech se vyrábí řadou postupů, nejčastější je galvanické pokovování, postřikování, napařování nebo žárové nanášení tenkého povlaku zinku. </a:t>
            </a:r>
          </a:p>
          <a:p>
            <a:pPr algn="just"/>
            <a:r>
              <a:rPr lang="cs-CZ" dirty="0">
                <a:cs typeface="Arial" panose="020B0604020202020204" pitchFamily="34" charset="0"/>
              </a:rPr>
              <a:t>   Zinek má velmi dobré vlastnosti pro </a:t>
            </a:r>
            <a:r>
              <a:rPr lang="cs-CZ" b="1" dirty="0">
                <a:cs typeface="Arial" panose="020B0604020202020204" pitchFamily="34" charset="0"/>
              </a:rPr>
              <a:t>výrobu odlitků</a:t>
            </a:r>
            <a:r>
              <a:rPr lang="cs-CZ" dirty="0">
                <a:cs typeface="Arial" panose="020B0604020202020204" pitchFamily="34" charset="0"/>
              </a:rPr>
              <a:t> – díky výborné </a:t>
            </a:r>
            <a:r>
              <a:rPr lang="cs-CZ" dirty="0" err="1">
                <a:cs typeface="Arial" panose="020B0604020202020204" pitchFamily="34" charset="0"/>
              </a:rPr>
              <a:t>zatékavosti</a:t>
            </a:r>
            <a:r>
              <a:rPr lang="cs-CZ" dirty="0">
                <a:cs typeface="Arial" panose="020B0604020202020204" pitchFamily="34" charset="0"/>
              </a:rPr>
              <a:t> vyplňuje roztavený zinek dokonale odlévací formu. Vyrábí se tak kovové součástky, které jsou dobře odolné vůči atmosférickým vlivům (v suchu nekorodují, ale ve vlhku výrazně), ale nemusejí snášet výrazné mechanické namáhání, protože zinek je mechanicky velmi málo odolný. Příkladem mohou být některé části motorových karburátorů, kovové ozdoby, okenní kliky, konve, vědra, vany, střešní okapy, střechy, obkládání nádrží, skříní, ledniček apod.</a:t>
            </a:r>
            <a:endParaRPr lang="en-US" dirty="0">
              <a:cs typeface="Arial" panose="020B0604020202020204" pitchFamily="34" charset="0"/>
            </a:endParaRPr>
          </a:p>
          <a:p>
            <a:pPr algn="just"/>
            <a:r>
              <a:rPr lang="cs-CZ" dirty="0">
                <a:cs typeface="Arial" panose="020B0604020202020204" pitchFamily="34" charset="0"/>
              </a:rPr>
              <a:t>  Jako </a:t>
            </a:r>
            <a:r>
              <a:rPr lang="cs-CZ" b="1" dirty="0">
                <a:cs typeface="Arial" panose="020B0604020202020204" pitchFamily="34" charset="0"/>
              </a:rPr>
              <a:t>legující přísada </a:t>
            </a:r>
            <a:r>
              <a:rPr lang="cs-CZ" dirty="0">
                <a:cs typeface="Arial" panose="020B0604020202020204" pitchFamily="34" charset="0"/>
              </a:rPr>
              <a:t>podstatným způsobem zvyšuje pevnost slitin hliníku, ale má negativní vliv na jejich korozivzdornost. </a:t>
            </a:r>
            <a:endParaRPr lang="en-US" dirty="0">
              <a:cs typeface="Arial" panose="020B0604020202020204" pitchFamily="34" charset="0"/>
            </a:endParaRPr>
          </a:p>
          <a:p>
            <a:r>
              <a:rPr lang="cs-CZ" dirty="0">
                <a:cs typeface="Arial" panose="020B0604020202020204" pitchFamily="34" charset="0"/>
              </a:rPr>
              <a:t>Kovový zinek nalézá uplatnění také při laboratorní </a:t>
            </a:r>
            <a:r>
              <a:rPr lang="cs-CZ" b="1" dirty="0">
                <a:cs typeface="Arial" panose="020B0604020202020204" pitchFamily="34" charset="0"/>
              </a:rPr>
              <a:t>přípravě vodíku</a:t>
            </a:r>
            <a:r>
              <a:rPr lang="cs-CZ" dirty="0">
                <a:cs typeface="Arial" panose="020B0604020202020204" pitchFamily="34" charset="0"/>
              </a:rPr>
              <a:t>, práškový zinek je v laboratorní praxi osvědčeným prostředkem k </a:t>
            </a:r>
            <a:r>
              <a:rPr lang="cs-CZ" b="1" dirty="0">
                <a:cs typeface="Arial" panose="020B0604020202020204" pitchFamily="34" charset="0"/>
              </a:rPr>
              <a:t>likvidaci rozlité rtuti</a:t>
            </a:r>
            <a:r>
              <a:rPr lang="cs-CZ" dirty="0">
                <a:cs typeface="Arial" panose="020B0604020202020204" pitchFamily="34" charset="0"/>
              </a:rPr>
              <a:t>.</a:t>
            </a:r>
          </a:p>
          <a:p>
            <a:pPr algn="just"/>
            <a:endParaRPr lang="cs-CZ" dirty="0">
              <a:cs typeface="Arial" panose="020B0604020202020204" pitchFamily="34" charset="0"/>
            </a:endParaRPr>
          </a:p>
          <a:p>
            <a:pPr algn="just"/>
            <a:r>
              <a:rPr lang="cs-CZ" dirty="0">
                <a:cs typeface="Arial" panose="020B0604020202020204" pitchFamily="34" charset="0"/>
              </a:rPr>
              <a:t>  Poměrně významné místo patřilo zinku ve výrobě </a:t>
            </a:r>
            <a:r>
              <a:rPr lang="cs-CZ" b="1" dirty="0">
                <a:cs typeface="Arial" panose="020B0604020202020204" pitchFamily="34" charset="0"/>
              </a:rPr>
              <a:t>galvanických článků </a:t>
            </a:r>
            <a:r>
              <a:rPr lang="cs-CZ" dirty="0">
                <a:cs typeface="Arial" panose="020B0604020202020204" pitchFamily="34" charset="0"/>
              </a:rPr>
              <a:t>(a jejich baterií). Dodnes je běžně užíván </a:t>
            </a:r>
            <a:r>
              <a:rPr lang="cs-CZ" dirty="0" err="1">
                <a:cs typeface="Arial" panose="020B0604020202020204" pitchFamily="34" charset="0"/>
              </a:rPr>
              <a:t>zinko</a:t>
            </a:r>
            <a:r>
              <a:rPr lang="cs-CZ" dirty="0">
                <a:cs typeface="Arial" panose="020B0604020202020204" pitchFamily="34" charset="0"/>
              </a:rPr>
              <a:t>-uhlíkový článek. V této oblasti se ale stále více využívají jiné principy, které pracují s jinými prvky, zejména niklem a lithiem.</a:t>
            </a:r>
          </a:p>
        </p:txBody>
      </p:sp>
    </p:spTree>
    <p:extLst>
      <p:ext uri="{BB962C8B-B14F-4D97-AF65-F5344CB8AC3E}">
        <p14:creationId xmlns:p14="http://schemas.microsoft.com/office/powerpoint/2010/main" val="32127091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D95859E-1961-4037-9527-24B553838CC4}"/>
              </a:ext>
            </a:extLst>
          </p:cNvPr>
          <p:cNvSpPr txBox="1"/>
          <p:nvPr/>
        </p:nvSpPr>
        <p:spPr>
          <a:xfrm>
            <a:off x="218040" y="224252"/>
            <a:ext cx="2879186" cy="523220"/>
          </a:xfrm>
          <a:prstGeom prst="rect">
            <a:avLst/>
          </a:prstGeom>
          <a:noFill/>
        </p:spPr>
        <p:txBody>
          <a:bodyPr wrap="none" rtlCol="0">
            <a:spAutoFit/>
          </a:bodyPr>
          <a:lstStyle/>
          <a:p>
            <a:r>
              <a:rPr lang="cs-CZ" sz="2800" b="1" dirty="0"/>
              <a:t>Metalurgie sodíku</a:t>
            </a:r>
            <a:endParaRPr lang="en-US" sz="2800" b="1" dirty="0"/>
          </a:p>
        </p:txBody>
      </p:sp>
      <p:pic>
        <p:nvPicPr>
          <p:cNvPr id="4098" name="Picture 2" descr="Výsledek obrázku pro sodium manufacturing">
            <a:extLst>
              <a:ext uri="{FF2B5EF4-FFF2-40B4-BE49-F238E27FC236}">
                <a16:creationId xmlns:a16="http://schemas.microsoft.com/office/drawing/2014/main" id="{46C54AFB-18AB-4AF9-BABF-8E3EE889A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557" y="2884076"/>
            <a:ext cx="5378644" cy="354791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AC0791FB-1F95-4C1E-8E9B-ACA9E9B8B673}"/>
              </a:ext>
            </a:extLst>
          </p:cNvPr>
          <p:cNvSpPr/>
          <p:nvPr/>
        </p:nvSpPr>
        <p:spPr>
          <a:xfrm>
            <a:off x="278294" y="964097"/>
            <a:ext cx="11767931" cy="2308324"/>
          </a:xfrm>
          <a:prstGeom prst="rect">
            <a:avLst/>
          </a:prstGeom>
        </p:spPr>
        <p:txBody>
          <a:bodyPr wrap="square">
            <a:spAutoFit/>
          </a:bodyPr>
          <a:lstStyle/>
          <a:p>
            <a:pPr algn="just"/>
            <a:r>
              <a:rPr lang="cs-CZ" dirty="0">
                <a:cs typeface="Arial" panose="020B0604020202020204" pitchFamily="34" charset="0"/>
              </a:rPr>
              <a:t>Výskyt sodíku v přírodě je vázán pouze na sloučeniny, </a:t>
            </a:r>
            <a:r>
              <a:rPr lang="en-US" dirty="0" err="1">
                <a:cs typeface="Arial" panose="020B0604020202020204" pitchFamily="34" charset="0"/>
              </a:rPr>
              <a:t>kde</a:t>
            </a:r>
            <a:r>
              <a:rPr lang="en-US" dirty="0">
                <a:cs typeface="Arial" panose="020B0604020202020204" pitchFamily="34" charset="0"/>
              </a:rPr>
              <a:t> </a:t>
            </a:r>
            <a:r>
              <a:rPr lang="cs-CZ" dirty="0">
                <a:cs typeface="Arial" panose="020B0604020202020204" pitchFamily="34" charset="0"/>
              </a:rPr>
              <a:t>se vyskytuje vždy ve formě bezbarvého jednomocného kationu. V množství 1,06 % je sodík obsažen v mořské vodě.</a:t>
            </a:r>
            <a:r>
              <a:rPr lang="en-US" dirty="0">
                <a:cs typeface="Arial" panose="020B0604020202020204" pitchFamily="34" charset="0"/>
              </a:rPr>
              <a:t> </a:t>
            </a:r>
            <a:r>
              <a:rPr lang="cs-CZ" dirty="0">
                <a:cs typeface="Arial" panose="020B0604020202020204" pitchFamily="34" charset="0"/>
              </a:rPr>
              <a:t>Nejdůležitějším minerálem sodíku je </a:t>
            </a:r>
            <a:r>
              <a:rPr lang="cs-CZ" b="1" dirty="0">
                <a:cs typeface="Arial" panose="020B0604020202020204" pitchFamily="34" charset="0"/>
              </a:rPr>
              <a:t>halit</a:t>
            </a:r>
            <a:r>
              <a:rPr lang="cs-CZ" dirty="0">
                <a:cs typeface="Arial" panose="020B0604020202020204" pitchFamily="34" charset="0"/>
              </a:rPr>
              <a:t> (kamenná sůl) </a:t>
            </a:r>
            <a:r>
              <a:rPr lang="cs-CZ" dirty="0" err="1">
                <a:cs typeface="Arial" panose="020B0604020202020204" pitchFamily="34" charset="0"/>
              </a:rPr>
              <a:t>NaCl</a:t>
            </a:r>
            <a:r>
              <a:rPr lang="cs-CZ" dirty="0">
                <a:cs typeface="Arial" panose="020B0604020202020204" pitchFamily="34" charset="0"/>
              </a:rPr>
              <a:t>.</a:t>
            </a:r>
            <a:r>
              <a:rPr lang="en-US" dirty="0">
                <a:cs typeface="Arial" panose="020B0604020202020204" pitchFamily="34" charset="0"/>
              </a:rPr>
              <a:t> </a:t>
            </a:r>
            <a:endParaRPr lang="cs-CZ" dirty="0">
              <a:cs typeface="Arial" panose="020B0604020202020204" pitchFamily="34" charset="0"/>
            </a:endParaRPr>
          </a:p>
          <a:p>
            <a:pPr algn="just"/>
            <a:endParaRPr lang="en-US" b="1" dirty="0">
              <a:cs typeface="Arial" panose="020B0604020202020204" pitchFamily="34" charset="0"/>
            </a:endParaRPr>
          </a:p>
          <a:p>
            <a:pPr algn="just"/>
            <a:r>
              <a:rPr lang="cs-CZ" dirty="0">
                <a:cs typeface="Arial" panose="020B0604020202020204" pitchFamily="34" charset="0"/>
              </a:rPr>
              <a:t>Výroba sodíku se provádí elektrolýzou taveniny chloridu sodného nebo hydroxidu sodného - </a:t>
            </a:r>
            <a:r>
              <a:rPr lang="cs-CZ" b="1" dirty="0" err="1">
                <a:cs typeface="Arial" panose="020B0604020202020204" pitchFamily="34" charset="0"/>
              </a:rPr>
              <a:t>Castnerův</a:t>
            </a:r>
            <a:r>
              <a:rPr lang="cs-CZ" b="1" dirty="0">
                <a:cs typeface="Arial" panose="020B0604020202020204" pitchFamily="34" charset="0"/>
              </a:rPr>
              <a:t> proces</a:t>
            </a:r>
            <a:r>
              <a:rPr lang="cs-CZ" dirty="0">
                <a:cs typeface="Arial" panose="020B0604020202020204" pitchFamily="34" charset="0"/>
              </a:rPr>
              <a:t> výroby sodíku. Elektrolýza chloridu se provádí při teplotě 600-650°C za přítomnosti fluoridu sodného, který snižuje teplotu tání chloridu. Na grafitové anodě se vylučuje chlor, tekutý sodík s vylučuje na železné katodě.</a:t>
            </a:r>
            <a:endParaRPr lang="en-US" dirty="0">
              <a:cs typeface="Arial" panose="020B0604020202020204" pitchFamily="34" charset="0"/>
            </a:endParaRPr>
          </a:p>
          <a:p>
            <a:pPr algn="just"/>
            <a:endParaRPr lang="en-US" dirty="0">
              <a:cs typeface="Arial" panose="020B0604020202020204" pitchFamily="34" charset="0"/>
            </a:endParaRPr>
          </a:p>
          <a:p>
            <a:pPr algn="just"/>
            <a:r>
              <a:rPr lang="en-US" dirty="0">
                <a:cs typeface="Arial" panose="020B0604020202020204" pitchFamily="34" charset="0"/>
              </a:rPr>
              <a:t>  </a:t>
            </a:r>
          </a:p>
        </p:txBody>
      </p:sp>
      <p:pic>
        <p:nvPicPr>
          <p:cNvPr id="5" name="Obrázek 4" descr="Obsah obrázku interiér, vsedě, stůl, dřevěné&#10;&#10;Popis byl vytvořen automaticky">
            <a:extLst>
              <a:ext uri="{FF2B5EF4-FFF2-40B4-BE49-F238E27FC236}">
                <a16:creationId xmlns:a16="http://schemas.microsoft.com/office/drawing/2014/main" id="{C7B05303-6E60-427C-BB61-1F5E3CEC2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430" y="3773557"/>
            <a:ext cx="2543175" cy="1905000"/>
          </a:xfrm>
          <a:prstGeom prst="rect">
            <a:avLst/>
          </a:prstGeom>
        </p:spPr>
      </p:pic>
      <p:pic>
        <p:nvPicPr>
          <p:cNvPr id="7" name="Obrázek 6" descr="Obsah obrázku zvíře, stůl, jídlo, dort&#10;&#10;Popis byl vytvořen automaticky">
            <a:extLst>
              <a:ext uri="{FF2B5EF4-FFF2-40B4-BE49-F238E27FC236}">
                <a16:creationId xmlns:a16="http://schemas.microsoft.com/office/drawing/2014/main" id="{DC20C359-7460-4EAD-9622-ED8AEDDCF1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66" y="3776870"/>
            <a:ext cx="3087342" cy="2058228"/>
          </a:xfrm>
          <a:prstGeom prst="rect">
            <a:avLst/>
          </a:prstGeom>
        </p:spPr>
      </p:pic>
    </p:spTree>
    <p:extLst>
      <p:ext uri="{BB962C8B-B14F-4D97-AF65-F5344CB8AC3E}">
        <p14:creationId xmlns:p14="http://schemas.microsoft.com/office/powerpoint/2010/main" val="5560070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791" y="152400"/>
            <a:ext cx="11741426" cy="4247317"/>
          </a:xfrm>
          <a:prstGeom prst="rect">
            <a:avLst/>
          </a:prstGeom>
        </p:spPr>
        <p:txBody>
          <a:bodyPr wrap="square">
            <a:spAutoFit/>
          </a:bodyPr>
          <a:lstStyle/>
          <a:p>
            <a:pPr algn="just"/>
            <a:r>
              <a:rPr lang="cs-CZ" b="1" dirty="0">
                <a:cs typeface="Arial" panose="020B0604020202020204" pitchFamily="34" charset="0"/>
              </a:rPr>
              <a:t>Použití sodíku</a:t>
            </a:r>
          </a:p>
          <a:p>
            <a:pPr algn="just"/>
            <a:endParaRPr lang="cs-CZ" dirty="0">
              <a:cs typeface="Arial" panose="020B0604020202020204" pitchFamily="34" charset="0"/>
            </a:endParaRPr>
          </a:p>
          <a:p>
            <a:pPr algn="just"/>
            <a:r>
              <a:rPr lang="cs-CZ" dirty="0">
                <a:cs typeface="Arial" panose="020B0604020202020204" pitchFamily="34" charset="0"/>
              </a:rPr>
              <a:t>   Kovový sodík se používá jako redukční činidlo při výrobě těžkotavitelných kovů titanu a zirkonia </a:t>
            </a:r>
            <a:r>
              <a:rPr lang="cs-CZ" b="1" dirty="0">
                <a:cs typeface="Arial" panose="020B0604020202020204" pitchFamily="34" charset="0"/>
              </a:rPr>
              <a:t>Krollovým postupem</a:t>
            </a:r>
            <a:r>
              <a:rPr lang="cs-CZ" dirty="0">
                <a:cs typeface="Arial" panose="020B0604020202020204" pitchFamily="34" charset="0"/>
              </a:rPr>
              <a:t>, jako reakční činidlo při přípravě homologů benzenu z jeho halogenderivátů </a:t>
            </a:r>
            <a:r>
              <a:rPr lang="cs-CZ" i="1" dirty="0">
                <a:cs typeface="Arial" panose="020B0604020202020204" pitchFamily="34" charset="0"/>
              </a:rPr>
              <a:t>(</a:t>
            </a:r>
            <a:r>
              <a:rPr lang="cs-CZ" i="1" dirty="0" err="1">
                <a:cs typeface="Arial" panose="020B0604020202020204" pitchFamily="34" charset="0"/>
              </a:rPr>
              <a:t>Wurtzova-Fittigova</a:t>
            </a:r>
            <a:r>
              <a:rPr lang="cs-CZ" i="1" dirty="0">
                <a:cs typeface="Arial" panose="020B0604020202020204" pitchFamily="34" charset="0"/>
              </a:rPr>
              <a:t> reakce)</a:t>
            </a:r>
            <a:r>
              <a:rPr lang="cs-CZ" dirty="0">
                <a:cs typeface="Arial" panose="020B0604020202020204" pitchFamily="34" charset="0"/>
              </a:rPr>
              <a:t> nebo při výrobě kyseliny šťavelové. Sodík se také používá jako katalyzátor při výrobě pryže a elastomerů.</a:t>
            </a:r>
            <a:endParaRPr lang="en-US" dirty="0">
              <a:cs typeface="Arial" panose="020B0604020202020204" pitchFamily="34" charset="0"/>
            </a:endParaRPr>
          </a:p>
          <a:p>
            <a:pPr algn="just"/>
            <a:r>
              <a:rPr lang="cs-CZ" dirty="0">
                <a:cs typeface="Arial" panose="020B0604020202020204" pitchFamily="34" charset="0"/>
              </a:rPr>
              <a:t>  Roztavený kovový sodík slouží jako </a:t>
            </a:r>
            <a:r>
              <a:rPr lang="cs-CZ" b="1" dirty="0">
                <a:cs typeface="Arial" panose="020B0604020202020204" pitchFamily="34" charset="0"/>
              </a:rPr>
              <a:t>chladivo v reaktorech </a:t>
            </a:r>
            <a:r>
              <a:rPr lang="cs-CZ" dirty="0">
                <a:cs typeface="Arial" panose="020B0604020202020204" pitchFamily="34" charset="0"/>
              </a:rPr>
              <a:t>ve kterých se vyrábí plutonium. V určitých typech reaktoru vzniká teplo jaderným rozpadem uranu v primárním okruhu jaderného reaktoru. Důvodem využití je jednak poměrně nízká teplota tání sodíku a především fakt, že sodík při styku s vysoce energetickými neutrony nebo </a:t>
            </a:r>
            <a:r>
              <a:rPr lang="el-GR" dirty="0">
                <a:cs typeface="Arial" panose="020B0604020202020204" pitchFamily="34" charset="0"/>
              </a:rPr>
              <a:t>γ – </a:t>
            </a:r>
            <a:r>
              <a:rPr lang="cs-CZ" dirty="0">
                <a:cs typeface="Arial" panose="020B0604020202020204" pitchFamily="34" charset="0"/>
              </a:rPr>
              <a:t>paprsky nepodléhá radioaktivní přeměně na nebezpečné </a:t>
            </a:r>
            <a:r>
              <a:rPr lang="el-GR" dirty="0">
                <a:cs typeface="Arial" panose="020B0604020202020204" pitchFamily="34" charset="0"/>
              </a:rPr>
              <a:t>β </a:t>
            </a:r>
            <a:r>
              <a:rPr lang="cs-CZ" dirty="0">
                <a:cs typeface="Arial" panose="020B0604020202020204" pitchFamily="34" charset="0"/>
              </a:rPr>
              <a:t>nebo </a:t>
            </a:r>
            <a:r>
              <a:rPr lang="el-GR" dirty="0">
                <a:cs typeface="Arial" panose="020B0604020202020204" pitchFamily="34" charset="0"/>
              </a:rPr>
              <a:t>γ </a:t>
            </a:r>
            <a:r>
              <a:rPr lang="cs-CZ" dirty="0">
                <a:cs typeface="Arial" panose="020B0604020202020204" pitchFamily="34" charset="0"/>
              </a:rPr>
              <a:t>zářiče s dlouhým poločasem rozpadu. V současnosti jediný komerční rychlý reaktor chlazený sodíkem BN-600 je provozován v </a:t>
            </a:r>
            <a:r>
              <a:rPr lang="cs-CZ" dirty="0" err="1">
                <a:cs typeface="Arial" panose="020B0604020202020204" pitchFamily="34" charset="0"/>
              </a:rPr>
              <a:t>Bělojarské</a:t>
            </a:r>
            <a:r>
              <a:rPr lang="cs-CZ" dirty="0">
                <a:cs typeface="Arial" panose="020B0604020202020204" pitchFamily="34" charset="0"/>
              </a:rPr>
              <a:t> jaderné elektrárně v Rusku. </a:t>
            </a:r>
          </a:p>
          <a:p>
            <a:pPr algn="just"/>
            <a:r>
              <a:rPr lang="cs-CZ" dirty="0">
                <a:cs typeface="Arial" panose="020B0604020202020204" pitchFamily="34" charset="0"/>
              </a:rPr>
              <a:t>  Roztavený kovový sodík se také často uplatňuje </a:t>
            </a:r>
            <a:r>
              <a:rPr lang="cs-CZ" b="1" dirty="0">
                <a:cs typeface="Arial" panose="020B0604020202020204" pitchFamily="34" charset="0"/>
              </a:rPr>
              <a:t>v leteckých motorech </a:t>
            </a:r>
            <a:r>
              <a:rPr lang="cs-CZ" dirty="0">
                <a:cs typeface="Arial" panose="020B0604020202020204" pitchFamily="34" charset="0"/>
              </a:rPr>
              <a:t>jako látka odvádějící teplo.</a:t>
            </a:r>
          </a:p>
          <a:p>
            <a:pPr algn="just"/>
            <a:r>
              <a:rPr lang="cs-CZ" dirty="0">
                <a:cs typeface="Arial" panose="020B0604020202020204" pitchFamily="34" charset="0"/>
              </a:rPr>
              <a:t>   Elektrickým výbojem v prostředí sodíkových par o tlaku několika torrů vzniká velmi intenzivní světelné vyzařování žluté barvy. Tento jev nalézá uplatnění při výrobě </a:t>
            </a:r>
            <a:r>
              <a:rPr lang="cs-CZ" b="1" dirty="0">
                <a:cs typeface="Arial" panose="020B0604020202020204" pitchFamily="34" charset="0"/>
              </a:rPr>
              <a:t>sodíkových výbojek</a:t>
            </a:r>
            <a:r>
              <a:rPr lang="cs-CZ" dirty="0">
                <a:cs typeface="Arial" panose="020B0604020202020204" pitchFamily="34" charset="0"/>
              </a:rPr>
              <a:t>, se kterými se můžeme prakticky setkat ve svítidlech pouličního osvětlení. </a:t>
            </a:r>
            <a:r>
              <a:rPr lang="cs-CZ" b="1" dirty="0">
                <a:cs typeface="Arial" panose="020B0604020202020204" pitchFamily="34" charset="0"/>
              </a:rPr>
              <a:t>Neónové lampy </a:t>
            </a:r>
            <a:r>
              <a:rPr lang="cs-CZ" dirty="0">
                <a:cs typeface="Arial" panose="020B0604020202020204" pitchFamily="34" charset="0"/>
              </a:rPr>
              <a:t>s přídavkem Na jsou zdrojem jasného světla.</a:t>
            </a:r>
          </a:p>
          <a:p>
            <a:pPr algn="just"/>
            <a:r>
              <a:rPr lang="cs-CZ" dirty="0">
                <a:cs typeface="Arial" panose="020B0604020202020204" pitchFamily="34" charset="0"/>
              </a:rPr>
              <a:t>   Sodíkem se také </a:t>
            </a:r>
            <a:r>
              <a:rPr lang="cs-CZ" b="1" dirty="0">
                <a:cs typeface="Arial" panose="020B0604020202020204" pitchFamily="34" charset="0"/>
              </a:rPr>
              <a:t>vysoušejí</a:t>
            </a:r>
            <a:r>
              <a:rPr lang="cs-CZ" dirty="0">
                <a:cs typeface="Arial" panose="020B0604020202020204" pitchFamily="34" charset="0"/>
              </a:rPr>
              <a:t> kapaliny a transformátorový olej.</a:t>
            </a:r>
          </a:p>
        </p:txBody>
      </p:sp>
      <p:sp>
        <p:nvSpPr>
          <p:cNvPr id="3" name="TextovéPole 2">
            <a:extLst>
              <a:ext uri="{FF2B5EF4-FFF2-40B4-BE49-F238E27FC236}">
                <a16:creationId xmlns:a16="http://schemas.microsoft.com/office/drawing/2014/main" id="{B6A1DC8A-91DD-912D-24A4-AD800A9CEA36}"/>
              </a:ext>
            </a:extLst>
          </p:cNvPr>
          <p:cNvSpPr txBox="1"/>
          <p:nvPr/>
        </p:nvSpPr>
        <p:spPr>
          <a:xfrm>
            <a:off x="552450" y="5053310"/>
            <a:ext cx="6096000" cy="923330"/>
          </a:xfrm>
          <a:prstGeom prst="rect">
            <a:avLst/>
          </a:prstGeom>
          <a:noFill/>
        </p:spPr>
        <p:txBody>
          <a:bodyPr wrap="square">
            <a:spAutoFit/>
          </a:bodyPr>
          <a:lstStyle/>
          <a:p>
            <a:pPr algn="just"/>
            <a:r>
              <a:rPr lang="cs-CZ" sz="1800" dirty="0">
                <a:cs typeface="Arial" panose="020B0604020202020204" pitchFamily="34" charset="0"/>
              </a:rPr>
              <a:t>Prudce reaguje s vodou za vzniku hydroxidu sodného a vývoje vodíku:</a:t>
            </a:r>
          </a:p>
          <a:p>
            <a:pPr algn="ctr"/>
            <a:r>
              <a:rPr lang="cs-CZ" sz="1800" dirty="0">
                <a:cs typeface="Arial" panose="020B0604020202020204" pitchFamily="34" charset="0"/>
              </a:rPr>
              <a:t>2Na + 2H</a:t>
            </a:r>
            <a:r>
              <a:rPr lang="cs-CZ" sz="1800" baseline="-25000" dirty="0">
                <a:cs typeface="Arial" panose="020B0604020202020204" pitchFamily="34" charset="0"/>
              </a:rPr>
              <a:t>2</a:t>
            </a:r>
            <a:r>
              <a:rPr lang="cs-CZ" sz="1800" dirty="0">
                <a:cs typeface="Arial" panose="020B0604020202020204" pitchFamily="34" charset="0"/>
              </a:rPr>
              <a:t>O → 2NaOH + H</a:t>
            </a:r>
            <a:r>
              <a:rPr lang="cs-CZ" sz="1800" baseline="-25000" dirty="0">
                <a:cs typeface="Arial" panose="020B0604020202020204" pitchFamily="34" charset="0"/>
              </a:rPr>
              <a:t>2</a:t>
            </a:r>
            <a:r>
              <a:rPr lang="cs-CZ" sz="1800" dirty="0">
                <a:cs typeface="Arial" panose="020B0604020202020204" pitchFamily="34" charset="0"/>
              </a:rPr>
              <a:t> </a:t>
            </a:r>
          </a:p>
        </p:txBody>
      </p:sp>
      <p:pic>
        <p:nvPicPr>
          <p:cNvPr id="7170" name="Picture 2" descr="Metallic Sodium Reacts with Water - Stock Image - C028/1237 - Science ...">
            <a:extLst>
              <a:ext uri="{FF2B5EF4-FFF2-40B4-BE49-F238E27FC236}">
                <a16:creationId xmlns:a16="http://schemas.microsoft.com/office/drawing/2014/main" id="{E1FBCBA1-24EF-FE1F-F435-8C296C4A6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1" y="4538960"/>
            <a:ext cx="2510650" cy="195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331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0610" y="1008824"/>
            <a:ext cx="11423374" cy="2585323"/>
          </a:xfrm>
          <a:prstGeom prst="rect">
            <a:avLst/>
          </a:prstGeom>
        </p:spPr>
        <p:txBody>
          <a:bodyPr wrap="square">
            <a:spAutoFit/>
          </a:bodyPr>
          <a:lstStyle/>
          <a:p>
            <a:pPr algn="just"/>
            <a:r>
              <a:rPr lang="cs-CZ" dirty="0">
                <a:cs typeface="Arial" panose="020B0604020202020204" pitchFamily="34" charset="0"/>
              </a:rPr>
              <a:t>   </a:t>
            </a:r>
            <a:r>
              <a:rPr lang="en-US" dirty="0">
                <a:cs typeface="Arial" panose="020B0604020202020204" pitchFamily="34" charset="0"/>
              </a:rPr>
              <a:t>V </a:t>
            </a:r>
            <a:r>
              <a:rPr lang="cs-CZ" dirty="0">
                <a:cs typeface="Arial" panose="020B0604020202020204" pitchFamily="34" charset="0"/>
              </a:rPr>
              <a:t>přírodě se uran vyskytuje jako směs 3 radioaktivních izotopů, </a:t>
            </a:r>
            <a:r>
              <a:rPr lang="cs-CZ" baseline="30000" dirty="0">
                <a:cs typeface="Arial" panose="020B0604020202020204" pitchFamily="34" charset="0"/>
              </a:rPr>
              <a:t>234</a:t>
            </a:r>
            <a:r>
              <a:rPr lang="cs-CZ" dirty="0">
                <a:cs typeface="Arial" panose="020B0604020202020204" pitchFamily="34" charset="0"/>
              </a:rPr>
              <a:t>U, </a:t>
            </a:r>
            <a:r>
              <a:rPr lang="cs-CZ" baseline="30000" dirty="0">
                <a:cs typeface="Arial" panose="020B0604020202020204" pitchFamily="34" charset="0"/>
              </a:rPr>
              <a:t>235</a:t>
            </a:r>
            <a:r>
              <a:rPr lang="cs-CZ" dirty="0">
                <a:cs typeface="Arial" panose="020B0604020202020204" pitchFamily="34" charset="0"/>
              </a:rPr>
              <a:t>U a </a:t>
            </a:r>
            <a:r>
              <a:rPr lang="cs-CZ" baseline="30000" dirty="0">
                <a:cs typeface="Arial" panose="020B0604020202020204" pitchFamily="34" charset="0"/>
              </a:rPr>
              <a:t>238</a:t>
            </a:r>
            <a:r>
              <a:rPr lang="cs-CZ" dirty="0">
                <a:cs typeface="Arial" panose="020B0604020202020204" pitchFamily="34" charset="0"/>
              </a:rPr>
              <a:t>U, poslední izotop je nejstabilnější </a:t>
            </a:r>
            <a:r>
              <a:rPr lang="cs-CZ" i="1" dirty="0">
                <a:cs typeface="Arial" panose="020B0604020202020204" pitchFamily="34" charset="0"/>
              </a:rPr>
              <a:t>(T</a:t>
            </a:r>
            <a:r>
              <a:rPr lang="cs-CZ" i="1" baseline="-25000" dirty="0">
                <a:cs typeface="Arial" panose="020B0604020202020204" pitchFamily="34" charset="0"/>
              </a:rPr>
              <a:t>1/2</a:t>
            </a:r>
            <a:r>
              <a:rPr lang="cs-CZ" i="1" dirty="0">
                <a:cs typeface="Arial" panose="020B0604020202020204" pitchFamily="34" charset="0"/>
              </a:rPr>
              <a:t> = 4,51.10</a:t>
            </a:r>
            <a:r>
              <a:rPr lang="cs-CZ" i="1" baseline="30000" dirty="0">
                <a:cs typeface="Arial" panose="020B0604020202020204" pitchFamily="34" charset="0"/>
              </a:rPr>
              <a:t>9</a:t>
            </a:r>
            <a:r>
              <a:rPr lang="cs-CZ" i="1" dirty="0">
                <a:cs typeface="Arial" panose="020B0604020202020204" pitchFamily="34" charset="0"/>
              </a:rPr>
              <a:t> let)</a:t>
            </a:r>
            <a:r>
              <a:rPr lang="cs-CZ" dirty="0">
                <a:cs typeface="Arial" panose="020B0604020202020204" pitchFamily="34" charset="0"/>
              </a:rPr>
              <a:t>.</a:t>
            </a:r>
            <a:r>
              <a:rPr lang="en-US" dirty="0">
                <a:cs typeface="Arial" panose="020B0604020202020204" pitchFamily="34" charset="0"/>
              </a:rPr>
              <a:t> </a:t>
            </a:r>
            <a:r>
              <a:rPr lang="cs-CZ" dirty="0">
                <a:cs typeface="Arial" panose="020B0604020202020204" pitchFamily="34" charset="0"/>
              </a:rPr>
              <a:t>Nejdůležitější uranové rudy jsou </a:t>
            </a:r>
            <a:r>
              <a:rPr lang="cs-CZ" b="1" dirty="0">
                <a:cs typeface="Arial" panose="020B0604020202020204" pitchFamily="34" charset="0"/>
              </a:rPr>
              <a:t>uraninit</a:t>
            </a:r>
            <a:r>
              <a:rPr lang="cs-CZ" dirty="0">
                <a:cs typeface="Arial" panose="020B0604020202020204" pitchFamily="34" charset="0"/>
              </a:rPr>
              <a:t> (</a:t>
            </a:r>
            <a:r>
              <a:rPr lang="cs-CZ" i="1" dirty="0">
                <a:cs typeface="Arial" panose="020B0604020202020204" pitchFamily="34" charset="0"/>
              </a:rPr>
              <a:t>smolinec</a:t>
            </a:r>
            <a:r>
              <a:rPr lang="cs-CZ" dirty="0">
                <a:cs typeface="Arial" panose="020B0604020202020204" pitchFamily="34" charset="0"/>
              </a:rPr>
              <a:t>) UO</a:t>
            </a:r>
            <a:r>
              <a:rPr lang="cs-CZ" baseline="-25000" dirty="0">
                <a:cs typeface="Arial" panose="020B0604020202020204" pitchFamily="34" charset="0"/>
              </a:rPr>
              <a:t>2</a:t>
            </a:r>
            <a:r>
              <a:rPr lang="cs-CZ" dirty="0">
                <a:cs typeface="Arial" panose="020B0604020202020204" pitchFamily="34" charset="0"/>
              </a:rPr>
              <a:t>, </a:t>
            </a:r>
            <a:r>
              <a:rPr lang="cs-CZ" b="1" dirty="0" err="1">
                <a:cs typeface="Arial" panose="020B0604020202020204" pitchFamily="34" charset="0"/>
              </a:rPr>
              <a:t>coffinit</a:t>
            </a:r>
            <a:r>
              <a:rPr lang="cs-CZ" dirty="0">
                <a:cs typeface="Arial" panose="020B0604020202020204" pitchFamily="34" charset="0"/>
              </a:rPr>
              <a:t> USiO</a:t>
            </a:r>
            <a:r>
              <a:rPr lang="cs-CZ" baseline="-25000" dirty="0">
                <a:cs typeface="Arial" panose="020B0604020202020204" pitchFamily="34" charset="0"/>
              </a:rPr>
              <a:t>4</a:t>
            </a:r>
            <a:r>
              <a:rPr lang="cs-CZ" dirty="0">
                <a:cs typeface="Arial" panose="020B0604020202020204" pitchFamily="34" charset="0"/>
              </a:rPr>
              <a:t>, </a:t>
            </a:r>
            <a:r>
              <a:rPr lang="cs-CZ" b="1" dirty="0">
                <a:cs typeface="Arial" panose="020B0604020202020204" pitchFamily="34" charset="0"/>
              </a:rPr>
              <a:t>karnotit</a:t>
            </a:r>
            <a:r>
              <a:rPr lang="cs-CZ" dirty="0">
                <a:cs typeface="Arial" panose="020B0604020202020204" pitchFamily="34" charset="0"/>
              </a:rPr>
              <a:t> K</a:t>
            </a:r>
            <a:r>
              <a:rPr lang="cs-CZ" baseline="-25000" dirty="0">
                <a:cs typeface="Arial" panose="020B0604020202020204" pitchFamily="34" charset="0"/>
              </a:rPr>
              <a:t>2</a:t>
            </a:r>
            <a:r>
              <a:rPr lang="cs-CZ" dirty="0">
                <a:cs typeface="Arial" panose="020B0604020202020204" pitchFamily="34" charset="0"/>
              </a:rPr>
              <a:t>(UO</a:t>
            </a:r>
            <a:r>
              <a:rPr lang="cs-CZ" baseline="-25000" dirty="0">
                <a:cs typeface="Arial" panose="020B0604020202020204" pitchFamily="34" charset="0"/>
              </a:rPr>
              <a:t>2</a:t>
            </a:r>
            <a:r>
              <a:rPr lang="cs-CZ" dirty="0">
                <a:cs typeface="Arial" panose="020B0604020202020204" pitchFamily="34" charset="0"/>
              </a:rPr>
              <a:t>)(VO</a:t>
            </a:r>
            <a:r>
              <a:rPr lang="cs-CZ" baseline="-25000" dirty="0">
                <a:cs typeface="Arial" panose="020B0604020202020204" pitchFamily="34" charset="0"/>
              </a:rPr>
              <a:t>4</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.3H</a:t>
            </a:r>
            <a:r>
              <a:rPr lang="cs-CZ" baseline="-25000" dirty="0">
                <a:cs typeface="Arial" panose="020B0604020202020204" pitchFamily="34" charset="0"/>
              </a:rPr>
              <a:t>2</a:t>
            </a:r>
            <a:r>
              <a:rPr lang="cs-CZ" dirty="0">
                <a:cs typeface="Arial" panose="020B0604020202020204" pitchFamily="34" charset="0"/>
              </a:rPr>
              <a:t>O, </a:t>
            </a:r>
            <a:r>
              <a:rPr lang="cs-CZ" b="1" dirty="0" err="1">
                <a:cs typeface="Arial" panose="020B0604020202020204" pitchFamily="34" charset="0"/>
              </a:rPr>
              <a:t>torbernit</a:t>
            </a:r>
            <a:r>
              <a:rPr lang="cs-CZ" dirty="0">
                <a:cs typeface="Arial" panose="020B0604020202020204" pitchFamily="34" charset="0"/>
              </a:rPr>
              <a:t> </a:t>
            </a:r>
            <a:r>
              <a:rPr lang="cs-CZ" dirty="0" err="1">
                <a:cs typeface="Arial" panose="020B0604020202020204" pitchFamily="34" charset="0"/>
              </a:rPr>
              <a:t>Cu</a:t>
            </a:r>
            <a:r>
              <a:rPr lang="cs-CZ" dirty="0">
                <a:cs typeface="Arial" panose="020B0604020202020204" pitchFamily="34" charset="0"/>
              </a:rPr>
              <a:t>(UO</a:t>
            </a:r>
            <a:r>
              <a:rPr lang="cs-CZ" baseline="-25000" dirty="0">
                <a:cs typeface="Arial" panose="020B0604020202020204" pitchFamily="34" charset="0"/>
              </a:rPr>
              <a:t>2</a:t>
            </a:r>
            <a:r>
              <a:rPr lang="cs-CZ" dirty="0">
                <a:cs typeface="Arial" panose="020B0604020202020204" pitchFamily="34" charset="0"/>
              </a:rPr>
              <a:t>)(PO</a:t>
            </a:r>
            <a:r>
              <a:rPr lang="cs-CZ" baseline="-25000" dirty="0">
                <a:cs typeface="Arial" panose="020B0604020202020204" pitchFamily="34" charset="0"/>
              </a:rPr>
              <a:t>4</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.8H</a:t>
            </a:r>
            <a:r>
              <a:rPr lang="cs-CZ" baseline="-25000" dirty="0">
                <a:cs typeface="Arial" panose="020B0604020202020204" pitchFamily="34" charset="0"/>
              </a:rPr>
              <a:t>2</a:t>
            </a:r>
            <a:r>
              <a:rPr lang="cs-CZ" dirty="0">
                <a:cs typeface="Arial" panose="020B0604020202020204" pitchFamily="34" charset="0"/>
              </a:rPr>
              <a:t>O, </a:t>
            </a:r>
            <a:r>
              <a:rPr lang="cs-CZ" b="1" dirty="0" err="1">
                <a:cs typeface="Arial" panose="020B0604020202020204" pitchFamily="34" charset="0"/>
              </a:rPr>
              <a:t>brannerit</a:t>
            </a:r>
            <a:r>
              <a:rPr lang="cs-CZ" dirty="0">
                <a:cs typeface="Arial" panose="020B0604020202020204" pitchFamily="34" charset="0"/>
              </a:rPr>
              <a:t> UTiO</a:t>
            </a:r>
            <a:r>
              <a:rPr lang="cs-CZ" baseline="-25000" dirty="0">
                <a:cs typeface="Arial" panose="020B0604020202020204" pitchFamily="34" charset="0"/>
              </a:rPr>
              <a:t>2</a:t>
            </a:r>
            <a:r>
              <a:rPr lang="cs-CZ" dirty="0">
                <a:cs typeface="Arial" panose="020B0604020202020204" pitchFamily="34" charset="0"/>
              </a:rPr>
              <a:t>, </a:t>
            </a:r>
            <a:r>
              <a:rPr lang="cs-CZ" b="1" dirty="0">
                <a:cs typeface="Arial" panose="020B0604020202020204" pitchFamily="34" charset="0"/>
              </a:rPr>
              <a:t>autunit</a:t>
            </a:r>
            <a:r>
              <a:rPr lang="cs-CZ" dirty="0">
                <a:cs typeface="Arial" panose="020B0604020202020204" pitchFamily="34" charset="0"/>
              </a:rPr>
              <a:t> Ca(UO</a:t>
            </a:r>
            <a:r>
              <a:rPr lang="cs-CZ" baseline="-25000" dirty="0">
                <a:cs typeface="Arial" panose="020B0604020202020204" pitchFamily="34" charset="0"/>
              </a:rPr>
              <a:t>2</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(PO</a:t>
            </a:r>
            <a:r>
              <a:rPr lang="cs-CZ" baseline="-25000" dirty="0">
                <a:cs typeface="Arial" panose="020B0604020202020204" pitchFamily="34" charset="0"/>
              </a:rPr>
              <a:t>4</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 · 10-12H</a:t>
            </a:r>
            <a:r>
              <a:rPr lang="cs-CZ" baseline="-25000" dirty="0">
                <a:cs typeface="Arial" panose="020B0604020202020204" pitchFamily="34" charset="0"/>
              </a:rPr>
              <a:t>2</a:t>
            </a:r>
            <a:r>
              <a:rPr lang="cs-CZ" dirty="0">
                <a:cs typeface="Arial" panose="020B0604020202020204" pitchFamily="34" charset="0"/>
              </a:rPr>
              <a:t>O, </a:t>
            </a:r>
            <a:r>
              <a:rPr lang="cs-CZ" b="1" dirty="0" err="1">
                <a:cs typeface="Arial" panose="020B0604020202020204" pitchFamily="34" charset="0"/>
              </a:rPr>
              <a:t>davidit</a:t>
            </a:r>
            <a:r>
              <a:rPr lang="cs-CZ" dirty="0">
                <a:cs typeface="Arial" panose="020B0604020202020204" pitchFamily="34" charset="0"/>
              </a:rPr>
              <a:t> (</a:t>
            </a:r>
            <a:r>
              <a:rPr lang="cs-CZ" dirty="0" err="1">
                <a:cs typeface="Arial" panose="020B0604020202020204" pitchFamily="34" charset="0"/>
              </a:rPr>
              <a:t>La,Ce</a:t>
            </a:r>
            <a:r>
              <a:rPr lang="cs-CZ" dirty="0">
                <a:cs typeface="Arial" panose="020B0604020202020204" pitchFamily="34" charset="0"/>
              </a:rPr>
              <a:t>)(</a:t>
            </a:r>
            <a:r>
              <a:rPr lang="cs-CZ" dirty="0" err="1">
                <a:cs typeface="Arial" panose="020B0604020202020204" pitchFamily="34" charset="0"/>
              </a:rPr>
              <a:t>Y,U,Fe</a:t>
            </a:r>
            <a:r>
              <a:rPr lang="cs-CZ" dirty="0">
                <a:cs typeface="Arial" panose="020B0604020202020204" pitchFamily="34" charset="0"/>
              </a:rPr>
              <a:t>)(</a:t>
            </a:r>
            <a:r>
              <a:rPr lang="cs-CZ" dirty="0" err="1">
                <a:cs typeface="Arial" panose="020B0604020202020204" pitchFamily="34" charset="0"/>
              </a:rPr>
              <a:t>Ti,Fe</a:t>
            </a:r>
            <a:r>
              <a:rPr lang="cs-CZ" dirty="0">
                <a:cs typeface="Arial" panose="020B0604020202020204" pitchFamily="34" charset="0"/>
              </a:rPr>
              <a:t>)</a:t>
            </a:r>
            <a:r>
              <a:rPr lang="cs-CZ" baseline="-25000" dirty="0">
                <a:cs typeface="Arial" panose="020B0604020202020204" pitchFamily="34" charset="0"/>
              </a:rPr>
              <a:t>20</a:t>
            </a:r>
            <a:r>
              <a:rPr lang="cs-CZ" dirty="0">
                <a:cs typeface="Arial" panose="020B0604020202020204" pitchFamily="34" charset="0"/>
              </a:rPr>
              <a:t>(O,OH)</a:t>
            </a:r>
            <a:r>
              <a:rPr lang="cs-CZ" baseline="-25000" dirty="0">
                <a:cs typeface="Arial" panose="020B0604020202020204" pitchFamily="34" charset="0"/>
              </a:rPr>
              <a:t>38</a:t>
            </a:r>
            <a:r>
              <a:rPr lang="cs-CZ" dirty="0">
                <a:cs typeface="Arial" panose="020B0604020202020204" pitchFamily="34" charset="0"/>
              </a:rPr>
              <a:t>, </a:t>
            </a:r>
            <a:r>
              <a:rPr lang="cs-CZ" b="1" dirty="0" err="1">
                <a:cs typeface="Arial" panose="020B0604020202020204" pitchFamily="34" charset="0"/>
              </a:rPr>
              <a:t>uranofan</a:t>
            </a:r>
            <a:r>
              <a:rPr lang="cs-CZ" dirty="0">
                <a:cs typeface="Arial" panose="020B0604020202020204" pitchFamily="34" charset="0"/>
              </a:rPr>
              <a:t> Ca(UO</a:t>
            </a:r>
            <a:r>
              <a:rPr lang="cs-CZ" baseline="-25000" dirty="0">
                <a:cs typeface="Arial" panose="020B0604020202020204" pitchFamily="34" charset="0"/>
              </a:rPr>
              <a:t>2</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[SiO</a:t>
            </a:r>
            <a:r>
              <a:rPr lang="cs-CZ" baseline="-25000" dirty="0">
                <a:cs typeface="Arial" panose="020B0604020202020204" pitchFamily="34" charset="0"/>
              </a:rPr>
              <a:t>3</a:t>
            </a:r>
            <a:r>
              <a:rPr lang="cs-CZ" dirty="0">
                <a:cs typeface="Arial" panose="020B0604020202020204" pitchFamily="34" charset="0"/>
              </a:rPr>
              <a:t>(OH)]</a:t>
            </a:r>
            <a:r>
              <a:rPr lang="cs-CZ" baseline="-25000" dirty="0">
                <a:cs typeface="Arial" panose="020B0604020202020204" pitchFamily="34" charset="0"/>
              </a:rPr>
              <a:t>2</a:t>
            </a:r>
            <a:r>
              <a:rPr lang="cs-CZ" dirty="0">
                <a:cs typeface="Arial" panose="020B0604020202020204" pitchFamily="34" charset="0"/>
              </a:rPr>
              <a:t>·5H</a:t>
            </a:r>
            <a:r>
              <a:rPr lang="cs-CZ" baseline="-25000" dirty="0">
                <a:cs typeface="Arial" panose="020B0604020202020204" pitchFamily="34" charset="0"/>
              </a:rPr>
              <a:t>2</a:t>
            </a:r>
            <a:r>
              <a:rPr lang="cs-CZ" dirty="0">
                <a:cs typeface="Arial" panose="020B0604020202020204" pitchFamily="34" charset="0"/>
              </a:rPr>
              <a:t>O, </a:t>
            </a:r>
            <a:r>
              <a:rPr lang="cs-CZ" b="1" dirty="0" err="1">
                <a:cs typeface="Arial" panose="020B0604020202020204" pitchFamily="34" charset="0"/>
              </a:rPr>
              <a:t>ningyoit</a:t>
            </a:r>
            <a:r>
              <a:rPr lang="cs-CZ" dirty="0">
                <a:cs typeface="Arial" panose="020B0604020202020204" pitchFamily="34" charset="0"/>
              </a:rPr>
              <a:t> (</a:t>
            </a:r>
            <a:r>
              <a:rPr lang="cs-CZ" dirty="0" err="1">
                <a:cs typeface="Arial" panose="020B0604020202020204" pitchFamily="34" charset="0"/>
              </a:rPr>
              <a:t>U,Ca</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(PO</a:t>
            </a:r>
            <a:r>
              <a:rPr lang="cs-CZ" baseline="-25000" dirty="0">
                <a:cs typeface="Arial" panose="020B0604020202020204" pitchFamily="34" charset="0"/>
              </a:rPr>
              <a:t>4</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·1-2H</a:t>
            </a:r>
            <a:r>
              <a:rPr lang="cs-CZ" baseline="-25000" dirty="0">
                <a:cs typeface="Arial" panose="020B0604020202020204" pitchFamily="34" charset="0"/>
              </a:rPr>
              <a:t>2</a:t>
            </a:r>
            <a:r>
              <a:rPr lang="cs-CZ" dirty="0">
                <a:cs typeface="Arial" panose="020B0604020202020204" pitchFamily="34" charset="0"/>
              </a:rPr>
              <a:t>O a řada dalších minerálů</a:t>
            </a:r>
            <a:r>
              <a:rPr lang="en-US" dirty="0">
                <a:cs typeface="Arial" panose="020B0604020202020204" pitchFamily="34" charset="0"/>
              </a:rPr>
              <a:t>.</a:t>
            </a:r>
          </a:p>
          <a:p>
            <a:pPr algn="just"/>
            <a:r>
              <a:rPr lang="cs-CZ" baseline="30000" dirty="0">
                <a:cs typeface="Arial" panose="020B0604020202020204" pitchFamily="34" charset="0"/>
              </a:rPr>
              <a:t>    235</a:t>
            </a:r>
            <a:r>
              <a:rPr lang="cs-CZ" dirty="0">
                <a:cs typeface="Arial" panose="020B0604020202020204" pitchFamily="34" charset="0"/>
              </a:rPr>
              <a:t>U byl v minulosti důležitou surovinou pro výrobu nukleárních zbraní. Při vývoji prvních sovětských jaderných bomb sehrála podstatnou úlohu těžba uranu v Jáchymově v Krušných horách.</a:t>
            </a:r>
          </a:p>
          <a:p>
            <a:pPr algn="just"/>
            <a:endParaRPr lang="en-US" dirty="0">
              <a:cs typeface="Arial" panose="020B0604020202020204" pitchFamily="34" charset="0"/>
            </a:endParaRPr>
          </a:p>
          <a:p>
            <a:pPr algn="just"/>
            <a:endParaRPr lang="en-US" dirty="0">
              <a:cs typeface="Arial" panose="020B0604020202020204" pitchFamily="34" charset="0"/>
            </a:endParaRPr>
          </a:p>
        </p:txBody>
      </p:sp>
      <p:sp>
        <p:nvSpPr>
          <p:cNvPr id="3" name="Nadpis 1">
            <a:extLst>
              <a:ext uri="{FF2B5EF4-FFF2-40B4-BE49-F238E27FC236}">
                <a16:creationId xmlns:a16="http://schemas.microsoft.com/office/drawing/2014/main" id="{317C8F70-0815-4E53-A0D8-996A503A6A9A}"/>
              </a:ext>
            </a:extLst>
          </p:cNvPr>
          <p:cNvSpPr>
            <a:spLocks noGrp="1"/>
          </p:cNvSpPr>
          <p:nvPr>
            <p:ph type="title"/>
          </p:nvPr>
        </p:nvSpPr>
        <p:spPr>
          <a:xfrm>
            <a:off x="414131" y="285613"/>
            <a:ext cx="3945835" cy="642040"/>
          </a:xfrm>
        </p:spPr>
        <p:txBody>
          <a:bodyPr>
            <a:normAutofit/>
          </a:bodyPr>
          <a:lstStyle/>
          <a:p>
            <a:r>
              <a:rPr lang="cs-CZ" sz="2800" b="1" dirty="0">
                <a:latin typeface="+mn-lt"/>
              </a:rPr>
              <a:t>Těžba a zpracování uranu</a:t>
            </a:r>
            <a:endParaRPr lang="en-US" sz="2800" b="1" dirty="0">
              <a:latin typeface="+mn-lt"/>
            </a:endParaRPr>
          </a:p>
        </p:txBody>
      </p:sp>
      <p:sp>
        <p:nvSpPr>
          <p:cNvPr id="5" name="TextovéPole 4">
            <a:extLst>
              <a:ext uri="{FF2B5EF4-FFF2-40B4-BE49-F238E27FC236}">
                <a16:creationId xmlns:a16="http://schemas.microsoft.com/office/drawing/2014/main" id="{56AF50AF-FDFF-4284-62E0-E491550058DD}"/>
              </a:ext>
            </a:extLst>
          </p:cNvPr>
          <p:cNvSpPr txBox="1"/>
          <p:nvPr/>
        </p:nvSpPr>
        <p:spPr>
          <a:xfrm>
            <a:off x="384313" y="3508492"/>
            <a:ext cx="11423373" cy="2585323"/>
          </a:xfrm>
          <a:prstGeom prst="rect">
            <a:avLst/>
          </a:prstGeom>
          <a:noFill/>
        </p:spPr>
        <p:txBody>
          <a:bodyPr wrap="square">
            <a:spAutoFit/>
          </a:bodyPr>
          <a:lstStyle/>
          <a:p>
            <a:pPr algn="just"/>
            <a:r>
              <a:rPr lang="cs-CZ" dirty="0">
                <a:cs typeface="Arial" panose="020B0604020202020204" pitchFamily="34" charset="0"/>
              </a:rPr>
              <a:t> Výroba kovového uranu se provádí složitým postupem, který spočívá v loužení koncentrátu uranové rudy kyselinou dusičnou. Uran přejde na rozpustný dusičnan uranylu UO</a:t>
            </a:r>
            <a:r>
              <a:rPr lang="cs-CZ" baseline="-25000" dirty="0">
                <a:cs typeface="Arial" panose="020B0604020202020204" pitchFamily="34" charset="0"/>
              </a:rPr>
              <a:t>2</a:t>
            </a:r>
            <a:r>
              <a:rPr lang="cs-CZ" dirty="0">
                <a:cs typeface="Arial" panose="020B0604020202020204" pitchFamily="34" charset="0"/>
              </a:rPr>
              <a:t>(NO</a:t>
            </a:r>
            <a:r>
              <a:rPr lang="cs-CZ" baseline="-25000" dirty="0">
                <a:cs typeface="Arial" panose="020B0604020202020204" pitchFamily="34" charset="0"/>
              </a:rPr>
              <a:t>3</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 Z roztoku se pomocí kyseliny sírové vysráží olovo, radium, vanad a další příměsi ve formě nerozpustných síranů, které se odfiltrují.</a:t>
            </a:r>
          </a:p>
          <a:p>
            <a:pPr algn="just"/>
            <a:r>
              <a:rPr lang="en-US" dirty="0">
                <a:cs typeface="Arial" panose="020B0604020202020204" pitchFamily="34" charset="0"/>
              </a:rPr>
              <a:t>  </a:t>
            </a:r>
            <a:r>
              <a:rPr lang="cs-CZ" dirty="0">
                <a:cs typeface="Arial" panose="020B0604020202020204" pitchFamily="34" charset="0"/>
              </a:rPr>
              <a:t> Filtrát se podrobí extrakci éterem, po odpaření rozpouštědla se čistý dusičnan opět rozpustí ve vodě a oxiduje se peroxidem vodíku na hydratovaný oxid uranový UO</a:t>
            </a:r>
            <a:r>
              <a:rPr lang="cs-CZ" baseline="-25000" dirty="0">
                <a:cs typeface="Arial" panose="020B0604020202020204" pitchFamily="34" charset="0"/>
              </a:rPr>
              <a:t>3</a:t>
            </a:r>
            <a:r>
              <a:rPr lang="cs-CZ" dirty="0">
                <a:cs typeface="Arial" panose="020B0604020202020204" pitchFamily="34" charset="0"/>
              </a:rPr>
              <a:t>·2H</a:t>
            </a:r>
            <a:r>
              <a:rPr lang="cs-CZ" baseline="-25000" dirty="0">
                <a:cs typeface="Arial" panose="020B0604020202020204" pitchFamily="34" charset="0"/>
              </a:rPr>
              <a:t>2</a:t>
            </a:r>
            <a:r>
              <a:rPr lang="cs-CZ" dirty="0">
                <a:cs typeface="Arial" panose="020B0604020202020204" pitchFamily="34" charset="0"/>
              </a:rPr>
              <a:t>O, který se zahřáním převede na bezvodý oxid UO</a:t>
            </a:r>
            <a:r>
              <a:rPr lang="cs-CZ" baseline="-25000" dirty="0">
                <a:cs typeface="Arial" panose="020B0604020202020204" pitchFamily="34" charset="0"/>
              </a:rPr>
              <a:t>3</a:t>
            </a:r>
            <a:r>
              <a:rPr lang="cs-CZ" dirty="0">
                <a:cs typeface="Arial" panose="020B0604020202020204" pitchFamily="34" charset="0"/>
              </a:rPr>
              <a:t>. </a:t>
            </a:r>
          </a:p>
          <a:p>
            <a:pPr algn="just"/>
            <a:r>
              <a:rPr lang="cs-CZ" dirty="0">
                <a:cs typeface="Arial" panose="020B0604020202020204" pitchFamily="34" charset="0"/>
              </a:rPr>
              <a:t>   Oxid uranový se působením fluorovodíku nebo fluoridu amonného převede na fluorid uraničitý UF</a:t>
            </a:r>
            <a:r>
              <a:rPr lang="cs-CZ" baseline="-25000" dirty="0">
                <a:cs typeface="Arial" panose="020B0604020202020204" pitchFamily="34" charset="0"/>
              </a:rPr>
              <a:t>4</a:t>
            </a:r>
            <a:r>
              <a:rPr lang="cs-CZ" dirty="0">
                <a:cs typeface="Arial" panose="020B0604020202020204" pitchFamily="34" charset="0"/>
              </a:rPr>
              <a:t>, který se posléze redukuje vápníkem na kovový uran. Některé technologie využívají redukci oxidu uranového vodíkem nebo hliníkem, s vynecháním mezistupně převodu oxidu uranového na fluorid uraničitý. Pro laboratorní použití se čistý kovový uran připravuje redukcí UF</a:t>
            </a:r>
            <a:r>
              <a:rPr lang="cs-CZ" baseline="-25000" dirty="0">
                <a:cs typeface="Arial" panose="020B0604020202020204" pitchFamily="34" charset="0"/>
              </a:rPr>
              <a:t>4</a:t>
            </a:r>
            <a:r>
              <a:rPr lang="cs-CZ" dirty="0">
                <a:cs typeface="Arial" panose="020B0604020202020204" pitchFamily="34" charset="0"/>
              </a:rPr>
              <a:t> hořčíkem.</a:t>
            </a:r>
            <a:endParaRPr lang="cs-CZ" dirty="0"/>
          </a:p>
        </p:txBody>
      </p:sp>
    </p:spTree>
    <p:extLst>
      <p:ext uri="{BB962C8B-B14F-4D97-AF65-F5344CB8AC3E}">
        <p14:creationId xmlns:p14="http://schemas.microsoft.com/office/powerpoint/2010/main" val="11038852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w Hot Are Your Rocks? Radioactivity in Uranyl-Activated Fluorescent  Minerals">
            <a:extLst>
              <a:ext uri="{FF2B5EF4-FFF2-40B4-BE49-F238E27FC236}">
                <a16:creationId xmlns:a16="http://schemas.microsoft.com/office/drawing/2014/main" id="{DEA303BF-E723-4118-B8CD-5D510EF8B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307" y="265492"/>
            <a:ext cx="8053387" cy="632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7485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1547" y="218661"/>
            <a:ext cx="11516139" cy="3416320"/>
          </a:xfrm>
          <a:prstGeom prst="rect">
            <a:avLst/>
          </a:prstGeom>
        </p:spPr>
        <p:txBody>
          <a:bodyPr wrap="square">
            <a:spAutoFit/>
          </a:bodyPr>
          <a:lstStyle/>
          <a:p>
            <a:r>
              <a:rPr lang="cs-CZ" b="1" dirty="0">
                <a:cs typeface="Arial" panose="020B0604020202020204" pitchFamily="34" charset="0"/>
              </a:rPr>
              <a:t>Obohacený uran</a:t>
            </a:r>
            <a:r>
              <a:rPr lang="cs-CZ" dirty="0">
                <a:cs typeface="Arial" panose="020B0604020202020204" pitchFamily="34" charset="0"/>
              </a:rPr>
              <a:t> </a:t>
            </a:r>
            <a:endParaRPr lang="en-US" dirty="0">
              <a:cs typeface="Arial" panose="020B0604020202020204" pitchFamily="34" charset="0"/>
            </a:endParaRPr>
          </a:p>
          <a:p>
            <a:pPr algn="just"/>
            <a:r>
              <a:rPr lang="en-US" dirty="0">
                <a:cs typeface="Arial" panose="020B0604020202020204" pitchFamily="34" charset="0"/>
              </a:rPr>
              <a:t>= </a:t>
            </a:r>
            <a:r>
              <a:rPr lang="cs-CZ" dirty="0">
                <a:cs typeface="Arial" panose="020B0604020202020204" pitchFamily="34" charset="0"/>
              </a:rPr>
              <a:t>uran, ve kterém byl </a:t>
            </a:r>
            <a:r>
              <a:rPr lang="cs-CZ" u="sng" dirty="0">
                <a:cs typeface="Arial" panose="020B0604020202020204" pitchFamily="34" charset="0"/>
              </a:rPr>
              <a:t>zvýšen podíl izotopu </a:t>
            </a:r>
            <a:r>
              <a:rPr lang="cs-CZ" u="sng" baseline="30000" dirty="0">
                <a:cs typeface="Arial" panose="020B0604020202020204" pitchFamily="34" charset="0"/>
              </a:rPr>
              <a:t>235</a:t>
            </a:r>
            <a:r>
              <a:rPr lang="cs-CZ" u="sng" dirty="0">
                <a:cs typeface="Arial" panose="020B0604020202020204" pitchFamily="34" charset="0"/>
              </a:rPr>
              <a:t>U </a:t>
            </a:r>
            <a:r>
              <a:rPr lang="cs-CZ" dirty="0">
                <a:cs typeface="Arial" panose="020B0604020202020204" pitchFamily="34" charset="0"/>
              </a:rPr>
              <a:t>nad jeho přirozený podíl 0</a:t>
            </a:r>
            <a:r>
              <a:rPr lang="en-US" dirty="0">
                <a:cs typeface="Arial" panose="020B0604020202020204" pitchFamily="34" charset="0"/>
              </a:rPr>
              <a:t>.</a:t>
            </a:r>
            <a:r>
              <a:rPr lang="cs-CZ" dirty="0">
                <a:cs typeface="Arial" panose="020B0604020202020204" pitchFamily="34" charset="0"/>
              </a:rPr>
              <a:t>71 %. </a:t>
            </a:r>
            <a:endParaRPr lang="en-US" dirty="0">
              <a:cs typeface="Arial" panose="020B0604020202020204" pitchFamily="34" charset="0"/>
            </a:endParaRPr>
          </a:p>
          <a:p>
            <a:pPr algn="just"/>
            <a:r>
              <a:rPr lang="en-US" dirty="0">
                <a:cs typeface="Arial" panose="020B0604020202020204" pitchFamily="34" charset="0"/>
              </a:rPr>
              <a:t> </a:t>
            </a:r>
            <a:r>
              <a:rPr lang="cs-CZ" dirty="0">
                <a:cs typeface="Arial" panose="020B0604020202020204" pitchFamily="34" charset="0"/>
              </a:rPr>
              <a:t>  </a:t>
            </a:r>
            <a:r>
              <a:rPr lang="cs-CZ" i="1" dirty="0">
                <a:cs typeface="Arial" panose="020B0604020202020204" pitchFamily="34" charset="0"/>
              </a:rPr>
              <a:t>Mírně obohacený uran </a:t>
            </a:r>
            <a:r>
              <a:rPr lang="cs-CZ" dirty="0">
                <a:cs typeface="Arial" panose="020B0604020202020204" pitchFamily="34" charset="0"/>
              </a:rPr>
              <a:t>s podílem izotopu 235 obvykle 3–5 % se využívá </a:t>
            </a:r>
            <a:r>
              <a:rPr lang="cs-CZ" dirty="0" err="1">
                <a:cs typeface="Arial" panose="020B0604020202020204" pitchFamily="34" charset="0"/>
              </a:rPr>
              <a:t>ja</a:t>
            </a:r>
            <a:r>
              <a:rPr lang="en-US" dirty="0">
                <a:cs typeface="Arial" panose="020B0604020202020204" pitchFamily="34" charset="0"/>
              </a:rPr>
              <a:t>k</a:t>
            </a:r>
            <a:r>
              <a:rPr lang="cs-CZ" dirty="0">
                <a:cs typeface="Arial" panose="020B0604020202020204" pitchFamily="34" charset="0"/>
              </a:rPr>
              <a:t>o palivo ve většině jaderných elektráren</a:t>
            </a:r>
            <a:r>
              <a:rPr lang="en-US" dirty="0">
                <a:cs typeface="Arial" panose="020B0604020202020204" pitchFamily="34" charset="0"/>
              </a:rPr>
              <a:t>.</a:t>
            </a:r>
            <a:r>
              <a:rPr lang="cs-CZ" dirty="0">
                <a:cs typeface="Arial" panose="020B0604020202020204" pitchFamily="34" charset="0"/>
              </a:rPr>
              <a:t> </a:t>
            </a:r>
            <a:endParaRPr lang="en-US" dirty="0">
              <a:cs typeface="Arial" panose="020B0604020202020204" pitchFamily="34" charset="0"/>
            </a:endParaRPr>
          </a:p>
          <a:p>
            <a:pPr algn="just"/>
            <a:r>
              <a:rPr lang="en-US" b="1" dirty="0">
                <a:cs typeface="Arial" panose="020B0604020202020204" pitchFamily="34" charset="0"/>
              </a:rPr>
              <a:t>  </a:t>
            </a:r>
            <a:r>
              <a:rPr lang="cs-CZ" i="1" dirty="0">
                <a:cs typeface="Arial" panose="020B0604020202020204" pitchFamily="34" charset="0"/>
              </a:rPr>
              <a:t>Vysoce obohacený uran </a:t>
            </a:r>
            <a:r>
              <a:rPr lang="cs-CZ" dirty="0">
                <a:cs typeface="Arial" panose="020B0604020202020204" pitchFamily="34" charset="0"/>
              </a:rPr>
              <a:t>(nad 85 %) má zejména vojenské využití pro konstrukci jaderných zbraní. </a:t>
            </a:r>
            <a:endParaRPr lang="en-US" dirty="0">
              <a:cs typeface="Arial" panose="020B0604020202020204" pitchFamily="34" charset="0"/>
            </a:endParaRPr>
          </a:p>
          <a:p>
            <a:pPr algn="just"/>
            <a:endParaRPr lang="en-US" dirty="0">
              <a:cs typeface="Arial" panose="020B0604020202020204" pitchFamily="34" charset="0"/>
            </a:endParaRPr>
          </a:p>
          <a:p>
            <a:pPr algn="just"/>
            <a:r>
              <a:rPr lang="en-US" b="1" dirty="0">
                <a:cs typeface="Arial" panose="020B0604020202020204" pitchFamily="34" charset="0"/>
              </a:rPr>
              <a:t>   </a:t>
            </a:r>
            <a:r>
              <a:rPr lang="en-US" b="1" dirty="0" err="1">
                <a:cs typeface="Arial" panose="020B0604020202020204" pitchFamily="34" charset="0"/>
              </a:rPr>
              <a:t>Difu</a:t>
            </a:r>
            <a:r>
              <a:rPr lang="cs-CZ" b="1" dirty="0">
                <a:cs typeface="Arial" panose="020B0604020202020204" pitchFamily="34" charset="0"/>
              </a:rPr>
              <a:t>zní</a:t>
            </a:r>
            <a:r>
              <a:rPr lang="en-US" b="1" dirty="0">
                <a:cs typeface="Arial" panose="020B0604020202020204" pitchFamily="34" charset="0"/>
              </a:rPr>
              <a:t> </a:t>
            </a:r>
            <a:r>
              <a:rPr lang="en-US" b="1" dirty="0" err="1">
                <a:cs typeface="Arial" panose="020B0604020202020204" pitchFamily="34" charset="0"/>
              </a:rPr>
              <a:t>postup</a:t>
            </a:r>
            <a:r>
              <a:rPr lang="en-US" dirty="0">
                <a:cs typeface="Arial" panose="020B0604020202020204" pitchFamily="34" charset="0"/>
              </a:rPr>
              <a:t> </a:t>
            </a:r>
            <a:r>
              <a:rPr lang="cs-CZ" dirty="0">
                <a:cs typeface="Arial" panose="020B0604020202020204" pitchFamily="34" charset="0"/>
              </a:rPr>
              <a:t>využívá rozdílných difuzních koeficientů plynného UF</a:t>
            </a:r>
            <a:r>
              <a:rPr lang="cs-CZ" baseline="-25000" dirty="0">
                <a:cs typeface="Arial" panose="020B0604020202020204" pitchFamily="34" charset="0"/>
              </a:rPr>
              <a:t>6</a:t>
            </a:r>
            <a:r>
              <a:rPr lang="cs-CZ" dirty="0">
                <a:cs typeface="Arial" panose="020B0604020202020204" pitchFamily="34" charset="0"/>
              </a:rPr>
              <a:t>. V případě oddělování </a:t>
            </a:r>
            <a:r>
              <a:rPr lang="cs-CZ" baseline="30000" dirty="0">
                <a:cs typeface="Arial" panose="020B0604020202020204" pitchFamily="34" charset="0"/>
              </a:rPr>
              <a:t>238</a:t>
            </a:r>
            <a:r>
              <a:rPr lang="cs-CZ" dirty="0">
                <a:cs typeface="Arial" panose="020B0604020202020204" pitchFamily="34" charset="0"/>
              </a:rPr>
              <a:t>U a </a:t>
            </a:r>
            <a:r>
              <a:rPr lang="cs-CZ" baseline="30000" dirty="0">
                <a:cs typeface="Arial" panose="020B0604020202020204" pitchFamily="34" charset="0"/>
              </a:rPr>
              <a:t>235</a:t>
            </a:r>
            <a:r>
              <a:rPr lang="cs-CZ" dirty="0">
                <a:cs typeface="Arial" panose="020B0604020202020204" pitchFamily="34" charset="0"/>
              </a:rPr>
              <a:t>U je rozdíl hmotností velmi malý a pro dosažení vysokého stupně separace je třeba tento postup opakovat až několika tisícinásobně.</a:t>
            </a:r>
            <a:endParaRPr lang="en-US" dirty="0">
              <a:cs typeface="Arial" panose="020B0604020202020204" pitchFamily="34" charset="0"/>
            </a:endParaRPr>
          </a:p>
          <a:p>
            <a:pPr algn="just"/>
            <a:endParaRPr lang="cs-CZ" dirty="0">
              <a:cs typeface="Arial" panose="020B0604020202020204" pitchFamily="34" charset="0"/>
            </a:endParaRPr>
          </a:p>
          <a:p>
            <a:pPr algn="just"/>
            <a:r>
              <a:rPr lang="en-US" b="1" dirty="0">
                <a:cs typeface="Arial" panose="020B0604020202020204" pitchFamily="34" charset="0"/>
              </a:rPr>
              <a:t>   </a:t>
            </a:r>
            <a:r>
              <a:rPr lang="cs-CZ" b="1" dirty="0">
                <a:cs typeface="Arial" panose="020B0604020202020204" pitchFamily="34" charset="0"/>
              </a:rPr>
              <a:t>Centrifugální separace </a:t>
            </a:r>
            <a:r>
              <a:rPr lang="cs-CZ" dirty="0">
                <a:cs typeface="Arial" panose="020B0604020202020204" pitchFamily="34" charset="0"/>
              </a:rPr>
              <a:t>je dnes hlavním průmyslovým postupem obohacování uranu. V centrifuze o vysokých otáčkách dochází k dělení molekul podle jejich hmotnosti na základě rozdílného momentu hybnosti pohybujících se molekul plynného UF</a:t>
            </a:r>
            <a:r>
              <a:rPr lang="cs-CZ" baseline="-25000" dirty="0">
                <a:cs typeface="Arial" panose="020B0604020202020204" pitchFamily="34" charset="0"/>
              </a:rPr>
              <a:t>6</a:t>
            </a:r>
            <a:r>
              <a:rPr lang="cs-CZ" dirty="0">
                <a:cs typeface="Arial" panose="020B0604020202020204" pitchFamily="34" charset="0"/>
              </a:rPr>
              <a:t>. Pro výrobu kvalitního štěpného materiálu je stále nezbytné použití kaskád odstředivek v řádu několika stovek až tisíc kusů.</a:t>
            </a:r>
            <a:endParaRPr lang="en-US" dirty="0">
              <a:cs typeface="Arial" panose="020B0604020202020204" pitchFamily="34" charset="0"/>
            </a:endParaRPr>
          </a:p>
        </p:txBody>
      </p:sp>
      <p:pic>
        <p:nvPicPr>
          <p:cNvPr id="3" name="Picture 4" descr="Výsledek obrázku pro uranium manufacturing">
            <a:extLst>
              <a:ext uri="{FF2B5EF4-FFF2-40B4-BE49-F238E27FC236}">
                <a16:creationId xmlns:a16="http://schemas.microsoft.com/office/drawing/2014/main" id="{835C84E9-B9A8-40E7-8E79-377B6F63B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11" y="4183442"/>
            <a:ext cx="5167749" cy="22306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ouvisející obrázek">
            <a:extLst>
              <a:ext uri="{FF2B5EF4-FFF2-40B4-BE49-F238E27FC236}">
                <a16:creationId xmlns:a16="http://schemas.microsoft.com/office/drawing/2014/main" id="{900273DF-94AE-4A49-8EE8-9230514FF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426" y="3382456"/>
            <a:ext cx="4117200" cy="336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198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Výsledek obrázku pro uranium manufacturing">
            <a:extLst>
              <a:ext uri="{FF2B5EF4-FFF2-40B4-BE49-F238E27FC236}">
                <a16:creationId xmlns:a16="http://schemas.microsoft.com/office/drawing/2014/main" id="{57E366D8-936B-4DD2-AD52-0396110AA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707" y="4094922"/>
            <a:ext cx="5303031" cy="226612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D6A0C8AE-1192-48EC-934B-6771A23C09C6}"/>
              </a:ext>
            </a:extLst>
          </p:cNvPr>
          <p:cNvSpPr/>
          <p:nvPr/>
        </p:nvSpPr>
        <p:spPr>
          <a:xfrm>
            <a:off x="357808" y="173436"/>
            <a:ext cx="11436626" cy="3139321"/>
          </a:xfrm>
          <a:prstGeom prst="rect">
            <a:avLst/>
          </a:prstGeom>
        </p:spPr>
        <p:txBody>
          <a:bodyPr wrap="square">
            <a:spAutoFit/>
          </a:bodyPr>
          <a:lstStyle/>
          <a:p>
            <a:r>
              <a:rPr lang="en-US" dirty="0" err="1"/>
              <a:t>Obohacené</a:t>
            </a:r>
            <a:r>
              <a:rPr lang="en-US" dirty="0"/>
              <a:t> </a:t>
            </a:r>
            <a:r>
              <a:rPr lang="en-US" dirty="0" err="1"/>
              <a:t>jaderné</a:t>
            </a:r>
            <a:r>
              <a:rPr lang="en-US" dirty="0"/>
              <a:t> </a:t>
            </a:r>
            <a:r>
              <a:rPr lang="en-US" dirty="0" err="1"/>
              <a:t>palivo</a:t>
            </a:r>
            <a:r>
              <a:rPr lang="en-US" dirty="0"/>
              <a:t> je </a:t>
            </a:r>
            <a:r>
              <a:rPr lang="en-US" dirty="0" err="1"/>
              <a:t>nejčastěji</a:t>
            </a:r>
            <a:r>
              <a:rPr lang="en-US" dirty="0"/>
              <a:t> </a:t>
            </a:r>
            <a:r>
              <a:rPr lang="en-US" dirty="0" err="1"/>
              <a:t>ve</a:t>
            </a:r>
            <a:r>
              <a:rPr lang="en-US" dirty="0"/>
              <a:t> </a:t>
            </a:r>
            <a:r>
              <a:rPr lang="en-US" dirty="0" err="1"/>
              <a:t>formě</a:t>
            </a:r>
            <a:r>
              <a:rPr lang="en-US" dirty="0"/>
              <a:t> UF</a:t>
            </a:r>
            <a:r>
              <a:rPr lang="en-US" baseline="-25000" dirty="0"/>
              <a:t>4</a:t>
            </a:r>
            <a:r>
              <a:rPr lang="en-US" dirty="0"/>
              <a:t> </a:t>
            </a:r>
            <a:r>
              <a:rPr lang="en-US" dirty="0" err="1"/>
              <a:t>nebo</a:t>
            </a:r>
            <a:r>
              <a:rPr lang="en-US" dirty="0"/>
              <a:t> UF</a:t>
            </a:r>
            <a:r>
              <a:rPr lang="en-US" baseline="-25000" dirty="0"/>
              <a:t>6</a:t>
            </a:r>
            <a:r>
              <a:rPr lang="en-US" dirty="0"/>
              <a:t> se </a:t>
            </a:r>
            <a:r>
              <a:rPr lang="en-US" dirty="0" err="1"/>
              <a:t>následně</a:t>
            </a:r>
            <a:r>
              <a:rPr lang="en-US" dirty="0"/>
              <a:t> </a:t>
            </a:r>
            <a:r>
              <a:rPr lang="en-US" dirty="0" err="1"/>
              <a:t>chemickými</a:t>
            </a:r>
            <a:r>
              <a:rPr lang="en-US" dirty="0"/>
              <a:t> </a:t>
            </a:r>
            <a:r>
              <a:rPr lang="en-US" dirty="0" err="1"/>
              <a:t>procesy</a:t>
            </a:r>
            <a:r>
              <a:rPr lang="en-US" dirty="0"/>
              <a:t> </a:t>
            </a:r>
            <a:r>
              <a:rPr lang="en-US" dirty="0" err="1"/>
              <a:t>přemění</a:t>
            </a:r>
            <a:r>
              <a:rPr lang="en-US" dirty="0"/>
              <a:t> </a:t>
            </a:r>
            <a:r>
              <a:rPr lang="en-US" dirty="0" err="1"/>
              <a:t>na</a:t>
            </a:r>
            <a:r>
              <a:rPr lang="en-US" dirty="0"/>
              <a:t> </a:t>
            </a:r>
            <a:r>
              <a:rPr lang="en-US" dirty="0" err="1"/>
              <a:t>práškovou</a:t>
            </a:r>
            <a:r>
              <a:rPr lang="en-US" dirty="0"/>
              <a:t> </a:t>
            </a:r>
            <a:r>
              <a:rPr lang="en-US" dirty="0" err="1"/>
              <a:t>formu</a:t>
            </a:r>
            <a:r>
              <a:rPr lang="en-US" dirty="0"/>
              <a:t> UO</a:t>
            </a:r>
            <a:r>
              <a:rPr lang="en-US" baseline="-25000" dirty="0"/>
              <a:t>2</a:t>
            </a:r>
            <a:r>
              <a:rPr lang="en-US" dirty="0"/>
              <a:t>. Tato </a:t>
            </a:r>
            <a:r>
              <a:rPr lang="en-US" dirty="0" err="1"/>
              <a:t>prášková</a:t>
            </a:r>
            <a:r>
              <a:rPr lang="en-US" dirty="0"/>
              <a:t> forma je </a:t>
            </a:r>
            <a:r>
              <a:rPr lang="en-US" dirty="0" err="1"/>
              <a:t>následně</a:t>
            </a:r>
            <a:r>
              <a:rPr lang="en-US" dirty="0"/>
              <a:t> </a:t>
            </a:r>
            <a:r>
              <a:rPr lang="en-US" dirty="0" err="1"/>
              <a:t>rozemleta</a:t>
            </a:r>
            <a:r>
              <a:rPr lang="en-US" dirty="0"/>
              <a:t> </a:t>
            </a:r>
            <a:r>
              <a:rPr lang="en-US" dirty="0" err="1"/>
              <a:t>na</a:t>
            </a:r>
            <a:r>
              <a:rPr lang="en-US" dirty="0"/>
              <a:t> </a:t>
            </a:r>
            <a:r>
              <a:rPr lang="en-US" dirty="0" err="1"/>
              <a:t>jemnější</a:t>
            </a:r>
            <a:r>
              <a:rPr lang="en-US" dirty="0"/>
              <a:t> </a:t>
            </a:r>
            <a:r>
              <a:rPr lang="en-US" dirty="0" err="1"/>
              <a:t>částice</a:t>
            </a:r>
            <a:r>
              <a:rPr lang="en-US" dirty="0"/>
              <a:t> a za </a:t>
            </a:r>
            <a:r>
              <a:rPr lang="en-US" dirty="0" err="1"/>
              <a:t>pomocí</a:t>
            </a:r>
            <a:r>
              <a:rPr lang="en-US" dirty="0"/>
              <a:t> </a:t>
            </a:r>
            <a:r>
              <a:rPr lang="en-US" dirty="0" err="1"/>
              <a:t>pojiv</a:t>
            </a:r>
            <a:r>
              <a:rPr lang="en-US" dirty="0"/>
              <a:t> je </a:t>
            </a:r>
            <a:r>
              <a:rPr lang="en-US" dirty="0" err="1"/>
              <a:t>vytvořen</a:t>
            </a:r>
            <a:r>
              <a:rPr lang="en-US" dirty="0"/>
              <a:t> </a:t>
            </a:r>
            <a:r>
              <a:rPr lang="en-US" dirty="0" err="1"/>
              <a:t>tzv</a:t>
            </a:r>
            <a:r>
              <a:rPr lang="en-US" dirty="0"/>
              <a:t>. </a:t>
            </a:r>
            <a:r>
              <a:rPr lang="en-US" dirty="0" err="1"/>
              <a:t>granulát</a:t>
            </a:r>
            <a:r>
              <a:rPr lang="en-US" dirty="0"/>
              <a:t>. Ten je </a:t>
            </a:r>
            <a:r>
              <a:rPr lang="en-US" dirty="0" err="1"/>
              <a:t>následně</a:t>
            </a:r>
            <a:r>
              <a:rPr lang="en-US" dirty="0"/>
              <a:t> </a:t>
            </a:r>
            <a:r>
              <a:rPr lang="en-US" dirty="0" err="1"/>
              <a:t>přetříděn</a:t>
            </a:r>
            <a:r>
              <a:rPr lang="en-US" dirty="0"/>
              <a:t>, </a:t>
            </a:r>
            <a:r>
              <a:rPr lang="en-US" dirty="0" err="1"/>
              <a:t>lisován</a:t>
            </a:r>
            <a:r>
              <a:rPr lang="en-US" dirty="0"/>
              <a:t>, </a:t>
            </a:r>
            <a:r>
              <a:rPr lang="en-US" dirty="0" err="1"/>
              <a:t>žíhán</a:t>
            </a:r>
            <a:r>
              <a:rPr lang="en-US" dirty="0"/>
              <a:t> a </a:t>
            </a:r>
            <a:r>
              <a:rPr lang="en-US" dirty="0" err="1"/>
              <a:t>nakonec</a:t>
            </a:r>
            <a:r>
              <a:rPr lang="en-US" dirty="0"/>
              <a:t> </a:t>
            </a:r>
            <a:r>
              <a:rPr lang="en-US" dirty="0" err="1"/>
              <a:t>sintrován</a:t>
            </a:r>
            <a:r>
              <a:rPr lang="en-US" dirty="0"/>
              <a:t> do </a:t>
            </a:r>
            <a:r>
              <a:rPr lang="en-US" dirty="0" err="1"/>
              <a:t>finální</a:t>
            </a:r>
            <a:r>
              <a:rPr lang="en-US" dirty="0"/>
              <a:t> </a:t>
            </a:r>
            <a:r>
              <a:rPr lang="en-US" dirty="0" err="1"/>
              <a:t>podoby</a:t>
            </a:r>
            <a:r>
              <a:rPr lang="en-US" dirty="0"/>
              <a:t> </a:t>
            </a:r>
            <a:r>
              <a:rPr lang="en-US" dirty="0" err="1"/>
              <a:t>paliva</a:t>
            </a:r>
            <a:r>
              <a:rPr lang="en-US" dirty="0"/>
              <a:t>, </a:t>
            </a:r>
            <a:r>
              <a:rPr lang="en-US" dirty="0" err="1"/>
              <a:t>nejčastěji</a:t>
            </a:r>
            <a:r>
              <a:rPr lang="en-US" dirty="0"/>
              <a:t> </a:t>
            </a:r>
            <a:r>
              <a:rPr lang="en-US" dirty="0" err="1"/>
              <a:t>peletek</a:t>
            </a:r>
            <a:r>
              <a:rPr lang="en-US" dirty="0"/>
              <a:t>. </a:t>
            </a:r>
            <a:r>
              <a:rPr lang="en-US" dirty="0" err="1"/>
              <a:t>Posledním</a:t>
            </a:r>
            <a:r>
              <a:rPr lang="en-US" dirty="0"/>
              <a:t> </a:t>
            </a:r>
            <a:r>
              <a:rPr lang="en-US" dirty="0" err="1"/>
              <a:t>krokem</a:t>
            </a:r>
            <a:r>
              <a:rPr lang="en-US" dirty="0"/>
              <a:t> je </a:t>
            </a:r>
            <a:r>
              <a:rPr lang="en-US" dirty="0" err="1"/>
              <a:t>broušení</a:t>
            </a:r>
            <a:r>
              <a:rPr lang="en-US" dirty="0"/>
              <a:t> </a:t>
            </a:r>
            <a:r>
              <a:rPr lang="en-US" dirty="0" err="1"/>
              <a:t>peletek</a:t>
            </a:r>
            <a:r>
              <a:rPr lang="en-US" dirty="0"/>
              <a:t> a </a:t>
            </a:r>
            <a:r>
              <a:rPr lang="en-US" dirty="0" err="1"/>
              <a:t>jejich</a:t>
            </a:r>
            <a:r>
              <a:rPr lang="en-US" dirty="0"/>
              <a:t> </a:t>
            </a:r>
            <a:r>
              <a:rPr lang="en-US" dirty="0" err="1"/>
              <a:t>třídění</a:t>
            </a:r>
            <a:r>
              <a:rPr lang="en-US" dirty="0"/>
              <a:t> v </a:t>
            </a:r>
            <a:r>
              <a:rPr lang="en-US" dirty="0" err="1"/>
              <a:t>případě</a:t>
            </a:r>
            <a:r>
              <a:rPr lang="en-US" dirty="0"/>
              <a:t> </a:t>
            </a:r>
            <a:r>
              <a:rPr lang="en-US" dirty="0" err="1"/>
              <a:t>že</a:t>
            </a:r>
            <a:r>
              <a:rPr lang="en-US" dirty="0"/>
              <a:t> </a:t>
            </a:r>
            <a:r>
              <a:rPr lang="en-US" dirty="0" err="1"/>
              <a:t>jsou</a:t>
            </a:r>
            <a:r>
              <a:rPr lang="en-US" dirty="0"/>
              <a:t> </a:t>
            </a:r>
            <a:r>
              <a:rPr lang="en-US" dirty="0" err="1"/>
              <a:t>vadné</a:t>
            </a:r>
            <a:r>
              <a:rPr lang="en-US" dirty="0"/>
              <a:t>. </a:t>
            </a:r>
            <a:r>
              <a:rPr lang="en-US" dirty="0" err="1"/>
              <a:t>Peletky</a:t>
            </a:r>
            <a:r>
              <a:rPr lang="en-US" dirty="0"/>
              <a:t> </a:t>
            </a:r>
            <a:r>
              <a:rPr lang="en-US" dirty="0" err="1"/>
              <a:t>musí</a:t>
            </a:r>
            <a:r>
              <a:rPr lang="en-US" dirty="0"/>
              <a:t> </a:t>
            </a:r>
            <a:r>
              <a:rPr lang="en-US" dirty="0" err="1"/>
              <a:t>odpovídat</a:t>
            </a:r>
            <a:r>
              <a:rPr lang="en-US" dirty="0"/>
              <a:t> </a:t>
            </a:r>
            <a:r>
              <a:rPr lang="en-US" dirty="0" err="1"/>
              <a:t>předepsanému</a:t>
            </a:r>
            <a:r>
              <a:rPr lang="en-US" dirty="0"/>
              <a:t> </a:t>
            </a:r>
            <a:r>
              <a:rPr lang="en-US" dirty="0" err="1"/>
              <a:t>tvaru</a:t>
            </a:r>
            <a:r>
              <a:rPr lang="en-US" dirty="0"/>
              <a:t> s </a:t>
            </a:r>
            <a:r>
              <a:rPr lang="en-US" dirty="0" err="1"/>
              <a:t>vysokou</a:t>
            </a:r>
            <a:r>
              <a:rPr lang="en-US" dirty="0"/>
              <a:t> </a:t>
            </a:r>
            <a:r>
              <a:rPr lang="en-US" dirty="0" err="1"/>
              <a:t>přesností</a:t>
            </a:r>
            <a:r>
              <a:rPr lang="en-US" dirty="0"/>
              <a:t>, </a:t>
            </a:r>
            <a:r>
              <a:rPr lang="en-US" dirty="0" err="1"/>
              <a:t>tak</a:t>
            </a:r>
            <a:r>
              <a:rPr lang="en-US" dirty="0"/>
              <a:t> aby je </a:t>
            </a:r>
            <a:r>
              <a:rPr lang="en-US" dirty="0" err="1"/>
              <a:t>bylo</a:t>
            </a:r>
            <a:r>
              <a:rPr lang="en-US" dirty="0"/>
              <a:t> </a:t>
            </a:r>
            <a:r>
              <a:rPr lang="en-US" dirty="0" err="1"/>
              <a:t>možné</a:t>
            </a:r>
            <a:r>
              <a:rPr lang="en-US" dirty="0"/>
              <a:t> </a:t>
            </a:r>
            <a:r>
              <a:rPr lang="en-US" dirty="0" err="1"/>
              <a:t>uložit</a:t>
            </a:r>
            <a:r>
              <a:rPr lang="en-US" dirty="0"/>
              <a:t> do </a:t>
            </a:r>
            <a:r>
              <a:rPr lang="en-US" dirty="0" err="1"/>
              <a:t>palivových</a:t>
            </a:r>
            <a:r>
              <a:rPr lang="en-US" dirty="0"/>
              <a:t> </a:t>
            </a:r>
            <a:r>
              <a:rPr lang="en-US" dirty="0" err="1"/>
              <a:t>článků</a:t>
            </a:r>
            <a:r>
              <a:rPr lang="en-US" dirty="0"/>
              <a:t>.</a:t>
            </a:r>
          </a:p>
          <a:p>
            <a:r>
              <a:rPr lang="en-US" dirty="0"/>
              <a:t>   </a:t>
            </a:r>
            <a:r>
              <a:rPr lang="en-US" dirty="0" err="1"/>
              <a:t>Peletky</a:t>
            </a:r>
            <a:r>
              <a:rPr lang="en-US" dirty="0"/>
              <a:t> </a:t>
            </a:r>
            <a:r>
              <a:rPr lang="en-US" dirty="0" err="1"/>
              <a:t>lze</a:t>
            </a:r>
            <a:r>
              <a:rPr lang="en-US" dirty="0"/>
              <a:t> </a:t>
            </a:r>
            <a:r>
              <a:rPr lang="en-US" dirty="0" err="1"/>
              <a:t>podle</a:t>
            </a:r>
            <a:r>
              <a:rPr lang="en-US" dirty="0"/>
              <a:t> </a:t>
            </a:r>
            <a:r>
              <a:rPr lang="en-US" dirty="0" err="1"/>
              <a:t>tvaru</a:t>
            </a:r>
            <a:r>
              <a:rPr lang="en-US" dirty="0"/>
              <a:t> </a:t>
            </a:r>
            <a:r>
              <a:rPr lang="en-US" dirty="0" err="1"/>
              <a:t>rozlišit</a:t>
            </a:r>
            <a:r>
              <a:rPr lang="en-US" dirty="0"/>
              <a:t> </a:t>
            </a:r>
            <a:r>
              <a:rPr lang="en-US" dirty="0" err="1"/>
              <a:t>na</a:t>
            </a:r>
            <a:r>
              <a:rPr lang="en-US" dirty="0"/>
              <a:t> </a:t>
            </a:r>
            <a:r>
              <a:rPr lang="en-US" dirty="0" err="1"/>
              <a:t>dvě</a:t>
            </a:r>
            <a:r>
              <a:rPr lang="en-US" dirty="0"/>
              <a:t> </a:t>
            </a:r>
            <a:r>
              <a:rPr lang="en-US" dirty="0" err="1"/>
              <a:t>koncepce</a:t>
            </a:r>
            <a:endParaRPr lang="en-US" dirty="0"/>
          </a:p>
          <a:p>
            <a:r>
              <a:rPr lang="en-US" dirty="0"/>
              <a:t>	</a:t>
            </a:r>
            <a:r>
              <a:rPr lang="en-US" b="1" dirty="0" err="1"/>
              <a:t>západní</a:t>
            </a:r>
            <a:r>
              <a:rPr lang="en-US" dirty="0"/>
              <a:t> </a:t>
            </a:r>
            <a:r>
              <a:rPr lang="en-US" dirty="0" err="1"/>
              <a:t>typ</a:t>
            </a:r>
            <a:r>
              <a:rPr lang="en-US" dirty="0"/>
              <a:t>, </a:t>
            </a:r>
            <a:r>
              <a:rPr lang="en-US" dirty="0" err="1"/>
              <a:t>který</a:t>
            </a:r>
            <a:r>
              <a:rPr lang="en-US" dirty="0"/>
              <a:t> </a:t>
            </a:r>
            <a:r>
              <a:rPr lang="en-US" dirty="0" err="1"/>
              <a:t>historicky</a:t>
            </a:r>
            <a:r>
              <a:rPr lang="en-US" dirty="0"/>
              <a:t> </a:t>
            </a:r>
            <a:r>
              <a:rPr lang="en-US" dirty="0" err="1"/>
              <a:t>využívaly</a:t>
            </a:r>
            <a:r>
              <a:rPr lang="en-US" dirty="0"/>
              <a:t> </a:t>
            </a:r>
            <a:r>
              <a:rPr lang="en-US" dirty="0" err="1"/>
              <a:t>reaktory</a:t>
            </a:r>
            <a:r>
              <a:rPr lang="en-US" dirty="0"/>
              <a:t> </a:t>
            </a:r>
            <a:r>
              <a:rPr lang="en-US" dirty="0" err="1"/>
              <a:t>západní</a:t>
            </a:r>
            <a:r>
              <a:rPr lang="en-US" dirty="0"/>
              <a:t> (</a:t>
            </a:r>
            <a:r>
              <a:rPr lang="en-US" dirty="0" err="1"/>
              <a:t>americké</a:t>
            </a:r>
            <a:r>
              <a:rPr lang="en-US" dirty="0"/>
              <a:t>, </a:t>
            </a:r>
            <a:r>
              <a:rPr lang="en-US" dirty="0" err="1"/>
              <a:t>francouzské</a:t>
            </a:r>
            <a:r>
              <a:rPr lang="en-US" dirty="0"/>
              <a:t>,...) </a:t>
            </a:r>
            <a:r>
              <a:rPr lang="en-US" dirty="0" err="1"/>
              <a:t>konstrukce</a:t>
            </a:r>
            <a:endParaRPr lang="en-US" dirty="0"/>
          </a:p>
          <a:p>
            <a:r>
              <a:rPr lang="en-US" dirty="0"/>
              <a:t>	</a:t>
            </a:r>
            <a:r>
              <a:rPr lang="en-US" b="1" dirty="0" err="1"/>
              <a:t>východní</a:t>
            </a:r>
            <a:r>
              <a:rPr lang="en-US" dirty="0"/>
              <a:t> </a:t>
            </a:r>
            <a:r>
              <a:rPr lang="en-US" dirty="0" err="1"/>
              <a:t>typ</a:t>
            </a:r>
            <a:r>
              <a:rPr lang="en-US" dirty="0"/>
              <a:t>, </a:t>
            </a:r>
            <a:r>
              <a:rPr lang="en-US" dirty="0" err="1"/>
              <a:t>které</a:t>
            </a:r>
            <a:r>
              <a:rPr lang="en-US" dirty="0"/>
              <a:t> </a:t>
            </a:r>
            <a:r>
              <a:rPr lang="en-US" dirty="0" err="1"/>
              <a:t>historicky</a:t>
            </a:r>
            <a:r>
              <a:rPr lang="en-US" dirty="0"/>
              <a:t> </a:t>
            </a:r>
            <a:r>
              <a:rPr lang="en-US" dirty="0" err="1"/>
              <a:t>využívaly</a:t>
            </a:r>
            <a:r>
              <a:rPr lang="en-US" dirty="0"/>
              <a:t> </a:t>
            </a:r>
            <a:r>
              <a:rPr lang="en-US" dirty="0" err="1"/>
              <a:t>reaktory</a:t>
            </a:r>
            <a:r>
              <a:rPr lang="en-US" dirty="0"/>
              <a:t> </a:t>
            </a:r>
            <a:r>
              <a:rPr lang="en-US" dirty="0" err="1"/>
              <a:t>ruské</a:t>
            </a:r>
            <a:r>
              <a:rPr lang="en-US" dirty="0"/>
              <a:t> </a:t>
            </a:r>
            <a:r>
              <a:rPr lang="en-US" dirty="0" err="1"/>
              <a:t>konstrukce</a:t>
            </a:r>
            <a:endParaRPr lang="en-US" dirty="0"/>
          </a:p>
          <a:p>
            <a:r>
              <a:rPr lang="en-US" dirty="0" err="1"/>
              <a:t>Západní</a:t>
            </a:r>
            <a:r>
              <a:rPr lang="en-US" dirty="0"/>
              <a:t> </a:t>
            </a:r>
            <a:r>
              <a:rPr lang="en-US" dirty="0" err="1"/>
              <a:t>konstrukce</a:t>
            </a:r>
            <a:r>
              <a:rPr lang="en-US" dirty="0"/>
              <a:t> se od </a:t>
            </a:r>
            <a:r>
              <a:rPr lang="en-US" dirty="0" err="1"/>
              <a:t>východní</a:t>
            </a:r>
            <a:r>
              <a:rPr lang="en-US" dirty="0"/>
              <a:t> </a:t>
            </a:r>
            <a:r>
              <a:rPr lang="en-US" dirty="0" err="1"/>
              <a:t>odlišovala</a:t>
            </a:r>
            <a:r>
              <a:rPr lang="en-US" dirty="0"/>
              <a:t> </a:t>
            </a:r>
            <a:r>
              <a:rPr lang="en-US" dirty="0" err="1"/>
              <a:t>jemnými</a:t>
            </a:r>
            <a:r>
              <a:rPr lang="en-US" dirty="0"/>
              <a:t> </a:t>
            </a:r>
            <a:r>
              <a:rPr lang="en-US" dirty="0" err="1"/>
              <a:t>vyhloubeními</a:t>
            </a:r>
            <a:r>
              <a:rPr lang="en-US" dirty="0"/>
              <a:t> v "</a:t>
            </a:r>
            <a:r>
              <a:rPr lang="en-US" dirty="0" err="1"/>
              <a:t>podstavách</a:t>
            </a:r>
            <a:r>
              <a:rPr lang="en-US" dirty="0"/>
              <a:t>" </a:t>
            </a:r>
            <a:r>
              <a:rPr lang="en-US" dirty="0" err="1"/>
              <a:t>peletek</a:t>
            </a:r>
            <a:r>
              <a:rPr lang="en-US" dirty="0"/>
              <a:t>, </a:t>
            </a:r>
            <a:r>
              <a:rPr lang="en-US" dirty="0" err="1"/>
              <a:t>které</a:t>
            </a:r>
            <a:r>
              <a:rPr lang="en-US" dirty="0"/>
              <a:t> </a:t>
            </a:r>
            <a:r>
              <a:rPr lang="en-US" dirty="0" err="1"/>
              <a:t>slouží</a:t>
            </a:r>
            <a:r>
              <a:rPr lang="en-US" dirty="0"/>
              <a:t> </a:t>
            </a:r>
            <a:r>
              <a:rPr lang="en-US" dirty="0" err="1"/>
              <a:t>jako</a:t>
            </a:r>
            <a:r>
              <a:rPr lang="en-US" dirty="0"/>
              <a:t> </a:t>
            </a:r>
            <a:r>
              <a:rPr lang="en-US" dirty="0" err="1"/>
              <a:t>volný</a:t>
            </a:r>
            <a:r>
              <a:rPr lang="en-US" dirty="0"/>
              <a:t> </a:t>
            </a:r>
            <a:r>
              <a:rPr lang="en-US" dirty="0" err="1"/>
              <a:t>prostor</a:t>
            </a:r>
            <a:r>
              <a:rPr lang="en-US" dirty="0"/>
              <a:t> k </a:t>
            </a:r>
            <a:r>
              <a:rPr lang="en-US" dirty="0" err="1"/>
              <a:t>hromadění</a:t>
            </a:r>
            <a:r>
              <a:rPr lang="en-US" dirty="0"/>
              <a:t> </a:t>
            </a:r>
            <a:r>
              <a:rPr lang="en-US" dirty="0" err="1"/>
              <a:t>plynných</a:t>
            </a:r>
            <a:r>
              <a:rPr lang="en-US" dirty="0"/>
              <a:t> </a:t>
            </a:r>
            <a:r>
              <a:rPr lang="en-US" dirty="0" err="1"/>
              <a:t>produktů</a:t>
            </a:r>
            <a:r>
              <a:rPr lang="en-US" dirty="0"/>
              <a:t> </a:t>
            </a:r>
            <a:r>
              <a:rPr lang="en-US" dirty="0" err="1"/>
              <a:t>štěpení</a:t>
            </a:r>
            <a:r>
              <a:rPr lang="en-US" dirty="0"/>
              <a:t>. </a:t>
            </a:r>
            <a:r>
              <a:rPr lang="en-US" dirty="0" err="1"/>
              <a:t>Ruská</a:t>
            </a:r>
            <a:r>
              <a:rPr lang="en-US" dirty="0"/>
              <a:t> </a:t>
            </a:r>
            <a:r>
              <a:rPr lang="en-US" dirty="0" err="1"/>
              <a:t>konstrukce</a:t>
            </a:r>
            <a:r>
              <a:rPr lang="en-US" dirty="0"/>
              <a:t> </a:t>
            </a:r>
            <a:r>
              <a:rPr lang="en-US" dirty="0" err="1"/>
              <a:t>peletek</a:t>
            </a:r>
            <a:r>
              <a:rPr lang="en-US" dirty="0"/>
              <a:t> </a:t>
            </a:r>
            <a:r>
              <a:rPr lang="en-US" dirty="0" err="1"/>
              <a:t>zahloubení</a:t>
            </a:r>
            <a:r>
              <a:rPr lang="en-US" dirty="0"/>
              <a:t> </a:t>
            </a:r>
            <a:r>
              <a:rPr lang="en-US" dirty="0" err="1"/>
              <a:t>neměla</a:t>
            </a:r>
            <a:r>
              <a:rPr lang="en-US" dirty="0"/>
              <a:t>, </a:t>
            </a:r>
            <a:r>
              <a:rPr lang="en-US" dirty="0" err="1"/>
              <a:t>protože</a:t>
            </a:r>
            <a:r>
              <a:rPr lang="en-US" dirty="0"/>
              <a:t> k </a:t>
            </a:r>
            <a:r>
              <a:rPr lang="en-US" dirty="0" err="1"/>
              <a:t>hromadění</a:t>
            </a:r>
            <a:r>
              <a:rPr lang="en-US" dirty="0"/>
              <a:t> </a:t>
            </a:r>
            <a:r>
              <a:rPr lang="en-US" dirty="0" err="1"/>
              <a:t>štěpných</a:t>
            </a:r>
            <a:r>
              <a:rPr lang="en-US" dirty="0"/>
              <a:t> </a:t>
            </a:r>
            <a:r>
              <a:rPr lang="en-US" dirty="0" err="1"/>
              <a:t>produktů</a:t>
            </a:r>
            <a:r>
              <a:rPr lang="en-US" dirty="0"/>
              <a:t> </a:t>
            </a:r>
            <a:r>
              <a:rPr lang="en-US" dirty="0" err="1"/>
              <a:t>využívala</a:t>
            </a:r>
            <a:r>
              <a:rPr lang="en-US" dirty="0"/>
              <a:t> </a:t>
            </a:r>
            <a:r>
              <a:rPr lang="en-US" dirty="0" err="1"/>
              <a:t>centrální</a:t>
            </a:r>
            <a:r>
              <a:rPr lang="en-US" dirty="0"/>
              <a:t> </a:t>
            </a:r>
            <a:r>
              <a:rPr lang="en-US" dirty="0" err="1"/>
              <a:t>válcový</a:t>
            </a:r>
            <a:r>
              <a:rPr lang="en-US" dirty="0"/>
              <a:t> </a:t>
            </a:r>
            <a:r>
              <a:rPr lang="en-US" dirty="0" err="1"/>
              <a:t>otvor</a:t>
            </a:r>
            <a:r>
              <a:rPr lang="en-US" dirty="0"/>
              <a:t> v </a:t>
            </a:r>
            <a:r>
              <a:rPr lang="en-US" dirty="0" err="1"/>
              <a:t>peletce</a:t>
            </a:r>
            <a:r>
              <a:rPr lang="en-US" dirty="0"/>
              <a:t>. </a:t>
            </a:r>
          </a:p>
        </p:txBody>
      </p:sp>
      <p:pic>
        <p:nvPicPr>
          <p:cNvPr id="1026" name="Picture 2">
            <a:extLst>
              <a:ext uri="{FF2B5EF4-FFF2-40B4-BE49-F238E27FC236}">
                <a16:creationId xmlns:a16="http://schemas.microsoft.com/office/drawing/2014/main" id="{71115BC1-D250-472C-B09E-14E4F833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937" y="4128052"/>
            <a:ext cx="3350316" cy="2177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2084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uranium manufacturing">
            <a:extLst>
              <a:ext uri="{FF2B5EF4-FFF2-40B4-BE49-F238E27FC236}">
                <a16:creationId xmlns:a16="http://schemas.microsoft.com/office/drawing/2014/main" id="{B6E39A19-BE8D-4FDF-885C-BE06C6728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669" y="687826"/>
            <a:ext cx="9846366" cy="528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4594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78296" y="76201"/>
            <a:ext cx="11741426" cy="4524315"/>
          </a:xfrm>
          <a:prstGeom prst="rect">
            <a:avLst/>
          </a:prstGeom>
        </p:spPr>
        <p:txBody>
          <a:bodyPr wrap="square">
            <a:spAutoFit/>
          </a:bodyPr>
          <a:lstStyle/>
          <a:p>
            <a:pPr algn="ctr"/>
            <a:r>
              <a:rPr lang="cs-CZ" b="1" dirty="0">
                <a:cs typeface="Arial" panose="020B0604020202020204" pitchFamily="34" charset="0"/>
              </a:rPr>
              <a:t>Ochuzený uran</a:t>
            </a:r>
            <a:r>
              <a:rPr lang="cs-CZ" dirty="0">
                <a:cs typeface="Arial" panose="020B0604020202020204" pitchFamily="34" charset="0"/>
              </a:rPr>
              <a:t> (</a:t>
            </a:r>
            <a:r>
              <a:rPr lang="cs-CZ" i="1" dirty="0" err="1">
                <a:cs typeface="Arial" panose="020B0604020202020204" pitchFamily="34" charset="0"/>
              </a:rPr>
              <a:t>depleted</a:t>
            </a:r>
            <a:r>
              <a:rPr lang="cs-CZ" i="1" dirty="0">
                <a:cs typeface="Arial" panose="020B0604020202020204" pitchFamily="34" charset="0"/>
              </a:rPr>
              <a:t> uranium – DU</a:t>
            </a:r>
            <a:r>
              <a:rPr lang="cs-CZ" dirty="0">
                <a:cs typeface="Arial" panose="020B0604020202020204" pitchFamily="34" charset="0"/>
              </a:rPr>
              <a:t>)</a:t>
            </a:r>
          </a:p>
          <a:p>
            <a:pPr algn="just"/>
            <a:endParaRPr lang="cs-CZ" dirty="0">
              <a:cs typeface="Arial" panose="020B0604020202020204" pitchFamily="34" charset="0"/>
            </a:endParaRPr>
          </a:p>
          <a:p>
            <a:pPr algn="just"/>
            <a:r>
              <a:rPr lang="cs-CZ" dirty="0">
                <a:cs typeface="Arial" panose="020B0604020202020204" pitchFamily="34" charset="0"/>
              </a:rPr>
              <a:t>= odpadní produkt v procesu obohacování přírodního uranu, s obsahem radioaktivního izotopu </a:t>
            </a:r>
            <a:r>
              <a:rPr lang="cs-CZ" baseline="30000" dirty="0">
                <a:cs typeface="Arial" panose="020B0604020202020204" pitchFamily="34" charset="0"/>
              </a:rPr>
              <a:t>235</a:t>
            </a:r>
            <a:r>
              <a:rPr lang="cs-CZ" dirty="0">
                <a:cs typeface="Arial" panose="020B0604020202020204" pitchFamily="34" charset="0"/>
              </a:rPr>
              <a:t>U v množství 0,23 %. Přídomek „ochuzený“ získal proto, že byl oproti přírodnímu uranu s podílem 0,7 % </a:t>
            </a:r>
            <a:r>
              <a:rPr lang="cs-CZ" baseline="30000" dirty="0">
                <a:cs typeface="Arial" panose="020B0604020202020204" pitchFamily="34" charset="0"/>
              </a:rPr>
              <a:t>235</a:t>
            </a:r>
            <a:r>
              <a:rPr lang="cs-CZ" dirty="0">
                <a:cs typeface="Arial" panose="020B0604020202020204" pitchFamily="34" charset="0"/>
              </a:rPr>
              <a:t>U zbaven podstatné části tohoto izotopu ve prospěch obohaceného uranu. </a:t>
            </a:r>
          </a:p>
          <a:p>
            <a:pPr algn="just"/>
            <a:r>
              <a:rPr lang="cs-CZ" dirty="0">
                <a:cs typeface="Arial" panose="020B0604020202020204" pitchFamily="34" charset="0"/>
              </a:rPr>
              <a:t>    Ochuzený uran má hustotu 19,07 g.cm</a:t>
            </a:r>
            <a:r>
              <a:rPr lang="cs-CZ" baseline="30000" dirty="0">
                <a:cs typeface="Arial" panose="020B0604020202020204" pitchFamily="34" charset="0"/>
              </a:rPr>
              <a:t>-3</a:t>
            </a:r>
            <a:r>
              <a:rPr lang="cs-CZ" dirty="0">
                <a:cs typeface="Arial" panose="020B0604020202020204" pitchFamily="34" charset="0"/>
              </a:rPr>
              <a:t> (1,7krát větší hustota než olovo). V práškové formě se ochuzený uran spontánně odpařuje při teplotě 600–700 °C. </a:t>
            </a:r>
          </a:p>
          <a:p>
            <a:pPr algn="just"/>
            <a:r>
              <a:rPr lang="cs-CZ" dirty="0">
                <a:cs typeface="Arial" panose="020B0604020202020204" pitchFamily="34" charset="0"/>
              </a:rPr>
              <a:t>   Vedle wolframu se ochuzený uran využívá pro </a:t>
            </a:r>
            <a:r>
              <a:rPr lang="cs-CZ" b="1" dirty="0">
                <a:cs typeface="Arial" panose="020B0604020202020204" pitchFamily="34" charset="0"/>
              </a:rPr>
              <a:t>výrobu protipancéřových projektilů</a:t>
            </a:r>
            <a:r>
              <a:rPr lang="cs-CZ" dirty="0">
                <a:cs typeface="Arial" panose="020B0604020202020204" pitchFamily="34" charset="0"/>
              </a:rPr>
              <a:t>, v některých amerických tancích (např. M1 </a:t>
            </a:r>
            <a:r>
              <a:rPr lang="cs-CZ" dirty="0" err="1">
                <a:cs typeface="Arial" panose="020B0604020202020204" pitchFamily="34" charset="0"/>
              </a:rPr>
              <a:t>Abrams</a:t>
            </a:r>
            <a:r>
              <a:rPr lang="cs-CZ" dirty="0">
                <a:cs typeface="Arial" panose="020B0604020202020204" pitchFamily="34" charset="0"/>
              </a:rPr>
              <a:t>) je používán jako součást pancíře. Na rozdíl od wolframu či jiných jeho alternativ je získávání ochuzeného uranu poměrně levné a tento materiál je dostupný ve velkých množstvích. </a:t>
            </a:r>
          </a:p>
          <a:p>
            <a:pPr algn="just"/>
            <a:endParaRPr lang="cs-CZ" dirty="0">
              <a:cs typeface="Arial" panose="020B0604020202020204" pitchFamily="34" charset="0"/>
            </a:endParaRPr>
          </a:p>
          <a:p>
            <a:pPr algn="just"/>
            <a:r>
              <a:rPr lang="cs-CZ" dirty="0">
                <a:cs typeface="Arial" panose="020B0604020202020204" pitchFamily="34" charset="0"/>
              </a:rPr>
              <a:t>Přes poměrně nízkou radioaktivitu </a:t>
            </a:r>
            <a:r>
              <a:rPr lang="cs-CZ" baseline="30000" dirty="0">
                <a:cs typeface="Arial" panose="020B0604020202020204" pitchFamily="34" charset="0"/>
              </a:rPr>
              <a:t>238</a:t>
            </a:r>
            <a:r>
              <a:rPr lang="cs-CZ" dirty="0">
                <a:cs typeface="Arial" panose="020B0604020202020204" pitchFamily="34" charset="0"/>
              </a:rPr>
              <a:t>U však přesto dochází k slabému radioaktivnímu zamoření, míra jeho neškodnosti nebo škodlivosti není dosud dořešena. </a:t>
            </a:r>
          </a:p>
          <a:p>
            <a:pPr algn="just"/>
            <a:endParaRPr lang="cs-CZ" dirty="0">
              <a:cs typeface="Arial" panose="020B0604020202020204" pitchFamily="34" charset="0"/>
            </a:endParaRPr>
          </a:p>
          <a:p>
            <a:pPr algn="just"/>
            <a:r>
              <a:rPr lang="cs-CZ" dirty="0">
                <a:cs typeface="Arial" panose="020B0604020202020204" pitchFamily="34" charset="0"/>
              </a:rPr>
              <a:t>DU používá často i na vyvážení v </a:t>
            </a:r>
            <a:r>
              <a:rPr lang="cs-CZ" b="1" dirty="0">
                <a:cs typeface="Arial" panose="020B0604020202020204" pitchFamily="34" charset="0"/>
              </a:rPr>
              <a:t>leteckém průmyslu </a:t>
            </a:r>
            <a:r>
              <a:rPr lang="cs-CZ" dirty="0">
                <a:cs typeface="Arial" panose="020B0604020202020204" pitchFamily="34" charset="0"/>
              </a:rPr>
              <a:t>a jako vhodná ochrana před rentgenovým zářením v </a:t>
            </a:r>
            <a:r>
              <a:rPr lang="cs-CZ" b="1" dirty="0">
                <a:cs typeface="Arial" panose="020B0604020202020204" pitchFamily="34" charset="0"/>
              </a:rPr>
              <a:t>nemocnicích</a:t>
            </a:r>
            <a:r>
              <a:rPr lang="cs-CZ" dirty="0">
                <a:cs typeface="Arial" panose="020B0604020202020204" pitchFamily="34" charset="0"/>
              </a:rPr>
              <a:t>, </a:t>
            </a:r>
            <a:r>
              <a:rPr lang="en-US" dirty="0" err="1">
                <a:cs typeface="Arial" panose="020B0604020202020204" pitchFamily="34" charset="0"/>
              </a:rPr>
              <a:t>nebo</a:t>
            </a:r>
            <a:r>
              <a:rPr lang="cs-CZ" dirty="0">
                <a:cs typeface="Arial" panose="020B0604020202020204" pitchFamily="34" charset="0"/>
              </a:rPr>
              <a:t> na výrobu kontejnerů k </a:t>
            </a:r>
            <a:r>
              <a:rPr lang="cs-CZ" b="1" dirty="0">
                <a:cs typeface="Arial" panose="020B0604020202020204" pitchFamily="34" charset="0"/>
              </a:rPr>
              <a:t>transportu radioaktivních zdrojů</a:t>
            </a:r>
            <a:r>
              <a:rPr lang="cs-CZ" dirty="0">
                <a:cs typeface="Arial" panose="020B0604020202020204" pitchFamily="34" charset="0"/>
              </a:rPr>
              <a:t>. </a:t>
            </a:r>
          </a:p>
        </p:txBody>
      </p:sp>
    </p:spTree>
    <p:extLst>
      <p:ext uri="{BB962C8B-B14F-4D97-AF65-F5344CB8AC3E}">
        <p14:creationId xmlns:p14="http://schemas.microsoft.com/office/powerpoint/2010/main" val="1124757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408806-BEA6-4135-82D3-4149ADA8EC31}"/>
              </a:ext>
            </a:extLst>
          </p:cNvPr>
          <p:cNvSpPr>
            <a:spLocks noGrp="1"/>
          </p:cNvSpPr>
          <p:nvPr>
            <p:ph type="title"/>
          </p:nvPr>
        </p:nvSpPr>
        <p:spPr>
          <a:xfrm>
            <a:off x="838200" y="365126"/>
            <a:ext cx="4938486" cy="621846"/>
          </a:xfrm>
        </p:spPr>
        <p:txBody>
          <a:bodyPr>
            <a:normAutofit/>
          </a:bodyPr>
          <a:lstStyle/>
          <a:p>
            <a:r>
              <a:rPr lang="cs-CZ" sz="2800" b="1" dirty="0">
                <a:latin typeface="+mn-lt"/>
              </a:rPr>
              <a:t>Suroviny pro výrobu cementu</a:t>
            </a:r>
            <a:endParaRPr lang="en-US" sz="2800" b="1" dirty="0">
              <a:latin typeface="+mn-lt"/>
            </a:endParaRPr>
          </a:p>
        </p:txBody>
      </p:sp>
      <p:pic>
        <p:nvPicPr>
          <p:cNvPr id="4" name="Obrázek 3" descr="Obsah obrázku exteriér, hora, příroda, skála&#10;&#10;Popis byl vytvořen automaticky">
            <a:extLst>
              <a:ext uri="{FF2B5EF4-FFF2-40B4-BE49-F238E27FC236}">
                <a16:creationId xmlns:a16="http://schemas.microsoft.com/office/drawing/2014/main" id="{3040EAC3-33DC-470D-9A5E-F30DE4647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5863" y="190423"/>
            <a:ext cx="2921695" cy="2191272"/>
          </a:xfrm>
          <a:prstGeom prst="rect">
            <a:avLst/>
          </a:prstGeom>
        </p:spPr>
      </p:pic>
      <p:sp>
        <p:nvSpPr>
          <p:cNvPr id="5" name="TextovéPole 4">
            <a:extLst>
              <a:ext uri="{FF2B5EF4-FFF2-40B4-BE49-F238E27FC236}">
                <a16:creationId xmlns:a16="http://schemas.microsoft.com/office/drawing/2014/main" id="{BBC36208-775C-46D1-8161-1187F836C0DD}"/>
              </a:ext>
            </a:extLst>
          </p:cNvPr>
          <p:cNvSpPr txBox="1"/>
          <p:nvPr/>
        </p:nvSpPr>
        <p:spPr>
          <a:xfrm>
            <a:off x="7758833" y="1542081"/>
            <a:ext cx="668773" cy="369332"/>
          </a:xfrm>
          <a:prstGeom prst="rect">
            <a:avLst/>
          </a:prstGeom>
          <a:noFill/>
        </p:spPr>
        <p:txBody>
          <a:bodyPr wrap="none" rtlCol="0">
            <a:spAutoFit/>
          </a:bodyPr>
          <a:lstStyle/>
          <a:p>
            <a:r>
              <a:rPr lang="cs-CZ" dirty="0"/>
              <a:t>písek</a:t>
            </a:r>
            <a:endParaRPr lang="en-US" dirty="0"/>
          </a:p>
        </p:txBody>
      </p:sp>
      <p:pic>
        <p:nvPicPr>
          <p:cNvPr id="7" name="Obrázek 6" descr="Obsah obrázku pták, ovce, velké, stojící&#10;&#10;Popis byl vytvořen automaticky">
            <a:extLst>
              <a:ext uri="{FF2B5EF4-FFF2-40B4-BE49-F238E27FC236}">
                <a16:creationId xmlns:a16="http://schemas.microsoft.com/office/drawing/2014/main" id="{BD002D3E-8E40-4AA0-9094-8F9B0D703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433" y="4832628"/>
            <a:ext cx="2869342" cy="1909416"/>
          </a:xfrm>
          <a:prstGeom prst="rect">
            <a:avLst/>
          </a:prstGeom>
        </p:spPr>
      </p:pic>
      <p:sp>
        <p:nvSpPr>
          <p:cNvPr id="8" name="TextovéPole 7">
            <a:extLst>
              <a:ext uri="{FF2B5EF4-FFF2-40B4-BE49-F238E27FC236}">
                <a16:creationId xmlns:a16="http://schemas.microsoft.com/office/drawing/2014/main" id="{C9CCE904-8013-418E-A974-DF28BE0FC978}"/>
              </a:ext>
            </a:extLst>
          </p:cNvPr>
          <p:cNvSpPr txBox="1"/>
          <p:nvPr/>
        </p:nvSpPr>
        <p:spPr>
          <a:xfrm>
            <a:off x="7758833" y="5602670"/>
            <a:ext cx="344966" cy="369332"/>
          </a:xfrm>
          <a:prstGeom prst="rect">
            <a:avLst/>
          </a:prstGeom>
          <a:noFill/>
        </p:spPr>
        <p:txBody>
          <a:bodyPr wrap="none" rtlCol="0">
            <a:spAutoFit/>
          </a:bodyPr>
          <a:lstStyle/>
          <a:p>
            <a:r>
              <a:rPr lang="cs-CZ" dirty="0"/>
              <a:t>jíl</a:t>
            </a:r>
            <a:endParaRPr lang="en-US" dirty="0"/>
          </a:p>
        </p:txBody>
      </p:sp>
      <p:sp>
        <p:nvSpPr>
          <p:cNvPr id="3" name="TextovéPole 2">
            <a:extLst>
              <a:ext uri="{FF2B5EF4-FFF2-40B4-BE49-F238E27FC236}">
                <a16:creationId xmlns:a16="http://schemas.microsoft.com/office/drawing/2014/main" id="{9DA96B92-EDF2-49EC-BAC5-5914AEBF450C}"/>
              </a:ext>
            </a:extLst>
          </p:cNvPr>
          <p:cNvSpPr txBox="1"/>
          <p:nvPr/>
        </p:nvSpPr>
        <p:spPr>
          <a:xfrm>
            <a:off x="386626" y="1319201"/>
            <a:ext cx="7203486" cy="5170646"/>
          </a:xfrm>
          <a:prstGeom prst="rect">
            <a:avLst/>
          </a:prstGeom>
          <a:noFill/>
        </p:spPr>
        <p:txBody>
          <a:bodyPr wrap="square" rtlCol="0">
            <a:spAutoFit/>
          </a:bodyPr>
          <a:lstStyle/>
          <a:p>
            <a:r>
              <a:rPr lang="cs-CZ" b="1" dirty="0"/>
              <a:t>Vápenec</a:t>
            </a:r>
            <a:r>
              <a:rPr lang="cs-CZ" dirty="0"/>
              <a:t> – zdroj </a:t>
            </a:r>
            <a:r>
              <a:rPr lang="cs-CZ" dirty="0" err="1"/>
              <a:t>CaO</a:t>
            </a:r>
            <a:endParaRPr lang="cs-CZ" dirty="0"/>
          </a:p>
          <a:p>
            <a:endParaRPr lang="cs-CZ" dirty="0"/>
          </a:p>
          <a:p>
            <a:r>
              <a:rPr lang="cs-CZ" b="1" dirty="0"/>
              <a:t>Písek</a:t>
            </a:r>
            <a:r>
              <a:rPr lang="cs-CZ" dirty="0"/>
              <a:t> – zdroj SiO</a:t>
            </a:r>
            <a:r>
              <a:rPr lang="cs-CZ" baseline="-25000" dirty="0"/>
              <a:t>2, </a:t>
            </a:r>
            <a:r>
              <a:rPr lang="cs-CZ" dirty="0"/>
              <a:t>resp. Fe</a:t>
            </a:r>
            <a:r>
              <a:rPr lang="cs-CZ" baseline="-25000" dirty="0"/>
              <a:t>2</a:t>
            </a:r>
            <a:r>
              <a:rPr lang="cs-CZ" dirty="0"/>
              <a:t>O</a:t>
            </a:r>
            <a:r>
              <a:rPr lang="cs-CZ" baseline="-25000" dirty="0"/>
              <a:t>3</a:t>
            </a:r>
          </a:p>
          <a:p>
            <a:endParaRPr lang="cs-CZ" dirty="0"/>
          </a:p>
          <a:p>
            <a:r>
              <a:rPr lang="cs-CZ" b="1" dirty="0"/>
              <a:t>Jíl</a:t>
            </a:r>
            <a:r>
              <a:rPr lang="cs-CZ" dirty="0"/>
              <a:t> – zdroj Al</a:t>
            </a:r>
            <a:r>
              <a:rPr lang="cs-CZ" baseline="-25000" dirty="0"/>
              <a:t>2</a:t>
            </a:r>
            <a:r>
              <a:rPr lang="cs-CZ" dirty="0"/>
              <a:t>O</a:t>
            </a:r>
            <a:r>
              <a:rPr lang="cs-CZ" baseline="-25000" dirty="0"/>
              <a:t>3</a:t>
            </a:r>
          </a:p>
          <a:p>
            <a:endParaRPr lang="cs-CZ" baseline="-25000" dirty="0"/>
          </a:p>
          <a:p>
            <a:r>
              <a:rPr lang="cs-CZ" b="1" dirty="0"/>
              <a:t>Slín</a:t>
            </a:r>
            <a:r>
              <a:rPr lang="cs-CZ" dirty="0"/>
              <a:t> – zdroj </a:t>
            </a:r>
            <a:r>
              <a:rPr lang="cs-CZ" dirty="0" err="1"/>
              <a:t>CaO</a:t>
            </a:r>
            <a:r>
              <a:rPr lang="cs-CZ" dirty="0"/>
              <a:t> a Al</a:t>
            </a:r>
            <a:r>
              <a:rPr lang="cs-CZ" baseline="-25000" dirty="0"/>
              <a:t>2</a:t>
            </a:r>
            <a:r>
              <a:rPr lang="cs-CZ" dirty="0"/>
              <a:t>O</a:t>
            </a:r>
            <a:r>
              <a:rPr lang="cs-CZ" baseline="-25000" dirty="0"/>
              <a:t>3</a:t>
            </a:r>
          </a:p>
          <a:p>
            <a:endParaRPr lang="cs-CZ" baseline="-25000" dirty="0"/>
          </a:p>
          <a:p>
            <a:endParaRPr lang="cs-CZ" baseline="-25000" dirty="0"/>
          </a:p>
          <a:p>
            <a:endParaRPr lang="cs-CZ" baseline="-25000" dirty="0"/>
          </a:p>
          <a:p>
            <a:r>
              <a:rPr lang="cs-CZ" b="1" dirty="0"/>
              <a:t>Struska </a:t>
            </a:r>
            <a:r>
              <a:rPr lang="cs-CZ" b="0" i="0" dirty="0">
                <a:solidFill>
                  <a:srgbClr val="494949"/>
                </a:solidFill>
                <a:effectLst/>
                <a:latin typeface="DDG_ProximaNova"/>
              </a:rPr>
              <a:t> je směs oxidů plovoucích na železné či ocelové tavenině při výrobě železa (oceli).</a:t>
            </a:r>
          </a:p>
          <a:p>
            <a:endParaRPr lang="cs-CZ" dirty="0">
              <a:solidFill>
                <a:srgbClr val="494949"/>
              </a:solidFill>
              <a:latin typeface="DDG_ProximaNova"/>
            </a:endParaRPr>
          </a:p>
          <a:p>
            <a:r>
              <a:rPr lang="cs-CZ" b="1" i="0" dirty="0">
                <a:solidFill>
                  <a:srgbClr val="494949"/>
                </a:solidFill>
                <a:effectLst/>
                <a:latin typeface="DDG_ProximaNova"/>
              </a:rPr>
              <a:t>Škvára</a:t>
            </a:r>
            <a:r>
              <a:rPr lang="cs-CZ" b="0" i="0" dirty="0">
                <a:solidFill>
                  <a:srgbClr val="494949"/>
                </a:solidFill>
                <a:effectLst/>
                <a:latin typeface="DDG_ProximaNova"/>
              </a:rPr>
              <a:t> je popel po spálení uhlí, nejčastěji v tepelných elektrárnách, průmyslových kotelnách či teplárnách.</a:t>
            </a:r>
            <a:endParaRPr lang="cs-CZ" b="1" dirty="0"/>
          </a:p>
          <a:p>
            <a:endParaRPr lang="cs-CZ" b="1" dirty="0"/>
          </a:p>
          <a:p>
            <a:r>
              <a:rPr lang="cs-CZ" b="1" dirty="0"/>
              <a:t>Elektrárenský popílek </a:t>
            </a:r>
            <a:r>
              <a:rPr lang="cs-CZ" dirty="0"/>
              <a:t>(též aditivum do betonu, částečně nahrazuje cement)</a:t>
            </a:r>
          </a:p>
          <a:p>
            <a:endParaRPr lang="cs-CZ" b="1" baseline="-25000" dirty="0"/>
          </a:p>
          <a:p>
            <a:r>
              <a:rPr lang="cs-CZ" b="1" dirty="0"/>
              <a:t>Sádra</a:t>
            </a:r>
            <a:endParaRPr lang="en-US" baseline="-25000" dirty="0"/>
          </a:p>
        </p:txBody>
      </p:sp>
      <p:pic>
        <p:nvPicPr>
          <p:cNvPr id="5122" name="Picture 2" descr="Výsledek obrázku pro slín">
            <a:extLst>
              <a:ext uri="{FF2B5EF4-FFF2-40B4-BE49-F238E27FC236}">
                <a16:creationId xmlns:a16="http://schemas.microsoft.com/office/drawing/2014/main" id="{BA692D98-260A-44F3-BCDC-744AE0ECD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2099" y="2499474"/>
            <a:ext cx="2925459" cy="219127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8B758CA-75F3-457A-9168-1CC74AEDB24E}"/>
              </a:ext>
            </a:extLst>
          </p:cNvPr>
          <p:cNvSpPr txBox="1"/>
          <p:nvPr/>
        </p:nvSpPr>
        <p:spPr>
          <a:xfrm>
            <a:off x="7931316" y="3595109"/>
            <a:ext cx="502061" cy="369332"/>
          </a:xfrm>
          <a:prstGeom prst="rect">
            <a:avLst/>
          </a:prstGeom>
          <a:noFill/>
        </p:spPr>
        <p:txBody>
          <a:bodyPr wrap="none" rtlCol="0">
            <a:spAutoFit/>
          </a:bodyPr>
          <a:lstStyle/>
          <a:p>
            <a:r>
              <a:rPr lang="cs-CZ" dirty="0"/>
              <a:t>slín</a:t>
            </a:r>
            <a:endParaRPr lang="en-US" dirty="0"/>
          </a:p>
        </p:txBody>
      </p:sp>
    </p:spTree>
    <p:extLst>
      <p:ext uri="{BB962C8B-B14F-4D97-AF65-F5344CB8AC3E}">
        <p14:creationId xmlns:p14="http://schemas.microsoft.com/office/powerpoint/2010/main" val="659955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1FD5D6-BA63-406A-9B48-A6AABE2F1C01}"/>
              </a:ext>
            </a:extLst>
          </p:cNvPr>
          <p:cNvSpPr>
            <a:spLocks noGrp="1"/>
          </p:cNvSpPr>
          <p:nvPr>
            <p:ph type="title"/>
          </p:nvPr>
        </p:nvSpPr>
        <p:spPr>
          <a:xfrm>
            <a:off x="440221" y="546950"/>
            <a:ext cx="5257800" cy="535618"/>
          </a:xfrm>
        </p:spPr>
        <p:txBody>
          <a:bodyPr>
            <a:normAutofit/>
          </a:bodyPr>
          <a:lstStyle/>
          <a:p>
            <a:r>
              <a:rPr lang="cs-CZ" sz="2800" b="1" dirty="0">
                <a:latin typeface="+mn-lt"/>
              </a:rPr>
              <a:t>Elektrárenský popílek</a:t>
            </a:r>
            <a:endParaRPr lang="en-US" sz="2800" b="1" dirty="0">
              <a:latin typeface="+mn-lt"/>
            </a:endParaRPr>
          </a:p>
        </p:txBody>
      </p:sp>
      <p:pic>
        <p:nvPicPr>
          <p:cNvPr id="6146" name="Picture 2">
            <a:extLst>
              <a:ext uri="{FF2B5EF4-FFF2-40B4-BE49-F238E27FC236}">
                <a16:creationId xmlns:a16="http://schemas.microsoft.com/office/drawing/2014/main" id="{F3F3F3FA-7DE5-4F94-A4C8-C41CB8960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2514" y="2437942"/>
            <a:ext cx="6388102" cy="34593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ýsledek obrázku pro popilek">
            <a:extLst>
              <a:ext uri="{FF2B5EF4-FFF2-40B4-BE49-F238E27FC236}">
                <a16:creationId xmlns:a16="http://schemas.microsoft.com/office/drawing/2014/main" id="{2E8E9AC7-F316-472B-91D7-8F983CAF4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491" y="227239"/>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B2DB1DA8-CCE0-4725-9EA7-22008D1816FA}"/>
              </a:ext>
            </a:extLst>
          </p:cNvPr>
          <p:cNvSpPr/>
          <p:nvPr/>
        </p:nvSpPr>
        <p:spPr>
          <a:xfrm>
            <a:off x="268316" y="2399484"/>
            <a:ext cx="4960909" cy="2585323"/>
          </a:xfrm>
          <a:prstGeom prst="rect">
            <a:avLst/>
          </a:prstGeom>
        </p:spPr>
        <p:txBody>
          <a:bodyPr wrap="square">
            <a:spAutoFit/>
          </a:bodyPr>
          <a:lstStyle/>
          <a:p>
            <a:pPr algn="just"/>
            <a:r>
              <a:rPr lang="en-US" b="1" dirty="0">
                <a:solidFill>
                  <a:srgbClr val="000000"/>
                </a:solidFill>
              </a:rPr>
              <a:t>Pro </a:t>
            </a:r>
            <a:r>
              <a:rPr lang="en-US" b="1" dirty="0" err="1">
                <a:solidFill>
                  <a:srgbClr val="000000"/>
                </a:solidFill>
              </a:rPr>
              <a:t>své</a:t>
            </a:r>
            <a:r>
              <a:rPr lang="en-US" b="1" dirty="0">
                <a:solidFill>
                  <a:srgbClr val="000000"/>
                </a:solidFill>
              </a:rPr>
              <a:t> </a:t>
            </a:r>
            <a:r>
              <a:rPr lang="en-US" b="1" dirty="0" err="1">
                <a:solidFill>
                  <a:srgbClr val="000000"/>
                </a:solidFill>
              </a:rPr>
              <a:t>příznivé</a:t>
            </a:r>
            <a:r>
              <a:rPr lang="en-US" b="1" dirty="0">
                <a:solidFill>
                  <a:srgbClr val="000000"/>
                </a:solidFill>
              </a:rPr>
              <a:t> </a:t>
            </a:r>
            <a:r>
              <a:rPr lang="en-US" b="1" dirty="0" err="1">
                <a:solidFill>
                  <a:srgbClr val="000000"/>
                </a:solidFill>
              </a:rPr>
              <a:t>vlastnosti</a:t>
            </a:r>
            <a:r>
              <a:rPr lang="en-US" b="1" dirty="0">
                <a:solidFill>
                  <a:srgbClr val="000000"/>
                </a:solidFill>
              </a:rPr>
              <a:t> a </a:t>
            </a:r>
            <a:r>
              <a:rPr lang="en-US" b="1" dirty="0" err="1">
                <a:solidFill>
                  <a:srgbClr val="000000"/>
                </a:solidFill>
              </a:rPr>
              <a:t>cenu</a:t>
            </a:r>
            <a:r>
              <a:rPr lang="en-US" b="1" dirty="0">
                <a:solidFill>
                  <a:srgbClr val="000000"/>
                </a:solidFill>
              </a:rPr>
              <a:t> je </a:t>
            </a:r>
            <a:r>
              <a:rPr lang="en-US" b="1" dirty="0" err="1">
                <a:solidFill>
                  <a:srgbClr val="000000"/>
                </a:solidFill>
              </a:rPr>
              <a:t>popílek</a:t>
            </a:r>
            <a:r>
              <a:rPr lang="en-US" b="1" dirty="0">
                <a:solidFill>
                  <a:srgbClr val="000000"/>
                </a:solidFill>
              </a:rPr>
              <a:t> </a:t>
            </a:r>
            <a:r>
              <a:rPr lang="en-US" b="1" dirty="0" err="1">
                <a:solidFill>
                  <a:srgbClr val="000000"/>
                </a:solidFill>
              </a:rPr>
              <a:t>využíván</a:t>
            </a:r>
            <a:r>
              <a:rPr lang="en-US" b="1" dirty="0">
                <a:solidFill>
                  <a:srgbClr val="000000"/>
                </a:solidFill>
              </a:rPr>
              <a:t> </a:t>
            </a:r>
            <a:r>
              <a:rPr lang="en-US" b="1" dirty="0" err="1">
                <a:solidFill>
                  <a:srgbClr val="000000"/>
                </a:solidFill>
              </a:rPr>
              <a:t>především</a:t>
            </a:r>
            <a:r>
              <a:rPr lang="en-US" b="1" dirty="0">
                <a:solidFill>
                  <a:srgbClr val="000000"/>
                </a:solidFill>
              </a:rPr>
              <a:t> </a:t>
            </a:r>
            <a:r>
              <a:rPr lang="en-US" b="1" dirty="0" err="1">
                <a:solidFill>
                  <a:srgbClr val="000000"/>
                </a:solidFill>
              </a:rPr>
              <a:t>jako</a:t>
            </a:r>
            <a:r>
              <a:rPr lang="en-US" b="1" dirty="0">
                <a:solidFill>
                  <a:srgbClr val="000000"/>
                </a:solidFill>
              </a:rPr>
              <a:t> </a:t>
            </a:r>
            <a:r>
              <a:rPr lang="en-US" b="1" dirty="0" err="1">
                <a:solidFill>
                  <a:srgbClr val="000000"/>
                </a:solidFill>
              </a:rPr>
              <a:t>přísada</a:t>
            </a:r>
            <a:r>
              <a:rPr lang="en-US" b="1" dirty="0">
                <a:solidFill>
                  <a:srgbClr val="000000"/>
                </a:solidFill>
              </a:rPr>
              <a:t> do </a:t>
            </a:r>
            <a:r>
              <a:rPr lang="en-US" b="1" dirty="0" err="1">
                <a:solidFill>
                  <a:srgbClr val="000000"/>
                </a:solidFill>
              </a:rPr>
              <a:t>betonu</a:t>
            </a:r>
            <a:r>
              <a:rPr lang="en-US" dirty="0">
                <a:solidFill>
                  <a:srgbClr val="000000"/>
                </a:solidFill>
              </a:rPr>
              <a:t>, </a:t>
            </a:r>
            <a:r>
              <a:rPr lang="en-US" dirty="0" err="1">
                <a:solidFill>
                  <a:srgbClr val="000000"/>
                </a:solidFill>
              </a:rPr>
              <a:t>při</a:t>
            </a:r>
            <a:r>
              <a:rPr lang="en-US" dirty="0">
                <a:solidFill>
                  <a:srgbClr val="000000"/>
                </a:solidFill>
              </a:rPr>
              <a:t> </a:t>
            </a:r>
            <a:r>
              <a:rPr lang="en-US" dirty="0" err="1">
                <a:solidFill>
                  <a:srgbClr val="000000"/>
                </a:solidFill>
              </a:rPr>
              <a:t>výrobě</a:t>
            </a:r>
            <a:r>
              <a:rPr lang="en-US" dirty="0">
                <a:solidFill>
                  <a:srgbClr val="000000"/>
                </a:solidFill>
              </a:rPr>
              <a:t> </a:t>
            </a:r>
            <a:r>
              <a:rPr lang="en-US" dirty="0" err="1">
                <a:solidFill>
                  <a:srgbClr val="000000"/>
                </a:solidFill>
              </a:rPr>
              <a:t>cementu</a:t>
            </a:r>
            <a:r>
              <a:rPr lang="en-US" dirty="0">
                <a:solidFill>
                  <a:srgbClr val="000000"/>
                </a:solidFill>
              </a:rPr>
              <a:t> </a:t>
            </a:r>
            <a:r>
              <a:rPr lang="en-US" dirty="0" err="1">
                <a:solidFill>
                  <a:srgbClr val="000000"/>
                </a:solidFill>
              </a:rPr>
              <a:t>jako</a:t>
            </a:r>
            <a:r>
              <a:rPr lang="en-US" dirty="0">
                <a:solidFill>
                  <a:srgbClr val="000000"/>
                </a:solidFill>
              </a:rPr>
              <a:t> </a:t>
            </a:r>
            <a:r>
              <a:rPr lang="en-US" dirty="0" err="1">
                <a:solidFill>
                  <a:srgbClr val="000000"/>
                </a:solidFill>
              </a:rPr>
              <a:t>přísada</a:t>
            </a:r>
            <a:r>
              <a:rPr lang="en-US" dirty="0">
                <a:solidFill>
                  <a:srgbClr val="000000"/>
                </a:solidFill>
              </a:rPr>
              <a:t> do </a:t>
            </a:r>
            <a:r>
              <a:rPr lang="en-US" dirty="0" err="1">
                <a:solidFill>
                  <a:srgbClr val="000000"/>
                </a:solidFill>
              </a:rPr>
              <a:t>hlavní</a:t>
            </a:r>
            <a:r>
              <a:rPr lang="en-US" dirty="0">
                <a:solidFill>
                  <a:srgbClr val="000000"/>
                </a:solidFill>
              </a:rPr>
              <a:t> </a:t>
            </a:r>
            <a:r>
              <a:rPr lang="en-US" dirty="0" err="1">
                <a:solidFill>
                  <a:srgbClr val="000000"/>
                </a:solidFill>
              </a:rPr>
              <a:t>suroviny</a:t>
            </a:r>
            <a:r>
              <a:rPr lang="en-US" dirty="0">
                <a:solidFill>
                  <a:srgbClr val="000000"/>
                </a:solidFill>
              </a:rPr>
              <a:t>, </a:t>
            </a:r>
            <a:r>
              <a:rPr lang="en-US" dirty="0" err="1">
                <a:solidFill>
                  <a:srgbClr val="000000"/>
                </a:solidFill>
              </a:rPr>
              <a:t>nebo</a:t>
            </a:r>
            <a:r>
              <a:rPr lang="en-US" dirty="0">
                <a:solidFill>
                  <a:srgbClr val="000000"/>
                </a:solidFill>
              </a:rPr>
              <a:t> </a:t>
            </a:r>
            <a:r>
              <a:rPr lang="en-US" dirty="0" err="1">
                <a:solidFill>
                  <a:srgbClr val="000000"/>
                </a:solidFill>
              </a:rPr>
              <a:t>hotového</a:t>
            </a:r>
            <a:r>
              <a:rPr lang="en-US" dirty="0">
                <a:solidFill>
                  <a:srgbClr val="000000"/>
                </a:solidFill>
              </a:rPr>
              <a:t> </a:t>
            </a:r>
            <a:r>
              <a:rPr lang="en-US" dirty="0" err="1">
                <a:solidFill>
                  <a:srgbClr val="000000"/>
                </a:solidFill>
              </a:rPr>
              <a:t>cementu</a:t>
            </a:r>
            <a:r>
              <a:rPr lang="en-US" dirty="0">
                <a:solidFill>
                  <a:srgbClr val="000000"/>
                </a:solidFill>
              </a:rPr>
              <a:t>. </a:t>
            </a:r>
            <a:r>
              <a:rPr lang="en-US" dirty="0" err="1">
                <a:solidFill>
                  <a:srgbClr val="000000"/>
                </a:solidFill>
              </a:rPr>
              <a:t>Dále</a:t>
            </a:r>
            <a:r>
              <a:rPr lang="en-US" dirty="0">
                <a:solidFill>
                  <a:srgbClr val="000000"/>
                </a:solidFill>
              </a:rPr>
              <a:t> se </a:t>
            </a:r>
            <a:r>
              <a:rPr lang="en-US" b="1" dirty="0" err="1">
                <a:solidFill>
                  <a:srgbClr val="000000"/>
                </a:solidFill>
              </a:rPr>
              <a:t>používá</a:t>
            </a:r>
            <a:r>
              <a:rPr lang="en-US" b="1" dirty="0">
                <a:solidFill>
                  <a:srgbClr val="000000"/>
                </a:solidFill>
              </a:rPr>
              <a:t> </a:t>
            </a:r>
            <a:r>
              <a:rPr lang="en-US" b="1" dirty="0" err="1">
                <a:solidFill>
                  <a:srgbClr val="000000"/>
                </a:solidFill>
              </a:rPr>
              <a:t>jako</a:t>
            </a:r>
            <a:r>
              <a:rPr lang="en-US" b="1" dirty="0">
                <a:solidFill>
                  <a:srgbClr val="000000"/>
                </a:solidFill>
              </a:rPr>
              <a:t> </a:t>
            </a:r>
            <a:r>
              <a:rPr lang="en-US" b="1" dirty="0" err="1">
                <a:solidFill>
                  <a:srgbClr val="000000"/>
                </a:solidFill>
              </a:rPr>
              <a:t>jedna</a:t>
            </a:r>
            <a:r>
              <a:rPr lang="en-US" b="1" dirty="0">
                <a:solidFill>
                  <a:srgbClr val="000000"/>
                </a:solidFill>
              </a:rPr>
              <a:t> z </a:t>
            </a:r>
            <a:r>
              <a:rPr lang="en-US" b="1" dirty="0" err="1">
                <a:solidFill>
                  <a:srgbClr val="000000"/>
                </a:solidFill>
              </a:rPr>
              <a:t>hlavních</a:t>
            </a:r>
            <a:r>
              <a:rPr lang="en-US" b="1" dirty="0">
                <a:solidFill>
                  <a:srgbClr val="000000"/>
                </a:solidFill>
              </a:rPr>
              <a:t> </a:t>
            </a:r>
            <a:r>
              <a:rPr lang="en-US" b="1" dirty="0" err="1">
                <a:solidFill>
                  <a:srgbClr val="000000"/>
                </a:solidFill>
              </a:rPr>
              <a:t>surovin</a:t>
            </a:r>
            <a:r>
              <a:rPr lang="en-US" b="1" dirty="0">
                <a:solidFill>
                  <a:srgbClr val="000000"/>
                </a:solidFill>
              </a:rPr>
              <a:t> </a:t>
            </a:r>
            <a:r>
              <a:rPr lang="en-US" b="1" dirty="0" err="1">
                <a:solidFill>
                  <a:srgbClr val="000000"/>
                </a:solidFill>
              </a:rPr>
              <a:t>při</a:t>
            </a:r>
            <a:r>
              <a:rPr lang="en-US" b="1" dirty="0">
                <a:solidFill>
                  <a:srgbClr val="000000"/>
                </a:solidFill>
              </a:rPr>
              <a:t> </a:t>
            </a:r>
            <a:r>
              <a:rPr lang="en-US" b="1" dirty="0" err="1">
                <a:solidFill>
                  <a:srgbClr val="000000"/>
                </a:solidFill>
              </a:rPr>
              <a:t>výrobě</a:t>
            </a:r>
            <a:r>
              <a:rPr lang="en-US" b="1" dirty="0">
                <a:solidFill>
                  <a:srgbClr val="000000"/>
                </a:solidFill>
              </a:rPr>
              <a:t> </a:t>
            </a:r>
            <a:r>
              <a:rPr lang="en-US" b="1" dirty="0" err="1">
                <a:solidFill>
                  <a:srgbClr val="000000"/>
                </a:solidFill>
              </a:rPr>
              <a:t>cihel</a:t>
            </a:r>
            <a:r>
              <a:rPr lang="en-US" dirty="0">
                <a:solidFill>
                  <a:srgbClr val="000000"/>
                </a:solidFill>
              </a:rPr>
              <a:t>, </a:t>
            </a:r>
            <a:r>
              <a:rPr lang="en-US" dirty="0" err="1">
                <a:solidFill>
                  <a:srgbClr val="000000"/>
                </a:solidFill>
              </a:rPr>
              <a:t>pórobetonových</a:t>
            </a:r>
            <a:r>
              <a:rPr lang="en-US" dirty="0">
                <a:solidFill>
                  <a:srgbClr val="000000"/>
                </a:solidFill>
              </a:rPr>
              <a:t> </a:t>
            </a:r>
            <a:r>
              <a:rPr lang="en-US" dirty="0" err="1">
                <a:solidFill>
                  <a:srgbClr val="000000"/>
                </a:solidFill>
              </a:rPr>
              <a:t>tvárnic</a:t>
            </a:r>
            <a:r>
              <a:rPr lang="en-US" dirty="0">
                <a:solidFill>
                  <a:srgbClr val="000000"/>
                </a:solidFill>
              </a:rPr>
              <a:t> a </a:t>
            </a:r>
            <a:r>
              <a:rPr lang="en-US" dirty="0" err="1">
                <a:solidFill>
                  <a:srgbClr val="000000"/>
                </a:solidFill>
              </a:rPr>
              <a:t>umělého</a:t>
            </a:r>
            <a:r>
              <a:rPr lang="en-US" dirty="0">
                <a:solidFill>
                  <a:srgbClr val="000000"/>
                </a:solidFill>
              </a:rPr>
              <a:t> </a:t>
            </a:r>
            <a:r>
              <a:rPr lang="en-US" dirty="0" err="1">
                <a:solidFill>
                  <a:srgbClr val="000000"/>
                </a:solidFill>
              </a:rPr>
              <a:t>kameniva</a:t>
            </a:r>
            <a:r>
              <a:rPr lang="en-US" dirty="0">
                <a:solidFill>
                  <a:srgbClr val="000000"/>
                </a:solidFill>
              </a:rPr>
              <a:t>, </a:t>
            </a:r>
            <a:r>
              <a:rPr lang="en-US" dirty="0" err="1">
                <a:solidFill>
                  <a:srgbClr val="000000"/>
                </a:solidFill>
              </a:rPr>
              <a:t>jako</a:t>
            </a:r>
            <a:r>
              <a:rPr lang="en-US" dirty="0">
                <a:solidFill>
                  <a:srgbClr val="000000"/>
                </a:solidFill>
              </a:rPr>
              <a:t> </a:t>
            </a:r>
            <a:r>
              <a:rPr lang="en-US" dirty="0" err="1">
                <a:solidFill>
                  <a:srgbClr val="000000"/>
                </a:solidFill>
              </a:rPr>
              <a:t>plnivo</a:t>
            </a:r>
            <a:r>
              <a:rPr lang="en-US" dirty="0">
                <a:solidFill>
                  <a:srgbClr val="000000"/>
                </a:solidFill>
              </a:rPr>
              <a:t> pro </a:t>
            </a:r>
            <a:r>
              <a:rPr lang="en-US" dirty="0" err="1">
                <a:solidFill>
                  <a:srgbClr val="000000"/>
                </a:solidFill>
              </a:rPr>
              <a:t>asfaltové</a:t>
            </a:r>
            <a:r>
              <a:rPr lang="en-US" dirty="0">
                <a:solidFill>
                  <a:srgbClr val="000000"/>
                </a:solidFill>
              </a:rPr>
              <a:t> </a:t>
            </a:r>
            <a:r>
              <a:rPr lang="en-US" dirty="0" err="1">
                <a:solidFill>
                  <a:srgbClr val="000000"/>
                </a:solidFill>
              </a:rPr>
              <a:t>výrobky</a:t>
            </a:r>
            <a:r>
              <a:rPr lang="en-US" dirty="0">
                <a:solidFill>
                  <a:srgbClr val="000000"/>
                </a:solidFill>
              </a:rPr>
              <a:t>, </a:t>
            </a:r>
            <a:r>
              <a:rPr lang="en-US" dirty="0" err="1">
                <a:solidFill>
                  <a:srgbClr val="000000"/>
                </a:solidFill>
              </a:rPr>
              <a:t>vyplňování</a:t>
            </a:r>
            <a:r>
              <a:rPr lang="en-US" dirty="0">
                <a:solidFill>
                  <a:srgbClr val="000000"/>
                </a:solidFill>
              </a:rPr>
              <a:t> </a:t>
            </a:r>
            <a:r>
              <a:rPr lang="en-US" dirty="0" err="1">
                <a:solidFill>
                  <a:srgbClr val="000000"/>
                </a:solidFill>
              </a:rPr>
              <a:t>důlních</a:t>
            </a:r>
            <a:r>
              <a:rPr lang="en-US" dirty="0">
                <a:solidFill>
                  <a:srgbClr val="000000"/>
                </a:solidFill>
              </a:rPr>
              <a:t> </a:t>
            </a:r>
            <a:r>
              <a:rPr lang="en-US" dirty="0" err="1">
                <a:solidFill>
                  <a:srgbClr val="000000"/>
                </a:solidFill>
              </a:rPr>
              <a:t>děl</a:t>
            </a:r>
            <a:r>
              <a:rPr lang="en-US" dirty="0">
                <a:solidFill>
                  <a:srgbClr val="000000"/>
                </a:solidFill>
              </a:rPr>
              <a:t> a pro </a:t>
            </a:r>
            <a:r>
              <a:rPr lang="en-US" dirty="0" err="1">
                <a:solidFill>
                  <a:srgbClr val="000000"/>
                </a:solidFill>
              </a:rPr>
              <a:t>výrobu</a:t>
            </a:r>
            <a:r>
              <a:rPr lang="en-US" dirty="0">
                <a:solidFill>
                  <a:srgbClr val="000000"/>
                </a:solidFill>
              </a:rPr>
              <a:t> </a:t>
            </a:r>
            <a:r>
              <a:rPr lang="en-US" dirty="0" err="1">
                <a:solidFill>
                  <a:srgbClr val="000000"/>
                </a:solidFill>
              </a:rPr>
              <a:t>rekultivačních</a:t>
            </a:r>
            <a:r>
              <a:rPr lang="en-US" dirty="0">
                <a:solidFill>
                  <a:srgbClr val="000000"/>
                </a:solidFill>
              </a:rPr>
              <a:t> </a:t>
            </a:r>
            <a:r>
              <a:rPr lang="en-US" dirty="0" err="1">
                <a:solidFill>
                  <a:srgbClr val="000000"/>
                </a:solidFill>
              </a:rPr>
              <a:t>stabilizovaných</a:t>
            </a:r>
            <a:r>
              <a:rPr lang="en-US" dirty="0">
                <a:solidFill>
                  <a:srgbClr val="000000"/>
                </a:solidFill>
              </a:rPr>
              <a:t> </a:t>
            </a:r>
            <a:r>
              <a:rPr lang="en-US" dirty="0" err="1">
                <a:solidFill>
                  <a:srgbClr val="000000"/>
                </a:solidFill>
              </a:rPr>
              <a:t>nebo</a:t>
            </a:r>
            <a:r>
              <a:rPr lang="en-US" dirty="0">
                <a:solidFill>
                  <a:srgbClr val="000000"/>
                </a:solidFill>
              </a:rPr>
              <a:t> </a:t>
            </a:r>
            <a:r>
              <a:rPr lang="en-US" dirty="0" err="1">
                <a:solidFill>
                  <a:srgbClr val="000000"/>
                </a:solidFill>
              </a:rPr>
              <a:t>solidifikovaných</a:t>
            </a:r>
            <a:r>
              <a:rPr lang="en-US" dirty="0">
                <a:solidFill>
                  <a:srgbClr val="000000"/>
                </a:solidFill>
              </a:rPr>
              <a:t> </a:t>
            </a:r>
            <a:r>
              <a:rPr lang="en-US" dirty="0" err="1">
                <a:solidFill>
                  <a:srgbClr val="000000"/>
                </a:solidFill>
              </a:rPr>
              <a:t>hmot</a:t>
            </a:r>
            <a:r>
              <a:rPr lang="en-US" dirty="0">
                <a:solidFill>
                  <a:srgbClr val="000000"/>
                </a:solidFill>
              </a:rPr>
              <a:t>.</a:t>
            </a:r>
            <a:endParaRPr lang="en-US" dirty="0"/>
          </a:p>
        </p:txBody>
      </p:sp>
      <p:sp>
        <p:nvSpPr>
          <p:cNvPr id="7" name="TextovéPole 6">
            <a:extLst>
              <a:ext uri="{FF2B5EF4-FFF2-40B4-BE49-F238E27FC236}">
                <a16:creationId xmlns:a16="http://schemas.microsoft.com/office/drawing/2014/main" id="{370CAB76-133B-4658-B6F5-FA81E315E230}"/>
              </a:ext>
            </a:extLst>
          </p:cNvPr>
          <p:cNvSpPr txBox="1"/>
          <p:nvPr/>
        </p:nvSpPr>
        <p:spPr>
          <a:xfrm>
            <a:off x="201384" y="6126384"/>
            <a:ext cx="8259633" cy="369332"/>
          </a:xfrm>
          <a:prstGeom prst="rect">
            <a:avLst/>
          </a:prstGeom>
          <a:noFill/>
        </p:spPr>
        <p:txBody>
          <a:bodyPr wrap="none" rtlCol="0">
            <a:spAutoFit/>
          </a:bodyPr>
          <a:lstStyle/>
          <a:p>
            <a:r>
              <a:rPr lang="cs-CZ" dirty="0"/>
              <a:t>V současné době se vyvíjejí betony, kde je cement nahrazen </a:t>
            </a:r>
            <a:r>
              <a:rPr lang="cs-CZ" b="1" dirty="0"/>
              <a:t>elektrárenským popílkem</a:t>
            </a:r>
            <a:r>
              <a:rPr lang="cs-CZ" dirty="0"/>
              <a:t>.</a:t>
            </a:r>
            <a:endParaRPr lang="en-US" dirty="0"/>
          </a:p>
        </p:txBody>
      </p:sp>
      <p:sp>
        <p:nvSpPr>
          <p:cNvPr id="5" name="Obdélník 4">
            <a:extLst>
              <a:ext uri="{FF2B5EF4-FFF2-40B4-BE49-F238E27FC236}">
                <a16:creationId xmlns:a16="http://schemas.microsoft.com/office/drawing/2014/main" id="{BACB4DD5-22C9-4626-B487-7058ADEF9397}"/>
              </a:ext>
            </a:extLst>
          </p:cNvPr>
          <p:cNvSpPr/>
          <p:nvPr/>
        </p:nvSpPr>
        <p:spPr>
          <a:xfrm>
            <a:off x="201384" y="1485344"/>
            <a:ext cx="9561741" cy="646331"/>
          </a:xfrm>
          <a:prstGeom prst="rect">
            <a:avLst/>
          </a:prstGeom>
        </p:spPr>
        <p:txBody>
          <a:bodyPr wrap="square">
            <a:spAutoFit/>
          </a:bodyPr>
          <a:lstStyle/>
          <a:p>
            <a:r>
              <a:rPr lang="en-US" b="1" dirty="0" err="1">
                <a:solidFill>
                  <a:srgbClr val="000000"/>
                </a:solidFill>
              </a:rPr>
              <a:t>Popílek</a:t>
            </a:r>
            <a:r>
              <a:rPr lang="en-US" b="1" dirty="0">
                <a:solidFill>
                  <a:srgbClr val="000000"/>
                </a:solidFill>
              </a:rPr>
              <a:t> se </a:t>
            </a:r>
            <a:r>
              <a:rPr lang="en-US" b="1" dirty="0" err="1">
                <a:solidFill>
                  <a:srgbClr val="000000"/>
                </a:solidFill>
              </a:rPr>
              <a:t>získává</a:t>
            </a:r>
            <a:r>
              <a:rPr lang="en-US" b="1" dirty="0">
                <a:solidFill>
                  <a:srgbClr val="000000"/>
                </a:solidFill>
              </a:rPr>
              <a:t> </a:t>
            </a:r>
            <a:r>
              <a:rPr lang="en-US" b="1" dirty="0" err="1">
                <a:solidFill>
                  <a:srgbClr val="000000"/>
                </a:solidFill>
              </a:rPr>
              <a:t>elektrostatickým</a:t>
            </a:r>
            <a:r>
              <a:rPr lang="en-US" b="1" dirty="0">
                <a:solidFill>
                  <a:srgbClr val="000000"/>
                </a:solidFill>
              </a:rPr>
              <a:t> </a:t>
            </a:r>
            <a:r>
              <a:rPr lang="en-US" b="1" dirty="0" err="1">
                <a:solidFill>
                  <a:srgbClr val="000000"/>
                </a:solidFill>
              </a:rPr>
              <a:t>nebo</a:t>
            </a:r>
            <a:r>
              <a:rPr lang="en-US" b="1" dirty="0">
                <a:solidFill>
                  <a:srgbClr val="000000"/>
                </a:solidFill>
              </a:rPr>
              <a:t> </a:t>
            </a:r>
            <a:r>
              <a:rPr lang="en-US" b="1" dirty="0" err="1">
                <a:solidFill>
                  <a:srgbClr val="000000"/>
                </a:solidFill>
              </a:rPr>
              <a:t>mechanickým</a:t>
            </a:r>
            <a:r>
              <a:rPr lang="en-US" b="1" dirty="0">
                <a:solidFill>
                  <a:srgbClr val="000000"/>
                </a:solidFill>
              </a:rPr>
              <a:t> </a:t>
            </a:r>
            <a:r>
              <a:rPr lang="en-US" b="1" dirty="0" err="1">
                <a:solidFill>
                  <a:srgbClr val="000000"/>
                </a:solidFill>
              </a:rPr>
              <a:t>odlučováním</a:t>
            </a:r>
            <a:r>
              <a:rPr lang="en-US" b="1" dirty="0">
                <a:solidFill>
                  <a:srgbClr val="000000"/>
                </a:solidFill>
              </a:rPr>
              <a:t> </a:t>
            </a:r>
            <a:r>
              <a:rPr lang="en-US" b="1" dirty="0" err="1">
                <a:solidFill>
                  <a:srgbClr val="000000"/>
                </a:solidFill>
              </a:rPr>
              <a:t>prachových</a:t>
            </a:r>
            <a:r>
              <a:rPr lang="en-US" b="1" dirty="0">
                <a:solidFill>
                  <a:srgbClr val="000000"/>
                </a:solidFill>
              </a:rPr>
              <a:t> </a:t>
            </a:r>
            <a:r>
              <a:rPr lang="en-US" b="1" dirty="0" err="1">
                <a:solidFill>
                  <a:srgbClr val="000000"/>
                </a:solidFill>
              </a:rPr>
              <a:t>částic</a:t>
            </a:r>
            <a:r>
              <a:rPr lang="en-US" b="1" dirty="0">
                <a:solidFill>
                  <a:srgbClr val="000000"/>
                </a:solidFill>
              </a:rPr>
              <a:t> ze </a:t>
            </a:r>
            <a:r>
              <a:rPr lang="en-US" b="1" dirty="0" err="1">
                <a:solidFill>
                  <a:srgbClr val="000000"/>
                </a:solidFill>
              </a:rPr>
              <a:t>spalin</a:t>
            </a:r>
            <a:r>
              <a:rPr lang="en-US" dirty="0">
                <a:solidFill>
                  <a:srgbClr val="000000"/>
                </a:solidFill>
              </a:rPr>
              <a:t>, </a:t>
            </a:r>
            <a:r>
              <a:rPr lang="en-US" dirty="0" err="1">
                <a:solidFill>
                  <a:srgbClr val="000000"/>
                </a:solidFill>
              </a:rPr>
              <a:t>při</a:t>
            </a:r>
            <a:r>
              <a:rPr lang="en-US" dirty="0">
                <a:solidFill>
                  <a:srgbClr val="000000"/>
                </a:solidFill>
              </a:rPr>
              <a:t> </a:t>
            </a:r>
            <a:r>
              <a:rPr lang="en-US" dirty="0" err="1">
                <a:solidFill>
                  <a:srgbClr val="000000"/>
                </a:solidFill>
              </a:rPr>
              <a:t>spalování</a:t>
            </a:r>
            <a:r>
              <a:rPr lang="en-US" dirty="0">
                <a:solidFill>
                  <a:srgbClr val="000000"/>
                </a:solidFill>
              </a:rPr>
              <a:t> </a:t>
            </a:r>
            <a:r>
              <a:rPr lang="en-US" dirty="0" err="1">
                <a:solidFill>
                  <a:srgbClr val="000000"/>
                </a:solidFill>
              </a:rPr>
              <a:t>jemného</a:t>
            </a:r>
            <a:r>
              <a:rPr lang="en-US" dirty="0">
                <a:solidFill>
                  <a:srgbClr val="000000"/>
                </a:solidFill>
              </a:rPr>
              <a:t> </a:t>
            </a:r>
            <a:r>
              <a:rPr lang="en-US" dirty="0" err="1">
                <a:solidFill>
                  <a:srgbClr val="000000"/>
                </a:solidFill>
              </a:rPr>
              <a:t>mletého</a:t>
            </a:r>
            <a:r>
              <a:rPr lang="en-US" dirty="0">
                <a:solidFill>
                  <a:srgbClr val="000000"/>
                </a:solidFill>
              </a:rPr>
              <a:t> </a:t>
            </a:r>
            <a:r>
              <a:rPr lang="en-US" dirty="0" err="1">
                <a:solidFill>
                  <a:srgbClr val="000000"/>
                </a:solidFill>
              </a:rPr>
              <a:t>černého</a:t>
            </a:r>
            <a:r>
              <a:rPr lang="en-US" dirty="0">
                <a:solidFill>
                  <a:srgbClr val="000000"/>
                </a:solidFill>
              </a:rPr>
              <a:t> </a:t>
            </a:r>
            <a:r>
              <a:rPr lang="en-US" dirty="0" err="1">
                <a:solidFill>
                  <a:srgbClr val="000000"/>
                </a:solidFill>
              </a:rPr>
              <a:t>nebo</a:t>
            </a:r>
            <a:r>
              <a:rPr lang="en-US" dirty="0">
                <a:solidFill>
                  <a:srgbClr val="000000"/>
                </a:solidFill>
              </a:rPr>
              <a:t> </a:t>
            </a:r>
            <a:r>
              <a:rPr lang="en-US" dirty="0" err="1">
                <a:solidFill>
                  <a:srgbClr val="000000"/>
                </a:solidFill>
              </a:rPr>
              <a:t>hnědého</a:t>
            </a:r>
            <a:r>
              <a:rPr lang="en-US" dirty="0">
                <a:solidFill>
                  <a:srgbClr val="000000"/>
                </a:solidFill>
              </a:rPr>
              <a:t> </a:t>
            </a:r>
            <a:r>
              <a:rPr lang="en-US" dirty="0" err="1">
                <a:solidFill>
                  <a:srgbClr val="000000"/>
                </a:solidFill>
              </a:rPr>
              <a:t>uhlí</a:t>
            </a:r>
            <a:r>
              <a:rPr lang="en-US" dirty="0">
                <a:solidFill>
                  <a:srgbClr val="000000"/>
                </a:solidFill>
              </a:rPr>
              <a:t>.</a:t>
            </a:r>
            <a:endParaRPr lang="en-US" dirty="0"/>
          </a:p>
        </p:txBody>
      </p:sp>
    </p:spTree>
    <p:extLst>
      <p:ext uri="{BB962C8B-B14F-4D97-AF65-F5344CB8AC3E}">
        <p14:creationId xmlns:p14="http://schemas.microsoft.com/office/powerpoint/2010/main" val="2350496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C768B7-1D86-4F38-91AD-2AE47B7413D1}"/>
              </a:ext>
            </a:extLst>
          </p:cNvPr>
          <p:cNvSpPr>
            <a:spLocks noGrp="1"/>
          </p:cNvSpPr>
          <p:nvPr>
            <p:ph type="title"/>
          </p:nvPr>
        </p:nvSpPr>
        <p:spPr>
          <a:xfrm>
            <a:off x="374374" y="365125"/>
            <a:ext cx="5377069" cy="469762"/>
          </a:xfrm>
        </p:spPr>
        <p:txBody>
          <a:bodyPr>
            <a:noAutofit/>
          </a:bodyPr>
          <a:lstStyle/>
          <a:p>
            <a:r>
              <a:rPr lang="cs-CZ" sz="2800" b="1" dirty="0">
                <a:latin typeface="+mn-lt"/>
              </a:rPr>
              <a:t>Výroba portlandského cementu</a:t>
            </a:r>
            <a:endParaRPr lang="en-US" sz="2800" b="1" dirty="0">
              <a:latin typeface="+mn-lt"/>
            </a:endParaRPr>
          </a:p>
        </p:txBody>
      </p:sp>
      <p:pic>
        <p:nvPicPr>
          <p:cNvPr id="9218" name="Picture 2" descr="Výsledek obrázku pro vyroba cementu">
            <a:extLst>
              <a:ext uri="{FF2B5EF4-FFF2-40B4-BE49-F238E27FC236}">
                <a16:creationId xmlns:a16="http://schemas.microsoft.com/office/drawing/2014/main" id="{77CAE8BF-94DD-46EB-8DCF-EA0E1628E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31" y="4617279"/>
            <a:ext cx="4876800" cy="202137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3542C64C-E655-4121-8876-77DADED51B5B}"/>
              </a:ext>
            </a:extLst>
          </p:cNvPr>
          <p:cNvSpPr txBox="1"/>
          <p:nvPr/>
        </p:nvSpPr>
        <p:spPr>
          <a:xfrm>
            <a:off x="6716614" y="276840"/>
            <a:ext cx="5236847" cy="2862322"/>
          </a:xfrm>
          <a:prstGeom prst="rect">
            <a:avLst/>
          </a:prstGeom>
          <a:noFill/>
        </p:spPr>
        <p:txBody>
          <a:bodyPr wrap="square" rtlCol="0">
            <a:spAutoFit/>
          </a:bodyPr>
          <a:lstStyle/>
          <a:p>
            <a:r>
              <a:rPr lang="cs-CZ" b="1" i="1" dirty="0"/>
              <a:t>Hydraulický modul</a:t>
            </a:r>
          </a:p>
          <a:p>
            <a:r>
              <a:rPr lang="cs-CZ" dirty="0"/>
              <a:t>M</a:t>
            </a:r>
            <a:r>
              <a:rPr lang="cs-CZ" baseline="-25000" dirty="0"/>
              <a:t>H</a:t>
            </a:r>
            <a:r>
              <a:rPr lang="cs-CZ" dirty="0"/>
              <a:t> = obsah </a:t>
            </a:r>
            <a:r>
              <a:rPr lang="cs-CZ" dirty="0" err="1"/>
              <a:t>CaO</a:t>
            </a:r>
            <a:r>
              <a:rPr lang="cs-CZ" dirty="0"/>
              <a:t> </a:t>
            </a:r>
            <a:r>
              <a:rPr lang="en-US" dirty="0"/>
              <a:t>[%]</a:t>
            </a:r>
            <a:r>
              <a:rPr lang="cs-CZ" dirty="0"/>
              <a:t>/obsah (SiO</a:t>
            </a:r>
            <a:r>
              <a:rPr lang="cs-CZ" baseline="-25000" dirty="0"/>
              <a:t>2</a:t>
            </a:r>
            <a:r>
              <a:rPr lang="cs-CZ" dirty="0"/>
              <a:t>+Al</a:t>
            </a:r>
            <a:r>
              <a:rPr lang="cs-CZ" baseline="-25000" dirty="0"/>
              <a:t>2</a:t>
            </a:r>
            <a:r>
              <a:rPr lang="cs-CZ" dirty="0"/>
              <a:t>O</a:t>
            </a:r>
            <a:r>
              <a:rPr lang="cs-CZ" baseline="-25000" dirty="0"/>
              <a:t>3</a:t>
            </a:r>
            <a:r>
              <a:rPr lang="cs-CZ" dirty="0"/>
              <a:t>+Fe</a:t>
            </a:r>
            <a:r>
              <a:rPr lang="cs-CZ" baseline="-25000" dirty="0"/>
              <a:t>2</a:t>
            </a:r>
            <a:r>
              <a:rPr lang="cs-CZ" dirty="0"/>
              <a:t>O</a:t>
            </a:r>
            <a:r>
              <a:rPr lang="cs-CZ" baseline="-25000" dirty="0"/>
              <a:t>3</a:t>
            </a:r>
            <a:r>
              <a:rPr lang="cs-CZ" dirty="0"/>
              <a:t>)</a:t>
            </a:r>
            <a:r>
              <a:rPr lang="en-US" dirty="0"/>
              <a:t> [%]</a:t>
            </a:r>
          </a:p>
          <a:p>
            <a:endParaRPr lang="en-US" dirty="0"/>
          </a:p>
          <a:p>
            <a:r>
              <a:rPr lang="en-US" b="1" i="1" dirty="0" err="1"/>
              <a:t>Silik</a:t>
            </a:r>
            <a:r>
              <a:rPr lang="cs-CZ" b="1" i="1" dirty="0"/>
              <a:t>á</a:t>
            </a:r>
            <a:r>
              <a:rPr lang="en-US" b="1" i="1" dirty="0"/>
              <a:t>tov</a:t>
            </a:r>
            <a:r>
              <a:rPr lang="cs-CZ" b="1" i="1" dirty="0"/>
              <a:t>ý</a:t>
            </a:r>
            <a:r>
              <a:rPr lang="en-US" b="1" i="1" dirty="0"/>
              <a:t> </a:t>
            </a:r>
            <a:r>
              <a:rPr lang="en-US" b="1" i="1" dirty="0" err="1"/>
              <a:t>modul</a:t>
            </a:r>
            <a:endParaRPr lang="cs-CZ" b="1" i="1" dirty="0"/>
          </a:p>
          <a:p>
            <a:r>
              <a:rPr lang="cs-CZ" dirty="0"/>
              <a:t>M</a:t>
            </a:r>
            <a:r>
              <a:rPr lang="cs-CZ" baseline="-25000" dirty="0"/>
              <a:t>S</a:t>
            </a:r>
            <a:r>
              <a:rPr lang="cs-CZ" dirty="0"/>
              <a:t> = obsah SiO</a:t>
            </a:r>
            <a:r>
              <a:rPr lang="cs-CZ" baseline="-25000" dirty="0"/>
              <a:t>2 </a:t>
            </a:r>
            <a:r>
              <a:rPr lang="en-US" dirty="0"/>
              <a:t>[%]</a:t>
            </a:r>
            <a:r>
              <a:rPr lang="cs-CZ" dirty="0"/>
              <a:t>/obsah (Al</a:t>
            </a:r>
            <a:r>
              <a:rPr lang="cs-CZ" baseline="-25000" dirty="0"/>
              <a:t>2</a:t>
            </a:r>
            <a:r>
              <a:rPr lang="cs-CZ" dirty="0"/>
              <a:t>O</a:t>
            </a:r>
            <a:r>
              <a:rPr lang="cs-CZ" baseline="-25000" dirty="0"/>
              <a:t>3</a:t>
            </a:r>
            <a:r>
              <a:rPr lang="cs-CZ" dirty="0"/>
              <a:t>+Fe</a:t>
            </a:r>
            <a:r>
              <a:rPr lang="cs-CZ" baseline="-25000" dirty="0"/>
              <a:t>2</a:t>
            </a:r>
            <a:r>
              <a:rPr lang="cs-CZ" dirty="0"/>
              <a:t>O</a:t>
            </a:r>
            <a:r>
              <a:rPr lang="cs-CZ" baseline="-25000" dirty="0"/>
              <a:t>3</a:t>
            </a:r>
            <a:r>
              <a:rPr lang="cs-CZ" dirty="0"/>
              <a:t>)</a:t>
            </a:r>
            <a:r>
              <a:rPr lang="en-US" dirty="0"/>
              <a:t> [%]</a:t>
            </a:r>
            <a:endParaRPr lang="cs-CZ" dirty="0"/>
          </a:p>
          <a:p>
            <a:endParaRPr lang="cs-CZ" dirty="0"/>
          </a:p>
          <a:p>
            <a:r>
              <a:rPr lang="cs-CZ" dirty="0"/>
              <a:t>Cementy s vyšším hydraulickým module se při tuhnutí vice zahřívají, více rozpínají a mají vyšší počáteční pevnost. Cementy s vyšším silikátovým modulem tuhnou pomaleji.</a:t>
            </a:r>
            <a:endParaRPr lang="en-US" dirty="0"/>
          </a:p>
        </p:txBody>
      </p:sp>
      <p:sp>
        <p:nvSpPr>
          <p:cNvPr id="4" name="TextovéPole 3">
            <a:extLst>
              <a:ext uri="{FF2B5EF4-FFF2-40B4-BE49-F238E27FC236}">
                <a16:creationId xmlns:a16="http://schemas.microsoft.com/office/drawing/2014/main" id="{E7C0ED99-9621-49EA-8C81-C3E4FC3D9DDC}"/>
              </a:ext>
            </a:extLst>
          </p:cNvPr>
          <p:cNvSpPr txBox="1"/>
          <p:nvPr/>
        </p:nvSpPr>
        <p:spPr>
          <a:xfrm>
            <a:off x="238539" y="1020274"/>
            <a:ext cx="6073106" cy="3970318"/>
          </a:xfrm>
          <a:prstGeom prst="rect">
            <a:avLst/>
          </a:prstGeom>
          <a:noFill/>
        </p:spPr>
        <p:txBody>
          <a:bodyPr wrap="square" rtlCol="0">
            <a:spAutoFit/>
          </a:bodyPr>
          <a:lstStyle/>
          <a:p>
            <a:r>
              <a:rPr lang="cs-CZ" dirty="0"/>
              <a:t>Výchozí suroviny: vápenec (zdroj </a:t>
            </a:r>
            <a:r>
              <a:rPr lang="cs-CZ" dirty="0" err="1"/>
              <a:t>CaO</a:t>
            </a:r>
            <a:r>
              <a:rPr lang="cs-CZ" dirty="0"/>
              <a:t>) + jíly, hlíny nebo břidlice (zdroj SiO</a:t>
            </a:r>
            <a:r>
              <a:rPr lang="cs-CZ" baseline="-25000" dirty="0"/>
              <a:t>2</a:t>
            </a:r>
            <a:r>
              <a:rPr lang="cs-CZ" dirty="0"/>
              <a:t>, Al</a:t>
            </a:r>
            <a:r>
              <a:rPr lang="cs-CZ" baseline="-25000" dirty="0"/>
              <a:t>2</a:t>
            </a:r>
            <a:r>
              <a:rPr lang="cs-CZ" dirty="0"/>
              <a:t>O</a:t>
            </a:r>
            <a:r>
              <a:rPr lang="cs-CZ" baseline="-25000" dirty="0"/>
              <a:t>3</a:t>
            </a:r>
            <a:r>
              <a:rPr lang="cs-CZ" dirty="0"/>
              <a:t> a Fe</a:t>
            </a:r>
            <a:r>
              <a:rPr lang="cs-CZ" baseline="-25000" dirty="0"/>
              <a:t>2</a:t>
            </a:r>
            <a:r>
              <a:rPr lang="cs-CZ" dirty="0"/>
              <a:t>O</a:t>
            </a:r>
            <a:r>
              <a:rPr lang="cs-CZ" baseline="-25000" dirty="0"/>
              <a:t>3</a:t>
            </a:r>
            <a:r>
              <a:rPr lang="cs-CZ" dirty="0"/>
              <a:t>). Suroviny se míchají aby byl M</a:t>
            </a:r>
            <a:r>
              <a:rPr lang="cs-CZ" baseline="-25000" dirty="0"/>
              <a:t>H</a:t>
            </a:r>
            <a:r>
              <a:rPr lang="cs-CZ" dirty="0"/>
              <a:t> = 1,7-2,4 a M</a:t>
            </a:r>
            <a:r>
              <a:rPr lang="cs-CZ" baseline="-25000" dirty="0"/>
              <a:t>S</a:t>
            </a:r>
            <a:r>
              <a:rPr lang="cs-CZ" dirty="0"/>
              <a:t> = 1,2-2,7. </a:t>
            </a:r>
          </a:p>
          <a:p>
            <a:endParaRPr lang="cs-CZ" dirty="0"/>
          </a:p>
          <a:p>
            <a:r>
              <a:rPr lang="cs-CZ" b="1" dirty="0"/>
              <a:t>Příprava suroviny</a:t>
            </a:r>
          </a:p>
          <a:p>
            <a:r>
              <a:rPr lang="cs-CZ" b="1" dirty="0"/>
              <a:t>    </a:t>
            </a:r>
            <a:r>
              <a:rPr lang="cs-CZ" i="1" dirty="0"/>
              <a:t>Mokrý způsob</a:t>
            </a:r>
            <a:r>
              <a:rPr lang="cs-CZ" dirty="0"/>
              <a:t>. Obě suroviny se melou spolu v 30-40 % vody. Dokonalá homogenizace, energeticky náročné (odpaření vody).</a:t>
            </a:r>
          </a:p>
          <a:p>
            <a:r>
              <a:rPr lang="cs-CZ" b="1" dirty="0"/>
              <a:t>   </a:t>
            </a:r>
            <a:r>
              <a:rPr lang="cs-CZ" i="1" dirty="0"/>
              <a:t>Polosuchý způsob</a:t>
            </a:r>
            <a:r>
              <a:rPr lang="cs-CZ" dirty="0"/>
              <a:t>. Hlína se plaví, vápenec se mele za sucha.</a:t>
            </a:r>
          </a:p>
          <a:p>
            <a:r>
              <a:rPr lang="cs-CZ" b="1" dirty="0"/>
              <a:t>   </a:t>
            </a:r>
            <a:r>
              <a:rPr lang="cs-CZ" i="1" dirty="0"/>
              <a:t>Suchý způsob</a:t>
            </a:r>
            <a:r>
              <a:rPr lang="cs-CZ" dirty="0"/>
              <a:t>. Obě suroviny se melou za sucha. Nedokonalá homogenizace, vysoká prašnost.</a:t>
            </a:r>
          </a:p>
          <a:p>
            <a:endParaRPr lang="cs-CZ" dirty="0"/>
          </a:p>
          <a:p>
            <a:r>
              <a:rPr lang="cs-CZ" dirty="0"/>
              <a:t>Výpal se provádí v cementářských pecích</a:t>
            </a:r>
          </a:p>
          <a:p>
            <a:endParaRPr lang="cs-CZ" dirty="0"/>
          </a:p>
          <a:p>
            <a:endParaRPr lang="cs-CZ" dirty="0"/>
          </a:p>
        </p:txBody>
      </p:sp>
      <p:sp>
        <p:nvSpPr>
          <p:cNvPr id="5" name="TextovéPole 4">
            <a:extLst>
              <a:ext uri="{FF2B5EF4-FFF2-40B4-BE49-F238E27FC236}">
                <a16:creationId xmlns:a16="http://schemas.microsoft.com/office/drawing/2014/main" id="{4D5181DE-A9E3-4A3A-BF2C-4EC2B1210C16}"/>
              </a:ext>
            </a:extLst>
          </p:cNvPr>
          <p:cNvSpPr txBox="1"/>
          <p:nvPr/>
        </p:nvSpPr>
        <p:spPr>
          <a:xfrm>
            <a:off x="6563437" y="3974929"/>
            <a:ext cx="5236847" cy="2585323"/>
          </a:xfrm>
          <a:prstGeom prst="rect">
            <a:avLst/>
          </a:prstGeom>
          <a:noFill/>
        </p:spPr>
        <p:txBody>
          <a:bodyPr wrap="square" rtlCol="0">
            <a:spAutoFit/>
          </a:bodyPr>
          <a:lstStyle/>
          <a:p>
            <a:pPr marL="342900" indent="-342900">
              <a:buAutoNum type="arabicPeriod"/>
            </a:pPr>
            <a:r>
              <a:rPr lang="cs-CZ" dirty="0"/>
              <a:t>Sušicí pásmo: sušení, ztráta krystalicky vázané vody.</a:t>
            </a:r>
          </a:p>
          <a:p>
            <a:pPr marL="342900" indent="-342900">
              <a:buAutoNum type="arabicPeriod"/>
            </a:pPr>
            <a:r>
              <a:rPr lang="cs-CZ" dirty="0"/>
              <a:t>Kalcinační pásmo: rozklad surovin na oxidy.</a:t>
            </a:r>
          </a:p>
          <a:p>
            <a:pPr marL="342900" indent="-342900">
              <a:buAutoNum type="arabicPeriod"/>
            </a:pPr>
            <a:r>
              <a:rPr lang="cs-CZ" dirty="0"/>
              <a:t>Slinovací pásmo: oxidy spolu reagují, vytvářejí taveninu – </a:t>
            </a:r>
            <a:r>
              <a:rPr lang="cs-CZ" b="1" dirty="0"/>
              <a:t>slínek</a:t>
            </a:r>
            <a:r>
              <a:rPr lang="cs-CZ" dirty="0"/>
              <a:t>. </a:t>
            </a:r>
          </a:p>
          <a:p>
            <a:pPr marL="342900" indent="-342900">
              <a:buAutoNum type="arabicPeriod"/>
            </a:pPr>
            <a:r>
              <a:rPr lang="cs-CZ" dirty="0"/>
              <a:t>Chladící pásmo: chlazení na 250 °C.</a:t>
            </a:r>
          </a:p>
          <a:p>
            <a:r>
              <a:rPr lang="cs-CZ" dirty="0"/>
              <a:t>Slínek se mele s přísadou 3 % sádry (oddaluje počátek tuhnutí) a cca 15 % vysokopecní strusky (zlepšuje hydraulické vlastnosti).</a:t>
            </a:r>
            <a:endParaRPr lang="en-US" dirty="0"/>
          </a:p>
        </p:txBody>
      </p:sp>
    </p:spTree>
    <p:extLst>
      <p:ext uri="{BB962C8B-B14F-4D97-AF65-F5344CB8AC3E}">
        <p14:creationId xmlns:p14="http://schemas.microsoft.com/office/powerpoint/2010/main" val="304943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6A92013-AEEB-4D4E-A002-34DA5CD20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451" y="3121335"/>
            <a:ext cx="4982817" cy="32744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1D6883A-6F9A-450A-9563-E190CC85C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9844" y="462242"/>
            <a:ext cx="3482424" cy="587750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CBCB9BEB-1D84-4EFF-A925-79F04ED91184}"/>
              </a:ext>
            </a:extLst>
          </p:cNvPr>
          <p:cNvSpPr/>
          <p:nvPr/>
        </p:nvSpPr>
        <p:spPr>
          <a:xfrm>
            <a:off x="509378" y="1659980"/>
            <a:ext cx="7910722" cy="646331"/>
          </a:xfrm>
          <a:prstGeom prst="rect">
            <a:avLst/>
          </a:prstGeom>
        </p:spPr>
        <p:txBody>
          <a:bodyPr wrap="square">
            <a:spAutoFit/>
          </a:bodyPr>
          <a:lstStyle/>
          <a:p>
            <a:r>
              <a:rPr lang="en-US" dirty="0">
                <a:solidFill>
                  <a:srgbClr val="000000"/>
                </a:solidFill>
                <a:latin typeface="Calibri" panose="020F0502020204030204" pitchFamily="34" charset="0"/>
                <a:cs typeface="Calibri" panose="020F0502020204030204" pitchFamily="34" charset="0"/>
              </a:rPr>
              <a:t>Na </a:t>
            </a:r>
            <a:r>
              <a:rPr lang="en-US" dirty="0" err="1">
                <a:solidFill>
                  <a:srgbClr val="000000"/>
                </a:solidFill>
                <a:latin typeface="Calibri" panose="020F0502020204030204" pitchFamily="34" charset="0"/>
                <a:cs typeface="Calibri" panose="020F0502020204030204" pitchFamily="34" charset="0"/>
              </a:rPr>
              <a:t>začátku</a:t>
            </a:r>
            <a:r>
              <a:rPr lang="en-US" dirty="0">
                <a:solidFill>
                  <a:srgbClr val="000000"/>
                </a:solidFill>
                <a:latin typeface="Calibri" panose="020F0502020204030204" pitchFamily="34" charset="0"/>
                <a:cs typeface="Calibri" panose="020F0502020204030204" pitchFamily="34" charset="0"/>
              </a:rPr>
              <a:t> 20. </a:t>
            </a:r>
            <a:r>
              <a:rPr lang="en-US" dirty="0" err="1">
                <a:solidFill>
                  <a:srgbClr val="000000"/>
                </a:solidFill>
                <a:latin typeface="Calibri" panose="020F0502020204030204" pitchFamily="34" charset="0"/>
                <a:cs typeface="Calibri" panose="020F0502020204030204" pitchFamily="34" charset="0"/>
              </a:rPr>
              <a:t>století</a:t>
            </a:r>
            <a:r>
              <a:rPr lang="en-US" dirty="0">
                <a:solidFill>
                  <a:srgbClr val="000000"/>
                </a:solidFill>
                <a:latin typeface="Calibri" panose="020F0502020204030204" pitchFamily="34" charset="0"/>
                <a:cs typeface="Calibri" panose="020F0502020204030204" pitchFamily="34" charset="0"/>
              </a:rPr>
              <a:t> se </a:t>
            </a:r>
            <a:r>
              <a:rPr lang="en-US" dirty="0" err="1">
                <a:solidFill>
                  <a:srgbClr val="000000"/>
                </a:solidFill>
                <a:latin typeface="Calibri" panose="020F0502020204030204" pitchFamily="34" charset="0"/>
                <a:cs typeface="Calibri" panose="020F0502020204030204" pitchFamily="34" charset="0"/>
              </a:rPr>
              <a:t>portlandský</a:t>
            </a:r>
            <a:r>
              <a:rPr lang="en-US" dirty="0">
                <a:solidFill>
                  <a:srgbClr val="000000"/>
                </a:solidFill>
                <a:latin typeface="Calibri" panose="020F0502020204030204" pitchFamily="34" charset="0"/>
                <a:cs typeface="Calibri" panose="020F0502020204030204" pitchFamily="34" charset="0"/>
              </a:rPr>
              <a:t> cement </a:t>
            </a:r>
            <a:r>
              <a:rPr lang="en-US" dirty="0" err="1">
                <a:solidFill>
                  <a:srgbClr val="000000"/>
                </a:solidFill>
                <a:latin typeface="Calibri" panose="020F0502020204030204" pitchFamily="34" charset="0"/>
                <a:cs typeface="Calibri" panose="020F0502020204030204" pitchFamily="34" charset="0"/>
              </a:rPr>
              <a:t>vyráběl</a:t>
            </a:r>
            <a:r>
              <a:rPr lang="en-US" dirty="0">
                <a:solidFill>
                  <a:srgbClr val="000000"/>
                </a:solidFill>
                <a:latin typeface="Calibri" panose="020F0502020204030204" pitchFamily="34" charset="0"/>
                <a:cs typeface="Calibri" panose="020F0502020204030204" pitchFamily="34" charset="0"/>
              </a:rPr>
              <a:t> v </a:t>
            </a:r>
            <a:r>
              <a:rPr lang="en-US" dirty="0" err="1">
                <a:solidFill>
                  <a:srgbClr val="000000"/>
                </a:solidFill>
                <a:latin typeface="Calibri" panose="020F0502020204030204" pitchFamily="34" charset="0"/>
                <a:cs typeface="Calibri" panose="020F0502020204030204" pitchFamily="34" charset="0"/>
              </a:rPr>
              <a:t>periodických</a:t>
            </a:r>
            <a:r>
              <a:rPr lang="en-US" dirty="0">
                <a:solidFill>
                  <a:srgbClr val="000000"/>
                </a:solidFill>
                <a:latin typeface="Calibri" panose="020F0502020204030204" pitchFamily="34" charset="0"/>
                <a:cs typeface="Calibri" panose="020F0502020204030204" pitchFamily="34" charset="0"/>
              </a:rPr>
              <a:t> </a:t>
            </a:r>
            <a:r>
              <a:rPr lang="en-US" b="1" dirty="0" err="1">
                <a:solidFill>
                  <a:srgbClr val="000000"/>
                </a:solidFill>
                <a:latin typeface="Calibri" panose="020F0502020204030204" pitchFamily="34" charset="0"/>
                <a:cs typeface="Calibri" panose="020F0502020204030204" pitchFamily="34" charset="0"/>
              </a:rPr>
              <a:t>šachtových</a:t>
            </a:r>
            <a:r>
              <a:rPr lang="en-US" b="1" dirty="0">
                <a:solidFill>
                  <a:srgbClr val="000000"/>
                </a:solidFill>
                <a:latin typeface="Calibri" panose="020F0502020204030204" pitchFamily="34" charset="0"/>
                <a:cs typeface="Calibri" panose="020F0502020204030204" pitchFamily="34" charset="0"/>
              </a:rPr>
              <a:t> </a:t>
            </a:r>
            <a:r>
              <a:rPr lang="en-US" b="1" dirty="0" err="1">
                <a:solidFill>
                  <a:srgbClr val="000000"/>
                </a:solidFill>
                <a:latin typeface="Calibri" panose="020F0502020204030204" pitchFamily="34" charset="0"/>
                <a:cs typeface="Calibri" panose="020F0502020204030204" pitchFamily="34" charset="0"/>
              </a:rPr>
              <a:t>pecích</a:t>
            </a:r>
            <a:r>
              <a:rPr lang="en-US" dirty="0">
                <a:solidFill>
                  <a:srgbClr val="000000"/>
                </a:solidFill>
                <a:latin typeface="Calibri" panose="020F0502020204030204" pitchFamily="34" charset="0"/>
                <a:cs typeface="Calibri" panose="020F0502020204030204" pitchFamily="34" charset="0"/>
              </a:rPr>
              <a:t>. Pec se </a:t>
            </a:r>
            <a:r>
              <a:rPr lang="en-US" dirty="0" err="1">
                <a:solidFill>
                  <a:srgbClr val="000000"/>
                </a:solidFill>
                <a:latin typeface="Calibri" panose="020F0502020204030204" pitchFamily="34" charset="0"/>
                <a:cs typeface="Calibri" panose="020F0502020204030204" pitchFamily="34" charset="0"/>
              </a:rPr>
              <a:t>složila</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vypálila</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chladla</a:t>
            </a:r>
            <a:r>
              <a:rPr lang="en-US" dirty="0">
                <a:solidFill>
                  <a:srgbClr val="000000"/>
                </a:solidFill>
                <a:latin typeface="Calibri" panose="020F0502020204030204" pitchFamily="34" charset="0"/>
                <a:cs typeface="Calibri" panose="020F0502020204030204" pitchFamily="34" charset="0"/>
              </a:rPr>
              <a:t> a </a:t>
            </a:r>
            <a:r>
              <a:rPr lang="en-US" dirty="0" err="1">
                <a:solidFill>
                  <a:srgbClr val="000000"/>
                </a:solidFill>
                <a:latin typeface="Calibri" panose="020F0502020204030204" pitchFamily="34" charset="0"/>
                <a:cs typeface="Calibri" panose="020F0502020204030204" pitchFamily="34" charset="0"/>
              </a:rPr>
              <a:t>posléze</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vyvezla</a:t>
            </a:r>
            <a:r>
              <a:rPr lang="en-US" dirty="0">
                <a:solidFill>
                  <a:srgbClr val="000000"/>
                </a:solidFill>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7" name="Nadpis 1">
            <a:extLst>
              <a:ext uri="{FF2B5EF4-FFF2-40B4-BE49-F238E27FC236}">
                <a16:creationId xmlns:a16="http://schemas.microsoft.com/office/drawing/2014/main" id="{908D3FB7-927C-411E-BB6F-6CC93F127FF0}"/>
              </a:ext>
            </a:extLst>
          </p:cNvPr>
          <p:cNvSpPr>
            <a:spLocks noGrp="1"/>
          </p:cNvSpPr>
          <p:nvPr>
            <p:ph type="title"/>
          </p:nvPr>
        </p:nvSpPr>
        <p:spPr>
          <a:xfrm>
            <a:off x="718931" y="462242"/>
            <a:ext cx="5377069" cy="469762"/>
          </a:xfrm>
        </p:spPr>
        <p:txBody>
          <a:bodyPr>
            <a:noAutofit/>
          </a:bodyPr>
          <a:lstStyle/>
          <a:p>
            <a:r>
              <a:rPr lang="cs-CZ" sz="2800" b="1" dirty="0">
                <a:latin typeface="+mn-lt"/>
              </a:rPr>
              <a:t>Výroba portlandského cementu</a:t>
            </a:r>
            <a:endParaRPr lang="en-US" sz="2800" b="1" dirty="0">
              <a:latin typeface="+mn-lt"/>
            </a:endParaRPr>
          </a:p>
        </p:txBody>
      </p:sp>
    </p:spTree>
    <p:extLst>
      <p:ext uri="{BB962C8B-B14F-4D97-AF65-F5344CB8AC3E}">
        <p14:creationId xmlns:p14="http://schemas.microsoft.com/office/powerpoint/2010/main" val="1684570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ýsledek obrázku pro vyroba betonu">
            <a:extLst>
              <a:ext uri="{FF2B5EF4-FFF2-40B4-BE49-F238E27FC236}">
                <a16:creationId xmlns:a16="http://schemas.microsoft.com/office/drawing/2014/main" id="{18B274B2-8E5D-4540-9347-288FB1698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36" y="242614"/>
            <a:ext cx="10501796" cy="637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293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EFB18A8-AFAA-4EDD-99E8-4843AB6B6880}"/>
              </a:ext>
            </a:extLst>
          </p:cNvPr>
          <p:cNvSpPr txBox="1"/>
          <p:nvPr/>
        </p:nvSpPr>
        <p:spPr>
          <a:xfrm>
            <a:off x="437323" y="689114"/>
            <a:ext cx="5658678" cy="1754326"/>
          </a:xfrm>
          <a:prstGeom prst="rect">
            <a:avLst/>
          </a:prstGeom>
          <a:noFill/>
        </p:spPr>
        <p:txBody>
          <a:bodyPr wrap="square" rtlCol="0">
            <a:spAutoFit/>
          </a:bodyPr>
          <a:lstStyle/>
          <a:p>
            <a:r>
              <a:rPr lang="cs-CZ" b="1" dirty="0"/>
              <a:t>Struskové cementy</a:t>
            </a:r>
          </a:p>
          <a:p>
            <a:r>
              <a:rPr lang="cs-CZ" dirty="0"/>
              <a:t> Struska vzniká jako odpad při výrobě surového železa. Struskové cementy mají menší obsah </a:t>
            </a:r>
            <a:r>
              <a:rPr lang="cs-CZ" dirty="0" err="1"/>
              <a:t>CaO</a:t>
            </a:r>
            <a:r>
              <a:rPr lang="cs-CZ" dirty="0"/>
              <a:t> a větší obsah SiO</a:t>
            </a:r>
            <a:r>
              <a:rPr lang="cs-CZ" baseline="-25000" dirty="0"/>
              <a:t>2</a:t>
            </a:r>
            <a:r>
              <a:rPr lang="cs-CZ" dirty="0"/>
              <a:t> než klasický portlandský cement, mají lepší hydraulické vlastnosti. </a:t>
            </a:r>
          </a:p>
          <a:p>
            <a:r>
              <a:rPr lang="cs-CZ" dirty="0"/>
              <a:t>       </a:t>
            </a:r>
          </a:p>
        </p:txBody>
      </p:sp>
      <p:pic>
        <p:nvPicPr>
          <p:cNvPr id="2" name="Obrázek 1">
            <a:extLst>
              <a:ext uri="{FF2B5EF4-FFF2-40B4-BE49-F238E27FC236}">
                <a16:creationId xmlns:a16="http://schemas.microsoft.com/office/drawing/2014/main" id="{3503EF9B-650D-4EC9-BCF4-F42B4B8A6B60}"/>
              </a:ext>
            </a:extLst>
          </p:cNvPr>
          <p:cNvPicPr>
            <a:picLocks noChangeAspect="1"/>
          </p:cNvPicPr>
          <p:nvPr/>
        </p:nvPicPr>
        <p:blipFill>
          <a:blip r:embed="rId2"/>
          <a:stretch>
            <a:fillRect/>
          </a:stretch>
        </p:blipFill>
        <p:spPr>
          <a:xfrm>
            <a:off x="6347506" y="3199911"/>
            <a:ext cx="5499937" cy="3335396"/>
          </a:xfrm>
          <a:prstGeom prst="rect">
            <a:avLst/>
          </a:prstGeom>
        </p:spPr>
      </p:pic>
      <p:sp>
        <p:nvSpPr>
          <p:cNvPr id="3" name="Obdélník 2">
            <a:extLst>
              <a:ext uri="{FF2B5EF4-FFF2-40B4-BE49-F238E27FC236}">
                <a16:creationId xmlns:a16="http://schemas.microsoft.com/office/drawing/2014/main" id="{1FF953C7-49B4-42D6-ADB7-46EC944A0165}"/>
              </a:ext>
            </a:extLst>
          </p:cNvPr>
          <p:cNvSpPr/>
          <p:nvPr/>
        </p:nvSpPr>
        <p:spPr>
          <a:xfrm>
            <a:off x="437323" y="3814396"/>
            <a:ext cx="5499936" cy="1200329"/>
          </a:xfrm>
          <a:prstGeom prst="rect">
            <a:avLst/>
          </a:prstGeom>
        </p:spPr>
        <p:txBody>
          <a:bodyPr wrap="square">
            <a:spAutoFit/>
          </a:bodyPr>
          <a:lstStyle/>
          <a:p>
            <a:r>
              <a:rPr lang="cs-CZ" b="1" dirty="0"/>
              <a:t>Hlinitanové (tavené) cementy</a:t>
            </a:r>
          </a:p>
          <a:p>
            <a:r>
              <a:rPr lang="cs-CZ" dirty="0"/>
              <a:t>    Vyrábějí se tavením vápna s bauxitem, vzniká hlinitan vápenatý </a:t>
            </a:r>
            <a:r>
              <a:rPr lang="cs-CZ" dirty="0" err="1"/>
              <a:t>CaO</a:t>
            </a:r>
            <a:r>
              <a:rPr lang="cs-CZ" dirty="0"/>
              <a:t> . Al</a:t>
            </a:r>
            <a:r>
              <a:rPr lang="cs-CZ" baseline="-25000" dirty="0"/>
              <a:t>2</a:t>
            </a:r>
            <a:r>
              <a:rPr lang="cs-CZ" dirty="0"/>
              <a:t>O</a:t>
            </a:r>
            <a:r>
              <a:rPr lang="cs-CZ" baseline="-25000" dirty="0"/>
              <a:t>3</a:t>
            </a:r>
            <a:r>
              <a:rPr lang="cs-CZ" dirty="0"/>
              <a:t>. Velmi rychle tuhne, lze s ním pracovat i za mrazu.</a:t>
            </a:r>
            <a:endParaRPr lang="en-US" dirty="0"/>
          </a:p>
        </p:txBody>
      </p:sp>
      <p:sp>
        <p:nvSpPr>
          <p:cNvPr id="5" name="Obdélník 4">
            <a:extLst>
              <a:ext uri="{FF2B5EF4-FFF2-40B4-BE49-F238E27FC236}">
                <a16:creationId xmlns:a16="http://schemas.microsoft.com/office/drawing/2014/main" id="{1C91235A-ED9B-46A2-A749-CCC97DB0B8D3}"/>
              </a:ext>
            </a:extLst>
          </p:cNvPr>
          <p:cNvSpPr/>
          <p:nvPr/>
        </p:nvSpPr>
        <p:spPr>
          <a:xfrm>
            <a:off x="2122694" y="2276581"/>
            <a:ext cx="3882887" cy="923330"/>
          </a:xfrm>
          <a:prstGeom prst="rect">
            <a:avLst/>
          </a:prstGeom>
        </p:spPr>
        <p:txBody>
          <a:bodyPr wrap="square">
            <a:spAutoFit/>
          </a:bodyPr>
          <a:lstStyle/>
          <a:p>
            <a:r>
              <a:rPr lang="cs-CZ" i="1" dirty="0"/>
              <a:t>Portlandský cement</a:t>
            </a:r>
            <a:r>
              <a:rPr lang="cs-CZ" dirty="0"/>
              <a:t>: do 15 % strusky</a:t>
            </a:r>
          </a:p>
          <a:p>
            <a:r>
              <a:rPr lang="cs-CZ"/>
              <a:t> </a:t>
            </a:r>
            <a:r>
              <a:rPr lang="cs-CZ" i="1"/>
              <a:t>Železoportlandský</a:t>
            </a:r>
            <a:r>
              <a:rPr lang="cs-CZ" dirty="0"/>
              <a:t>: do 35 % strusky</a:t>
            </a:r>
          </a:p>
          <a:p>
            <a:r>
              <a:rPr lang="cs-CZ" i="1" dirty="0"/>
              <a:t>Vysokopecní</a:t>
            </a:r>
            <a:r>
              <a:rPr lang="cs-CZ" dirty="0"/>
              <a:t>: až 80 % strusky</a:t>
            </a:r>
          </a:p>
        </p:txBody>
      </p:sp>
      <p:pic>
        <p:nvPicPr>
          <p:cNvPr id="5124" name="Picture 4" descr="Související obrázek">
            <a:extLst>
              <a:ext uri="{FF2B5EF4-FFF2-40B4-BE49-F238E27FC236}">
                <a16:creationId xmlns:a16="http://schemas.microsoft.com/office/drawing/2014/main" id="{31076B2C-F022-4E5E-8780-27C1FC0A6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863" y="268251"/>
            <a:ext cx="3308764" cy="246999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Přímá spojnice se šipkou 6">
            <a:extLst>
              <a:ext uri="{FF2B5EF4-FFF2-40B4-BE49-F238E27FC236}">
                <a16:creationId xmlns:a16="http://schemas.microsoft.com/office/drawing/2014/main" id="{4541EC0C-5DD2-427A-ADC4-666681E4C42D}"/>
              </a:ext>
            </a:extLst>
          </p:cNvPr>
          <p:cNvCxnSpPr/>
          <p:nvPr/>
        </p:nvCxnSpPr>
        <p:spPr>
          <a:xfrm>
            <a:off x="5658678" y="1139687"/>
            <a:ext cx="21866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98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50D230-2DA8-42E8-8058-51AC1FCF9443}"/>
              </a:ext>
            </a:extLst>
          </p:cNvPr>
          <p:cNvSpPr>
            <a:spLocks noGrp="1"/>
          </p:cNvSpPr>
          <p:nvPr>
            <p:ph type="title"/>
          </p:nvPr>
        </p:nvSpPr>
        <p:spPr>
          <a:xfrm>
            <a:off x="357810" y="325370"/>
            <a:ext cx="2448339" cy="602284"/>
          </a:xfrm>
        </p:spPr>
        <p:txBody>
          <a:bodyPr>
            <a:normAutofit/>
          </a:bodyPr>
          <a:lstStyle/>
          <a:p>
            <a:r>
              <a:rPr lang="cs-CZ" sz="2800" b="1" dirty="0">
                <a:latin typeface="+mn-lt"/>
              </a:rPr>
              <a:t>Výroba betonu</a:t>
            </a:r>
            <a:endParaRPr lang="en-US" sz="2800" b="1" dirty="0">
              <a:latin typeface="+mn-lt"/>
            </a:endParaRPr>
          </a:p>
        </p:txBody>
      </p:sp>
      <p:pic>
        <p:nvPicPr>
          <p:cNvPr id="3" name="Obrázek 2">
            <a:extLst>
              <a:ext uri="{FF2B5EF4-FFF2-40B4-BE49-F238E27FC236}">
                <a16:creationId xmlns:a16="http://schemas.microsoft.com/office/drawing/2014/main" id="{9C1013FC-994A-432E-9796-ED8E0731D794}"/>
              </a:ext>
            </a:extLst>
          </p:cNvPr>
          <p:cNvPicPr>
            <a:picLocks noChangeAspect="1"/>
          </p:cNvPicPr>
          <p:nvPr/>
        </p:nvPicPr>
        <p:blipFill>
          <a:blip r:embed="rId2"/>
          <a:stretch>
            <a:fillRect/>
          </a:stretch>
        </p:blipFill>
        <p:spPr>
          <a:xfrm>
            <a:off x="8030817" y="184044"/>
            <a:ext cx="3803373" cy="2981538"/>
          </a:xfrm>
          <a:prstGeom prst="rect">
            <a:avLst/>
          </a:prstGeom>
        </p:spPr>
      </p:pic>
      <p:pic>
        <p:nvPicPr>
          <p:cNvPr id="4" name="Obrázek 3">
            <a:extLst>
              <a:ext uri="{FF2B5EF4-FFF2-40B4-BE49-F238E27FC236}">
                <a16:creationId xmlns:a16="http://schemas.microsoft.com/office/drawing/2014/main" id="{9F87D4EE-1CAB-4FBD-8EE3-CAEB6E870281}"/>
              </a:ext>
            </a:extLst>
          </p:cNvPr>
          <p:cNvPicPr>
            <a:picLocks noChangeAspect="1"/>
          </p:cNvPicPr>
          <p:nvPr/>
        </p:nvPicPr>
        <p:blipFill>
          <a:blip r:embed="rId3"/>
          <a:stretch>
            <a:fillRect/>
          </a:stretch>
        </p:blipFill>
        <p:spPr>
          <a:xfrm>
            <a:off x="7540487" y="3499775"/>
            <a:ext cx="4485375" cy="3235028"/>
          </a:xfrm>
          <a:prstGeom prst="rect">
            <a:avLst/>
          </a:prstGeom>
        </p:spPr>
      </p:pic>
      <p:pic>
        <p:nvPicPr>
          <p:cNvPr id="1028" name="Picture 4" descr="Výsledek obrázku pro vyroba betonu">
            <a:extLst>
              <a:ext uri="{FF2B5EF4-FFF2-40B4-BE49-F238E27FC236}">
                <a16:creationId xmlns:a16="http://schemas.microsoft.com/office/drawing/2014/main" id="{2E5F839C-C789-4C6D-A950-186CE9169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901" y="3744781"/>
            <a:ext cx="4344056" cy="289603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CBD92DBA-AE23-47F6-850E-8CB1B0D2CAA4}"/>
              </a:ext>
            </a:extLst>
          </p:cNvPr>
          <p:cNvSpPr/>
          <p:nvPr/>
        </p:nvSpPr>
        <p:spPr>
          <a:xfrm>
            <a:off x="357810" y="1619471"/>
            <a:ext cx="7292006" cy="2031325"/>
          </a:xfrm>
          <a:prstGeom prst="rect">
            <a:avLst/>
          </a:prstGeom>
        </p:spPr>
        <p:txBody>
          <a:bodyPr wrap="square">
            <a:spAutoFit/>
          </a:bodyPr>
          <a:lstStyle/>
          <a:p>
            <a:r>
              <a:rPr lang="en-US" dirty="0" err="1"/>
              <a:t>Beton</a:t>
            </a:r>
            <a:r>
              <a:rPr lang="en-US" dirty="0"/>
              <a:t> </a:t>
            </a:r>
            <a:r>
              <a:rPr lang="en-US" dirty="0" err="1"/>
              <a:t>vznikne</a:t>
            </a:r>
            <a:r>
              <a:rPr lang="en-US" dirty="0"/>
              <a:t> </a:t>
            </a:r>
            <a:r>
              <a:rPr lang="en-US" dirty="0" err="1"/>
              <a:t>smícháním</a:t>
            </a:r>
            <a:r>
              <a:rPr lang="en-US" dirty="0"/>
              <a:t> </a:t>
            </a:r>
            <a:r>
              <a:rPr lang="en-US" dirty="0" err="1"/>
              <a:t>cementu</a:t>
            </a:r>
            <a:r>
              <a:rPr lang="en-US" dirty="0"/>
              <a:t>, </a:t>
            </a:r>
            <a:r>
              <a:rPr lang="en-US" dirty="0" err="1"/>
              <a:t>hrubého</a:t>
            </a:r>
            <a:r>
              <a:rPr lang="en-US" dirty="0"/>
              <a:t> a </a:t>
            </a:r>
            <a:r>
              <a:rPr lang="en-US" dirty="0" err="1"/>
              <a:t>drobného</a:t>
            </a:r>
            <a:r>
              <a:rPr lang="en-US" dirty="0"/>
              <a:t> </a:t>
            </a:r>
            <a:r>
              <a:rPr lang="en-US" dirty="0" err="1"/>
              <a:t>kameniva</a:t>
            </a:r>
            <a:r>
              <a:rPr lang="en-US" dirty="0"/>
              <a:t>, </a:t>
            </a:r>
            <a:r>
              <a:rPr lang="en-US" dirty="0" err="1"/>
              <a:t>vody</a:t>
            </a:r>
            <a:r>
              <a:rPr lang="en-US" dirty="0"/>
              <a:t>, </a:t>
            </a:r>
            <a:r>
              <a:rPr lang="en-US" dirty="0" err="1"/>
              <a:t>příměsi</a:t>
            </a:r>
            <a:r>
              <a:rPr lang="en-US" dirty="0"/>
              <a:t> a </a:t>
            </a:r>
            <a:r>
              <a:rPr lang="en-US" dirty="0" err="1"/>
              <a:t>přísad.</a:t>
            </a:r>
            <a:r>
              <a:rPr lang="en-US" dirty="0" err="1">
                <a:solidFill>
                  <a:srgbClr val="222222"/>
                </a:solidFill>
              </a:rPr>
              <a:t>j</a:t>
            </a:r>
            <a:r>
              <a:rPr lang="cs-CZ" dirty="0">
                <a:solidFill>
                  <a:srgbClr val="222222"/>
                </a:solidFill>
              </a:rPr>
              <a:t> Je</a:t>
            </a:r>
            <a:r>
              <a:rPr lang="en-US" dirty="0">
                <a:solidFill>
                  <a:srgbClr val="222222"/>
                </a:solidFill>
              </a:rPr>
              <a:t> </a:t>
            </a:r>
            <a:r>
              <a:rPr lang="en-US" dirty="0" err="1">
                <a:solidFill>
                  <a:srgbClr val="222222"/>
                </a:solidFill>
              </a:rPr>
              <a:t>univerzálním</a:t>
            </a:r>
            <a:r>
              <a:rPr lang="en-US" dirty="0">
                <a:solidFill>
                  <a:srgbClr val="222222"/>
                </a:solidFill>
              </a:rPr>
              <a:t> </a:t>
            </a:r>
            <a:r>
              <a:rPr lang="en-US" dirty="0" err="1">
                <a:solidFill>
                  <a:srgbClr val="222222"/>
                </a:solidFill>
              </a:rPr>
              <a:t>stavebním</a:t>
            </a:r>
            <a:r>
              <a:rPr lang="en-US" dirty="0">
                <a:solidFill>
                  <a:srgbClr val="222222"/>
                </a:solidFill>
              </a:rPr>
              <a:t> </a:t>
            </a:r>
            <a:r>
              <a:rPr lang="en-US" dirty="0" err="1">
                <a:solidFill>
                  <a:srgbClr val="222222"/>
                </a:solidFill>
              </a:rPr>
              <a:t>materiálem</a:t>
            </a:r>
            <a:r>
              <a:rPr lang="en-US" dirty="0">
                <a:solidFill>
                  <a:srgbClr val="222222"/>
                </a:solidFill>
              </a:rPr>
              <a:t>, </a:t>
            </a:r>
            <a:r>
              <a:rPr lang="en-US" dirty="0" err="1">
                <a:solidFill>
                  <a:srgbClr val="222222"/>
                </a:solidFill>
              </a:rPr>
              <a:t>používá</a:t>
            </a:r>
            <a:r>
              <a:rPr lang="en-US" dirty="0">
                <a:solidFill>
                  <a:srgbClr val="222222"/>
                </a:solidFill>
              </a:rPr>
              <a:t> se </a:t>
            </a:r>
            <a:r>
              <a:rPr lang="en-US" dirty="0" err="1">
                <a:solidFill>
                  <a:srgbClr val="222222"/>
                </a:solidFill>
              </a:rPr>
              <a:t>jak</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nosné</a:t>
            </a:r>
            <a:r>
              <a:rPr lang="en-US" dirty="0">
                <a:solidFill>
                  <a:srgbClr val="222222"/>
                </a:solidFill>
              </a:rPr>
              <a:t> </a:t>
            </a:r>
            <a:r>
              <a:rPr lang="en-US" dirty="0" err="1">
                <a:solidFill>
                  <a:srgbClr val="222222"/>
                </a:solidFill>
              </a:rPr>
              <a:t>konstrukce</a:t>
            </a:r>
            <a:r>
              <a:rPr lang="en-US" dirty="0">
                <a:solidFill>
                  <a:srgbClr val="222222"/>
                </a:solidFill>
              </a:rPr>
              <a:t> (</a:t>
            </a:r>
            <a:r>
              <a:rPr lang="en-US" dirty="0" err="1">
                <a:solidFill>
                  <a:srgbClr val="222222"/>
                </a:solidFill>
              </a:rPr>
              <a:t>skelety</a:t>
            </a:r>
            <a:r>
              <a:rPr lang="en-US" dirty="0">
                <a:solidFill>
                  <a:srgbClr val="222222"/>
                </a:solidFill>
              </a:rPr>
              <a:t>), </a:t>
            </a:r>
            <a:r>
              <a:rPr lang="en-US" dirty="0" err="1">
                <a:solidFill>
                  <a:srgbClr val="222222"/>
                </a:solidFill>
              </a:rPr>
              <a:t>tak</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výrobu</a:t>
            </a:r>
            <a:r>
              <a:rPr lang="en-US" dirty="0">
                <a:solidFill>
                  <a:srgbClr val="222222"/>
                </a:solidFill>
              </a:rPr>
              <a:t> </a:t>
            </a:r>
            <a:r>
              <a:rPr lang="en-US" dirty="0" err="1">
                <a:solidFill>
                  <a:srgbClr val="222222"/>
                </a:solidFill>
              </a:rPr>
              <a:t>panelů</a:t>
            </a:r>
            <a:r>
              <a:rPr lang="en-US" dirty="0">
                <a:solidFill>
                  <a:srgbClr val="222222"/>
                </a:solidFill>
              </a:rPr>
              <a:t>; v </a:t>
            </a:r>
            <a:r>
              <a:rPr lang="en-US" dirty="0" err="1">
                <a:solidFill>
                  <a:srgbClr val="222222"/>
                </a:solidFill>
              </a:rPr>
              <a:t>dopravním</a:t>
            </a:r>
            <a:r>
              <a:rPr lang="en-US" dirty="0">
                <a:solidFill>
                  <a:srgbClr val="222222"/>
                </a:solidFill>
              </a:rPr>
              <a:t> </a:t>
            </a:r>
            <a:r>
              <a:rPr lang="en-US" dirty="0" err="1">
                <a:solidFill>
                  <a:srgbClr val="222222"/>
                </a:solidFill>
              </a:rPr>
              <a:t>stavitelství</a:t>
            </a:r>
            <a:r>
              <a:rPr lang="en-US" dirty="0">
                <a:solidFill>
                  <a:srgbClr val="222222"/>
                </a:solidFill>
              </a:rPr>
              <a:t> je </a:t>
            </a:r>
            <a:r>
              <a:rPr lang="en-US" dirty="0" err="1">
                <a:solidFill>
                  <a:srgbClr val="222222"/>
                </a:solidFill>
              </a:rPr>
              <a:t>beton</a:t>
            </a:r>
            <a:r>
              <a:rPr lang="en-US" dirty="0">
                <a:solidFill>
                  <a:srgbClr val="222222"/>
                </a:solidFill>
              </a:rPr>
              <a:t> </a:t>
            </a:r>
            <a:r>
              <a:rPr lang="en-US" dirty="0" err="1">
                <a:solidFill>
                  <a:srgbClr val="222222"/>
                </a:solidFill>
              </a:rPr>
              <a:t>hlavním</a:t>
            </a:r>
            <a:r>
              <a:rPr lang="en-US" dirty="0">
                <a:solidFill>
                  <a:srgbClr val="222222"/>
                </a:solidFill>
              </a:rPr>
              <a:t> </a:t>
            </a:r>
            <a:r>
              <a:rPr lang="en-US" dirty="0" err="1">
                <a:solidFill>
                  <a:srgbClr val="222222"/>
                </a:solidFill>
              </a:rPr>
              <a:t>materiálem</a:t>
            </a:r>
            <a:r>
              <a:rPr lang="en-US" dirty="0">
                <a:solidFill>
                  <a:srgbClr val="222222"/>
                </a:solidFill>
              </a:rPr>
              <a:t> pro </a:t>
            </a:r>
            <a:r>
              <a:rPr lang="en-US" dirty="0" err="1">
                <a:solidFill>
                  <a:srgbClr val="222222"/>
                </a:solidFill>
              </a:rPr>
              <a:t>výstavbu</a:t>
            </a:r>
            <a:r>
              <a:rPr lang="en-US" dirty="0">
                <a:solidFill>
                  <a:srgbClr val="222222"/>
                </a:solidFill>
              </a:rPr>
              <a:t> </a:t>
            </a:r>
            <a:r>
              <a:rPr lang="en-US" dirty="0" err="1">
                <a:solidFill>
                  <a:srgbClr val="222222"/>
                </a:solidFill>
              </a:rPr>
              <a:t>mostů</a:t>
            </a:r>
            <a:r>
              <a:rPr lang="en-US" dirty="0">
                <a:solidFill>
                  <a:srgbClr val="222222"/>
                </a:solidFill>
              </a:rPr>
              <a:t>, </a:t>
            </a:r>
            <a:r>
              <a:rPr lang="en-US" dirty="0" err="1">
                <a:solidFill>
                  <a:srgbClr val="222222"/>
                </a:solidFill>
              </a:rPr>
              <a:t>vozovek</a:t>
            </a:r>
            <a:r>
              <a:rPr lang="en-US" dirty="0">
                <a:solidFill>
                  <a:srgbClr val="222222"/>
                </a:solidFill>
              </a:rPr>
              <a:t> </a:t>
            </a:r>
            <a:r>
              <a:rPr lang="en-US" dirty="0" err="1">
                <a:solidFill>
                  <a:srgbClr val="222222"/>
                </a:solidFill>
              </a:rPr>
              <a:t>dálnic</a:t>
            </a:r>
            <a:r>
              <a:rPr lang="en-US" dirty="0">
                <a:solidFill>
                  <a:srgbClr val="222222"/>
                </a:solidFill>
              </a:rPr>
              <a:t>; v </a:t>
            </a:r>
            <a:r>
              <a:rPr lang="en-US" dirty="0" err="1">
                <a:solidFill>
                  <a:srgbClr val="222222"/>
                </a:solidFill>
              </a:rPr>
              <a:t>podzemním</a:t>
            </a:r>
            <a:r>
              <a:rPr lang="en-US" dirty="0">
                <a:solidFill>
                  <a:srgbClr val="222222"/>
                </a:solidFill>
              </a:rPr>
              <a:t> </a:t>
            </a:r>
            <a:r>
              <a:rPr lang="en-US" dirty="0" err="1">
                <a:solidFill>
                  <a:srgbClr val="222222"/>
                </a:solidFill>
              </a:rPr>
              <a:t>stavitelství</a:t>
            </a:r>
            <a:r>
              <a:rPr lang="en-US" dirty="0">
                <a:solidFill>
                  <a:srgbClr val="222222"/>
                </a:solidFill>
              </a:rPr>
              <a:t> se </a:t>
            </a:r>
            <a:r>
              <a:rPr lang="en-US" dirty="0" err="1">
                <a:solidFill>
                  <a:srgbClr val="222222"/>
                </a:solidFill>
              </a:rPr>
              <a:t>beton</a:t>
            </a:r>
            <a:r>
              <a:rPr lang="en-US" dirty="0">
                <a:solidFill>
                  <a:srgbClr val="222222"/>
                </a:solidFill>
              </a:rPr>
              <a:t> </a:t>
            </a:r>
            <a:r>
              <a:rPr lang="en-US" dirty="0" err="1">
                <a:solidFill>
                  <a:srgbClr val="222222"/>
                </a:solidFill>
              </a:rPr>
              <a:t>používá</a:t>
            </a:r>
            <a:r>
              <a:rPr lang="en-US" dirty="0">
                <a:solidFill>
                  <a:srgbClr val="222222"/>
                </a:solidFill>
              </a:rPr>
              <a:t> </a:t>
            </a:r>
            <a:r>
              <a:rPr lang="en-US" dirty="0" err="1">
                <a:solidFill>
                  <a:srgbClr val="222222"/>
                </a:solidFill>
              </a:rPr>
              <a:t>jako</a:t>
            </a:r>
            <a:r>
              <a:rPr lang="en-US" dirty="0">
                <a:solidFill>
                  <a:srgbClr val="222222"/>
                </a:solidFill>
              </a:rPr>
              <a:t> </a:t>
            </a:r>
            <a:r>
              <a:rPr lang="en-US" dirty="0" err="1">
                <a:solidFill>
                  <a:srgbClr val="222222"/>
                </a:solidFill>
              </a:rPr>
              <a:t>dočasná</a:t>
            </a:r>
            <a:r>
              <a:rPr lang="en-US" dirty="0">
                <a:solidFill>
                  <a:srgbClr val="222222"/>
                </a:solidFill>
              </a:rPr>
              <a:t> </a:t>
            </a:r>
            <a:r>
              <a:rPr lang="en-US" dirty="0" err="1">
                <a:solidFill>
                  <a:srgbClr val="222222"/>
                </a:solidFill>
              </a:rPr>
              <a:t>i</a:t>
            </a:r>
            <a:r>
              <a:rPr lang="en-US" dirty="0">
                <a:solidFill>
                  <a:srgbClr val="222222"/>
                </a:solidFill>
              </a:rPr>
              <a:t> </a:t>
            </a:r>
            <a:r>
              <a:rPr lang="en-US" dirty="0" err="1">
                <a:solidFill>
                  <a:srgbClr val="222222"/>
                </a:solidFill>
              </a:rPr>
              <a:t>trvalá</a:t>
            </a:r>
            <a:r>
              <a:rPr lang="en-US" dirty="0">
                <a:solidFill>
                  <a:srgbClr val="222222"/>
                </a:solidFill>
              </a:rPr>
              <a:t> </a:t>
            </a:r>
            <a:r>
              <a:rPr lang="en-US" dirty="0" err="1">
                <a:solidFill>
                  <a:srgbClr val="222222"/>
                </a:solidFill>
              </a:rPr>
              <a:t>výztuž</a:t>
            </a:r>
            <a:r>
              <a:rPr lang="en-US" dirty="0">
                <a:solidFill>
                  <a:srgbClr val="222222"/>
                </a:solidFill>
              </a:rPr>
              <a:t>. U </a:t>
            </a:r>
            <a:r>
              <a:rPr lang="en-US" dirty="0" err="1">
                <a:solidFill>
                  <a:srgbClr val="222222"/>
                </a:solidFill>
              </a:rPr>
              <a:t>betonu</a:t>
            </a:r>
            <a:r>
              <a:rPr lang="en-US" dirty="0">
                <a:solidFill>
                  <a:srgbClr val="222222"/>
                </a:solidFill>
              </a:rPr>
              <a:t> je </a:t>
            </a:r>
            <a:r>
              <a:rPr lang="en-US" dirty="0" err="1">
                <a:solidFill>
                  <a:srgbClr val="222222"/>
                </a:solidFill>
              </a:rPr>
              <a:t>jedno</a:t>
            </a:r>
            <a:r>
              <a:rPr lang="en-US" dirty="0">
                <a:solidFill>
                  <a:srgbClr val="222222"/>
                </a:solidFill>
              </a:rPr>
              <a:t>, je-li </a:t>
            </a:r>
            <a:r>
              <a:rPr lang="en-US" dirty="0" err="1">
                <a:solidFill>
                  <a:srgbClr val="222222"/>
                </a:solidFill>
              </a:rPr>
              <a:t>použit</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suchu</a:t>
            </a:r>
            <a:r>
              <a:rPr lang="en-US" dirty="0">
                <a:solidFill>
                  <a:srgbClr val="222222"/>
                </a:solidFill>
              </a:rPr>
              <a:t> </a:t>
            </a:r>
            <a:r>
              <a:rPr lang="en-US" dirty="0" err="1">
                <a:solidFill>
                  <a:srgbClr val="222222"/>
                </a:solidFill>
              </a:rPr>
              <a:t>nebo</a:t>
            </a:r>
            <a:r>
              <a:rPr lang="en-US" dirty="0">
                <a:solidFill>
                  <a:srgbClr val="222222"/>
                </a:solidFill>
              </a:rPr>
              <a:t> pod vodou, </a:t>
            </a:r>
            <a:r>
              <a:rPr lang="en-US" dirty="0" err="1">
                <a:solidFill>
                  <a:srgbClr val="222222"/>
                </a:solidFill>
              </a:rPr>
              <a:t>jeho</a:t>
            </a:r>
            <a:r>
              <a:rPr lang="en-US" dirty="0">
                <a:solidFill>
                  <a:srgbClr val="222222"/>
                </a:solidFill>
              </a:rPr>
              <a:t> </a:t>
            </a:r>
            <a:r>
              <a:rPr lang="en-US" dirty="0" err="1">
                <a:solidFill>
                  <a:srgbClr val="222222"/>
                </a:solidFill>
              </a:rPr>
              <a:t>vlastnosti</a:t>
            </a:r>
            <a:r>
              <a:rPr lang="en-US" dirty="0">
                <a:solidFill>
                  <a:srgbClr val="222222"/>
                </a:solidFill>
              </a:rPr>
              <a:t> se </a:t>
            </a:r>
            <a:r>
              <a:rPr lang="en-US" dirty="0" err="1">
                <a:solidFill>
                  <a:srgbClr val="222222"/>
                </a:solidFill>
              </a:rPr>
              <a:t>tím</a:t>
            </a:r>
            <a:r>
              <a:rPr lang="en-US" dirty="0">
                <a:solidFill>
                  <a:srgbClr val="222222"/>
                </a:solidFill>
              </a:rPr>
              <a:t> </a:t>
            </a:r>
            <a:r>
              <a:rPr lang="en-US" dirty="0" err="1">
                <a:solidFill>
                  <a:srgbClr val="222222"/>
                </a:solidFill>
              </a:rPr>
              <a:t>nemění</a:t>
            </a:r>
            <a:r>
              <a:rPr lang="en-US" dirty="0">
                <a:solidFill>
                  <a:srgbClr val="222222"/>
                </a:solidFill>
              </a:rPr>
              <a:t>.</a:t>
            </a:r>
            <a:endParaRPr lang="en-US" dirty="0"/>
          </a:p>
        </p:txBody>
      </p:sp>
      <p:pic>
        <p:nvPicPr>
          <p:cNvPr id="3074" name="Picture 2" descr="Nalezený obrázek pro panely beton vyroba">
            <a:extLst>
              <a:ext uri="{FF2B5EF4-FFF2-40B4-BE49-F238E27FC236}">
                <a16:creationId xmlns:a16="http://schemas.microsoft.com/office/drawing/2014/main" id="{56D2531A-3BB3-424C-B9A0-33B3D267C0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810" y="4218241"/>
            <a:ext cx="2314389" cy="231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598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DC9847-19EC-46B0-8C85-1569A76DF39F}"/>
              </a:ext>
            </a:extLst>
          </p:cNvPr>
          <p:cNvSpPr>
            <a:spLocks noGrp="1"/>
          </p:cNvSpPr>
          <p:nvPr>
            <p:ph type="title"/>
          </p:nvPr>
        </p:nvSpPr>
        <p:spPr>
          <a:xfrm>
            <a:off x="265637" y="285483"/>
            <a:ext cx="10515600" cy="589032"/>
          </a:xfrm>
        </p:spPr>
        <p:txBody>
          <a:bodyPr>
            <a:normAutofit/>
          </a:bodyPr>
          <a:lstStyle/>
          <a:p>
            <a:r>
              <a:rPr lang="cs-CZ" sz="2800" b="1" dirty="0">
                <a:latin typeface="+mn-lt"/>
              </a:rPr>
              <a:t>Panely a betonové zboží</a:t>
            </a:r>
            <a:endParaRPr lang="en-US" sz="2800" b="1" dirty="0">
              <a:latin typeface="+mn-lt"/>
            </a:endParaRPr>
          </a:p>
        </p:txBody>
      </p:sp>
      <p:pic>
        <p:nvPicPr>
          <p:cNvPr id="2050" name="Picture 2" descr="Nalezený obrázek pro panely beton vyroba">
            <a:extLst>
              <a:ext uri="{FF2B5EF4-FFF2-40B4-BE49-F238E27FC236}">
                <a16:creationId xmlns:a16="http://schemas.microsoft.com/office/drawing/2014/main" id="{38B82566-370E-4E30-AE60-0482406E6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37" y="2220082"/>
            <a:ext cx="3583057" cy="23846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alezený obrázek pro panely beton vyroba">
            <a:extLst>
              <a:ext uri="{FF2B5EF4-FFF2-40B4-BE49-F238E27FC236}">
                <a16:creationId xmlns:a16="http://schemas.microsoft.com/office/drawing/2014/main" id="{F000108B-81A9-4D7C-ADDB-074243871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913" y="2214817"/>
            <a:ext cx="2341877" cy="234187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budova, exteriér, vsedě, kámen&#10;&#10;Popis byl vytvořen automaticky">
            <a:extLst>
              <a:ext uri="{FF2B5EF4-FFF2-40B4-BE49-F238E27FC236}">
                <a16:creationId xmlns:a16="http://schemas.microsoft.com/office/drawing/2014/main" id="{CA5BA7B4-DFC6-46B4-BCDC-C3D822119B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732" y="2214816"/>
            <a:ext cx="3122503" cy="2341877"/>
          </a:xfrm>
          <a:prstGeom prst="rect">
            <a:avLst/>
          </a:prstGeom>
        </p:spPr>
      </p:pic>
      <p:sp>
        <p:nvSpPr>
          <p:cNvPr id="5" name="Obdélník 4">
            <a:extLst>
              <a:ext uri="{FF2B5EF4-FFF2-40B4-BE49-F238E27FC236}">
                <a16:creationId xmlns:a16="http://schemas.microsoft.com/office/drawing/2014/main" id="{70BA26EF-9EF7-4C91-8197-0F2722E17949}"/>
              </a:ext>
            </a:extLst>
          </p:cNvPr>
          <p:cNvSpPr/>
          <p:nvPr/>
        </p:nvSpPr>
        <p:spPr>
          <a:xfrm>
            <a:off x="138546" y="1019753"/>
            <a:ext cx="11714923" cy="1200329"/>
          </a:xfrm>
          <a:prstGeom prst="rect">
            <a:avLst/>
          </a:prstGeom>
        </p:spPr>
        <p:txBody>
          <a:bodyPr wrap="square">
            <a:spAutoFit/>
          </a:bodyPr>
          <a:lstStyle/>
          <a:p>
            <a:pPr marL="285750" indent="-285750">
              <a:buFontTx/>
              <a:buChar char="-"/>
            </a:pPr>
            <a:r>
              <a:rPr lang="cs-CZ" dirty="0"/>
              <a:t>silniční panely, stropní panely, opěrné stěny, tvárnice ztraceného bednění, </a:t>
            </a:r>
            <a:r>
              <a:rPr lang="en-US" dirty="0" err="1"/>
              <a:t>betonové</a:t>
            </a:r>
            <a:r>
              <a:rPr lang="en-US" dirty="0"/>
              <a:t> </a:t>
            </a:r>
            <a:r>
              <a:rPr lang="en-US" dirty="0" err="1"/>
              <a:t>ploty</a:t>
            </a:r>
            <a:r>
              <a:rPr lang="cs-CZ" dirty="0"/>
              <a:t> a sloupky</a:t>
            </a:r>
            <a:r>
              <a:rPr lang="en-US" dirty="0"/>
              <a:t>, </a:t>
            </a:r>
            <a:r>
              <a:rPr lang="cs-CZ" dirty="0"/>
              <a:t>skruže a roury, </a:t>
            </a:r>
            <a:r>
              <a:rPr lang="en-US" dirty="0" err="1"/>
              <a:t>zahradní</a:t>
            </a:r>
            <a:r>
              <a:rPr lang="en-US" dirty="0"/>
              <a:t> </a:t>
            </a:r>
            <a:r>
              <a:rPr lang="en-US" dirty="0" err="1"/>
              <a:t>krby</a:t>
            </a:r>
            <a:r>
              <a:rPr lang="cs-CZ" dirty="0"/>
              <a:t> a</a:t>
            </a:r>
            <a:r>
              <a:rPr lang="en-US" dirty="0"/>
              <a:t> </a:t>
            </a:r>
            <a:r>
              <a:rPr lang="en-US" dirty="0" err="1"/>
              <a:t>grily</a:t>
            </a:r>
            <a:r>
              <a:rPr lang="cs-CZ" dirty="0"/>
              <a:t>,</a:t>
            </a:r>
            <a:r>
              <a:rPr lang="en-US" dirty="0"/>
              <a:t> </a:t>
            </a:r>
            <a:r>
              <a:rPr lang="en-US" dirty="0" err="1"/>
              <a:t>dlažby</a:t>
            </a:r>
            <a:r>
              <a:rPr lang="en-US" dirty="0"/>
              <a:t> a </a:t>
            </a:r>
            <a:r>
              <a:rPr lang="en-US" dirty="0" err="1"/>
              <a:t>obrubníky</a:t>
            </a:r>
            <a:r>
              <a:rPr lang="en-US" dirty="0"/>
              <a:t>,</a:t>
            </a:r>
            <a:r>
              <a:rPr lang="cs-CZ" dirty="0"/>
              <a:t> …</a:t>
            </a:r>
          </a:p>
          <a:p>
            <a:pPr marL="285750" indent="-285750">
              <a:buFontTx/>
              <a:buChar char="-"/>
            </a:pPr>
            <a:endParaRPr lang="cs-CZ" dirty="0"/>
          </a:p>
          <a:p>
            <a:endParaRPr lang="en-US" dirty="0"/>
          </a:p>
        </p:txBody>
      </p:sp>
      <p:pic>
        <p:nvPicPr>
          <p:cNvPr id="9218" name="Picture 2" descr="Výsledek obrázku pro betonova">
            <a:extLst>
              <a:ext uri="{FF2B5EF4-FFF2-40B4-BE49-F238E27FC236}">
                <a16:creationId xmlns:a16="http://schemas.microsoft.com/office/drawing/2014/main" id="{A36B0C3E-022A-485C-B0F3-7C65EA3B9F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6793" y="2235703"/>
            <a:ext cx="1534118" cy="230536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62581F19-C3E8-491A-8895-D5CD204E5574}"/>
              </a:ext>
            </a:extLst>
          </p:cNvPr>
          <p:cNvSpPr txBox="1"/>
          <p:nvPr/>
        </p:nvSpPr>
        <p:spPr>
          <a:xfrm>
            <a:off x="265637" y="5105425"/>
            <a:ext cx="5896935" cy="923330"/>
          </a:xfrm>
          <a:prstGeom prst="rect">
            <a:avLst/>
          </a:prstGeom>
          <a:noFill/>
        </p:spPr>
        <p:txBody>
          <a:bodyPr wrap="none" rtlCol="0">
            <a:spAutoFit/>
          </a:bodyPr>
          <a:lstStyle/>
          <a:p>
            <a:r>
              <a:rPr lang="en-US" b="1" dirty="0"/>
              <a:t>D</a:t>
            </a:r>
            <a:r>
              <a:rPr lang="cs-CZ" b="1" dirty="0"/>
              <a:t>ř</a:t>
            </a:r>
            <a:r>
              <a:rPr lang="en-US" b="1" dirty="0" err="1"/>
              <a:t>evocementov</a:t>
            </a:r>
            <a:r>
              <a:rPr lang="cs-CZ" b="1" dirty="0"/>
              <a:t>é desky</a:t>
            </a:r>
            <a:r>
              <a:rPr lang="cs-CZ" dirty="0"/>
              <a:t>: </a:t>
            </a:r>
          </a:p>
          <a:p>
            <a:r>
              <a:rPr lang="cs-CZ" dirty="0"/>
              <a:t>	lisují se z dřevěných hoblin stmelených cementem. </a:t>
            </a:r>
          </a:p>
          <a:p>
            <a:r>
              <a:rPr lang="cs-CZ" dirty="0"/>
              <a:t>	Používají se jako izolační materiál. </a:t>
            </a:r>
            <a:endParaRPr lang="en-US" dirty="0"/>
          </a:p>
        </p:txBody>
      </p:sp>
      <p:pic>
        <p:nvPicPr>
          <p:cNvPr id="6" name="Picture 2" descr="Související obrázek">
            <a:extLst>
              <a:ext uri="{FF2B5EF4-FFF2-40B4-BE49-F238E27FC236}">
                <a16:creationId xmlns:a16="http://schemas.microsoft.com/office/drawing/2014/main" id="{0CB48958-0679-49A2-B459-D1563814D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2572" y="5017258"/>
            <a:ext cx="2549840" cy="15311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šedé betonové roury čekání — Stock Fotografie © ahavelaar #19005057">
            <a:extLst>
              <a:ext uri="{FF2B5EF4-FFF2-40B4-BE49-F238E27FC236}">
                <a16:creationId xmlns:a16="http://schemas.microsoft.com/office/drawing/2014/main" id="{259B417B-0F51-79D5-C91F-2849A3316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729" y="4912490"/>
            <a:ext cx="2517797" cy="167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259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48B54F3-E0BF-4AE0-B4F2-BB654A105772}"/>
              </a:ext>
            </a:extLst>
          </p:cNvPr>
          <p:cNvSpPr/>
          <p:nvPr/>
        </p:nvSpPr>
        <p:spPr>
          <a:xfrm>
            <a:off x="145775" y="709783"/>
            <a:ext cx="11304104" cy="1754326"/>
          </a:xfrm>
          <a:prstGeom prst="rect">
            <a:avLst/>
          </a:prstGeom>
        </p:spPr>
        <p:txBody>
          <a:bodyPr wrap="square">
            <a:spAutoFit/>
          </a:bodyPr>
          <a:lstStyle/>
          <a:p>
            <a:r>
              <a:rPr lang="en-US" dirty="0" err="1"/>
              <a:t>Vyroben</a:t>
            </a:r>
            <a:r>
              <a:rPr lang="en-US" dirty="0"/>
              <a:t> ze </a:t>
            </a:r>
            <a:r>
              <a:rPr lang="en-US" dirty="0" err="1"/>
              <a:t>štěpky</a:t>
            </a:r>
            <a:r>
              <a:rPr lang="en-US" dirty="0"/>
              <a:t>, </a:t>
            </a:r>
            <a:r>
              <a:rPr lang="en-US" dirty="0" err="1"/>
              <a:t>betonu</a:t>
            </a:r>
            <a:r>
              <a:rPr lang="en-US" dirty="0"/>
              <a:t>, </a:t>
            </a:r>
            <a:r>
              <a:rPr lang="en-US" dirty="0" err="1"/>
              <a:t>vody</a:t>
            </a:r>
            <a:r>
              <a:rPr lang="en-US" dirty="0"/>
              <a:t> a </a:t>
            </a:r>
            <a:r>
              <a:rPr lang="en-US" dirty="0" err="1"/>
              <a:t>chemických</a:t>
            </a:r>
            <a:r>
              <a:rPr lang="en-US" dirty="0"/>
              <a:t> </a:t>
            </a:r>
            <a:r>
              <a:rPr lang="en-US" dirty="0" err="1"/>
              <a:t>přísad</a:t>
            </a:r>
            <a:r>
              <a:rPr lang="en-US" dirty="0"/>
              <a:t>, aby </a:t>
            </a:r>
            <a:r>
              <a:rPr lang="en-US" dirty="0" err="1"/>
              <a:t>byla</a:t>
            </a:r>
            <a:r>
              <a:rPr lang="en-US" dirty="0"/>
              <a:t> </a:t>
            </a:r>
            <a:r>
              <a:rPr lang="en-US" dirty="0" err="1"/>
              <a:t>zajištěna</a:t>
            </a:r>
            <a:r>
              <a:rPr lang="en-US" dirty="0"/>
              <a:t> </a:t>
            </a:r>
            <a:r>
              <a:rPr lang="en-US" dirty="0" err="1"/>
              <a:t>dobrá</a:t>
            </a:r>
            <a:r>
              <a:rPr lang="en-US" dirty="0"/>
              <a:t> </a:t>
            </a:r>
            <a:r>
              <a:rPr lang="en-US" dirty="0" err="1"/>
              <a:t>přilnavost</a:t>
            </a:r>
            <a:r>
              <a:rPr lang="en-US" dirty="0"/>
              <a:t> </a:t>
            </a:r>
            <a:r>
              <a:rPr lang="en-US" dirty="0" err="1"/>
              <a:t>všech</a:t>
            </a:r>
            <a:r>
              <a:rPr lang="en-US" dirty="0"/>
              <a:t> </a:t>
            </a:r>
            <a:r>
              <a:rPr lang="en-US" dirty="0" err="1"/>
              <a:t>složek</a:t>
            </a:r>
            <a:r>
              <a:rPr lang="en-US" dirty="0"/>
              <a:t> </a:t>
            </a:r>
            <a:r>
              <a:rPr lang="en-US" dirty="0" err="1"/>
              <a:t>směsi</a:t>
            </a:r>
            <a:r>
              <a:rPr lang="en-US" dirty="0"/>
              <a:t>. </a:t>
            </a:r>
            <a:r>
              <a:rPr lang="en-US" dirty="0" err="1"/>
              <a:t>Jako</a:t>
            </a:r>
            <a:r>
              <a:rPr lang="en-US" dirty="0"/>
              <a:t> </a:t>
            </a:r>
            <a:r>
              <a:rPr lang="en-US" dirty="0" err="1"/>
              <a:t>další</a:t>
            </a:r>
            <a:r>
              <a:rPr lang="en-US" dirty="0"/>
              <a:t> </a:t>
            </a:r>
            <a:r>
              <a:rPr lang="en-US" dirty="0" err="1"/>
              <a:t>organické</a:t>
            </a:r>
            <a:r>
              <a:rPr lang="en-US" dirty="0"/>
              <a:t> </a:t>
            </a:r>
            <a:r>
              <a:rPr lang="en-US" dirty="0" err="1"/>
              <a:t>přísady</a:t>
            </a:r>
            <a:r>
              <a:rPr lang="en-US" dirty="0"/>
              <a:t> </a:t>
            </a:r>
            <a:r>
              <a:rPr lang="en-US" dirty="0" err="1"/>
              <a:t>mohou</a:t>
            </a:r>
            <a:r>
              <a:rPr lang="en-US" dirty="0"/>
              <a:t> </a:t>
            </a:r>
            <a:r>
              <a:rPr lang="en-US" dirty="0" err="1"/>
              <a:t>být</a:t>
            </a:r>
            <a:r>
              <a:rPr lang="en-US" dirty="0"/>
              <a:t> </a:t>
            </a:r>
            <a:r>
              <a:rPr lang="en-US" dirty="0" err="1"/>
              <a:t>použity</a:t>
            </a:r>
            <a:r>
              <a:rPr lang="en-US" dirty="0"/>
              <a:t> </a:t>
            </a:r>
            <a:r>
              <a:rPr lang="en-US" dirty="0" err="1"/>
              <a:t>piliny</a:t>
            </a:r>
            <a:r>
              <a:rPr lang="en-US" dirty="0"/>
              <a:t>, </a:t>
            </a:r>
            <a:r>
              <a:rPr lang="en-US" dirty="0" err="1"/>
              <a:t>sláma</a:t>
            </a:r>
            <a:r>
              <a:rPr lang="en-US" dirty="0"/>
              <a:t>, </a:t>
            </a:r>
            <a:r>
              <a:rPr lang="en-US" dirty="0" err="1"/>
              <a:t>rozřezané</a:t>
            </a:r>
            <a:r>
              <a:rPr lang="en-US" dirty="0"/>
              <a:t> </a:t>
            </a:r>
            <a:r>
              <a:rPr lang="en-US" dirty="0" err="1"/>
              <a:t>větve</a:t>
            </a:r>
            <a:r>
              <a:rPr lang="en-US" dirty="0"/>
              <a:t> </a:t>
            </a:r>
            <a:r>
              <a:rPr lang="en-US" dirty="0" err="1"/>
              <a:t>rostlin</a:t>
            </a:r>
            <a:r>
              <a:rPr lang="en-US" dirty="0"/>
              <a:t>. </a:t>
            </a:r>
            <a:r>
              <a:rPr lang="en-US" dirty="0" err="1"/>
              <a:t>Jako</a:t>
            </a:r>
            <a:r>
              <a:rPr lang="en-US" dirty="0"/>
              <a:t> </a:t>
            </a:r>
            <a:r>
              <a:rPr lang="en-US" dirty="0" err="1"/>
              <a:t>chemická</a:t>
            </a:r>
            <a:r>
              <a:rPr lang="en-US" dirty="0"/>
              <a:t> </a:t>
            </a:r>
            <a:r>
              <a:rPr lang="en-US" dirty="0" err="1"/>
              <a:t>složka</a:t>
            </a:r>
            <a:r>
              <a:rPr lang="en-US" dirty="0"/>
              <a:t> </a:t>
            </a:r>
            <a:r>
              <a:rPr lang="en-US" dirty="0" err="1"/>
              <a:t>při</a:t>
            </a:r>
            <a:r>
              <a:rPr lang="en-US" dirty="0"/>
              <a:t> </a:t>
            </a:r>
            <a:r>
              <a:rPr lang="en-US" dirty="0" err="1"/>
              <a:t>výrobě</a:t>
            </a:r>
            <a:r>
              <a:rPr lang="en-US" dirty="0"/>
              <a:t> </a:t>
            </a:r>
            <a:r>
              <a:rPr lang="en-US" dirty="0" err="1"/>
              <a:t>arbolitu</a:t>
            </a:r>
            <a:r>
              <a:rPr lang="en-US" dirty="0"/>
              <a:t> se </a:t>
            </a:r>
            <a:r>
              <a:rPr lang="en-US" dirty="0" err="1"/>
              <a:t>používá</a:t>
            </a:r>
            <a:r>
              <a:rPr lang="en-US" dirty="0"/>
              <a:t> </a:t>
            </a:r>
            <a:r>
              <a:rPr lang="en-US" dirty="0" err="1"/>
              <a:t>hašené</a:t>
            </a:r>
            <a:r>
              <a:rPr lang="en-US" dirty="0"/>
              <a:t> </a:t>
            </a:r>
            <a:r>
              <a:rPr lang="en-US" dirty="0" err="1"/>
              <a:t>vápno</a:t>
            </a:r>
            <a:r>
              <a:rPr lang="en-US" dirty="0"/>
              <a:t>, </a:t>
            </a:r>
            <a:r>
              <a:rPr lang="en-US" dirty="0" err="1"/>
              <a:t>křemičitan</a:t>
            </a:r>
            <a:r>
              <a:rPr lang="en-US" dirty="0"/>
              <a:t> </a:t>
            </a:r>
            <a:r>
              <a:rPr lang="en-US" dirty="0" err="1"/>
              <a:t>sodný</a:t>
            </a:r>
            <a:r>
              <a:rPr lang="en-US" dirty="0"/>
              <a:t>, </a:t>
            </a:r>
            <a:r>
              <a:rPr lang="en-US" dirty="0" err="1"/>
              <a:t>chlorid</a:t>
            </a:r>
            <a:r>
              <a:rPr lang="en-US" dirty="0"/>
              <a:t> </a:t>
            </a:r>
            <a:r>
              <a:rPr lang="en-US" dirty="0" err="1"/>
              <a:t>vápenatý</a:t>
            </a:r>
            <a:r>
              <a:rPr lang="en-US" dirty="0"/>
              <a:t>, </a:t>
            </a:r>
            <a:r>
              <a:rPr lang="en-US" dirty="0" err="1"/>
              <a:t>síran</a:t>
            </a:r>
            <a:r>
              <a:rPr lang="en-US" dirty="0"/>
              <a:t> </a:t>
            </a:r>
            <a:r>
              <a:rPr lang="en-US" dirty="0" err="1"/>
              <a:t>hlinitý</a:t>
            </a:r>
            <a:r>
              <a:rPr lang="en-US" dirty="0"/>
              <a:t>. </a:t>
            </a:r>
            <a:endParaRPr lang="cs-CZ" dirty="0"/>
          </a:p>
          <a:p>
            <a:endParaRPr lang="cs-CZ" dirty="0"/>
          </a:p>
          <a:p>
            <a:r>
              <a:rPr lang="en-US" dirty="0" err="1"/>
              <a:t>Arbolit</a:t>
            </a:r>
            <a:r>
              <a:rPr lang="en-US" dirty="0"/>
              <a:t> se </a:t>
            </a:r>
            <a:r>
              <a:rPr lang="en-US" dirty="0" err="1"/>
              <a:t>používá</a:t>
            </a:r>
            <a:r>
              <a:rPr lang="en-US" dirty="0"/>
              <a:t> </a:t>
            </a:r>
            <a:r>
              <a:rPr lang="en-US" dirty="0" err="1"/>
              <a:t>jako</a:t>
            </a:r>
            <a:r>
              <a:rPr lang="en-US" dirty="0"/>
              <a:t> </a:t>
            </a:r>
            <a:r>
              <a:rPr lang="en-US" dirty="0" err="1"/>
              <a:t>materiál</a:t>
            </a:r>
            <a:r>
              <a:rPr lang="en-US" dirty="0"/>
              <a:t> pro </a:t>
            </a:r>
            <a:r>
              <a:rPr lang="en-US" dirty="0" err="1"/>
              <a:t>tepelnou</a:t>
            </a:r>
            <a:r>
              <a:rPr lang="en-US" dirty="0"/>
              <a:t> </a:t>
            </a:r>
            <a:r>
              <a:rPr lang="en-US" dirty="0" err="1"/>
              <a:t>izolaci</a:t>
            </a:r>
            <a:r>
              <a:rPr lang="en-US" dirty="0"/>
              <a:t>, pro </a:t>
            </a:r>
            <a:r>
              <a:rPr lang="en-US" dirty="0" err="1"/>
              <a:t>stavbu</a:t>
            </a:r>
            <a:r>
              <a:rPr lang="en-US" dirty="0"/>
              <a:t> </a:t>
            </a:r>
            <a:r>
              <a:rPr lang="en-US" dirty="0" err="1"/>
              <a:t>vnitřních</a:t>
            </a:r>
            <a:r>
              <a:rPr lang="en-US" dirty="0"/>
              <a:t> </a:t>
            </a:r>
            <a:r>
              <a:rPr lang="en-US" dirty="0" err="1"/>
              <a:t>příček</a:t>
            </a:r>
            <a:r>
              <a:rPr lang="en-US" dirty="0"/>
              <a:t> a </a:t>
            </a:r>
            <a:r>
              <a:rPr lang="en-US" dirty="0" err="1"/>
              <a:t>nosných</a:t>
            </a:r>
            <a:r>
              <a:rPr lang="en-US" dirty="0"/>
              <a:t> </a:t>
            </a:r>
            <a:r>
              <a:rPr lang="en-US" dirty="0" err="1"/>
              <a:t>zdí</a:t>
            </a:r>
            <a:r>
              <a:rPr lang="en-US" dirty="0"/>
              <a:t> </a:t>
            </a:r>
            <a:r>
              <a:rPr lang="en-US" dirty="0" err="1"/>
              <a:t>domů</a:t>
            </a:r>
            <a:r>
              <a:rPr lang="en-US" dirty="0"/>
              <a:t> s </a:t>
            </a:r>
            <a:r>
              <a:rPr lang="en-US" dirty="0" err="1"/>
              <a:t>výškou</a:t>
            </a:r>
            <a:r>
              <a:rPr lang="en-US" dirty="0"/>
              <a:t> </a:t>
            </a:r>
            <a:r>
              <a:rPr lang="en-US" dirty="0" err="1"/>
              <a:t>nejvýše</a:t>
            </a:r>
            <a:r>
              <a:rPr lang="en-US" dirty="0"/>
              <a:t> 3 </a:t>
            </a:r>
            <a:r>
              <a:rPr lang="en-US" dirty="0" err="1"/>
              <a:t>podlaží</a:t>
            </a:r>
            <a:r>
              <a:rPr lang="en-US" dirty="0"/>
              <a:t>.</a:t>
            </a:r>
          </a:p>
        </p:txBody>
      </p:sp>
      <p:sp>
        <p:nvSpPr>
          <p:cNvPr id="5" name="TextovéPole 4">
            <a:extLst>
              <a:ext uri="{FF2B5EF4-FFF2-40B4-BE49-F238E27FC236}">
                <a16:creationId xmlns:a16="http://schemas.microsoft.com/office/drawing/2014/main" id="{6CBFCD72-9E0A-45F0-B2F6-C66FA6C24D81}"/>
              </a:ext>
            </a:extLst>
          </p:cNvPr>
          <p:cNvSpPr txBox="1"/>
          <p:nvPr/>
        </p:nvSpPr>
        <p:spPr>
          <a:xfrm>
            <a:off x="225288" y="265043"/>
            <a:ext cx="845103" cy="369332"/>
          </a:xfrm>
          <a:prstGeom prst="rect">
            <a:avLst/>
          </a:prstGeom>
          <a:noFill/>
        </p:spPr>
        <p:txBody>
          <a:bodyPr wrap="none" rtlCol="0">
            <a:spAutoFit/>
          </a:bodyPr>
          <a:lstStyle/>
          <a:p>
            <a:r>
              <a:rPr lang="cs-CZ" b="1" dirty="0" err="1"/>
              <a:t>Arbolit</a:t>
            </a:r>
            <a:endParaRPr lang="en-US" b="1" dirty="0"/>
          </a:p>
        </p:txBody>
      </p:sp>
      <p:pic>
        <p:nvPicPr>
          <p:cNvPr id="2050" name="Picture 2">
            <a:extLst>
              <a:ext uri="{FF2B5EF4-FFF2-40B4-BE49-F238E27FC236}">
                <a16:creationId xmlns:a16="http://schemas.microsoft.com/office/drawing/2014/main" id="{E851D367-A8A0-4E7F-9073-B4387BA21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048" y="2596904"/>
            <a:ext cx="3545370" cy="21461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rbolit&quot;">
            <a:extLst>
              <a:ext uri="{FF2B5EF4-FFF2-40B4-BE49-F238E27FC236}">
                <a16:creationId xmlns:a16="http://schemas.microsoft.com/office/drawing/2014/main" id="{3C387C78-7E70-442C-8786-F290867F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6315" y="2385391"/>
            <a:ext cx="1695541" cy="22584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rbolit&quot;">
            <a:extLst>
              <a:ext uri="{FF2B5EF4-FFF2-40B4-BE49-F238E27FC236}">
                <a16:creationId xmlns:a16="http://schemas.microsoft.com/office/drawing/2014/main" id="{28153AAA-7796-4624-B3B8-B077AE644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770" y="2343979"/>
            <a:ext cx="2804491" cy="280449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4BECE8A4-CD7E-4849-B5B6-BBCEFFDF0B83}"/>
              </a:ext>
            </a:extLst>
          </p:cNvPr>
          <p:cNvSpPr/>
          <p:nvPr/>
        </p:nvSpPr>
        <p:spPr>
          <a:xfrm>
            <a:off x="212034" y="5454640"/>
            <a:ext cx="11555895" cy="923330"/>
          </a:xfrm>
          <a:prstGeom prst="rect">
            <a:avLst/>
          </a:prstGeom>
        </p:spPr>
        <p:txBody>
          <a:bodyPr wrap="square">
            <a:spAutoFit/>
          </a:bodyPr>
          <a:lstStyle/>
          <a:p>
            <a:r>
              <a:rPr lang="en-US" b="1" dirty="0" err="1"/>
              <a:t>Polystyrenbeton</a:t>
            </a:r>
            <a:r>
              <a:rPr lang="en-US" dirty="0"/>
              <a:t> je </a:t>
            </a:r>
            <a:r>
              <a:rPr lang="en-US" dirty="0" err="1"/>
              <a:t>speciální</a:t>
            </a:r>
            <a:r>
              <a:rPr lang="en-US" dirty="0"/>
              <a:t>, </a:t>
            </a:r>
            <a:r>
              <a:rPr lang="en-US" dirty="0" err="1"/>
              <a:t>izolační</a:t>
            </a:r>
            <a:r>
              <a:rPr lang="en-US" dirty="0"/>
              <a:t> </a:t>
            </a:r>
            <a:r>
              <a:rPr lang="en-US" dirty="0" err="1"/>
              <a:t>beton</a:t>
            </a:r>
            <a:r>
              <a:rPr lang="en-US" dirty="0"/>
              <a:t>, </a:t>
            </a:r>
            <a:r>
              <a:rPr lang="en-US" dirty="0" err="1"/>
              <a:t>který</a:t>
            </a:r>
            <a:r>
              <a:rPr lang="en-US" dirty="0"/>
              <a:t> </a:t>
            </a:r>
            <a:r>
              <a:rPr lang="en-US" dirty="0" err="1"/>
              <a:t>obsahuje</a:t>
            </a:r>
            <a:r>
              <a:rPr lang="en-US" dirty="0"/>
              <a:t> </a:t>
            </a:r>
            <a:r>
              <a:rPr lang="en-US" dirty="0" err="1"/>
              <a:t>drcený</a:t>
            </a:r>
            <a:r>
              <a:rPr lang="en-US" dirty="0"/>
              <a:t> </a:t>
            </a:r>
            <a:r>
              <a:rPr lang="en-US" dirty="0" err="1"/>
              <a:t>polystyren</a:t>
            </a:r>
            <a:r>
              <a:rPr lang="en-US" dirty="0"/>
              <a:t>, </a:t>
            </a:r>
            <a:r>
              <a:rPr lang="en-US" dirty="0" err="1"/>
              <a:t>tento</a:t>
            </a:r>
            <a:r>
              <a:rPr lang="en-US" dirty="0"/>
              <a:t> po </a:t>
            </a:r>
            <a:r>
              <a:rPr lang="en-US" dirty="0" err="1"/>
              <a:t>vmíchání</a:t>
            </a:r>
            <a:r>
              <a:rPr lang="en-US" dirty="0"/>
              <a:t> do </a:t>
            </a:r>
            <a:r>
              <a:rPr lang="en-US" dirty="0" err="1"/>
              <a:t>betonu</a:t>
            </a:r>
            <a:r>
              <a:rPr lang="en-US" dirty="0"/>
              <a:t> </a:t>
            </a:r>
            <a:r>
              <a:rPr lang="en-US" dirty="0" err="1"/>
              <a:t>sníží</a:t>
            </a:r>
            <a:r>
              <a:rPr lang="en-US" dirty="0"/>
              <a:t> </a:t>
            </a:r>
            <a:r>
              <a:rPr lang="en-US" dirty="0" err="1"/>
              <a:t>jeho</a:t>
            </a:r>
            <a:r>
              <a:rPr lang="en-US" dirty="0"/>
              <a:t> </a:t>
            </a:r>
            <a:r>
              <a:rPr lang="en-US" dirty="0" err="1"/>
              <a:t>objemovou</a:t>
            </a:r>
            <a:r>
              <a:rPr lang="en-US" dirty="0"/>
              <a:t> </a:t>
            </a:r>
            <a:r>
              <a:rPr lang="en-US" dirty="0" err="1"/>
              <a:t>hmotnost</a:t>
            </a:r>
            <a:r>
              <a:rPr lang="en-US" dirty="0"/>
              <a:t>. </a:t>
            </a:r>
            <a:r>
              <a:rPr lang="en-US" dirty="0" err="1"/>
              <a:t>Výhodou</a:t>
            </a:r>
            <a:r>
              <a:rPr lang="en-US" dirty="0"/>
              <a:t> </a:t>
            </a:r>
            <a:r>
              <a:rPr lang="en-US" dirty="0" err="1"/>
              <a:t>polystyrenbetonu</a:t>
            </a:r>
            <a:r>
              <a:rPr lang="en-US" dirty="0"/>
              <a:t> je </a:t>
            </a:r>
            <a:r>
              <a:rPr lang="en-US" dirty="0" err="1"/>
              <a:t>jeho</a:t>
            </a:r>
            <a:r>
              <a:rPr lang="en-US" dirty="0"/>
              <a:t> </a:t>
            </a:r>
            <a:r>
              <a:rPr lang="en-US" dirty="0" err="1"/>
              <a:t>nízká</a:t>
            </a:r>
            <a:r>
              <a:rPr lang="en-US" dirty="0"/>
              <a:t> </a:t>
            </a:r>
            <a:r>
              <a:rPr lang="en-US" dirty="0" err="1"/>
              <a:t>hmotnost</a:t>
            </a:r>
            <a:r>
              <a:rPr lang="en-US" dirty="0"/>
              <a:t>, </a:t>
            </a:r>
            <a:r>
              <a:rPr lang="en-US" dirty="0" err="1"/>
              <a:t>lepší</a:t>
            </a:r>
            <a:r>
              <a:rPr lang="en-US" dirty="0"/>
              <a:t> </a:t>
            </a:r>
            <a:r>
              <a:rPr lang="en-US" dirty="0" err="1"/>
              <a:t>tepelně-izolační</a:t>
            </a:r>
            <a:r>
              <a:rPr lang="en-US" dirty="0"/>
              <a:t> </a:t>
            </a:r>
            <a:r>
              <a:rPr lang="en-US" dirty="0" err="1"/>
              <a:t>vlastnosti</a:t>
            </a:r>
            <a:r>
              <a:rPr lang="en-US" dirty="0"/>
              <a:t> a </a:t>
            </a:r>
            <a:r>
              <a:rPr lang="en-US" dirty="0" err="1"/>
              <a:t>také</a:t>
            </a:r>
            <a:r>
              <a:rPr lang="en-US" dirty="0"/>
              <a:t> </a:t>
            </a:r>
            <a:r>
              <a:rPr lang="en-US" dirty="0" err="1"/>
              <a:t>akustické</a:t>
            </a:r>
            <a:r>
              <a:rPr lang="en-US" dirty="0"/>
              <a:t>, </a:t>
            </a:r>
            <a:r>
              <a:rPr lang="en-US" dirty="0" err="1"/>
              <a:t>včetně</a:t>
            </a:r>
            <a:r>
              <a:rPr lang="en-US" dirty="0"/>
              <a:t> </a:t>
            </a:r>
            <a:r>
              <a:rPr lang="en-US" dirty="0" err="1"/>
              <a:t>lepší</a:t>
            </a:r>
            <a:r>
              <a:rPr lang="en-US" dirty="0"/>
              <a:t> </a:t>
            </a:r>
            <a:r>
              <a:rPr lang="en-US" dirty="0" err="1"/>
              <a:t>pohltivosti</a:t>
            </a:r>
            <a:r>
              <a:rPr lang="en-US" dirty="0"/>
              <a:t> </a:t>
            </a:r>
            <a:r>
              <a:rPr lang="en-US" dirty="0" err="1"/>
              <a:t>strukturálního</a:t>
            </a:r>
            <a:r>
              <a:rPr lang="en-US" dirty="0"/>
              <a:t> </a:t>
            </a:r>
            <a:r>
              <a:rPr lang="en-US" dirty="0" err="1"/>
              <a:t>hluku</a:t>
            </a:r>
            <a:r>
              <a:rPr lang="en-US" dirty="0"/>
              <a:t> </a:t>
            </a:r>
            <a:r>
              <a:rPr lang="en-US" dirty="0" err="1"/>
              <a:t>díky</a:t>
            </a:r>
            <a:r>
              <a:rPr lang="en-US" dirty="0"/>
              <a:t> </a:t>
            </a:r>
            <a:r>
              <a:rPr lang="en-US" dirty="0" err="1"/>
              <a:t>lepší</a:t>
            </a:r>
            <a:r>
              <a:rPr lang="en-US" dirty="0"/>
              <a:t> </a:t>
            </a:r>
            <a:r>
              <a:rPr lang="en-US" dirty="0" err="1"/>
              <a:t>elasticitě</a:t>
            </a:r>
            <a:r>
              <a:rPr lang="en-US" dirty="0"/>
              <a:t>. </a:t>
            </a:r>
          </a:p>
        </p:txBody>
      </p:sp>
    </p:spTree>
    <p:extLst>
      <p:ext uri="{BB962C8B-B14F-4D97-AF65-F5344CB8AC3E}">
        <p14:creationId xmlns:p14="http://schemas.microsoft.com/office/powerpoint/2010/main" val="1478783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5B24EA-3F1C-4E97-9B68-E7D37504F19A}"/>
              </a:ext>
            </a:extLst>
          </p:cNvPr>
          <p:cNvSpPr>
            <a:spLocks noGrp="1"/>
          </p:cNvSpPr>
          <p:nvPr>
            <p:ph type="title"/>
          </p:nvPr>
        </p:nvSpPr>
        <p:spPr>
          <a:xfrm>
            <a:off x="480391" y="418134"/>
            <a:ext cx="10515600" cy="509518"/>
          </a:xfrm>
        </p:spPr>
        <p:txBody>
          <a:bodyPr>
            <a:normAutofit/>
          </a:bodyPr>
          <a:lstStyle/>
          <a:p>
            <a:r>
              <a:rPr lang="cs-CZ" sz="2800" b="1" dirty="0">
                <a:latin typeface="+mn-lt"/>
              </a:rPr>
              <a:t>M</a:t>
            </a:r>
            <a:r>
              <a:rPr lang="en-US" sz="2800" b="1" dirty="0" err="1">
                <a:latin typeface="+mn-lt"/>
              </a:rPr>
              <a:t>altovin</a:t>
            </a:r>
            <a:r>
              <a:rPr lang="cs-CZ" sz="2800" b="1" dirty="0">
                <a:latin typeface="+mn-lt"/>
              </a:rPr>
              <a:t>y</a:t>
            </a:r>
            <a:endParaRPr lang="en-US" sz="2800" b="1" dirty="0">
              <a:latin typeface="+mn-lt"/>
            </a:endParaRPr>
          </a:p>
        </p:txBody>
      </p:sp>
      <p:sp>
        <p:nvSpPr>
          <p:cNvPr id="4" name="TextovéPole 3">
            <a:extLst>
              <a:ext uri="{FF2B5EF4-FFF2-40B4-BE49-F238E27FC236}">
                <a16:creationId xmlns:a16="http://schemas.microsoft.com/office/drawing/2014/main" id="{D100FEDC-D80A-4103-9CC4-72CED3157D0B}"/>
              </a:ext>
            </a:extLst>
          </p:cNvPr>
          <p:cNvSpPr txBox="1"/>
          <p:nvPr/>
        </p:nvSpPr>
        <p:spPr>
          <a:xfrm>
            <a:off x="480391" y="1364974"/>
            <a:ext cx="11449878" cy="1754326"/>
          </a:xfrm>
          <a:prstGeom prst="rect">
            <a:avLst/>
          </a:prstGeom>
          <a:noFill/>
        </p:spPr>
        <p:txBody>
          <a:bodyPr wrap="square" rtlCol="0">
            <a:spAutoFit/>
          </a:bodyPr>
          <a:lstStyle/>
          <a:p>
            <a:r>
              <a:rPr lang="cs-CZ" dirty="0"/>
              <a:t>Maltoviny jsou stavební pojiva, která smícháním s vodou a vhodnými přísadami (písek, štěrk, škvára) vytvářejí řídkou směs, která postupně tuhne a nakonec ztvrdne. </a:t>
            </a:r>
          </a:p>
          <a:p>
            <a:endParaRPr lang="cs-CZ" dirty="0"/>
          </a:p>
          <a:p>
            <a:r>
              <a:rPr lang="cs-CZ" b="1" dirty="0"/>
              <a:t>	Vzdušné maltoviny </a:t>
            </a:r>
            <a:r>
              <a:rPr lang="cs-CZ" dirty="0"/>
              <a:t>– tuhnou a tvrdnou jen na vzduchu</a:t>
            </a:r>
            <a:r>
              <a:rPr lang="en-US" dirty="0"/>
              <a:t> (s</a:t>
            </a:r>
            <a:r>
              <a:rPr lang="cs-CZ" dirty="0"/>
              <a:t>á</a:t>
            </a:r>
            <a:r>
              <a:rPr lang="en-US" dirty="0" err="1"/>
              <a:t>dra</a:t>
            </a:r>
            <a:r>
              <a:rPr lang="cs-CZ" dirty="0"/>
              <a:t>, hořečnaté maltoviny, vzdušné vápno</a:t>
            </a:r>
            <a:r>
              <a:rPr lang="en-US" dirty="0"/>
              <a:t>)</a:t>
            </a:r>
            <a:endParaRPr lang="cs-CZ" dirty="0"/>
          </a:p>
          <a:p>
            <a:endParaRPr lang="cs-CZ" dirty="0"/>
          </a:p>
          <a:p>
            <a:r>
              <a:rPr lang="cs-CZ" b="1" dirty="0"/>
              <a:t>	Hydraulické maltoviny </a:t>
            </a:r>
            <a:r>
              <a:rPr lang="cs-CZ" dirty="0"/>
              <a:t>– tuhnou a tvrdnou i pod vodou (hydraulické vápno, cementy)</a:t>
            </a:r>
            <a:endParaRPr lang="en-US" dirty="0"/>
          </a:p>
        </p:txBody>
      </p:sp>
      <p:pic>
        <p:nvPicPr>
          <p:cNvPr id="2050" name="Picture 2" descr="Výsledek obrázku pro stavba">
            <a:extLst>
              <a:ext uri="{FF2B5EF4-FFF2-40B4-BE49-F238E27FC236}">
                <a16:creationId xmlns:a16="http://schemas.microsoft.com/office/drawing/2014/main" id="{E798438C-49EE-4281-ABD3-58434D092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872" y="3429000"/>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469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6EA814EE-82EB-4C07-B9BF-E278DEA768D8}"/>
              </a:ext>
            </a:extLst>
          </p:cNvPr>
          <p:cNvSpPr/>
          <p:nvPr/>
        </p:nvSpPr>
        <p:spPr>
          <a:xfrm>
            <a:off x="384314" y="318197"/>
            <a:ext cx="6096000" cy="523220"/>
          </a:xfrm>
          <a:prstGeom prst="rect">
            <a:avLst/>
          </a:prstGeom>
        </p:spPr>
        <p:txBody>
          <a:bodyPr>
            <a:spAutoFit/>
          </a:bodyPr>
          <a:lstStyle/>
          <a:p>
            <a:r>
              <a:rPr lang="en-US" sz="2800" b="1" dirty="0" err="1">
                <a:solidFill>
                  <a:srgbClr val="222222"/>
                </a:solidFill>
              </a:rPr>
              <a:t>Pórobeton</a:t>
            </a:r>
            <a:r>
              <a:rPr lang="en-US" sz="2800" dirty="0">
                <a:solidFill>
                  <a:srgbClr val="222222"/>
                </a:solidFill>
              </a:rPr>
              <a:t> </a:t>
            </a:r>
            <a:endParaRPr lang="en-US" sz="2800" dirty="0"/>
          </a:p>
        </p:txBody>
      </p:sp>
      <p:sp>
        <p:nvSpPr>
          <p:cNvPr id="6" name="Obdélník 5">
            <a:extLst>
              <a:ext uri="{FF2B5EF4-FFF2-40B4-BE49-F238E27FC236}">
                <a16:creationId xmlns:a16="http://schemas.microsoft.com/office/drawing/2014/main" id="{1464F6E1-66BA-4E12-AA11-DA64B64E9FD6}"/>
              </a:ext>
            </a:extLst>
          </p:cNvPr>
          <p:cNvSpPr/>
          <p:nvPr/>
        </p:nvSpPr>
        <p:spPr>
          <a:xfrm>
            <a:off x="291548" y="967554"/>
            <a:ext cx="11516139" cy="4247317"/>
          </a:xfrm>
          <a:prstGeom prst="rect">
            <a:avLst/>
          </a:prstGeom>
        </p:spPr>
        <p:txBody>
          <a:bodyPr wrap="square">
            <a:spAutoFit/>
          </a:bodyPr>
          <a:lstStyle/>
          <a:p>
            <a:r>
              <a:rPr lang="en-US" dirty="0" err="1"/>
              <a:t>Pórobeton</a:t>
            </a:r>
            <a:r>
              <a:rPr lang="en-US" dirty="0"/>
              <a:t> je </a:t>
            </a:r>
            <a:r>
              <a:rPr lang="en-US" dirty="0" err="1"/>
              <a:t>druh</a:t>
            </a:r>
            <a:r>
              <a:rPr lang="en-US" dirty="0"/>
              <a:t> </a:t>
            </a:r>
            <a:r>
              <a:rPr lang="en-US" dirty="0" err="1"/>
              <a:t>lehkého</a:t>
            </a:r>
            <a:r>
              <a:rPr lang="en-US" dirty="0"/>
              <a:t> </a:t>
            </a:r>
            <a:r>
              <a:rPr lang="en-US" dirty="0" err="1"/>
              <a:t>betonu</a:t>
            </a:r>
            <a:r>
              <a:rPr lang="en-US" dirty="0"/>
              <a:t> (</a:t>
            </a:r>
            <a:r>
              <a:rPr lang="en-US" dirty="0" err="1"/>
              <a:t>objemová</a:t>
            </a:r>
            <a:r>
              <a:rPr lang="en-US" dirty="0"/>
              <a:t> </a:t>
            </a:r>
            <a:r>
              <a:rPr lang="en-US" dirty="0" err="1"/>
              <a:t>hmotnost</a:t>
            </a:r>
            <a:r>
              <a:rPr lang="en-US" dirty="0"/>
              <a:t> &lt; 2000 kg/m3 v </a:t>
            </a:r>
            <a:r>
              <a:rPr lang="en-US" dirty="0" err="1"/>
              <a:t>suchém</a:t>
            </a:r>
            <a:r>
              <a:rPr lang="en-US" dirty="0"/>
              <a:t> </a:t>
            </a:r>
            <a:r>
              <a:rPr lang="en-US" dirty="0" err="1"/>
              <a:t>stavu</a:t>
            </a:r>
            <a:r>
              <a:rPr lang="en-US" dirty="0"/>
              <a:t>) s </a:t>
            </a:r>
            <a:r>
              <a:rPr lang="en-US" dirty="0" err="1"/>
              <a:t>dobrými</a:t>
            </a:r>
            <a:r>
              <a:rPr lang="en-US" dirty="0"/>
              <a:t> </a:t>
            </a:r>
            <a:r>
              <a:rPr lang="en-US" dirty="0" err="1"/>
              <a:t>tepelně</a:t>
            </a:r>
            <a:r>
              <a:rPr lang="en-US" dirty="0"/>
              <a:t> a </a:t>
            </a:r>
            <a:r>
              <a:rPr lang="en-US" dirty="0" err="1"/>
              <a:t>zvukově</a:t>
            </a:r>
            <a:r>
              <a:rPr lang="en-US" dirty="0"/>
              <a:t> </a:t>
            </a:r>
            <a:r>
              <a:rPr lang="en-US" dirty="0" err="1"/>
              <a:t>izolačními</a:t>
            </a:r>
            <a:r>
              <a:rPr lang="en-US" dirty="0"/>
              <a:t> </a:t>
            </a:r>
            <a:r>
              <a:rPr lang="en-US" dirty="0" err="1"/>
              <a:t>schopnostmi</a:t>
            </a:r>
            <a:r>
              <a:rPr lang="en-US" dirty="0"/>
              <a:t>. </a:t>
            </a:r>
            <a:r>
              <a:rPr lang="en-US" dirty="0" err="1"/>
              <a:t>Jedná</a:t>
            </a:r>
            <a:r>
              <a:rPr lang="en-US" dirty="0"/>
              <a:t> se o </a:t>
            </a:r>
            <a:r>
              <a:rPr lang="en-US" dirty="0" err="1"/>
              <a:t>beton</a:t>
            </a:r>
            <a:r>
              <a:rPr lang="en-US" dirty="0"/>
              <a:t> </a:t>
            </a:r>
            <a:r>
              <a:rPr lang="en-US" dirty="0" err="1"/>
              <a:t>tzv</a:t>
            </a:r>
            <a:r>
              <a:rPr lang="en-US" dirty="0"/>
              <a:t>. </a:t>
            </a:r>
            <a:r>
              <a:rPr lang="en-US" dirty="0" err="1"/>
              <a:t>přímo</a:t>
            </a:r>
            <a:r>
              <a:rPr lang="en-US" dirty="0"/>
              <a:t> </a:t>
            </a:r>
            <a:r>
              <a:rPr lang="en-US" dirty="0" err="1"/>
              <a:t>lehčený</a:t>
            </a:r>
            <a:r>
              <a:rPr lang="en-US" dirty="0"/>
              <a:t>, </a:t>
            </a:r>
            <a:r>
              <a:rPr lang="en-US" dirty="0" err="1"/>
              <a:t>což</a:t>
            </a:r>
            <a:r>
              <a:rPr lang="en-US" dirty="0"/>
              <a:t> </a:t>
            </a:r>
            <a:r>
              <a:rPr lang="en-US" dirty="0" err="1"/>
              <a:t>znamená</a:t>
            </a:r>
            <a:r>
              <a:rPr lang="en-US" dirty="0"/>
              <a:t>, </a:t>
            </a:r>
            <a:r>
              <a:rPr lang="en-US" dirty="0" err="1"/>
              <a:t>že</a:t>
            </a:r>
            <a:r>
              <a:rPr lang="en-US" dirty="0"/>
              <a:t> </a:t>
            </a:r>
            <a:r>
              <a:rPr lang="en-US" dirty="0" err="1"/>
              <a:t>vylehčení</a:t>
            </a:r>
            <a:r>
              <a:rPr lang="en-US" dirty="0"/>
              <a:t> </a:t>
            </a:r>
            <a:r>
              <a:rPr lang="en-US" dirty="0" err="1"/>
              <a:t>bylo</a:t>
            </a:r>
            <a:r>
              <a:rPr lang="en-US" dirty="0"/>
              <a:t> </a:t>
            </a:r>
            <a:r>
              <a:rPr lang="en-US" dirty="0" err="1"/>
              <a:t>dosaženo</a:t>
            </a:r>
            <a:r>
              <a:rPr lang="en-US" dirty="0"/>
              <a:t> </a:t>
            </a:r>
            <a:r>
              <a:rPr lang="en-US" dirty="0" err="1"/>
              <a:t>při</a:t>
            </a:r>
            <a:r>
              <a:rPr lang="en-US" dirty="0"/>
              <a:t> </a:t>
            </a:r>
            <a:r>
              <a:rPr lang="en-US" dirty="0" err="1"/>
              <a:t>výrobě</a:t>
            </a:r>
            <a:r>
              <a:rPr lang="en-US" dirty="0"/>
              <a:t> </a:t>
            </a:r>
            <a:r>
              <a:rPr lang="en-US" dirty="0" err="1"/>
              <a:t>vytvořením</a:t>
            </a:r>
            <a:r>
              <a:rPr lang="en-US" dirty="0"/>
              <a:t> </a:t>
            </a:r>
            <a:r>
              <a:rPr lang="en-US" dirty="0" err="1"/>
              <a:t>pórů</a:t>
            </a:r>
            <a:r>
              <a:rPr lang="en-US" dirty="0"/>
              <a:t> </a:t>
            </a:r>
            <a:r>
              <a:rPr lang="en-US" dirty="0" err="1"/>
              <a:t>přímo</a:t>
            </a:r>
            <a:r>
              <a:rPr lang="en-US" dirty="0"/>
              <a:t> do </a:t>
            </a:r>
            <a:r>
              <a:rPr lang="en-US" dirty="0" err="1"/>
              <a:t>vlastní</a:t>
            </a:r>
            <a:r>
              <a:rPr lang="en-US" dirty="0"/>
              <a:t> </a:t>
            </a:r>
            <a:r>
              <a:rPr lang="en-US" dirty="0" err="1"/>
              <a:t>hmoty</a:t>
            </a:r>
            <a:r>
              <a:rPr lang="en-US" dirty="0"/>
              <a:t> </a:t>
            </a:r>
            <a:r>
              <a:rPr lang="en-US" dirty="0" err="1"/>
              <a:t>betonu</a:t>
            </a:r>
            <a:r>
              <a:rPr lang="en-US" dirty="0"/>
              <a:t>.</a:t>
            </a:r>
            <a:endParaRPr lang="cs-CZ" dirty="0"/>
          </a:p>
          <a:p>
            <a:endParaRPr lang="cs-CZ" dirty="0"/>
          </a:p>
          <a:p>
            <a:r>
              <a:rPr lang="cs-CZ" dirty="0"/>
              <a:t>S</a:t>
            </a:r>
            <a:r>
              <a:rPr lang="en-US" dirty="0" err="1"/>
              <a:t>tejně</a:t>
            </a:r>
            <a:r>
              <a:rPr lang="en-US" dirty="0"/>
              <a:t> </a:t>
            </a:r>
            <a:r>
              <a:rPr lang="en-US" dirty="0" err="1"/>
              <a:t>jako</a:t>
            </a:r>
            <a:r>
              <a:rPr lang="en-US" dirty="0"/>
              <a:t> </a:t>
            </a:r>
            <a:r>
              <a:rPr lang="en-US" dirty="0" err="1"/>
              <a:t>klasický</a:t>
            </a:r>
            <a:r>
              <a:rPr lang="en-US" dirty="0"/>
              <a:t> </a:t>
            </a:r>
            <a:r>
              <a:rPr lang="en-US" dirty="0" err="1"/>
              <a:t>beton</a:t>
            </a:r>
            <a:r>
              <a:rPr lang="en-US" dirty="0"/>
              <a:t> </a:t>
            </a:r>
            <a:r>
              <a:rPr lang="cs-CZ" dirty="0"/>
              <a:t>se </a:t>
            </a:r>
            <a:r>
              <a:rPr lang="en-US" dirty="0" err="1"/>
              <a:t>vyrábí</a:t>
            </a:r>
            <a:r>
              <a:rPr lang="en-US" dirty="0"/>
              <a:t> ze </a:t>
            </a:r>
            <a:r>
              <a:rPr lang="en-US" dirty="0" err="1"/>
              <a:t>třech</a:t>
            </a:r>
            <a:r>
              <a:rPr lang="en-US" dirty="0"/>
              <a:t> </a:t>
            </a:r>
            <a:r>
              <a:rPr lang="en-US" dirty="0" err="1"/>
              <a:t>základních</a:t>
            </a:r>
            <a:r>
              <a:rPr lang="en-US" dirty="0"/>
              <a:t> </a:t>
            </a:r>
            <a:r>
              <a:rPr lang="en-US" dirty="0" err="1"/>
              <a:t>složek</a:t>
            </a:r>
            <a:r>
              <a:rPr lang="en-US" dirty="0"/>
              <a:t> — </a:t>
            </a:r>
            <a:r>
              <a:rPr lang="en-US" dirty="0" err="1"/>
              <a:t>plniva</a:t>
            </a:r>
            <a:r>
              <a:rPr lang="en-US" dirty="0"/>
              <a:t>, </a:t>
            </a:r>
            <a:r>
              <a:rPr lang="en-US" dirty="0" err="1"/>
              <a:t>pojiva</a:t>
            </a:r>
            <a:r>
              <a:rPr lang="en-US" dirty="0"/>
              <a:t> a </a:t>
            </a:r>
            <a:r>
              <a:rPr lang="en-US" dirty="0" err="1"/>
              <a:t>vody</a:t>
            </a:r>
            <a:r>
              <a:rPr lang="en-US" dirty="0"/>
              <a:t>. V </a:t>
            </a:r>
            <a:r>
              <a:rPr lang="en-US" dirty="0" err="1"/>
              <a:t>případě</a:t>
            </a:r>
            <a:r>
              <a:rPr lang="en-US" dirty="0"/>
              <a:t> </a:t>
            </a:r>
            <a:r>
              <a:rPr lang="en-US" dirty="0" err="1"/>
              <a:t>pórobetonů</a:t>
            </a:r>
            <a:r>
              <a:rPr lang="en-US" dirty="0"/>
              <a:t> se </a:t>
            </a:r>
            <a:r>
              <a:rPr lang="en-US" dirty="0" err="1"/>
              <a:t>jako</a:t>
            </a:r>
            <a:r>
              <a:rPr lang="en-US" dirty="0"/>
              <a:t> </a:t>
            </a:r>
            <a:r>
              <a:rPr lang="en-US" dirty="0" err="1"/>
              <a:t>plnivo</a:t>
            </a:r>
            <a:r>
              <a:rPr lang="en-US" dirty="0"/>
              <a:t> </a:t>
            </a:r>
            <a:r>
              <a:rPr lang="en-US" dirty="0" err="1"/>
              <a:t>používá</a:t>
            </a:r>
            <a:r>
              <a:rPr lang="en-US" dirty="0"/>
              <a:t> </a:t>
            </a:r>
            <a:r>
              <a:rPr lang="en-US" dirty="0" err="1"/>
              <a:t>křemičitý</a:t>
            </a:r>
            <a:r>
              <a:rPr lang="en-US" dirty="0"/>
              <a:t> </a:t>
            </a:r>
            <a:r>
              <a:rPr lang="en-US" dirty="0" err="1"/>
              <a:t>písek</a:t>
            </a:r>
            <a:r>
              <a:rPr lang="en-US" dirty="0"/>
              <a:t> </a:t>
            </a:r>
            <a:r>
              <a:rPr lang="en-US" dirty="0" err="1"/>
              <a:t>nebo</a:t>
            </a:r>
            <a:r>
              <a:rPr lang="en-US" dirty="0"/>
              <a:t> </a:t>
            </a:r>
            <a:r>
              <a:rPr lang="en-US" dirty="0" err="1"/>
              <a:t>elektrárenský</a:t>
            </a:r>
            <a:r>
              <a:rPr lang="en-US" dirty="0"/>
              <a:t> </a:t>
            </a:r>
            <a:r>
              <a:rPr lang="en-US" dirty="0" err="1"/>
              <a:t>popílek</a:t>
            </a:r>
            <a:r>
              <a:rPr lang="en-US" dirty="0"/>
              <a:t> (</a:t>
            </a:r>
            <a:r>
              <a:rPr lang="en-US" dirty="0" err="1"/>
              <a:t>popř</a:t>
            </a:r>
            <a:r>
              <a:rPr lang="en-US" dirty="0"/>
              <a:t>. </a:t>
            </a:r>
            <a:r>
              <a:rPr lang="en-US" dirty="0" err="1"/>
              <a:t>škvára</a:t>
            </a:r>
            <a:r>
              <a:rPr lang="en-US" dirty="0"/>
              <a:t> </a:t>
            </a:r>
            <a:r>
              <a:rPr lang="en-US" dirty="0" err="1"/>
              <a:t>nebo</a:t>
            </a:r>
            <a:r>
              <a:rPr lang="en-US" dirty="0"/>
              <a:t> </a:t>
            </a:r>
            <a:r>
              <a:rPr lang="en-US" dirty="0" err="1"/>
              <a:t>struska</a:t>
            </a:r>
            <a:r>
              <a:rPr lang="en-US" dirty="0"/>
              <a:t>). </a:t>
            </a:r>
            <a:r>
              <a:rPr lang="en-US" dirty="0" err="1"/>
              <a:t>Jako</a:t>
            </a:r>
            <a:r>
              <a:rPr lang="en-US" dirty="0"/>
              <a:t> </a:t>
            </a:r>
            <a:r>
              <a:rPr lang="en-US" dirty="0" err="1"/>
              <a:t>pojivo</a:t>
            </a:r>
            <a:r>
              <a:rPr lang="en-US" dirty="0"/>
              <a:t> se </a:t>
            </a:r>
            <a:r>
              <a:rPr lang="en-US" dirty="0" err="1"/>
              <a:t>používá</a:t>
            </a:r>
            <a:r>
              <a:rPr lang="en-US" dirty="0"/>
              <a:t> cement, </a:t>
            </a:r>
            <a:r>
              <a:rPr lang="en-US" dirty="0" err="1"/>
              <a:t>vápno</a:t>
            </a:r>
            <a:r>
              <a:rPr lang="en-US" dirty="0"/>
              <a:t>, </a:t>
            </a:r>
            <a:r>
              <a:rPr lang="en-US" dirty="0" err="1"/>
              <a:t>nebo</a:t>
            </a:r>
            <a:r>
              <a:rPr lang="en-US" dirty="0"/>
              <a:t> </a:t>
            </a:r>
            <a:r>
              <a:rPr lang="en-US" dirty="0" err="1"/>
              <a:t>směs</a:t>
            </a:r>
            <a:r>
              <a:rPr lang="en-US" dirty="0"/>
              <a:t> </a:t>
            </a:r>
            <a:r>
              <a:rPr lang="en-US" dirty="0" err="1"/>
              <a:t>cementu</a:t>
            </a:r>
            <a:r>
              <a:rPr lang="en-US" dirty="0"/>
              <a:t> s </a:t>
            </a:r>
            <a:r>
              <a:rPr lang="en-US" dirty="0" err="1"/>
              <a:t>vápnem</a:t>
            </a:r>
            <a:r>
              <a:rPr lang="en-US" dirty="0"/>
              <a:t>. </a:t>
            </a:r>
            <a:r>
              <a:rPr lang="en-US" dirty="0" err="1"/>
              <a:t>Největším</a:t>
            </a:r>
            <a:r>
              <a:rPr lang="en-US" dirty="0"/>
              <a:t> </a:t>
            </a:r>
            <a:r>
              <a:rPr lang="en-US" dirty="0" err="1"/>
              <a:t>výrobcem</a:t>
            </a:r>
            <a:r>
              <a:rPr lang="en-US" dirty="0"/>
              <a:t> </a:t>
            </a:r>
            <a:r>
              <a:rPr lang="en-US" dirty="0" err="1"/>
              <a:t>pórobetonových</a:t>
            </a:r>
            <a:r>
              <a:rPr lang="en-US" dirty="0"/>
              <a:t> </a:t>
            </a:r>
            <a:r>
              <a:rPr lang="en-US" dirty="0" err="1"/>
              <a:t>tvárnic</a:t>
            </a:r>
            <a:r>
              <a:rPr lang="en-US" dirty="0"/>
              <a:t> v </a:t>
            </a:r>
            <a:r>
              <a:rPr lang="en-US" dirty="0" err="1"/>
              <a:t>České</a:t>
            </a:r>
            <a:r>
              <a:rPr lang="en-US" dirty="0"/>
              <a:t> </a:t>
            </a:r>
            <a:r>
              <a:rPr lang="en-US" dirty="0" err="1"/>
              <a:t>republice</a:t>
            </a:r>
            <a:r>
              <a:rPr lang="en-US" dirty="0"/>
              <a:t> je </a:t>
            </a:r>
            <a:r>
              <a:rPr lang="en-US" dirty="0" err="1"/>
              <a:t>společnost</a:t>
            </a:r>
            <a:r>
              <a:rPr lang="en-US" dirty="0"/>
              <a:t> </a:t>
            </a:r>
            <a:r>
              <a:rPr lang="en-US" dirty="0" err="1"/>
              <a:t>Xella</a:t>
            </a:r>
            <a:r>
              <a:rPr lang="en-US" dirty="0"/>
              <a:t> CZ se </a:t>
            </a:r>
            <a:r>
              <a:rPr lang="en-US" dirty="0" err="1"/>
              <a:t>svým</a:t>
            </a:r>
            <a:r>
              <a:rPr lang="en-US" dirty="0"/>
              <a:t> </a:t>
            </a:r>
            <a:r>
              <a:rPr lang="en-US" dirty="0" err="1"/>
              <a:t>výrobkem</a:t>
            </a:r>
            <a:r>
              <a:rPr lang="en-US" dirty="0"/>
              <a:t> </a:t>
            </a:r>
            <a:r>
              <a:rPr lang="en-US" i="1" dirty="0" err="1"/>
              <a:t>Ytong</a:t>
            </a:r>
            <a:r>
              <a:rPr lang="en-US" dirty="0"/>
              <a:t>.</a:t>
            </a:r>
          </a:p>
          <a:p>
            <a:endParaRPr lang="cs-CZ" dirty="0"/>
          </a:p>
          <a:p>
            <a:r>
              <a:rPr lang="en-US" dirty="0" err="1"/>
              <a:t>Dělení</a:t>
            </a:r>
            <a:r>
              <a:rPr lang="en-US" dirty="0"/>
              <a:t> </a:t>
            </a:r>
            <a:r>
              <a:rPr lang="en-US" dirty="0" err="1"/>
              <a:t>pórobetonu</a:t>
            </a:r>
            <a:r>
              <a:rPr lang="en-US" dirty="0"/>
              <a:t> </a:t>
            </a:r>
            <a:r>
              <a:rPr lang="en-US" dirty="0" err="1"/>
              <a:t>dle</a:t>
            </a:r>
            <a:r>
              <a:rPr lang="en-US" dirty="0"/>
              <a:t> </a:t>
            </a:r>
            <a:r>
              <a:rPr lang="en-US" dirty="0" err="1"/>
              <a:t>jeho</a:t>
            </a:r>
            <a:r>
              <a:rPr lang="en-US" dirty="0"/>
              <a:t> </a:t>
            </a:r>
            <a:r>
              <a:rPr lang="en-US" dirty="0" err="1"/>
              <a:t>složení</a:t>
            </a:r>
            <a:r>
              <a:rPr lang="en-US" dirty="0"/>
              <a:t>:</a:t>
            </a:r>
          </a:p>
          <a:p>
            <a:r>
              <a:rPr lang="cs-CZ" dirty="0"/>
              <a:t>	</a:t>
            </a:r>
            <a:r>
              <a:rPr lang="en-US" i="1" dirty="0" err="1"/>
              <a:t>Plynobeton</a:t>
            </a:r>
            <a:r>
              <a:rPr lang="en-US" dirty="0"/>
              <a:t> — </a:t>
            </a:r>
            <a:r>
              <a:rPr lang="en-US" dirty="0" err="1"/>
              <a:t>pojivem</a:t>
            </a:r>
            <a:r>
              <a:rPr lang="en-US" dirty="0"/>
              <a:t> je </a:t>
            </a:r>
            <a:r>
              <a:rPr lang="en-US" b="1" dirty="0"/>
              <a:t>cement</a:t>
            </a:r>
            <a:r>
              <a:rPr lang="en-US" dirty="0"/>
              <a:t> a </a:t>
            </a:r>
            <a:r>
              <a:rPr lang="en-US" dirty="0" err="1"/>
              <a:t>vylehčení</a:t>
            </a:r>
            <a:r>
              <a:rPr lang="en-US" dirty="0"/>
              <a:t> se </a:t>
            </a:r>
            <a:r>
              <a:rPr lang="en-US" dirty="0" err="1"/>
              <a:t>dosahuje</a:t>
            </a:r>
            <a:r>
              <a:rPr lang="en-US" dirty="0"/>
              <a:t> </a:t>
            </a:r>
            <a:r>
              <a:rPr lang="en-US" dirty="0" err="1"/>
              <a:t>plynem</a:t>
            </a:r>
            <a:r>
              <a:rPr lang="en-US" dirty="0"/>
              <a:t>, </a:t>
            </a:r>
            <a:r>
              <a:rPr lang="en-US" dirty="0" err="1"/>
              <a:t>který</a:t>
            </a:r>
            <a:r>
              <a:rPr lang="en-US" dirty="0"/>
              <a:t> </a:t>
            </a:r>
            <a:r>
              <a:rPr lang="en-US" dirty="0" err="1"/>
              <a:t>vzniká</a:t>
            </a:r>
            <a:r>
              <a:rPr lang="en-US" dirty="0"/>
              <a:t> </a:t>
            </a:r>
            <a:r>
              <a:rPr lang="en-US" dirty="0" err="1"/>
              <a:t>chemickou</a:t>
            </a:r>
            <a:r>
              <a:rPr lang="en-US" dirty="0"/>
              <a:t> </a:t>
            </a:r>
            <a:r>
              <a:rPr lang="en-US" dirty="0" err="1"/>
              <a:t>reakcí</a:t>
            </a:r>
            <a:r>
              <a:rPr lang="en-US" dirty="0"/>
              <a:t> v </a:t>
            </a:r>
            <a:r>
              <a:rPr lang="en-US" dirty="0" err="1"/>
              <a:t>důsledku</a:t>
            </a:r>
            <a:r>
              <a:rPr lang="en-US" dirty="0"/>
              <a:t> </a:t>
            </a:r>
            <a:r>
              <a:rPr lang="cs-CZ" dirty="0"/>
              <a:t>	</a:t>
            </a:r>
            <a:r>
              <a:rPr lang="en-US" dirty="0" err="1"/>
              <a:t>vložení</a:t>
            </a:r>
            <a:r>
              <a:rPr lang="en-US" dirty="0"/>
              <a:t> </a:t>
            </a:r>
            <a:r>
              <a:rPr lang="en-US" dirty="0" err="1"/>
              <a:t>hliníkového</a:t>
            </a:r>
            <a:r>
              <a:rPr lang="en-US" dirty="0"/>
              <a:t> </a:t>
            </a:r>
            <a:r>
              <a:rPr lang="en-US" dirty="0" err="1"/>
              <a:t>prášku</a:t>
            </a:r>
            <a:r>
              <a:rPr lang="en-US" dirty="0"/>
              <a:t> </a:t>
            </a:r>
            <a:r>
              <a:rPr lang="en-US" dirty="0" err="1"/>
              <a:t>nebo</a:t>
            </a:r>
            <a:r>
              <a:rPr lang="en-US" dirty="0"/>
              <a:t> pasty,</a:t>
            </a:r>
          </a:p>
          <a:p>
            <a:r>
              <a:rPr lang="cs-CZ" dirty="0"/>
              <a:t>	</a:t>
            </a:r>
            <a:r>
              <a:rPr lang="en-US" i="1" dirty="0" err="1"/>
              <a:t>Plynosilikát</a:t>
            </a:r>
            <a:r>
              <a:rPr lang="en-US" dirty="0"/>
              <a:t> — </a:t>
            </a:r>
            <a:r>
              <a:rPr lang="en-US" dirty="0" err="1"/>
              <a:t>pojivem</a:t>
            </a:r>
            <a:r>
              <a:rPr lang="en-US" dirty="0"/>
              <a:t> je </a:t>
            </a:r>
            <a:r>
              <a:rPr lang="en-US" b="1" dirty="0" err="1"/>
              <a:t>vápno</a:t>
            </a:r>
            <a:r>
              <a:rPr lang="en-US" dirty="0"/>
              <a:t> a </a:t>
            </a:r>
            <a:r>
              <a:rPr lang="en-US" dirty="0" err="1"/>
              <a:t>vylehčení</a:t>
            </a:r>
            <a:r>
              <a:rPr lang="en-US" dirty="0"/>
              <a:t> se </a:t>
            </a:r>
            <a:r>
              <a:rPr lang="en-US" dirty="0" err="1"/>
              <a:t>dosahuje</a:t>
            </a:r>
            <a:r>
              <a:rPr lang="en-US" dirty="0"/>
              <a:t> </a:t>
            </a:r>
            <a:r>
              <a:rPr lang="en-US" dirty="0" err="1"/>
              <a:t>stejně</a:t>
            </a:r>
            <a:r>
              <a:rPr lang="en-US" dirty="0"/>
              <a:t> </a:t>
            </a:r>
            <a:r>
              <a:rPr lang="en-US" dirty="0" err="1"/>
              <a:t>jako</a:t>
            </a:r>
            <a:r>
              <a:rPr lang="en-US" dirty="0"/>
              <a:t> v </a:t>
            </a:r>
            <a:r>
              <a:rPr lang="en-US" dirty="0" err="1"/>
              <a:t>případě</a:t>
            </a:r>
            <a:r>
              <a:rPr lang="en-US" dirty="0"/>
              <a:t> </a:t>
            </a:r>
            <a:r>
              <a:rPr lang="en-US" dirty="0" err="1"/>
              <a:t>plynobetonu</a:t>
            </a:r>
            <a:r>
              <a:rPr lang="en-US" dirty="0"/>
              <a:t>,</a:t>
            </a:r>
          </a:p>
          <a:p>
            <a:r>
              <a:rPr lang="cs-CZ" dirty="0"/>
              <a:t>	</a:t>
            </a:r>
            <a:r>
              <a:rPr lang="en-US" i="1" dirty="0" err="1"/>
              <a:t>Pěnobeton</a:t>
            </a:r>
            <a:r>
              <a:rPr lang="en-US" dirty="0"/>
              <a:t> — </a:t>
            </a:r>
            <a:r>
              <a:rPr lang="en-US" dirty="0" err="1"/>
              <a:t>pojivem</a:t>
            </a:r>
            <a:r>
              <a:rPr lang="en-US" dirty="0"/>
              <a:t> je </a:t>
            </a:r>
            <a:r>
              <a:rPr lang="en-US" b="1" dirty="0"/>
              <a:t>cement</a:t>
            </a:r>
            <a:r>
              <a:rPr lang="en-US" dirty="0"/>
              <a:t> a </a:t>
            </a:r>
            <a:r>
              <a:rPr lang="en-US" dirty="0" err="1"/>
              <a:t>vylehčení</a:t>
            </a:r>
            <a:r>
              <a:rPr lang="en-US" dirty="0"/>
              <a:t> se </a:t>
            </a:r>
            <a:r>
              <a:rPr lang="en-US" dirty="0" err="1"/>
              <a:t>dosahuje</a:t>
            </a:r>
            <a:r>
              <a:rPr lang="en-US" dirty="0"/>
              <a:t> </a:t>
            </a:r>
            <a:r>
              <a:rPr lang="en-US" dirty="0" err="1"/>
              <a:t>vmícháním</a:t>
            </a:r>
            <a:r>
              <a:rPr lang="en-US" dirty="0"/>
              <a:t> </a:t>
            </a:r>
            <a:r>
              <a:rPr lang="en-US" dirty="0" err="1"/>
              <a:t>pěnotvorné</a:t>
            </a:r>
            <a:r>
              <a:rPr lang="en-US" dirty="0"/>
              <a:t> </a:t>
            </a:r>
            <a:r>
              <a:rPr lang="en-US" dirty="0" err="1"/>
              <a:t>přísady</a:t>
            </a:r>
            <a:r>
              <a:rPr lang="en-US" dirty="0"/>
              <a:t> — </a:t>
            </a:r>
            <a:r>
              <a:rPr lang="en-US" dirty="0" err="1"/>
              <a:t>stabilní</a:t>
            </a:r>
            <a:r>
              <a:rPr lang="en-US" dirty="0"/>
              <a:t> </a:t>
            </a:r>
            <a:r>
              <a:rPr lang="en-US" dirty="0" err="1"/>
              <a:t>pěny</a:t>
            </a:r>
            <a:endParaRPr lang="en-US" dirty="0"/>
          </a:p>
          <a:p>
            <a:endParaRPr lang="en-US" dirty="0"/>
          </a:p>
        </p:txBody>
      </p:sp>
      <p:pic>
        <p:nvPicPr>
          <p:cNvPr id="1030" name="Picture 6" descr="Image result for Pórobeton&quot;">
            <a:extLst>
              <a:ext uri="{FF2B5EF4-FFF2-40B4-BE49-F238E27FC236}">
                <a16:creationId xmlns:a16="http://schemas.microsoft.com/office/drawing/2014/main" id="{3BD73384-0C2B-49B7-B42F-3B8AFA6A4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14458"/>
            <a:ext cx="2882348" cy="16321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órobeton&quot;">
            <a:extLst>
              <a:ext uri="{FF2B5EF4-FFF2-40B4-BE49-F238E27FC236}">
                <a16:creationId xmlns:a16="http://schemas.microsoft.com/office/drawing/2014/main" id="{B61B050E-8F4F-4361-B683-7AC54BAA5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764" y="5065366"/>
            <a:ext cx="2430532" cy="16203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3850403-A143-4861-8123-F1B7C541E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010" y="4956312"/>
            <a:ext cx="2461646" cy="178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526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0E34A0-FBD7-4530-92E0-9FF7812291D6}"/>
              </a:ext>
            </a:extLst>
          </p:cNvPr>
          <p:cNvSpPr>
            <a:spLocks noGrp="1"/>
          </p:cNvSpPr>
          <p:nvPr>
            <p:ph type="ctrTitle"/>
          </p:nvPr>
        </p:nvSpPr>
        <p:spPr/>
        <p:txBody>
          <a:bodyPr/>
          <a:lstStyle/>
          <a:p>
            <a:r>
              <a:rPr lang="en-US" dirty="0"/>
              <a:t>V</a:t>
            </a:r>
            <a:r>
              <a:rPr lang="cs-CZ" dirty="0"/>
              <a:t>ý</a:t>
            </a:r>
            <a:r>
              <a:rPr lang="en-US" dirty="0" err="1"/>
              <a:t>roba</a:t>
            </a:r>
            <a:r>
              <a:rPr lang="en-US" dirty="0"/>
              <a:t> </a:t>
            </a:r>
            <a:r>
              <a:rPr lang="cs-CZ" dirty="0"/>
              <a:t>skla</a:t>
            </a:r>
            <a:endParaRPr lang="en-US" dirty="0"/>
          </a:p>
        </p:txBody>
      </p:sp>
    </p:spTree>
    <p:extLst>
      <p:ext uri="{BB962C8B-B14F-4D97-AF65-F5344CB8AC3E}">
        <p14:creationId xmlns:p14="http://schemas.microsoft.com/office/powerpoint/2010/main" val="509046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0F7A453-EFFD-4C22-9A96-AB22D9D37279}"/>
              </a:ext>
            </a:extLst>
          </p:cNvPr>
          <p:cNvSpPr/>
          <p:nvPr/>
        </p:nvSpPr>
        <p:spPr>
          <a:xfrm>
            <a:off x="204787" y="410766"/>
            <a:ext cx="11839576" cy="923330"/>
          </a:xfrm>
          <a:prstGeom prst="rect">
            <a:avLst/>
          </a:prstGeom>
        </p:spPr>
        <p:txBody>
          <a:bodyPr wrap="square">
            <a:spAutoFit/>
          </a:bodyPr>
          <a:lstStyle/>
          <a:p>
            <a:r>
              <a:rPr lang="en-US" b="1" dirty="0" err="1"/>
              <a:t>Sklo</a:t>
            </a:r>
            <a:r>
              <a:rPr lang="en-US" dirty="0"/>
              <a:t> je </a:t>
            </a:r>
            <a:r>
              <a:rPr lang="en-US" dirty="0" err="1"/>
              <a:t>homogenní</a:t>
            </a:r>
            <a:r>
              <a:rPr lang="en-US" dirty="0"/>
              <a:t> a </a:t>
            </a:r>
            <a:r>
              <a:rPr lang="en-US" dirty="0" err="1"/>
              <a:t>amorfní</a:t>
            </a:r>
            <a:r>
              <a:rPr lang="en-US" dirty="0"/>
              <a:t> (</a:t>
            </a:r>
            <a:r>
              <a:rPr lang="en-US" dirty="0" err="1"/>
              <a:t>tj</a:t>
            </a:r>
            <a:r>
              <a:rPr lang="en-US" dirty="0"/>
              <a:t>. </a:t>
            </a:r>
            <a:r>
              <a:rPr lang="en-US" dirty="0" err="1"/>
              <a:t>nekrystalická</a:t>
            </a:r>
            <a:r>
              <a:rPr lang="en-US" dirty="0"/>
              <a:t>) </a:t>
            </a:r>
            <a:r>
              <a:rPr lang="en-US" dirty="0" err="1"/>
              <a:t>pevná</a:t>
            </a:r>
            <a:r>
              <a:rPr lang="en-US" dirty="0"/>
              <a:t> </a:t>
            </a:r>
            <a:r>
              <a:rPr lang="en-US" dirty="0" err="1"/>
              <a:t>látka</a:t>
            </a:r>
            <a:r>
              <a:rPr lang="en-US" dirty="0"/>
              <a:t>. </a:t>
            </a:r>
            <a:r>
              <a:rPr lang="en-US" dirty="0" err="1"/>
              <a:t>Vzniká</a:t>
            </a:r>
            <a:r>
              <a:rPr lang="en-US" dirty="0"/>
              <a:t> </a:t>
            </a:r>
            <a:r>
              <a:rPr lang="en-US" dirty="0" err="1"/>
              <a:t>rychlým</a:t>
            </a:r>
            <a:r>
              <a:rPr lang="en-US" dirty="0"/>
              <a:t> </a:t>
            </a:r>
            <a:r>
              <a:rPr lang="en-US" dirty="0" err="1"/>
              <a:t>ochlazením</a:t>
            </a:r>
            <a:r>
              <a:rPr lang="en-US" dirty="0"/>
              <a:t> </a:t>
            </a:r>
            <a:r>
              <a:rPr lang="en-US" dirty="0" err="1"/>
              <a:t>taveniny</a:t>
            </a:r>
            <a:r>
              <a:rPr lang="en-US" dirty="0"/>
              <a:t>, </a:t>
            </a:r>
            <a:r>
              <a:rPr lang="en-US" dirty="0" err="1"/>
              <a:t>která</a:t>
            </a:r>
            <a:r>
              <a:rPr lang="en-US" dirty="0"/>
              <a:t> </a:t>
            </a:r>
            <a:r>
              <a:rPr lang="en-US" dirty="0" err="1"/>
              <a:t>tak</a:t>
            </a:r>
            <a:r>
              <a:rPr lang="en-US" dirty="0"/>
              <a:t> </a:t>
            </a:r>
            <a:r>
              <a:rPr lang="en-US" dirty="0" err="1"/>
              <a:t>nestačí</a:t>
            </a:r>
            <a:r>
              <a:rPr lang="en-US" dirty="0"/>
              <a:t> </a:t>
            </a:r>
            <a:r>
              <a:rPr lang="en-US" dirty="0" err="1"/>
              <a:t>vytvořit</a:t>
            </a:r>
            <a:r>
              <a:rPr lang="en-US" dirty="0"/>
              <a:t> </a:t>
            </a:r>
            <a:r>
              <a:rPr lang="en-US" dirty="0" err="1"/>
              <a:t>krystalovou</a:t>
            </a:r>
            <a:r>
              <a:rPr lang="en-US" dirty="0"/>
              <a:t> </a:t>
            </a:r>
            <a:r>
              <a:rPr lang="en-US" dirty="0" err="1"/>
              <a:t>mřížku</a:t>
            </a:r>
            <a:r>
              <a:rPr lang="en-US" dirty="0"/>
              <a:t>. </a:t>
            </a:r>
            <a:r>
              <a:rPr lang="en-US" dirty="0" err="1"/>
              <a:t>Zdaleka</a:t>
            </a:r>
            <a:r>
              <a:rPr lang="en-US" dirty="0"/>
              <a:t> </a:t>
            </a:r>
            <a:r>
              <a:rPr lang="en-US" dirty="0" err="1"/>
              <a:t>největší</a:t>
            </a:r>
            <a:r>
              <a:rPr lang="en-US" dirty="0"/>
              <a:t> </a:t>
            </a:r>
            <a:r>
              <a:rPr lang="en-US" dirty="0" err="1"/>
              <a:t>praktický</a:t>
            </a:r>
            <a:r>
              <a:rPr lang="en-US" dirty="0"/>
              <a:t> </a:t>
            </a:r>
            <a:r>
              <a:rPr lang="en-US" dirty="0" err="1"/>
              <a:t>význam</a:t>
            </a:r>
            <a:r>
              <a:rPr lang="en-US" dirty="0"/>
              <a:t> </a:t>
            </a:r>
            <a:r>
              <a:rPr lang="en-US" dirty="0" err="1"/>
              <a:t>má</a:t>
            </a:r>
            <a:r>
              <a:rPr lang="en-US" dirty="0"/>
              <a:t> </a:t>
            </a:r>
            <a:r>
              <a:rPr lang="en-US" dirty="0" err="1"/>
              <a:t>sklo</a:t>
            </a:r>
            <a:r>
              <a:rPr lang="en-US" dirty="0"/>
              <a:t>, </a:t>
            </a:r>
            <a:r>
              <a:rPr lang="en-US" dirty="0" err="1"/>
              <a:t>jehož</a:t>
            </a:r>
            <a:r>
              <a:rPr lang="en-US" dirty="0"/>
              <a:t> </a:t>
            </a:r>
            <a:r>
              <a:rPr lang="en-US" dirty="0" err="1"/>
              <a:t>hlavní</a:t>
            </a:r>
            <a:r>
              <a:rPr lang="en-US" dirty="0"/>
              <a:t> </a:t>
            </a:r>
            <a:r>
              <a:rPr lang="en-US" dirty="0" err="1"/>
              <a:t>složkou</a:t>
            </a:r>
            <a:r>
              <a:rPr lang="en-US" dirty="0"/>
              <a:t> je </a:t>
            </a:r>
            <a:r>
              <a:rPr lang="en-US" dirty="0" err="1"/>
              <a:t>oxid</a:t>
            </a:r>
            <a:r>
              <a:rPr lang="en-US" dirty="0"/>
              <a:t> </a:t>
            </a:r>
            <a:r>
              <a:rPr lang="en-US" dirty="0" err="1"/>
              <a:t>křemičitý</a:t>
            </a:r>
            <a:r>
              <a:rPr lang="en-US" dirty="0"/>
              <a:t> (SiO</a:t>
            </a:r>
            <a:r>
              <a:rPr lang="en-US" baseline="-25000" dirty="0"/>
              <a:t>2</a:t>
            </a:r>
            <a:r>
              <a:rPr lang="en-US" dirty="0"/>
              <a:t>), </a:t>
            </a:r>
            <a:r>
              <a:rPr lang="en-US" dirty="0" err="1"/>
              <a:t>běžn</a:t>
            </a:r>
            <a:r>
              <a:rPr lang="cs-CZ" dirty="0"/>
              <a:t>ě</a:t>
            </a:r>
            <a:r>
              <a:rPr lang="en-US" dirty="0"/>
              <a:t> se </a:t>
            </a:r>
            <a:r>
              <a:rPr lang="en-US" dirty="0" err="1"/>
              <a:t>sklem</a:t>
            </a:r>
            <a:r>
              <a:rPr lang="en-US" dirty="0"/>
              <a:t> </a:t>
            </a:r>
            <a:r>
              <a:rPr lang="en-US" dirty="0" err="1"/>
              <a:t>rozumí</a:t>
            </a:r>
            <a:r>
              <a:rPr lang="en-US" dirty="0"/>
              <a:t> </a:t>
            </a:r>
            <a:r>
              <a:rPr lang="en-US" dirty="0" err="1"/>
              <a:t>křemičité</a:t>
            </a:r>
            <a:r>
              <a:rPr lang="en-US" dirty="0"/>
              <a:t> </a:t>
            </a:r>
            <a:r>
              <a:rPr lang="en-US" dirty="0" err="1"/>
              <a:t>sklo</a:t>
            </a:r>
            <a:r>
              <a:rPr lang="en-US" dirty="0"/>
              <a:t>. </a:t>
            </a:r>
          </a:p>
        </p:txBody>
      </p:sp>
      <p:pic>
        <p:nvPicPr>
          <p:cNvPr id="5" name="Obrázek 4">
            <a:extLst>
              <a:ext uri="{FF2B5EF4-FFF2-40B4-BE49-F238E27FC236}">
                <a16:creationId xmlns:a16="http://schemas.microsoft.com/office/drawing/2014/main" id="{B1556038-10FA-4774-8CF5-DC38553FF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66" y="1524001"/>
            <a:ext cx="7401337" cy="3889238"/>
          </a:xfrm>
          <a:prstGeom prst="rect">
            <a:avLst/>
          </a:prstGeom>
        </p:spPr>
      </p:pic>
      <p:sp>
        <p:nvSpPr>
          <p:cNvPr id="6" name="Obdélník 5">
            <a:extLst>
              <a:ext uri="{FF2B5EF4-FFF2-40B4-BE49-F238E27FC236}">
                <a16:creationId xmlns:a16="http://schemas.microsoft.com/office/drawing/2014/main" id="{89EAD48F-924D-4F77-9D0D-3E872829AFCE}"/>
              </a:ext>
            </a:extLst>
          </p:cNvPr>
          <p:cNvSpPr/>
          <p:nvPr/>
        </p:nvSpPr>
        <p:spPr>
          <a:xfrm>
            <a:off x="8004313" y="3582914"/>
            <a:ext cx="3326296" cy="830997"/>
          </a:xfrm>
          <a:prstGeom prst="rect">
            <a:avLst/>
          </a:prstGeom>
        </p:spPr>
        <p:txBody>
          <a:bodyPr wrap="square">
            <a:spAutoFit/>
          </a:bodyPr>
          <a:lstStyle/>
          <a:p>
            <a:r>
              <a:rPr lang="en-US" sz="1600" dirty="0">
                <a:solidFill>
                  <a:srgbClr val="000000"/>
                </a:solidFill>
              </a:rPr>
              <a:t>a - </a:t>
            </a:r>
            <a:r>
              <a:rPr lang="en-US" sz="1600" dirty="0" err="1">
                <a:solidFill>
                  <a:srgbClr val="000000"/>
                </a:solidFill>
              </a:rPr>
              <a:t>struktur</a:t>
            </a:r>
            <a:r>
              <a:rPr lang="cs-CZ" sz="1600" dirty="0">
                <a:solidFill>
                  <a:srgbClr val="000000"/>
                </a:solidFill>
              </a:rPr>
              <a:t>a</a:t>
            </a:r>
            <a:r>
              <a:rPr lang="en-US" sz="1600" dirty="0">
                <a:solidFill>
                  <a:srgbClr val="000000"/>
                </a:solidFill>
              </a:rPr>
              <a:t> </a:t>
            </a:r>
            <a:r>
              <a:rPr lang="en-US" sz="1600" dirty="0" err="1">
                <a:solidFill>
                  <a:srgbClr val="000000"/>
                </a:solidFill>
              </a:rPr>
              <a:t>krystalického</a:t>
            </a:r>
            <a:r>
              <a:rPr lang="en-US" sz="1600" dirty="0">
                <a:solidFill>
                  <a:srgbClr val="000000"/>
                </a:solidFill>
              </a:rPr>
              <a:t> SiO</a:t>
            </a:r>
            <a:r>
              <a:rPr lang="en-US" sz="1600" baseline="-25000" dirty="0">
                <a:solidFill>
                  <a:srgbClr val="000000"/>
                </a:solidFill>
              </a:rPr>
              <a:t>2</a:t>
            </a:r>
            <a:r>
              <a:rPr lang="en-US" sz="1600" dirty="0">
                <a:solidFill>
                  <a:srgbClr val="000000"/>
                </a:solidFill>
              </a:rPr>
              <a:t>, </a:t>
            </a:r>
            <a:endParaRPr lang="cs-CZ" sz="1600" dirty="0">
              <a:solidFill>
                <a:srgbClr val="000000"/>
              </a:solidFill>
            </a:endParaRPr>
          </a:p>
          <a:p>
            <a:r>
              <a:rPr lang="en-US" sz="1600" dirty="0">
                <a:solidFill>
                  <a:srgbClr val="000000"/>
                </a:solidFill>
              </a:rPr>
              <a:t>b - </a:t>
            </a:r>
            <a:r>
              <a:rPr lang="en-US" sz="1600" dirty="0" err="1">
                <a:solidFill>
                  <a:srgbClr val="000000"/>
                </a:solidFill>
              </a:rPr>
              <a:t>struktur</a:t>
            </a:r>
            <a:r>
              <a:rPr lang="cs-CZ" sz="1600" dirty="0">
                <a:solidFill>
                  <a:srgbClr val="000000"/>
                </a:solidFill>
              </a:rPr>
              <a:t>a</a:t>
            </a:r>
            <a:r>
              <a:rPr lang="en-US" sz="1600" dirty="0">
                <a:solidFill>
                  <a:srgbClr val="000000"/>
                </a:solidFill>
              </a:rPr>
              <a:t> </a:t>
            </a:r>
            <a:r>
              <a:rPr lang="en-US" sz="1600" dirty="0" err="1">
                <a:solidFill>
                  <a:srgbClr val="000000"/>
                </a:solidFill>
              </a:rPr>
              <a:t>skelného</a:t>
            </a:r>
            <a:r>
              <a:rPr lang="en-US" sz="1600" dirty="0">
                <a:solidFill>
                  <a:srgbClr val="000000"/>
                </a:solidFill>
              </a:rPr>
              <a:t> SiO</a:t>
            </a:r>
            <a:r>
              <a:rPr lang="en-US" sz="1600" baseline="-25000" dirty="0">
                <a:solidFill>
                  <a:srgbClr val="000000"/>
                </a:solidFill>
              </a:rPr>
              <a:t>2</a:t>
            </a:r>
            <a:r>
              <a:rPr lang="en-US" sz="1600" dirty="0">
                <a:solidFill>
                  <a:srgbClr val="000000"/>
                </a:solidFill>
              </a:rPr>
              <a:t>, </a:t>
            </a:r>
            <a:endParaRPr lang="cs-CZ" sz="1600" dirty="0">
              <a:solidFill>
                <a:srgbClr val="000000"/>
              </a:solidFill>
            </a:endParaRPr>
          </a:p>
          <a:p>
            <a:r>
              <a:rPr lang="en-US" sz="1600" dirty="0">
                <a:solidFill>
                  <a:srgbClr val="000000"/>
                </a:solidFill>
              </a:rPr>
              <a:t>c - </a:t>
            </a:r>
            <a:r>
              <a:rPr lang="en-US" sz="1600" dirty="0" err="1">
                <a:solidFill>
                  <a:srgbClr val="000000"/>
                </a:solidFill>
              </a:rPr>
              <a:t>struktur</a:t>
            </a:r>
            <a:r>
              <a:rPr lang="cs-CZ" sz="1600" dirty="0">
                <a:solidFill>
                  <a:srgbClr val="000000"/>
                </a:solidFill>
              </a:rPr>
              <a:t>a</a:t>
            </a:r>
            <a:r>
              <a:rPr lang="en-US" sz="1600" dirty="0">
                <a:solidFill>
                  <a:srgbClr val="000000"/>
                </a:solidFill>
              </a:rPr>
              <a:t> </a:t>
            </a:r>
            <a:r>
              <a:rPr lang="en-US" sz="1600" dirty="0" err="1">
                <a:solidFill>
                  <a:srgbClr val="000000"/>
                </a:solidFill>
              </a:rPr>
              <a:t>sodnokřemičitého</a:t>
            </a:r>
            <a:r>
              <a:rPr lang="en-US" sz="1600" dirty="0">
                <a:solidFill>
                  <a:srgbClr val="000000"/>
                </a:solidFill>
              </a:rPr>
              <a:t> </a:t>
            </a:r>
            <a:r>
              <a:rPr lang="en-US" sz="1600" dirty="0" err="1">
                <a:solidFill>
                  <a:srgbClr val="000000"/>
                </a:solidFill>
              </a:rPr>
              <a:t>skla</a:t>
            </a:r>
            <a:endParaRPr lang="en-US" sz="1600" dirty="0"/>
          </a:p>
        </p:txBody>
      </p:sp>
      <p:sp>
        <p:nvSpPr>
          <p:cNvPr id="9" name="Obdélník 8">
            <a:extLst>
              <a:ext uri="{FF2B5EF4-FFF2-40B4-BE49-F238E27FC236}">
                <a16:creationId xmlns:a16="http://schemas.microsoft.com/office/drawing/2014/main" id="{98DB5003-2A89-44C1-8CBE-068C94EE82C7}"/>
              </a:ext>
            </a:extLst>
          </p:cNvPr>
          <p:cNvSpPr/>
          <p:nvPr/>
        </p:nvSpPr>
        <p:spPr>
          <a:xfrm>
            <a:off x="318053" y="5713129"/>
            <a:ext cx="11781181" cy="923330"/>
          </a:xfrm>
          <a:prstGeom prst="rect">
            <a:avLst/>
          </a:prstGeom>
        </p:spPr>
        <p:txBody>
          <a:bodyPr wrap="square">
            <a:spAutoFit/>
          </a:bodyPr>
          <a:lstStyle/>
          <a:p>
            <a:r>
              <a:rPr lang="en-US" dirty="0" err="1"/>
              <a:t>Sklo</a:t>
            </a:r>
            <a:r>
              <a:rPr lang="en-US" dirty="0"/>
              <a:t> se </a:t>
            </a:r>
            <a:r>
              <a:rPr lang="en-US" dirty="0" err="1"/>
              <a:t>vyznačuje</a:t>
            </a:r>
            <a:r>
              <a:rPr lang="en-US" dirty="0"/>
              <a:t> </a:t>
            </a:r>
            <a:r>
              <a:rPr lang="en-US" dirty="0" err="1"/>
              <a:t>zejména</a:t>
            </a:r>
            <a:r>
              <a:rPr lang="en-US" dirty="0"/>
              <a:t> </a:t>
            </a:r>
            <a:r>
              <a:rPr lang="en-US" dirty="0" err="1"/>
              <a:t>relativně</a:t>
            </a:r>
            <a:r>
              <a:rPr lang="en-US" dirty="0"/>
              <a:t> </a:t>
            </a:r>
            <a:r>
              <a:rPr lang="en-US" dirty="0" err="1"/>
              <a:t>vysokou</a:t>
            </a:r>
            <a:r>
              <a:rPr lang="en-US" dirty="0"/>
              <a:t> </a:t>
            </a:r>
            <a:r>
              <a:rPr lang="en-US" dirty="0" err="1"/>
              <a:t>propustností</a:t>
            </a:r>
            <a:r>
              <a:rPr lang="en-US" dirty="0"/>
              <a:t> </a:t>
            </a:r>
            <a:r>
              <a:rPr lang="en-US" dirty="0" err="1"/>
              <a:t>světla</a:t>
            </a:r>
            <a:r>
              <a:rPr lang="en-US" dirty="0"/>
              <a:t> v </a:t>
            </a:r>
            <a:r>
              <a:rPr lang="en-US" dirty="0" err="1"/>
              <a:t>části</a:t>
            </a:r>
            <a:r>
              <a:rPr lang="en-US" dirty="0"/>
              <a:t> </a:t>
            </a:r>
            <a:r>
              <a:rPr lang="en-US" dirty="0" err="1"/>
              <a:t>viditelného</a:t>
            </a:r>
            <a:r>
              <a:rPr lang="en-US" dirty="0"/>
              <a:t> </a:t>
            </a:r>
            <a:r>
              <a:rPr lang="en-US" dirty="0" err="1"/>
              <a:t>spektra</a:t>
            </a:r>
            <a:r>
              <a:rPr lang="en-US" dirty="0"/>
              <a:t>, </a:t>
            </a:r>
            <a:r>
              <a:rPr lang="en-US" dirty="0" err="1"/>
              <a:t>tuhostí</a:t>
            </a:r>
            <a:r>
              <a:rPr lang="en-US" dirty="0"/>
              <a:t> a </a:t>
            </a:r>
            <a:r>
              <a:rPr lang="en-US" dirty="0" err="1"/>
              <a:t>tvrdostí</a:t>
            </a:r>
            <a:r>
              <a:rPr lang="en-US" dirty="0"/>
              <a:t> </a:t>
            </a:r>
            <a:r>
              <a:rPr lang="en-US" dirty="0" err="1"/>
              <a:t>při</a:t>
            </a:r>
            <a:r>
              <a:rPr lang="en-US" dirty="0"/>
              <a:t> </a:t>
            </a:r>
            <a:r>
              <a:rPr lang="en-US" dirty="0" err="1"/>
              <a:t>běžných</a:t>
            </a:r>
            <a:r>
              <a:rPr lang="en-US" dirty="0"/>
              <a:t> </a:t>
            </a:r>
            <a:r>
              <a:rPr lang="en-US" dirty="0" err="1"/>
              <a:t>teplotách</a:t>
            </a:r>
            <a:r>
              <a:rPr lang="en-US" dirty="0"/>
              <a:t>, </a:t>
            </a:r>
            <a:r>
              <a:rPr lang="en-US" dirty="0" err="1"/>
              <a:t>křehkostí</a:t>
            </a:r>
            <a:r>
              <a:rPr lang="en-US" dirty="0"/>
              <a:t>, </a:t>
            </a:r>
            <a:r>
              <a:rPr lang="en-US" dirty="0" err="1"/>
              <a:t>homogenitou</a:t>
            </a:r>
            <a:r>
              <a:rPr lang="en-US" dirty="0"/>
              <a:t>, </a:t>
            </a:r>
            <a:r>
              <a:rPr lang="en-US" dirty="0" err="1"/>
              <a:t>odolností</a:t>
            </a:r>
            <a:r>
              <a:rPr lang="en-US" dirty="0"/>
              <a:t> </a:t>
            </a:r>
            <a:r>
              <a:rPr lang="en-US" dirty="0" err="1"/>
              <a:t>vůči</a:t>
            </a:r>
            <a:r>
              <a:rPr lang="en-US" dirty="0"/>
              <a:t> </a:t>
            </a:r>
            <a:r>
              <a:rPr lang="en-US" dirty="0" err="1"/>
              <a:t>povětrnostním</a:t>
            </a:r>
            <a:r>
              <a:rPr lang="en-US" dirty="0"/>
              <a:t> a </a:t>
            </a:r>
            <a:r>
              <a:rPr lang="en-US" dirty="0" err="1"/>
              <a:t>chemickým</a:t>
            </a:r>
            <a:r>
              <a:rPr lang="en-US" dirty="0"/>
              <a:t> </a:t>
            </a:r>
            <a:r>
              <a:rPr lang="en-US" dirty="0" err="1"/>
              <a:t>vlivům</a:t>
            </a:r>
            <a:r>
              <a:rPr lang="en-US" dirty="0"/>
              <a:t>, </a:t>
            </a:r>
            <a:r>
              <a:rPr lang="en-US" dirty="0" err="1"/>
              <a:t>vysokou</a:t>
            </a:r>
            <a:r>
              <a:rPr lang="en-US" dirty="0"/>
              <a:t> </a:t>
            </a:r>
            <a:r>
              <a:rPr lang="en-US" dirty="0" err="1"/>
              <a:t>pevností</a:t>
            </a:r>
            <a:r>
              <a:rPr lang="en-US" dirty="0"/>
              <a:t> v </a:t>
            </a:r>
            <a:r>
              <a:rPr lang="en-US" dirty="0" err="1"/>
              <a:t>tlaku</a:t>
            </a:r>
            <a:r>
              <a:rPr lang="en-US" dirty="0"/>
              <a:t>, </a:t>
            </a:r>
            <a:r>
              <a:rPr lang="en-US" dirty="0" err="1"/>
              <a:t>relativně</a:t>
            </a:r>
            <a:r>
              <a:rPr lang="en-US" dirty="0"/>
              <a:t> </a:t>
            </a:r>
            <a:r>
              <a:rPr lang="en-US" dirty="0" err="1"/>
              <a:t>nízkou</a:t>
            </a:r>
            <a:r>
              <a:rPr lang="en-US" dirty="0"/>
              <a:t> </a:t>
            </a:r>
            <a:r>
              <a:rPr lang="en-US" dirty="0" err="1"/>
              <a:t>měrnou</a:t>
            </a:r>
            <a:r>
              <a:rPr lang="en-US" dirty="0"/>
              <a:t> </a:t>
            </a:r>
            <a:r>
              <a:rPr lang="en-US" dirty="0" err="1"/>
              <a:t>tepelnou</a:t>
            </a:r>
            <a:r>
              <a:rPr lang="en-US" dirty="0"/>
              <a:t> a </a:t>
            </a:r>
            <a:r>
              <a:rPr lang="en-US" dirty="0" err="1"/>
              <a:t>elektrickou</a:t>
            </a:r>
            <a:r>
              <a:rPr lang="en-US" dirty="0"/>
              <a:t> </a:t>
            </a:r>
            <a:r>
              <a:rPr lang="en-US" dirty="0" err="1"/>
              <a:t>vodivostí</a:t>
            </a:r>
            <a:r>
              <a:rPr lang="en-US" dirty="0"/>
              <a:t> a </a:t>
            </a:r>
            <a:r>
              <a:rPr lang="en-US" dirty="0" err="1"/>
              <a:t>vysokou</a:t>
            </a:r>
            <a:r>
              <a:rPr lang="en-US" dirty="0"/>
              <a:t> </a:t>
            </a:r>
            <a:r>
              <a:rPr lang="en-US" dirty="0" err="1"/>
              <a:t>nepropustností</a:t>
            </a:r>
            <a:r>
              <a:rPr lang="en-US" dirty="0"/>
              <a:t> a </a:t>
            </a:r>
            <a:r>
              <a:rPr lang="en-US" dirty="0" err="1"/>
              <a:t>odolností</a:t>
            </a:r>
            <a:r>
              <a:rPr lang="en-US" dirty="0"/>
              <a:t> </a:t>
            </a:r>
            <a:r>
              <a:rPr lang="en-US" dirty="0" err="1"/>
              <a:t>vůči</a:t>
            </a:r>
            <a:r>
              <a:rPr lang="en-US" dirty="0"/>
              <a:t> </a:t>
            </a:r>
            <a:r>
              <a:rPr lang="en-US" dirty="0" err="1"/>
              <a:t>vodě</a:t>
            </a:r>
            <a:r>
              <a:rPr lang="en-US" dirty="0"/>
              <a:t>, </a:t>
            </a:r>
            <a:r>
              <a:rPr lang="en-US" dirty="0" err="1"/>
              <a:t>vzduchu</a:t>
            </a:r>
            <a:r>
              <a:rPr lang="en-US" dirty="0"/>
              <a:t> a </a:t>
            </a:r>
            <a:r>
              <a:rPr lang="en-US" dirty="0" err="1"/>
              <a:t>jiným</a:t>
            </a:r>
            <a:r>
              <a:rPr lang="en-US" dirty="0"/>
              <a:t> </a:t>
            </a:r>
            <a:r>
              <a:rPr lang="en-US" dirty="0" err="1"/>
              <a:t>látkám</a:t>
            </a:r>
            <a:endParaRPr lang="en-US" dirty="0"/>
          </a:p>
        </p:txBody>
      </p:sp>
    </p:spTree>
    <p:extLst>
      <p:ext uri="{BB962C8B-B14F-4D97-AF65-F5344CB8AC3E}">
        <p14:creationId xmlns:p14="http://schemas.microsoft.com/office/powerpoint/2010/main" val="1706879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5ECB6D8-200F-4F36-9ED5-09FF1F7EF26C}"/>
              </a:ext>
            </a:extLst>
          </p:cNvPr>
          <p:cNvSpPr/>
          <p:nvPr/>
        </p:nvSpPr>
        <p:spPr>
          <a:xfrm>
            <a:off x="162339" y="217191"/>
            <a:ext cx="11815762" cy="6463308"/>
          </a:xfrm>
          <a:prstGeom prst="rect">
            <a:avLst/>
          </a:prstGeom>
        </p:spPr>
        <p:txBody>
          <a:bodyPr wrap="square">
            <a:spAutoFit/>
          </a:bodyPr>
          <a:lstStyle/>
          <a:p>
            <a:r>
              <a:rPr lang="en-US" b="1" dirty="0" err="1"/>
              <a:t>Křemenné</a:t>
            </a:r>
            <a:r>
              <a:rPr lang="en-US" b="1" dirty="0"/>
              <a:t> </a:t>
            </a:r>
            <a:r>
              <a:rPr lang="en-US" b="1" dirty="0" err="1"/>
              <a:t>sklo</a:t>
            </a:r>
            <a:r>
              <a:rPr lang="en-US" b="1" dirty="0"/>
              <a:t> </a:t>
            </a:r>
            <a:r>
              <a:rPr lang="en-US" dirty="0" err="1"/>
              <a:t>nebo</a:t>
            </a:r>
            <a:r>
              <a:rPr lang="en-US" dirty="0"/>
              <a:t> </a:t>
            </a:r>
            <a:r>
              <a:rPr lang="en-US" dirty="0" err="1"/>
              <a:t>tavený</a:t>
            </a:r>
            <a:r>
              <a:rPr lang="en-US" dirty="0"/>
              <a:t> </a:t>
            </a:r>
            <a:r>
              <a:rPr lang="en-US" dirty="0" err="1"/>
              <a:t>křemen</a:t>
            </a:r>
            <a:r>
              <a:rPr lang="en-US" dirty="0"/>
              <a:t> </a:t>
            </a:r>
            <a:r>
              <a:rPr lang="en-US" dirty="0" err="1"/>
              <a:t>vzniká</a:t>
            </a:r>
            <a:r>
              <a:rPr lang="en-US" dirty="0"/>
              <a:t> </a:t>
            </a:r>
            <a:r>
              <a:rPr lang="en-US" dirty="0" err="1"/>
              <a:t>tavením</a:t>
            </a:r>
            <a:r>
              <a:rPr lang="en-US" dirty="0"/>
              <a:t> </a:t>
            </a:r>
            <a:r>
              <a:rPr lang="en-US" dirty="0" err="1"/>
              <a:t>čistého</a:t>
            </a:r>
            <a:r>
              <a:rPr lang="en-US" dirty="0"/>
              <a:t> SiO2 bez </a:t>
            </a:r>
            <a:r>
              <a:rPr lang="en-US" dirty="0" err="1"/>
              <a:t>dalších</a:t>
            </a:r>
            <a:r>
              <a:rPr lang="en-US" dirty="0"/>
              <a:t> </a:t>
            </a:r>
            <a:r>
              <a:rPr lang="en-US" dirty="0" err="1"/>
              <a:t>přísad</a:t>
            </a:r>
            <a:r>
              <a:rPr lang="en-US" dirty="0"/>
              <a:t>. Je </a:t>
            </a:r>
            <a:r>
              <a:rPr lang="en-US" dirty="0" err="1"/>
              <a:t>velmi</a:t>
            </a:r>
            <a:r>
              <a:rPr lang="en-US" dirty="0"/>
              <a:t> </a:t>
            </a:r>
            <a:r>
              <a:rPr lang="en-US" dirty="0" err="1"/>
              <a:t>tvrdé</a:t>
            </a:r>
            <a:r>
              <a:rPr lang="en-US" dirty="0"/>
              <a:t>, </a:t>
            </a:r>
            <a:r>
              <a:rPr lang="en-US" dirty="0" err="1"/>
              <a:t>chemicky</a:t>
            </a:r>
            <a:r>
              <a:rPr lang="en-US" dirty="0"/>
              <a:t> </a:t>
            </a:r>
            <a:r>
              <a:rPr lang="en-US" dirty="0" err="1"/>
              <a:t>i</a:t>
            </a:r>
            <a:r>
              <a:rPr lang="en-US" dirty="0"/>
              <a:t> </a:t>
            </a:r>
            <a:r>
              <a:rPr lang="en-US" dirty="0" err="1"/>
              <a:t>tepelně</a:t>
            </a:r>
            <a:r>
              <a:rPr lang="en-US" dirty="0"/>
              <a:t> </a:t>
            </a:r>
            <a:r>
              <a:rPr lang="en-US" dirty="0" err="1"/>
              <a:t>odolné</a:t>
            </a:r>
            <a:r>
              <a:rPr lang="en-US" dirty="0"/>
              <a:t> (</a:t>
            </a:r>
            <a:r>
              <a:rPr lang="en-US" dirty="0" err="1"/>
              <a:t>až</a:t>
            </a:r>
            <a:r>
              <a:rPr lang="en-US" dirty="0"/>
              <a:t> do 1500 °C), </a:t>
            </a:r>
            <a:r>
              <a:rPr lang="en-US" dirty="0" err="1"/>
              <a:t>odolné</a:t>
            </a:r>
            <a:r>
              <a:rPr lang="en-US" dirty="0"/>
              <a:t> </a:t>
            </a:r>
            <a:r>
              <a:rPr lang="en-US" dirty="0" err="1"/>
              <a:t>vůči</a:t>
            </a:r>
            <a:r>
              <a:rPr lang="en-US" dirty="0"/>
              <a:t> </a:t>
            </a:r>
            <a:r>
              <a:rPr lang="en-US" dirty="0" err="1"/>
              <a:t>povětrnostním</a:t>
            </a:r>
            <a:r>
              <a:rPr lang="en-US" dirty="0"/>
              <a:t> </a:t>
            </a:r>
            <a:r>
              <a:rPr lang="en-US" dirty="0" err="1"/>
              <a:t>vlivům</a:t>
            </a:r>
            <a:r>
              <a:rPr lang="en-US" dirty="0"/>
              <a:t>, </a:t>
            </a:r>
            <a:r>
              <a:rPr lang="en-US" dirty="0" err="1"/>
              <a:t>má</a:t>
            </a:r>
            <a:r>
              <a:rPr lang="en-US" dirty="0"/>
              <a:t> </a:t>
            </a:r>
            <a:r>
              <a:rPr lang="en-US" dirty="0" err="1"/>
              <a:t>malou</a:t>
            </a:r>
            <a:r>
              <a:rPr lang="en-US" dirty="0"/>
              <a:t> </a:t>
            </a:r>
            <a:r>
              <a:rPr lang="en-US" dirty="0" err="1"/>
              <a:t>tepelnou</a:t>
            </a:r>
            <a:r>
              <a:rPr lang="en-US" dirty="0"/>
              <a:t> </a:t>
            </a:r>
            <a:r>
              <a:rPr lang="en-US" dirty="0" err="1"/>
              <a:t>roztažnost</a:t>
            </a:r>
            <a:r>
              <a:rPr lang="en-US" dirty="0"/>
              <a:t>, je </a:t>
            </a:r>
            <a:r>
              <a:rPr lang="en-US" dirty="0" err="1"/>
              <a:t>průhlednější</a:t>
            </a:r>
            <a:r>
              <a:rPr lang="en-US" dirty="0"/>
              <a:t> a </a:t>
            </a:r>
            <a:r>
              <a:rPr lang="en-US" dirty="0" err="1"/>
              <a:t>propouští</a:t>
            </a:r>
            <a:r>
              <a:rPr lang="en-US" dirty="0"/>
              <a:t> </a:t>
            </a:r>
            <a:r>
              <a:rPr lang="en-US" dirty="0" err="1"/>
              <a:t>i</a:t>
            </a:r>
            <a:r>
              <a:rPr lang="en-US" dirty="0"/>
              <a:t> </a:t>
            </a:r>
            <a:r>
              <a:rPr lang="en-US" dirty="0" err="1"/>
              <a:t>ultrafialové</a:t>
            </a:r>
            <a:r>
              <a:rPr lang="en-US" dirty="0"/>
              <a:t> </a:t>
            </a:r>
            <a:r>
              <a:rPr lang="en-US" dirty="0" err="1"/>
              <a:t>světlo</a:t>
            </a:r>
            <a:r>
              <a:rPr lang="en-US" dirty="0"/>
              <a:t> (UVA, UVB, UVC). </a:t>
            </a:r>
            <a:r>
              <a:rPr lang="en-US" dirty="0" err="1"/>
              <a:t>Kvůli</a:t>
            </a:r>
            <a:r>
              <a:rPr lang="en-US" dirty="0"/>
              <a:t> </a:t>
            </a:r>
            <a:r>
              <a:rPr lang="en-US" dirty="0" err="1"/>
              <a:t>vysoké</a:t>
            </a:r>
            <a:r>
              <a:rPr lang="en-US" dirty="0"/>
              <a:t> </a:t>
            </a:r>
            <a:r>
              <a:rPr lang="en-US" dirty="0" err="1"/>
              <a:t>teplotě</a:t>
            </a:r>
            <a:r>
              <a:rPr lang="en-US" dirty="0"/>
              <a:t> </a:t>
            </a:r>
            <a:r>
              <a:rPr lang="en-US" dirty="0" err="1"/>
              <a:t>tavení</a:t>
            </a:r>
            <a:r>
              <a:rPr lang="en-US" dirty="0"/>
              <a:t> je </a:t>
            </a:r>
            <a:r>
              <a:rPr lang="en-US" dirty="0" err="1"/>
              <a:t>jeho</a:t>
            </a:r>
            <a:r>
              <a:rPr lang="en-US" dirty="0"/>
              <a:t> </a:t>
            </a:r>
            <a:r>
              <a:rPr lang="en-US" dirty="0" err="1"/>
              <a:t>výroba</a:t>
            </a:r>
            <a:r>
              <a:rPr lang="en-US" dirty="0"/>
              <a:t> </a:t>
            </a:r>
            <a:r>
              <a:rPr lang="en-US" dirty="0" err="1"/>
              <a:t>energeticky</a:t>
            </a:r>
            <a:r>
              <a:rPr lang="en-US" dirty="0"/>
              <a:t> </a:t>
            </a:r>
            <a:r>
              <a:rPr lang="en-US" dirty="0" err="1"/>
              <a:t>náročnější</a:t>
            </a:r>
            <a:r>
              <a:rPr lang="en-US" dirty="0"/>
              <a:t> a </a:t>
            </a:r>
            <a:r>
              <a:rPr lang="en-US" dirty="0" err="1"/>
              <a:t>tím</a:t>
            </a:r>
            <a:r>
              <a:rPr lang="en-US" dirty="0"/>
              <a:t> </a:t>
            </a:r>
            <a:r>
              <a:rPr lang="en-US" dirty="0" err="1"/>
              <a:t>i</a:t>
            </a:r>
            <a:r>
              <a:rPr lang="en-US" dirty="0"/>
              <a:t> </a:t>
            </a:r>
            <a:r>
              <a:rPr lang="en-US" dirty="0" err="1"/>
              <a:t>dražší</a:t>
            </a:r>
            <a:r>
              <a:rPr lang="en-US" dirty="0"/>
              <a:t>. </a:t>
            </a:r>
            <a:r>
              <a:rPr lang="en-US" dirty="0" err="1"/>
              <a:t>Používá</a:t>
            </a:r>
            <a:r>
              <a:rPr lang="en-US" dirty="0"/>
              <a:t> se v </a:t>
            </a:r>
            <a:r>
              <a:rPr lang="en-US" dirty="0" err="1"/>
              <a:t>optice</a:t>
            </a:r>
            <a:r>
              <a:rPr lang="en-US" dirty="0"/>
              <a:t>, </a:t>
            </a:r>
            <a:r>
              <a:rPr lang="en-US" dirty="0" err="1"/>
              <a:t>vakuové</a:t>
            </a:r>
            <a:r>
              <a:rPr lang="en-US" dirty="0"/>
              <a:t> </a:t>
            </a:r>
            <a:r>
              <a:rPr lang="en-US" dirty="0" err="1"/>
              <a:t>technice</a:t>
            </a:r>
            <a:r>
              <a:rPr lang="en-US" dirty="0"/>
              <a:t> a </a:t>
            </a:r>
            <a:r>
              <a:rPr lang="en-US" dirty="0" err="1"/>
              <a:t>na</a:t>
            </a:r>
            <a:r>
              <a:rPr lang="en-US" dirty="0"/>
              <a:t> </a:t>
            </a:r>
            <a:r>
              <a:rPr lang="en-US" dirty="0" err="1"/>
              <a:t>výrobu</a:t>
            </a:r>
            <a:r>
              <a:rPr lang="en-US" dirty="0"/>
              <a:t> </a:t>
            </a:r>
            <a:r>
              <a:rPr lang="en-US" dirty="0" err="1"/>
              <a:t>tepelně</a:t>
            </a:r>
            <a:r>
              <a:rPr lang="en-US" dirty="0"/>
              <a:t> </a:t>
            </a:r>
            <a:r>
              <a:rPr lang="en-US" dirty="0" err="1"/>
              <a:t>namáhaných</a:t>
            </a:r>
            <a:r>
              <a:rPr lang="en-US" dirty="0"/>
              <a:t> </a:t>
            </a:r>
            <a:r>
              <a:rPr lang="en-US" dirty="0" err="1"/>
              <a:t>součástí</a:t>
            </a:r>
            <a:r>
              <a:rPr lang="en-US" dirty="0"/>
              <a:t>.</a:t>
            </a:r>
          </a:p>
          <a:p>
            <a:endParaRPr lang="cs-CZ" b="1" dirty="0"/>
          </a:p>
          <a:p>
            <a:r>
              <a:rPr lang="en-US" b="1" dirty="0" err="1"/>
              <a:t>Sodno-vápenaté</a:t>
            </a:r>
            <a:r>
              <a:rPr lang="en-US" b="1" dirty="0"/>
              <a:t> </a:t>
            </a:r>
            <a:r>
              <a:rPr lang="en-US" b="1" dirty="0" err="1"/>
              <a:t>sklo</a:t>
            </a:r>
            <a:r>
              <a:rPr lang="en-US" b="1" dirty="0"/>
              <a:t> </a:t>
            </a:r>
            <a:r>
              <a:rPr lang="en-US" dirty="0"/>
              <a:t>je </a:t>
            </a:r>
            <a:r>
              <a:rPr lang="en-US" dirty="0" err="1"/>
              <a:t>nejběžnější</a:t>
            </a:r>
            <a:r>
              <a:rPr lang="en-US" dirty="0"/>
              <a:t> </a:t>
            </a:r>
            <a:r>
              <a:rPr lang="en-US" dirty="0" err="1"/>
              <a:t>materiál</a:t>
            </a:r>
            <a:r>
              <a:rPr lang="en-US" dirty="0"/>
              <a:t> pro </a:t>
            </a:r>
            <a:r>
              <a:rPr lang="en-US" dirty="0" err="1"/>
              <a:t>výrobu</a:t>
            </a:r>
            <a:r>
              <a:rPr lang="en-US" dirty="0"/>
              <a:t> </a:t>
            </a:r>
            <a:r>
              <a:rPr lang="en-US" dirty="0" err="1"/>
              <a:t>plochého</a:t>
            </a:r>
            <a:r>
              <a:rPr lang="en-US" dirty="0"/>
              <a:t> </a:t>
            </a:r>
            <a:r>
              <a:rPr lang="en-US" dirty="0" err="1"/>
              <a:t>skla</a:t>
            </a:r>
            <a:r>
              <a:rPr lang="en-US" dirty="0"/>
              <a:t> a </a:t>
            </a:r>
            <a:r>
              <a:rPr lang="en-US" dirty="0" err="1"/>
              <a:t>na</a:t>
            </a:r>
            <a:r>
              <a:rPr lang="en-US" dirty="0"/>
              <a:t> </a:t>
            </a:r>
            <a:r>
              <a:rPr lang="en-US" dirty="0" err="1"/>
              <a:t>okenní</a:t>
            </a:r>
            <a:r>
              <a:rPr lang="en-US" dirty="0"/>
              <a:t> </a:t>
            </a:r>
            <a:r>
              <a:rPr lang="en-US" dirty="0" err="1"/>
              <a:t>tabule</a:t>
            </a:r>
            <a:r>
              <a:rPr lang="en-US" dirty="0"/>
              <a:t>. </a:t>
            </a:r>
            <a:r>
              <a:rPr lang="en-US" dirty="0" err="1"/>
              <a:t>Obsahuje</a:t>
            </a:r>
            <a:r>
              <a:rPr lang="en-US" dirty="0"/>
              <a:t> 72% SiO2, 14. 2% </a:t>
            </a:r>
            <a:r>
              <a:rPr lang="en-US" dirty="0" err="1"/>
              <a:t>oxidu</a:t>
            </a:r>
            <a:r>
              <a:rPr lang="en-US" dirty="0"/>
              <a:t> </a:t>
            </a:r>
            <a:r>
              <a:rPr lang="en-US" dirty="0" err="1"/>
              <a:t>sodného</a:t>
            </a:r>
            <a:r>
              <a:rPr lang="en-US" dirty="0"/>
              <a:t> (Na2O), 10% </a:t>
            </a:r>
            <a:r>
              <a:rPr lang="en-US" dirty="0" err="1"/>
              <a:t>oxidu</a:t>
            </a:r>
            <a:r>
              <a:rPr lang="en-US" dirty="0"/>
              <a:t> </a:t>
            </a:r>
            <a:r>
              <a:rPr lang="en-US" dirty="0" err="1"/>
              <a:t>vápenatého</a:t>
            </a:r>
            <a:r>
              <a:rPr lang="en-US" dirty="0"/>
              <a:t> (</a:t>
            </a:r>
            <a:r>
              <a:rPr lang="en-US" dirty="0" err="1"/>
              <a:t>CaO</a:t>
            </a:r>
            <a:r>
              <a:rPr lang="en-US" dirty="0"/>
              <a:t>), 2,5% </a:t>
            </a:r>
            <a:r>
              <a:rPr lang="en-US" dirty="0" err="1"/>
              <a:t>oxidu</a:t>
            </a:r>
            <a:r>
              <a:rPr lang="en-US" dirty="0"/>
              <a:t> </a:t>
            </a:r>
            <a:r>
              <a:rPr lang="en-US" dirty="0" err="1"/>
              <a:t>hořečnatého</a:t>
            </a:r>
            <a:r>
              <a:rPr lang="en-US" dirty="0"/>
              <a:t> (MgO) a 0,6% </a:t>
            </a:r>
            <a:r>
              <a:rPr lang="en-US" dirty="0" err="1"/>
              <a:t>oxidu</a:t>
            </a:r>
            <a:r>
              <a:rPr lang="en-US" dirty="0"/>
              <a:t> </a:t>
            </a:r>
            <a:r>
              <a:rPr lang="en-US" dirty="0" err="1"/>
              <a:t>hlinitého</a:t>
            </a:r>
            <a:r>
              <a:rPr lang="en-US" dirty="0"/>
              <a:t> (Al2O3). Je </a:t>
            </a:r>
            <a:r>
              <a:rPr lang="en-US" dirty="0" err="1"/>
              <a:t>průhledné</a:t>
            </a:r>
            <a:r>
              <a:rPr lang="en-US" dirty="0"/>
              <a:t>, </a:t>
            </a:r>
            <a:r>
              <a:rPr lang="en-US" dirty="0" err="1"/>
              <a:t>snadno</a:t>
            </a:r>
            <a:r>
              <a:rPr lang="en-US" dirty="0"/>
              <a:t> se </a:t>
            </a:r>
            <a:r>
              <a:rPr lang="en-US" dirty="0" err="1"/>
              <a:t>tvaruje</a:t>
            </a:r>
            <a:r>
              <a:rPr lang="en-US" dirty="0"/>
              <a:t>, </a:t>
            </a:r>
            <a:r>
              <a:rPr lang="en-US" dirty="0" err="1"/>
              <a:t>má</a:t>
            </a:r>
            <a:r>
              <a:rPr lang="en-US" dirty="0"/>
              <a:t> </a:t>
            </a:r>
            <a:r>
              <a:rPr lang="en-US" dirty="0" err="1"/>
              <a:t>však</a:t>
            </a:r>
            <a:r>
              <a:rPr lang="en-US" dirty="0"/>
              <a:t> </a:t>
            </a:r>
            <a:r>
              <a:rPr lang="en-US" dirty="0" err="1"/>
              <a:t>vysokou</a:t>
            </a:r>
            <a:r>
              <a:rPr lang="en-US" dirty="0"/>
              <a:t> </a:t>
            </a:r>
            <a:r>
              <a:rPr lang="en-US" dirty="0" err="1"/>
              <a:t>teplotní</a:t>
            </a:r>
            <a:r>
              <a:rPr lang="en-US" dirty="0"/>
              <a:t> </a:t>
            </a:r>
            <a:r>
              <a:rPr lang="en-US" dirty="0" err="1"/>
              <a:t>roztažnost</a:t>
            </a:r>
            <a:r>
              <a:rPr lang="en-US" dirty="0"/>
              <a:t> a </a:t>
            </a:r>
            <a:r>
              <a:rPr lang="en-US" dirty="0" err="1"/>
              <a:t>odolává</a:t>
            </a:r>
            <a:r>
              <a:rPr lang="en-US" dirty="0"/>
              <a:t> </a:t>
            </a:r>
            <a:r>
              <a:rPr lang="en-US" dirty="0" err="1"/>
              <a:t>teplotě</a:t>
            </a:r>
            <a:r>
              <a:rPr lang="en-US" dirty="0"/>
              <a:t> </a:t>
            </a:r>
            <a:r>
              <a:rPr lang="en-US" dirty="0" err="1"/>
              <a:t>pouze</a:t>
            </a:r>
            <a:r>
              <a:rPr lang="en-US" dirty="0"/>
              <a:t> do 500–600  °C). </a:t>
            </a:r>
            <a:r>
              <a:rPr lang="en-US" dirty="0" err="1"/>
              <a:t>Propouští</a:t>
            </a:r>
            <a:r>
              <a:rPr lang="en-US" dirty="0"/>
              <a:t> UVA </a:t>
            </a:r>
            <a:r>
              <a:rPr lang="en-US" dirty="0" err="1"/>
              <a:t>záření</a:t>
            </a:r>
            <a:r>
              <a:rPr lang="en-US" dirty="0"/>
              <a:t> (340-400 nm) ale </a:t>
            </a:r>
            <a:r>
              <a:rPr lang="en-US" dirty="0" err="1"/>
              <a:t>nepropouští</a:t>
            </a:r>
            <a:r>
              <a:rPr lang="en-US" dirty="0"/>
              <a:t> UVB a UVC (&lt;315 nm), z </a:t>
            </a:r>
            <a:r>
              <a:rPr lang="en-US" dirty="0" err="1"/>
              <a:t>toho</a:t>
            </a:r>
            <a:r>
              <a:rPr lang="en-US" dirty="0"/>
              <a:t> </a:t>
            </a:r>
            <a:r>
              <a:rPr lang="en-US" dirty="0" err="1"/>
              <a:t>důvodu</a:t>
            </a:r>
            <a:r>
              <a:rPr lang="en-US" dirty="0"/>
              <a:t> pod </a:t>
            </a:r>
            <a:r>
              <a:rPr lang="en-US" dirty="0" err="1"/>
              <a:t>sklem</a:t>
            </a:r>
            <a:r>
              <a:rPr lang="en-US" dirty="0"/>
              <a:t> </a:t>
            </a:r>
            <a:r>
              <a:rPr lang="en-US" dirty="0" err="1"/>
              <a:t>sluneční</a:t>
            </a:r>
            <a:r>
              <a:rPr lang="en-US" dirty="0"/>
              <a:t> </a:t>
            </a:r>
            <a:r>
              <a:rPr lang="en-US" dirty="0" err="1"/>
              <a:t>záření</a:t>
            </a:r>
            <a:r>
              <a:rPr lang="en-US" dirty="0"/>
              <a:t> </a:t>
            </a:r>
            <a:r>
              <a:rPr lang="en-US" dirty="0" err="1"/>
              <a:t>neopaluje</a:t>
            </a:r>
            <a:r>
              <a:rPr lang="en-US" dirty="0"/>
              <a:t>.</a:t>
            </a:r>
          </a:p>
          <a:p>
            <a:endParaRPr lang="cs-CZ" b="1" dirty="0"/>
          </a:p>
          <a:p>
            <a:r>
              <a:rPr lang="en-US" b="1" dirty="0" err="1"/>
              <a:t>Obalové</a:t>
            </a:r>
            <a:r>
              <a:rPr lang="en-US" b="1" dirty="0"/>
              <a:t> </a:t>
            </a:r>
            <a:r>
              <a:rPr lang="en-US" b="1" dirty="0" err="1"/>
              <a:t>sklo</a:t>
            </a:r>
            <a:r>
              <a:rPr lang="en-US" b="1" dirty="0"/>
              <a:t> </a:t>
            </a:r>
            <a:r>
              <a:rPr lang="en-US" dirty="0" err="1"/>
              <a:t>má</a:t>
            </a:r>
            <a:r>
              <a:rPr lang="en-US" dirty="0"/>
              <a:t> </a:t>
            </a:r>
            <a:r>
              <a:rPr lang="en-US" dirty="0" err="1"/>
              <a:t>podobné</a:t>
            </a:r>
            <a:r>
              <a:rPr lang="en-US" dirty="0"/>
              <a:t> </a:t>
            </a:r>
            <a:r>
              <a:rPr lang="en-US" dirty="0" err="1"/>
              <a:t>složení</a:t>
            </a:r>
            <a:r>
              <a:rPr lang="en-US" dirty="0"/>
              <a:t>, ale </a:t>
            </a:r>
            <a:r>
              <a:rPr lang="en-US" dirty="0" err="1"/>
              <a:t>obsahuje</a:t>
            </a:r>
            <a:r>
              <a:rPr lang="en-US" dirty="0"/>
              <a:t> </a:t>
            </a:r>
            <a:r>
              <a:rPr lang="en-US" dirty="0" err="1"/>
              <a:t>více</a:t>
            </a:r>
            <a:r>
              <a:rPr lang="en-US" dirty="0"/>
              <a:t> </a:t>
            </a:r>
            <a:r>
              <a:rPr lang="en-US" dirty="0" err="1"/>
              <a:t>vápníku</a:t>
            </a:r>
            <a:r>
              <a:rPr lang="en-US" dirty="0"/>
              <a:t> a </a:t>
            </a:r>
            <a:r>
              <a:rPr lang="en-US" dirty="0" err="1"/>
              <a:t>hliníku</a:t>
            </a:r>
            <a:r>
              <a:rPr lang="en-US" dirty="0"/>
              <a:t>, aby se </a:t>
            </a:r>
            <a:r>
              <a:rPr lang="en-US" dirty="0" err="1"/>
              <a:t>zvýšila</a:t>
            </a:r>
            <a:r>
              <a:rPr lang="en-US" dirty="0"/>
              <a:t> </a:t>
            </a:r>
            <a:r>
              <a:rPr lang="en-US" dirty="0" err="1"/>
              <a:t>chemická</a:t>
            </a:r>
            <a:r>
              <a:rPr lang="en-US" dirty="0"/>
              <a:t> </a:t>
            </a:r>
            <a:r>
              <a:rPr lang="en-US" dirty="0" err="1"/>
              <a:t>odolnost</a:t>
            </a:r>
            <a:r>
              <a:rPr lang="en-US" dirty="0"/>
              <a:t>, a </a:t>
            </a:r>
            <a:r>
              <a:rPr lang="en-US" dirty="0" err="1"/>
              <a:t>často</a:t>
            </a:r>
            <a:r>
              <a:rPr lang="en-US" dirty="0"/>
              <a:t> se </a:t>
            </a:r>
            <a:r>
              <a:rPr lang="en-US" dirty="0" err="1"/>
              <a:t>barví</a:t>
            </a:r>
            <a:r>
              <a:rPr lang="en-US" dirty="0"/>
              <a:t> </a:t>
            </a:r>
            <a:r>
              <a:rPr lang="en-US" dirty="0" err="1"/>
              <a:t>na</a:t>
            </a:r>
            <a:r>
              <a:rPr lang="en-US" dirty="0"/>
              <a:t> </a:t>
            </a:r>
            <a:r>
              <a:rPr lang="en-US" dirty="0" err="1"/>
              <a:t>hnědo</a:t>
            </a:r>
            <a:r>
              <a:rPr lang="en-US" dirty="0"/>
              <a:t> </a:t>
            </a:r>
            <a:r>
              <a:rPr lang="en-US" dirty="0" err="1"/>
              <a:t>nebo</a:t>
            </a:r>
            <a:r>
              <a:rPr lang="en-US" dirty="0"/>
              <a:t> </a:t>
            </a:r>
            <a:r>
              <a:rPr lang="en-US" dirty="0" err="1"/>
              <a:t>na</a:t>
            </a:r>
            <a:r>
              <a:rPr lang="en-US" dirty="0"/>
              <a:t> </a:t>
            </a:r>
            <a:r>
              <a:rPr lang="en-US" dirty="0" err="1"/>
              <a:t>zeleno</a:t>
            </a:r>
            <a:r>
              <a:rPr lang="en-US" dirty="0"/>
              <a:t>, aby </a:t>
            </a:r>
            <a:r>
              <a:rPr lang="en-US" dirty="0" err="1"/>
              <a:t>odfiltrovalo</a:t>
            </a:r>
            <a:r>
              <a:rPr lang="en-US" dirty="0"/>
              <a:t> </a:t>
            </a:r>
            <a:r>
              <a:rPr lang="en-US" dirty="0" err="1"/>
              <a:t>veškeré</a:t>
            </a:r>
            <a:r>
              <a:rPr lang="en-US" dirty="0"/>
              <a:t> UV </a:t>
            </a:r>
            <a:r>
              <a:rPr lang="en-US" dirty="0" err="1"/>
              <a:t>záření</a:t>
            </a:r>
            <a:r>
              <a:rPr lang="en-US" dirty="0"/>
              <a:t>. </a:t>
            </a:r>
            <a:r>
              <a:rPr lang="en-US" dirty="0" err="1"/>
              <a:t>Užívá</a:t>
            </a:r>
            <a:r>
              <a:rPr lang="en-US" dirty="0"/>
              <a:t> se </a:t>
            </a:r>
            <a:r>
              <a:rPr lang="en-US" dirty="0" err="1"/>
              <a:t>na</a:t>
            </a:r>
            <a:r>
              <a:rPr lang="en-US" dirty="0"/>
              <a:t> </a:t>
            </a:r>
            <a:r>
              <a:rPr lang="en-US" dirty="0" err="1"/>
              <a:t>běžné</a:t>
            </a:r>
            <a:r>
              <a:rPr lang="en-US" dirty="0"/>
              <a:t> </a:t>
            </a:r>
            <a:r>
              <a:rPr lang="en-US" dirty="0" err="1"/>
              <a:t>láhve</a:t>
            </a:r>
            <a:r>
              <a:rPr lang="en-US" dirty="0"/>
              <a:t> a </a:t>
            </a:r>
            <a:r>
              <a:rPr lang="en-US" dirty="0" err="1"/>
              <a:t>sklenice</a:t>
            </a:r>
            <a:r>
              <a:rPr lang="en-US" dirty="0"/>
              <a:t> a </a:t>
            </a:r>
            <a:r>
              <a:rPr lang="en-US" dirty="0" err="1"/>
              <a:t>při</a:t>
            </a:r>
            <a:r>
              <a:rPr lang="en-US" dirty="0"/>
              <a:t> </a:t>
            </a:r>
            <a:r>
              <a:rPr lang="en-US" dirty="0" err="1"/>
              <a:t>výrobě</a:t>
            </a:r>
            <a:r>
              <a:rPr lang="en-US" dirty="0"/>
              <a:t> se </a:t>
            </a:r>
            <a:r>
              <a:rPr lang="en-US" dirty="0" err="1"/>
              <a:t>přidává</a:t>
            </a:r>
            <a:r>
              <a:rPr lang="en-US" dirty="0"/>
              <a:t> </a:t>
            </a:r>
            <a:r>
              <a:rPr lang="en-US" dirty="0" err="1"/>
              <a:t>skleněná</a:t>
            </a:r>
            <a:r>
              <a:rPr lang="en-US" dirty="0"/>
              <a:t> </a:t>
            </a:r>
            <a:r>
              <a:rPr lang="en-US" dirty="0" err="1"/>
              <a:t>drť</a:t>
            </a:r>
            <a:r>
              <a:rPr lang="en-US" dirty="0"/>
              <a:t> z </a:t>
            </a:r>
            <a:r>
              <a:rPr lang="en-US" dirty="0" err="1"/>
              <a:t>recyklovaného</a:t>
            </a:r>
            <a:r>
              <a:rPr lang="en-US" dirty="0"/>
              <a:t> </a:t>
            </a:r>
            <a:r>
              <a:rPr lang="en-US" dirty="0" err="1"/>
              <a:t>skla</a:t>
            </a:r>
            <a:r>
              <a:rPr lang="en-US" dirty="0"/>
              <a:t>, </a:t>
            </a:r>
            <a:r>
              <a:rPr lang="en-US" dirty="0" err="1"/>
              <a:t>což</a:t>
            </a:r>
            <a:r>
              <a:rPr lang="en-US" dirty="0"/>
              <a:t> </a:t>
            </a:r>
            <a:r>
              <a:rPr lang="en-US" dirty="0" err="1"/>
              <a:t>výrazně</a:t>
            </a:r>
            <a:r>
              <a:rPr lang="en-US" dirty="0"/>
              <a:t> </a:t>
            </a:r>
            <a:r>
              <a:rPr lang="en-US" dirty="0" err="1"/>
              <a:t>šetří</a:t>
            </a:r>
            <a:r>
              <a:rPr lang="en-US" dirty="0"/>
              <a:t> </a:t>
            </a:r>
            <a:r>
              <a:rPr lang="en-US" dirty="0" err="1"/>
              <a:t>energii</a:t>
            </a:r>
            <a:r>
              <a:rPr lang="en-US" dirty="0"/>
              <a:t>.</a:t>
            </a:r>
          </a:p>
          <a:p>
            <a:endParaRPr lang="cs-CZ" b="1" dirty="0"/>
          </a:p>
          <a:p>
            <a:r>
              <a:rPr lang="en-US" b="1" dirty="0" err="1"/>
              <a:t>Borosilikátové</a:t>
            </a:r>
            <a:r>
              <a:rPr lang="en-US" b="1" dirty="0"/>
              <a:t> </a:t>
            </a:r>
            <a:r>
              <a:rPr lang="en-US" b="1" dirty="0" err="1"/>
              <a:t>sklo</a:t>
            </a:r>
            <a:r>
              <a:rPr lang="en-US" b="1" dirty="0"/>
              <a:t> </a:t>
            </a:r>
            <a:r>
              <a:rPr lang="en-US" dirty="0"/>
              <a:t>(Pyrex, SIMAX) </a:t>
            </a:r>
            <a:r>
              <a:rPr lang="en-US" dirty="0" err="1"/>
              <a:t>má</a:t>
            </a:r>
            <a:r>
              <a:rPr lang="en-US" dirty="0"/>
              <a:t> </a:t>
            </a:r>
            <a:r>
              <a:rPr lang="en-US" dirty="0" err="1"/>
              <a:t>nízkou</a:t>
            </a:r>
            <a:r>
              <a:rPr lang="en-US" dirty="0"/>
              <a:t> </a:t>
            </a:r>
            <a:r>
              <a:rPr lang="en-US" dirty="0" err="1"/>
              <a:t>tepelnou</a:t>
            </a:r>
            <a:r>
              <a:rPr lang="en-US" dirty="0"/>
              <a:t> </a:t>
            </a:r>
            <a:r>
              <a:rPr lang="en-US" dirty="0" err="1"/>
              <a:t>roztažnost</a:t>
            </a:r>
            <a:r>
              <a:rPr lang="en-US" dirty="0"/>
              <a:t> a </a:t>
            </a:r>
            <a:r>
              <a:rPr lang="en-US" dirty="0" err="1"/>
              <a:t>odolává</a:t>
            </a:r>
            <a:r>
              <a:rPr lang="en-US" dirty="0"/>
              <a:t> </a:t>
            </a:r>
            <a:r>
              <a:rPr lang="en-US" dirty="0" err="1"/>
              <a:t>lépe</a:t>
            </a:r>
            <a:r>
              <a:rPr lang="en-US" dirty="0"/>
              <a:t> </a:t>
            </a:r>
            <a:r>
              <a:rPr lang="en-US" dirty="0" err="1"/>
              <a:t>teplotám</a:t>
            </a:r>
            <a:r>
              <a:rPr lang="en-US" dirty="0"/>
              <a:t> </a:t>
            </a:r>
            <a:r>
              <a:rPr lang="en-US" dirty="0" err="1"/>
              <a:t>včetně</a:t>
            </a:r>
            <a:r>
              <a:rPr lang="en-US" dirty="0"/>
              <a:t> </a:t>
            </a:r>
            <a:r>
              <a:rPr lang="en-US" dirty="0" err="1"/>
              <a:t>teplotních</a:t>
            </a:r>
            <a:r>
              <a:rPr lang="en-US" dirty="0"/>
              <a:t> </a:t>
            </a:r>
            <a:r>
              <a:rPr lang="en-US" dirty="0" err="1"/>
              <a:t>šoků</a:t>
            </a:r>
            <a:r>
              <a:rPr lang="en-US" dirty="0"/>
              <a:t>, proto se </a:t>
            </a:r>
            <a:r>
              <a:rPr lang="en-US" dirty="0" err="1"/>
              <a:t>používá</a:t>
            </a:r>
            <a:r>
              <a:rPr lang="en-US" dirty="0"/>
              <a:t> </a:t>
            </a:r>
            <a:r>
              <a:rPr lang="en-US" dirty="0" err="1"/>
              <a:t>jako</a:t>
            </a:r>
            <a:r>
              <a:rPr lang="en-US" dirty="0"/>
              <a:t> </a:t>
            </a:r>
            <a:r>
              <a:rPr lang="en-US" dirty="0" err="1"/>
              <a:t>chemické</a:t>
            </a:r>
            <a:r>
              <a:rPr lang="en-US" dirty="0"/>
              <a:t> a </a:t>
            </a:r>
            <a:r>
              <a:rPr lang="en-US" dirty="0" err="1"/>
              <a:t>varné</a:t>
            </a:r>
            <a:r>
              <a:rPr lang="en-US" dirty="0"/>
              <a:t> </a:t>
            </a:r>
            <a:r>
              <a:rPr lang="en-US" dirty="0" err="1"/>
              <a:t>sklo</a:t>
            </a:r>
            <a:r>
              <a:rPr lang="en-US" dirty="0"/>
              <a:t>, </a:t>
            </a:r>
            <a:r>
              <a:rPr lang="en-US" dirty="0" err="1"/>
              <a:t>na</a:t>
            </a:r>
            <a:r>
              <a:rPr lang="en-US" dirty="0"/>
              <a:t> </a:t>
            </a:r>
            <a:r>
              <a:rPr lang="en-US" dirty="0" err="1"/>
              <a:t>světla</a:t>
            </a:r>
            <a:r>
              <a:rPr lang="en-US" dirty="0"/>
              <a:t> </a:t>
            </a:r>
            <a:r>
              <a:rPr lang="en-US" dirty="0" err="1"/>
              <a:t>motorových</a:t>
            </a:r>
            <a:r>
              <a:rPr lang="en-US" dirty="0"/>
              <a:t> </a:t>
            </a:r>
            <a:r>
              <a:rPr lang="en-US" dirty="0" err="1"/>
              <a:t>vozidel</a:t>
            </a:r>
            <a:r>
              <a:rPr lang="en-US" dirty="0"/>
              <a:t> </a:t>
            </a:r>
            <a:r>
              <a:rPr lang="en-US" dirty="0" err="1"/>
              <a:t>atd</a:t>
            </a:r>
            <a:r>
              <a:rPr lang="en-US" dirty="0"/>
              <a:t>. </a:t>
            </a:r>
            <a:r>
              <a:rPr lang="en-US" dirty="0" err="1"/>
              <a:t>Obsahuje</a:t>
            </a:r>
            <a:r>
              <a:rPr lang="en-US" dirty="0"/>
              <a:t> 81% </a:t>
            </a:r>
            <a:r>
              <a:rPr lang="en-US" dirty="0" err="1"/>
              <a:t>oxidu</a:t>
            </a:r>
            <a:r>
              <a:rPr lang="en-US" dirty="0"/>
              <a:t> </a:t>
            </a:r>
            <a:r>
              <a:rPr lang="en-US" dirty="0" err="1"/>
              <a:t>křemičitého</a:t>
            </a:r>
            <a:r>
              <a:rPr lang="en-US" dirty="0"/>
              <a:t>, 12% </a:t>
            </a:r>
            <a:r>
              <a:rPr lang="en-US" dirty="0" err="1"/>
              <a:t>oxidu</a:t>
            </a:r>
            <a:r>
              <a:rPr lang="en-US" dirty="0"/>
              <a:t> </a:t>
            </a:r>
            <a:r>
              <a:rPr lang="en-US" dirty="0" err="1"/>
              <a:t>boritého</a:t>
            </a:r>
            <a:r>
              <a:rPr lang="en-US" dirty="0"/>
              <a:t> (B2O3), 4,5% </a:t>
            </a:r>
            <a:r>
              <a:rPr lang="en-US" dirty="0" err="1"/>
              <a:t>oxidu</a:t>
            </a:r>
            <a:r>
              <a:rPr lang="en-US" dirty="0"/>
              <a:t> </a:t>
            </a:r>
            <a:r>
              <a:rPr lang="en-US" dirty="0" err="1"/>
              <a:t>sodného</a:t>
            </a:r>
            <a:r>
              <a:rPr lang="en-US" dirty="0"/>
              <a:t> (Na2O) a 2% </a:t>
            </a:r>
            <a:r>
              <a:rPr lang="en-US" dirty="0" err="1"/>
              <a:t>oxidu</a:t>
            </a:r>
            <a:r>
              <a:rPr lang="en-US" dirty="0"/>
              <a:t> </a:t>
            </a:r>
            <a:r>
              <a:rPr lang="en-US" dirty="0" err="1"/>
              <a:t>hlinitého</a:t>
            </a:r>
            <a:r>
              <a:rPr lang="en-US" dirty="0"/>
              <a:t> (Al2O3).</a:t>
            </a:r>
          </a:p>
          <a:p>
            <a:endParaRPr lang="cs-CZ" b="1" dirty="0"/>
          </a:p>
          <a:p>
            <a:r>
              <a:rPr lang="en-US" b="1" dirty="0" err="1"/>
              <a:t>Olovnaté</a:t>
            </a:r>
            <a:r>
              <a:rPr lang="en-US" b="1" dirty="0"/>
              <a:t> </a:t>
            </a:r>
            <a:r>
              <a:rPr lang="en-US" b="1" dirty="0" err="1"/>
              <a:t>sklo</a:t>
            </a:r>
            <a:r>
              <a:rPr lang="en-US" dirty="0"/>
              <a:t> </a:t>
            </a:r>
            <a:r>
              <a:rPr lang="en-US" dirty="0" err="1"/>
              <a:t>či</a:t>
            </a:r>
            <a:r>
              <a:rPr lang="en-US" dirty="0"/>
              <a:t> </a:t>
            </a:r>
            <a:r>
              <a:rPr lang="en-US" dirty="0" err="1"/>
              <a:t>olovnatý</a:t>
            </a:r>
            <a:r>
              <a:rPr lang="en-US" dirty="0"/>
              <a:t> </a:t>
            </a:r>
            <a:r>
              <a:rPr lang="en-US" dirty="0" err="1"/>
              <a:t>křišťál</a:t>
            </a:r>
            <a:r>
              <a:rPr lang="en-US" dirty="0"/>
              <a:t> </a:t>
            </a:r>
            <a:r>
              <a:rPr lang="en-US" dirty="0" err="1"/>
              <a:t>má</a:t>
            </a:r>
            <a:r>
              <a:rPr lang="en-US" dirty="0"/>
              <a:t> </a:t>
            </a:r>
            <a:r>
              <a:rPr lang="en-US" dirty="0" err="1"/>
              <a:t>vysokou</a:t>
            </a:r>
            <a:r>
              <a:rPr lang="en-US" dirty="0"/>
              <a:t> </a:t>
            </a:r>
            <a:r>
              <a:rPr lang="en-US" dirty="0" err="1"/>
              <a:t>specifickou</a:t>
            </a:r>
            <a:r>
              <a:rPr lang="en-US" dirty="0"/>
              <a:t> </a:t>
            </a:r>
            <a:r>
              <a:rPr lang="en-US" dirty="0" err="1"/>
              <a:t>hmotnost</a:t>
            </a:r>
            <a:r>
              <a:rPr lang="en-US" dirty="0"/>
              <a:t> a </a:t>
            </a:r>
            <a:r>
              <a:rPr lang="en-US" dirty="0" err="1"/>
              <a:t>vysoký</a:t>
            </a:r>
            <a:r>
              <a:rPr lang="en-US" dirty="0"/>
              <a:t> index </a:t>
            </a:r>
            <a:r>
              <a:rPr lang="en-US" dirty="0" err="1"/>
              <a:t>lomu</a:t>
            </a:r>
            <a:r>
              <a:rPr lang="en-US" dirty="0"/>
              <a:t>. </a:t>
            </a:r>
            <a:r>
              <a:rPr lang="en-US" dirty="0" err="1"/>
              <a:t>Výrobky</a:t>
            </a:r>
            <a:r>
              <a:rPr lang="en-US" dirty="0"/>
              <a:t> </a:t>
            </a:r>
            <a:r>
              <a:rPr lang="en-US" dirty="0" err="1"/>
              <a:t>jsou</a:t>
            </a:r>
            <a:r>
              <a:rPr lang="en-US" dirty="0"/>
              <a:t> </a:t>
            </a:r>
            <a:r>
              <a:rPr lang="en-US" dirty="0" err="1"/>
              <a:t>tak</a:t>
            </a:r>
            <a:r>
              <a:rPr lang="en-US" dirty="0"/>
              <a:t> </a:t>
            </a:r>
            <a:r>
              <a:rPr lang="en-US" dirty="0" err="1"/>
              <a:t>zářivější</a:t>
            </a:r>
            <a:r>
              <a:rPr lang="en-US" dirty="0"/>
              <a:t> a </a:t>
            </a:r>
            <a:r>
              <a:rPr lang="en-US" dirty="0" err="1"/>
              <a:t>také</a:t>
            </a:r>
            <a:r>
              <a:rPr lang="en-US" dirty="0"/>
              <a:t> </a:t>
            </a:r>
            <a:r>
              <a:rPr lang="en-US" dirty="0" err="1"/>
              <a:t>pružnější</a:t>
            </a:r>
            <a:r>
              <a:rPr lang="en-US" dirty="0"/>
              <a:t>. </a:t>
            </a:r>
            <a:r>
              <a:rPr lang="en-US" dirty="0" err="1"/>
              <a:t>Užívá</a:t>
            </a:r>
            <a:r>
              <a:rPr lang="en-US" dirty="0"/>
              <a:t> se k </a:t>
            </a:r>
            <a:r>
              <a:rPr lang="en-US" dirty="0" err="1"/>
              <a:t>výrobě</a:t>
            </a:r>
            <a:r>
              <a:rPr lang="en-US" dirty="0"/>
              <a:t> </a:t>
            </a:r>
            <a:r>
              <a:rPr lang="en-US" dirty="0" err="1"/>
              <a:t>optických</a:t>
            </a:r>
            <a:r>
              <a:rPr lang="en-US" dirty="0"/>
              <a:t> </a:t>
            </a:r>
            <a:r>
              <a:rPr lang="en-US" dirty="0" err="1"/>
              <a:t>čoček</a:t>
            </a:r>
            <a:r>
              <a:rPr lang="en-US" dirty="0"/>
              <a:t> (</a:t>
            </a:r>
            <a:r>
              <a:rPr lang="en-US" dirty="0" err="1"/>
              <a:t>flintové</a:t>
            </a:r>
            <a:r>
              <a:rPr lang="en-US" dirty="0"/>
              <a:t> </a:t>
            </a:r>
            <a:r>
              <a:rPr lang="en-US" dirty="0" err="1"/>
              <a:t>sklo</a:t>
            </a:r>
            <a:r>
              <a:rPr lang="en-US" dirty="0"/>
              <a:t>), </a:t>
            </a:r>
            <a:r>
              <a:rPr lang="en-US" dirty="0" err="1"/>
              <a:t>broušeného</a:t>
            </a:r>
            <a:r>
              <a:rPr lang="en-US" dirty="0"/>
              <a:t> </a:t>
            </a:r>
            <a:r>
              <a:rPr lang="en-US" dirty="0" err="1"/>
              <a:t>skla</a:t>
            </a:r>
            <a:r>
              <a:rPr lang="en-US" dirty="0"/>
              <a:t> a </a:t>
            </a:r>
            <a:r>
              <a:rPr lang="en-US" dirty="0" err="1"/>
              <a:t>bižuterie</a:t>
            </a:r>
            <a:r>
              <a:rPr lang="en-US" dirty="0"/>
              <a:t>. </a:t>
            </a:r>
            <a:r>
              <a:rPr lang="en-US" dirty="0" err="1"/>
              <a:t>Obsahuje</a:t>
            </a:r>
            <a:r>
              <a:rPr lang="en-US" dirty="0"/>
              <a:t> 59% </a:t>
            </a:r>
            <a:r>
              <a:rPr lang="en-US" dirty="0" err="1"/>
              <a:t>křemene</a:t>
            </a:r>
            <a:r>
              <a:rPr lang="en-US" dirty="0"/>
              <a:t>, 25% </a:t>
            </a:r>
            <a:r>
              <a:rPr lang="en-US" dirty="0" err="1"/>
              <a:t>oxidu</a:t>
            </a:r>
            <a:r>
              <a:rPr lang="en-US" dirty="0"/>
              <a:t> </a:t>
            </a:r>
            <a:r>
              <a:rPr lang="en-US" dirty="0" err="1"/>
              <a:t>olova</a:t>
            </a:r>
            <a:r>
              <a:rPr lang="en-US" dirty="0"/>
              <a:t> (</a:t>
            </a:r>
            <a:r>
              <a:rPr lang="en-US" dirty="0" err="1"/>
              <a:t>PbO</a:t>
            </a:r>
            <a:r>
              <a:rPr lang="en-US" dirty="0"/>
              <a:t>), 2% </a:t>
            </a:r>
            <a:r>
              <a:rPr lang="en-US" dirty="0" err="1"/>
              <a:t>sody</a:t>
            </a:r>
            <a:r>
              <a:rPr lang="en-US" dirty="0"/>
              <a:t> (Na2CO3), 1,5% </a:t>
            </a:r>
            <a:r>
              <a:rPr lang="en-US" dirty="0" err="1"/>
              <a:t>oxidu</a:t>
            </a:r>
            <a:r>
              <a:rPr lang="en-US" dirty="0"/>
              <a:t> </a:t>
            </a:r>
            <a:r>
              <a:rPr lang="en-US" dirty="0" err="1"/>
              <a:t>zinku</a:t>
            </a:r>
            <a:r>
              <a:rPr lang="en-US" dirty="0"/>
              <a:t> (</a:t>
            </a:r>
            <a:r>
              <a:rPr lang="en-US" dirty="0" err="1"/>
              <a:t>ZnO</a:t>
            </a:r>
            <a:r>
              <a:rPr lang="en-US" dirty="0"/>
              <a:t>) a 0,4% </a:t>
            </a:r>
            <a:r>
              <a:rPr lang="en-US" dirty="0" err="1"/>
              <a:t>oxidu</a:t>
            </a:r>
            <a:r>
              <a:rPr lang="en-US" dirty="0"/>
              <a:t> </a:t>
            </a:r>
            <a:r>
              <a:rPr lang="en-US" dirty="0" err="1"/>
              <a:t>hliníku</a:t>
            </a:r>
            <a:r>
              <a:rPr lang="en-US" dirty="0"/>
              <a:t>.</a:t>
            </a:r>
            <a:endParaRPr lang="cs-CZ" dirty="0"/>
          </a:p>
          <a:p>
            <a:endParaRPr lang="en-US" dirty="0"/>
          </a:p>
          <a:p>
            <a:r>
              <a:rPr lang="en-US" b="1" dirty="0" err="1"/>
              <a:t>Hliníko-křemičité</a:t>
            </a:r>
            <a:r>
              <a:rPr lang="en-US" b="1" dirty="0"/>
              <a:t> </a:t>
            </a:r>
            <a:r>
              <a:rPr lang="en-US" b="1" dirty="0" err="1"/>
              <a:t>sklo</a:t>
            </a:r>
            <a:r>
              <a:rPr lang="en-US" b="1" dirty="0"/>
              <a:t> </a:t>
            </a:r>
            <a:r>
              <a:rPr lang="en-US" dirty="0" err="1"/>
              <a:t>má</a:t>
            </a:r>
            <a:r>
              <a:rPr lang="en-US" dirty="0"/>
              <a:t> </a:t>
            </a:r>
            <a:r>
              <a:rPr lang="en-US" dirty="0" err="1"/>
              <a:t>vysokou</a:t>
            </a:r>
            <a:r>
              <a:rPr lang="en-US" dirty="0"/>
              <a:t> </a:t>
            </a:r>
            <a:r>
              <a:rPr lang="en-US" dirty="0" err="1"/>
              <a:t>pevnost</a:t>
            </a:r>
            <a:r>
              <a:rPr lang="en-US" dirty="0"/>
              <a:t> a </a:t>
            </a:r>
            <a:r>
              <a:rPr lang="en-US" dirty="0" err="1"/>
              <a:t>používá</a:t>
            </a:r>
            <a:r>
              <a:rPr lang="en-US" dirty="0"/>
              <a:t> se do </a:t>
            </a:r>
            <a:r>
              <a:rPr lang="en-US" dirty="0" err="1"/>
              <a:t>sklolaminátů</a:t>
            </a:r>
            <a:r>
              <a:rPr lang="en-US" dirty="0"/>
              <a:t> a </a:t>
            </a:r>
            <a:r>
              <a:rPr lang="en-US" dirty="0" err="1"/>
              <a:t>na</a:t>
            </a:r>
            <a:r>
              <a:rPr lang="en-US" dirty="0"/>
              <a:t> </a:t>
            </a:r>
            <a:r>
              <a:rPr lang="en-US" dirty="0" err="1"/>
              <a:t>baňky</a:t>
            </a:r>
            <a:r>
              <a:rPr lang="en-US" dirty="0"/>
              <a:t> </a:t>
            </a:r>
            <a:r>
              <a:rPr lang="en-US" dirty="0" err="1"/>
              <a:t>halogenových</a:t>
            </a:r>
            <a:r>
              <a:rPr lang="en-US" dirty="0"/>
              <a:t> </a:t>
            </a:r>
            <a:r>
              <a:rPr lang="en-US" dirty="0" err="1"/>
              <a:t>žárovek</a:t>
            </a:r>
            <a:r>
              <a:rPr lang="en-US" dirty="0"/>
              <a:t>.</a:t>
            </a:r>
          </a:p>
        </p:txBody>
      </p:sp>
    </p:spTree>
    <p:extLst>
      <p:ext uri="{BB962C8B-B14F-4D97-AF65-F5344CB8AC3E}">
        <p14:creationId xmlns:p14="http://schemas.microsoft.com/office/powerpoint/2010/main" val="1138476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55A22FDE-1C9F-4521-AC5E-B81140404BA0}"/>
              </a:ext>
            </a:extLst>
          </p:cNvPr>
          <p:cNvSpPr/>
          <p:nvPr/>
        </p:nvSpPr>
        <p:spPr>
          <a:xfrm>
            <a:off x="159026" y="197342"/>
            <a:ext cx="11794435" cy="3139321"/>
          </a:xfrm>
          <a:prstGeom prst="rect">
            <a:avLst/>
          </a:prstGeom>
        </p:spPr>
        <p:txBody>
          <a:bodyPr wrap="square">
            <a:spAutoFit/>
          </a:bodyPr>
          <a:lstStyle/>
          <a:p>
            <a:pPr algn="just"/>
            <a:r>
              <a:rPr lang="en-US" b="1" dirty="0" err="1">
                <a:solidFill>
                  <a:srgbClr val="000000"/>
                </a:solidFill>
              </a:rPr>
              <a:t>Základní</a:t>
            </a:r>
            <a:r>
              <a:rPr lang="en-US" b="1" dirty="0">
                <a:solidFill>
                  <a:srgbClr val="000000"/>
                </a:solidFill>
              </a:rPr>
              <a:t> </a:t>
            </a:r>
            <a:r>
              <a:rPr lang="en-US" b="1" dirty="0" err="1">
                <a:solidFill>
                  <a:srgbClr val="000000"/>
                </a:solidFill>
              </a:rPr>
              <a:t>surovinou</a:t>
            </a:r>
            <a:r>
              <a:rPr lang="en-US" dirty="0">
                <a:solidFill>
                  <a:srgbClr val="000000"/>
                </a:solidFill>
              </a:rPr>
              <a:t> pro </a:t>
            </a:r>
            <a:r>
              <a:rPr lang="en-US" dirty="0" err="1">
                <a:solidFill>
                  <a:srgbClr val="000000"/>
                </a:solidFill>
              </a:rPr>
              <a:t>výrobu</a:t>
            </a:r>
            <a:r>
              <a:rPr lang="en-US" dirty="0">
                <a:solidFill>
                  <a:srgbClr val="000000"/>
                </a:solidFill>
              </a:rPr>
              <a:t> </a:t>
            </a:r>
            <a:r>
              <a:rPr lang="en-US" dirty="0" err="1">
                <a:solidFill>
                  <a:srgbClr val="000000"/>
                </a:solidFill>
              </a:rPr>
              <a:t>skla</a:t>
            </a:r>
            <a:r>
              <a:rPr lang="en-US" dirty="0">
                <a:solidFill>
                  <a:srgbClr val="000000"/>
                </a:solidFill>
              </a:rPr>
              <a:t> </a:t>
            </a:r>
            <a:r>
              <a:rPr lang="en-US" dirty="0" err="1">
                <a:solidFill>
                  <a:srgbClr val="000000"/>
                </a:solidFill>
              </a:rPr>
              <a:t>jsou</a:t>
            </a:r>
            <a:r>
              <a:rPr lang="en-US" dirty="0">
                <a:solidFill>
                  <a:srgbClr val="000000"/>
                </a:solidFill>
              </a:rPr>
              <a:t> </a:t>
            </a:r>
            <a:r>
              <a:rPr lang="en-US" b="1" dirty="0" err="1">
                <a:solidFill>
                  <a:srgbClr val="000000"/>
                </a:solidFill>
              </a:rPr>
              <a:t>sklářské</a:t>
            </a:r>
            <a:r>
              <a:rPr lang="en-US" dirty="0">
                <a:solidFill>
                  <a:srgbClr val="000000"/>
                </a:solidFill>
              </a:rPr>
              <a:t> (</a:t>
            </a:r>
            <a:r>
              <a:rPr lang="en-US" dirty="0" err="1">
                <a:solidFill>
                  <a:srgbClr val="000000"/>
                </a:solidFill>
              </a:rPr>
              <a:t>tavné</a:t>
            </a:r>
            <a:r>
              <a:rPr lang="en-US" dirty="0">
                <a:solidFill>
                  <a:srgbClr val="000000"/>
                </a:solidFill>
              </a:rPr>
              <a:t>) </a:t>
            </a:r>
            <a:r>
              <a:rPr lang="en-US" b="1" dirty="0" err="1">
                <a:solidFill>
                  <a:srgbClr val="000000"/>
                </a:solidFill>
              </a:rPr>
              <a:t>písky</a:t>
            </a:r>
            <a:r>
              <a:rPr lang="en-US" dirty="0">
                <a:solidFill>
                  <a:srgbClr val="000000"/>
                </a:solidFill>
              </a:rPr>
              <a:t>. </a:t>
            </a:r>
            <a:r>
              <a:rPr lang="en-US" dirty="0" err="1">
                <a:solidFill>
                  <a:srgbClr val="000000"/>
                </a:solidFill>
              </a:rPr>
              <a:t>Jsou</a:t>
            </a:r>
            <a:r>
              <a:rPr lang="en-US" dirty="0">
                <a:solidFill>
                  <a:srgbClr val="000000"/>
                </a:solidFill>
              </a:rPr>
              <a:t> to</a:t>
            </a:r>
            <a:r>
              <a:rPr lang="en-US" b="1" dirty="0">
                <a:solidFill>
                  <a:srgbClr val="000000"/>
                </a:solidFill>
              </a:rPr>
              <a:t> </a:t>
            </a:r>
            <a:r>
              <a:rPr lang="en-US" dirty="0" err="1">
                <a:solidFill>
                  <a:srgbClr val="000000"/>
                </a:solidFill>
              </a:rPr>
              <a:t>zrnité</a:t>
            </a:r>
            <a:r>
              <a:rPr lang="en-US" dirty="0">
                <a:solidFill>
                  <a:srgbClr val="000000"/>
                </a:solidFill>
              </a:rPr>
              <a:t>,</a:t>
            </a:r>
            <a:r>
              <a:rPr lang="en-US" b="1" dirty="0">
                <a:solidFill>
                  <a:srgbClr val="000000"/>
                </a:solidFill>
              </a:rPr>
              <a:t> </a:t>
            </a:r>
            <a:r>
              <a:rPr lang="en-US" dirty="0" err="1">
                <a:solidFill>
                  <a:srgbClr val="000000"/>
                </a:solidFill>
              </a:rPr>
              <a:t>většinou</a:t>
            </a:r>
            <a:r>
              <a:rPr lang="en-US" dirty="0">
                <a:solidFill>
                  <a:srgbClr val="000000"/>
                </a:solidFill>
              </a:rPr>
              <a:t> </a:t>
            </a:r>
            <a:r>
              <a:rPr lang="en-US" dirty="0" err="1">
                <a:solidFill>
                  <a:srgbClr val="000000"/>
                </a:solidFill>
              </a:rPr>
              <a:t>světle</a:t>
            </a:r>
            <a:r>
              <a:rPr lang="en-US" dirty="0">
                <a:solidFill>
                  <a:srgbClr val="000000"/>
                </a:solidFill>
              </a:rPr>
              <a:t> </a:t>
            </a:r>
            <a:r>
              <a:rPr lang="en-US" dirty="0" err="1">
                <a:solidFill>
                  <a:srgbClr val="000000"/>
                </a:solidFill>
              </a:rPr>
              <a:t>zbarvené</a:t>
            </a:r>
            <a:r>
              <a:rPr lang="en-US" b="1" dirty="0">
                <a:solidFill>
                  <a:srgbClr val="000000"/>
                </a:solidFill>
              </a:rPr>
              <a:t> </a:t>
            </a:r>
            <a:r>
              <a:rPr lang="en-US" dirty="0" err="1">
                <a:solidFill>
                  <a:srgbClr val="000000"/>
                </a:solidFill>
              </a:rPr>
              <a:t>až</a:t>
            </a:r>
            <a:r>
              <a:rPr lang="en-US" dirty="0">
                <a:solidFill>
                  <a:srgbClr val="000000"/>
                </a:solidFill>
              </a:rPr>
              <a:t> </a:t>
            </a:r>
            <a:r>
              <a:rPr lang="en-US" dirty="0" err="1">
                <a:solidFill>
                  <a:srgbClr val="000000"/>
                </a:solidFill>
              </a:rPr>
              <a:t>bílé</a:t>
            </a:r>
            <a:r>
              <a:rPr lang="en-US" b="1" dirty="0">
                <a:solidFill>
                  <a:srgbClr val="000000"/>
                </a:solidFill>
              </a:rPr>
              <a:t> </a:t>
            </a:r>
            <a:r>
              <a:rPr lang="en-US" dirty="0" err="1">
                <a:solidFill>
                  <a:srgbClr val="000000"/>
                </a:solidFill>
              </a:rPr>
              <a:t>horniny</a:t>
            </a:r>
            <a:r>
              <a:rPr lang="en-US" dirty="0">
                <a:solidFill>
                  <a:srgbClr val="000000"/>
                </a:solidFill>
              </a:rPr>
              <a:t> (</a:t>
            </a:r>
            <a:r>
              <a:rPr lang="en-US" dirty="0" err="1">
                <a:solidFill>
                  <a:srgbClr val="000000"/>
                </a:solidFill>
              </a:rPr>
              <a:t>křemenné</a:t>
            </a:r>
            <a:r>
              <a:rPr lang="en-US" dirty="0">
                <a:solidFill>
                  <a:srgbClr val="000000"/>
                </a:solidFill>
              </a:rPr>
              <a:t> </a:t>
            </a:r>
            <a:r>
              <a:rPr lang="en-US" dirty="0" err="1">
                <a:solidFill>
                  <a:srgbClr val="000000"/>
                </a:solidFill>
              </a:rPr>
              <a:t>písky</a:t>
            </a:r>
            <a:r>
              <a:rPr lang="en-US" b="1" dirty="0">
                <a:solidFill>
                  <a:srgbClr val="000000"/>
                </a:solidFill>
              </a:rPr>
              <a:t> </a:t>
            </a:r>
            <a:r>
              <a:rPr lang="en-US" dirty="0" err="1">
                <a:solidFill>
                  <a:srgbClr val="000000"/>
                </a:solidFill>
              </a:rPr>
              <a:t>nebo</a:t>
            </a:r>
            <a:r>
              <a:rPr lang="en-US" b="1" dirty="0">
                <a:solidFill>
                  <a:srgbClr val="000000"/>
                </a:solidFill>
              </a:rPr>
              <a:t> </a:t>
            </a:r>
            <a:r>
              <a:rPr lang="en-US" dirty="0" err="1">
                <a:solidFill>
                  <a:srgbClr val="000000"/>
                </a:solidFill>
              </a:rPr>
              <a:t>málo</a:t>
            </a:r>
            <a:r>
              <a:rPr lang="en-US" dirty="0">
                <a:solidFill>
                  <a:srgbClr val="000000"/>
                </a:solidFill>
              </a:rPr>
              <a:t> </a:t>
            </a:r>
            <a:r>
              <a:rPr lang="en-US" dirty="0" err="1">
                <a:solidFill>
                  <a:srgbClr val="000000"/>
                </a:solidFill>
              </a:rPr>
              <a:t>zpevněné</a:t>
            </a:r>
            <a:r>
              <a:rPr lang="en-US" b="1" dirty="0">
                <a:solidFill>
                  <a:srgbClr val="000000"/>
                </a:solidFill>
              </a:rPr>
              <a:t> </a:t>
            </a:r>
            <a:r>
              <a:rPr lang="en-US" dirty="0" err="1">
                <a:solidFill>
                  <a:srgbClr val="000000"/>
                </a:solidFill>
              </a:rPr>
              <a:t>pískovce</a:t>
            </a:r>
            <a:r>
              <a:rPr lang="en-US" dirty="0">
                <a:solidFill>
                  <a:srgbClr val="000000"/>
                </a:solidFill>
              </a:rPr>
              <a:t>) s </a:t>
            </a:r>
            <a:r>
              <a:rPr lang="en-US" dirty="0" err="1">
                <a:solidFill>
                  <a:srgbClr val="000000"/>
                </a:solidFill>
              </a:rPr>
              <a:t>primárním</a:t>
            </a:r>
            <a:r>
              <a:rPr lang="en-US" dirty="0">
                <a:solidFill>
                  <a:srgbClr val="000000"/>
                </a:solidFill>
              </a:rPr>
              <a:t> </a:t>
            </a:r>
            <a:r>
              <a:rPr lang="en-US" dirty="0" err="1">
                <a:solidFill>
                  <a:srgbClr val="000000"/>
                </a:solidFill>
              </a:rPr>
              <a:t>obsahem</a:t>
            </a:r>
            <a:r>
              <a:rPr lang="en-US" dirty="0">
                <a:solidFill>
                  <a:srgbClr val="000000"/>
                </a:solidFill>
              </a:rPr>
              <a:t> SiO</a:t>
            </a:r>
            <a:r>
              <a:rPr lang="en-US" baseline="-25000" dirty="0">
                <a:solidFill>
                  <a:srgbClr val="000000"/>
                </a:solidFill>
              </a:rPr>
              <a:t>2</a:t>
            </a:r>
            <a:r>
              <a:rPr lang="en-US" dirty="0">
                <a:solidFill>
                  <a:srgbClr val="000000"/>
                </a:solidFill>
              </a:rPr>
              <a:t> </a:t>
            </a:r>
            <a:r>
              <a:rPr lang="en-US" dirty="0" err="1">
                <a:solidFill>
                  <a:srgbClr val="000000"/>
                </a:solidFill>
              </a:rPr>
              <a:t>zpravidla</a:t>
            </a:r>
            <a:r>
              <a:rPr lang="en-US" dirty="0">
                <a:solidFill>
                  <a:srgbClr val="000000"/>
                </a:solidFill>
              </a:rPr>
              <a:t> v </a:t>
            </a:r>
            <a:r>
              <a:rPr lang="en-US" dirty="0" err="1">
                <a:solidFill>
                  <a:srgbClr val="000000"/>
                </a:solidFill>
              </a:rPr>
              <a:t>rozmezí</a:t>
            </a:r>
            <a:r>
              <a:rPr lang="en-US" dirty="0">
                <a:solidFill>
                  <a:srgbClr val="000000"/>
                </a:solidFill>
              </a:rPr>
              <a:t> 60 </a:t>
            </a:r>
            <a:r>
              <a:rPr lang="en-US" dirty="0" err="1">
                <a:solidFill>
                  <a:srgbClr val="000000"/>
                </a:solidFill>
              </a:rPr>
              <a:t>až</a:t>
            </a:r>
            <a:r>
              <a:rPr lang="en-US" dirty="0">
                <a:solidFill>
                  <a:srgbClr val="000000"/>
                </a:solidFill>
              </a:rPr>
              <a:t> 80 %. </a:t>
            </a:r>
            <a:r>
              <a:rPr lang="en-US" dirty="0" err="1">
                <a:solidFill>
                  <a:srgbClr val="000000"/>
                </a:solidFill>
              </a:rPr>
              <a:t>Sklářské</a:t>
            </a:r>
            <a:r>
              <a:rPr lang="en-US" dirty="0">
                <a:solidFill>
                  <a:srgbClr val="000000"/>
                </a:solidFill>
              </a:rPr>
              <a:t> </a:t>
            </a:r>
            <a:r>
              <a:rPr lang="en-US" dirty="0" err="1">
                <a:solidFill>
                  <a:srgbClr val="000000"/>
                </a:solidFill>
              </a:rPr>
              <a:t>písky</a:t>
            </a:r>
            <a:r>
              <a:rPr lang="en-US" dirty="0">
                <a:solidFill>
                  <a:srgbClr val="000000"/>
                </a:solidFill>
              </a:rPr>
              <a:t> </a:t>
            </a:r>
            <a:r>
              <a:rPr lang="en-US" dirty="0" err="1">
                <a:solidFill>
                  <a:srgbClr val="000000"/>
                </a:solidFill>
              </a:rPr>
              <a:t>obsahují</a:t>
            </a:r>
            <a:r>
              <a:rPr lang="en-US" dirty="0">
                <a:solidFill>
                  <a:srgbClr val="000000"/>
                </a:solidFill>
              </a:rPr>
              <a:t>, </a:t>
            </a:r>
            <a:r>
              <a:rPr lang="en-US" dirty="0" err="1">
                <a:solidFill>
                  <a:srgbClr val="000000"/>
                </a:solidFill>
              </a:rPr>
              <a:t>vedle</a:t>
            </a:r>
            <a:r>
              <a:rPr lang="en-US" dirty="0">
                <a:solidFill>
                  <a:srgbClr val="000000"/>
                </a:solidFill>
              </a:rPr>
              <a:t> </a:t>
            </a:r>
            <a:r>
              <a:rPr lang="en-US" dirty="0" err="1">
                <a:solidFill>
                  <a:srgbClr val="000000"/>
                </a:solidFill>
              </a:rPr>
              <a:t>naprosto</a:t>
            </a:r>
            <a:r>
              <a:rPr lang="en-US" dirty="0">
                <a:solidFill>
                  <a:srgbClr val="000000"/>
                </a:solidFill>
              </a:rPr>
              <a:t> </a:t>
            </a:r>
            <a:r>
              <a:rPr lang="en-US" dirty="0" err="1">
                <a:solidFill>
                  <a:srgbClr val="000000"/>
                </a:solidFill>
              </a:rPr>
              <a:t>dominantního</a:t>
            </a:r>
            <a:r>
              <a:rPr lang="en-US" b="1" dirty="0">
                <a:solidFill>
                  <a:srgbClr val="000000"/>
                </a:solidFill>
              </a:rPr>
              <a:t> </a:t>
            </a:r>
            <a:r>
              <a:rPr lang="en-US" b="1" dirty="0" err="1">
                <a:solidFill>
                  <a:srgbClr val="000000"/>
                </a:solidFill>
              </a:rPr>
              <a:t>křemene</a:t>
            </a:r>
            <a:r>
              <a:rPr lang="en-US" dirty="0">
                <a:solidFill>
                  <a:srgbClr val="000000"/>
                </a:solidFill>
              </a:rPr>
              <a:t>, </a:t>
            </a:r>
            <a:r>
              <a:rPr lang="en-US" dirty="0" err="1">
                <a:solidFill>
                  <a:srgbClr val="000000"/>
                </a:solidFill>
              </a:rPr>
              <a:t>také</a:t>
            </a:r>
            <a:r>
              <a:rPr lang="en-US" dirty="0">
                <a:solidFill>
                  <a:srgbClr val="000000"/>
                </a:solidFill>
              </a:rPr>
              <a:t> </a:t>
            </a:r>
            <a:r>
              <a:rPr lang="en-US" dirty="0" err="1">
                <a:solidFill>
                  <a:srgbClr val="000000"/>
                </a:solidFill>
              </a:rPr>
              <a:t>zrna</a:t>
            </a:r>
            <a:r>
              <a:rPr lang="en-US" dirty="0">
                <a:solidFill>
                  <a:srgbClr val="000000"/>
                </a:solidFill>
              </a:rPr>
              <a:t> (</a:t>
            </a:r>
            <a:r>
              <a:rPr lang="en-US" dirty="0" err="1">
                <a:solidFill>
                  <a:srgbClr val="000000"/>
                </a:solidFill>
              </a:rPr>
              <a:t>klasty</a:t>
            </a:r>
            <a:r>
              <a:rPr lang="en-US" dirty="0">
                <a:solidFill>
                  <a:srgbClr val="000000"/>
                </a:solidFill>
              </a:rPr>
              <a:t>) </a:t>
            </a:r>
            <a:r>
              <a:rPr lang="en-US" dirty="0" err="1">
                <a:solidFill>
                  <a:srgbClr val="000000"/>
                </a:solidFill>
              </a:rPr>
              <a:t>jiných</a:t>
            </a:r>
            <a:r>
              <a:rPr lang="en-US" dirty="0">
                <a:solidFill>
                  <a:srgbClr val="000000"/>
                </a:solidFill>
              </a:rPr>
              <a:t> </a:t>
            </a:r>
            <a:r>
              <a:rPr lang="en-US" dirty="0" err="1">
                <a:solidFill>
                  <a:srgbClr val="000000"/>
                </a:solidFill>
              </a:rPr>
              <a:t>minerálů</a:t>
            </a:r>
            <a:r>
              <a:rPr lang="en-US" dirty="0">
                <a:solidFill>
                  <a:srgbClr val="000000"/>
                </a:solidFill>
              </a:rPr>
              <a:t> – </a:t>
            </a:r>
            <a:r>
              <a:rPr lang="en-US" dirty="0" err="1">
                <a:solidFill>
                  <a:srgbClr val="000000"/>
                </a:solidFill>
              </a:rPr>
              <a:t>nejčastěji</a:t>
            </a:r>
            <a:r>
              <a:rPr lang="en-US" dirty="0">
                <a:solidFill>
                  <a:srgbClr val="000000"/>
                </a:solidFill>
              </a:rPr>
              <a:t> </a:t>
            </a:r>
            <a:r>
              <a:rPr lang="en-US" dirty="0" err="1">
                <a:solidFill>
                  <a:srgbClr val="000000"/>
                </a:solidFill>
              </a:rPr>
              <a:t>živců</a:t>
            </a:r>
            <a:r>
              <a:rPr lang="en-US" dirty="0">
                <a:solidFill>
                  <a:srgbClr val="000000"/>
                </a:solidFill>
              </a:rPr>
              <a:t>, </a:t>
            </a:r>
            <a:r>
              <a:rPr lang="en-US" dirty="0" err="1">
                <a:solidFill>
                  <a:srgbClr val="000000"/>
                </a:solidFill>
              </a:rPr>
              <a:t>slíd</a:t>
            </a:r>
            <a:r>
              <a:rPr lang="en-US" dirty="0">
                <a:solidFill>
                  <a:srgbClr val="000000"/>
                </a:solidFill>
              </a:rPr>
              <a:t> (</a:t>
            </a:r>
            <a:r>
              <a:rPr lang="en-US" dirty="0" err="1">
                <a:solidFill>
                  <a:srgbClr val="000000"/>
                </a:solidFill>
              </a:rPr>
              <a:t>biotitu</a:t>
            </a:r>
            <a:r>
              <a:rPr lang="en-US" dirty="0">
                <a:solidFill>
                  <a:srgbClr val="000000"/>
                </a:solidFill>
              </a:rPr>
              <a:t>, </a:t>
            </a:r>
            <a:r>
              <a:rPr lang="en-US" dirty="0" err="1">
                <a:solidFill>
                  <a:srgbClr val="000000"/>
                </a:solidFill>
              </a:rPr>
              <a:t>muskovitu</a:t>
            </a:r>
            <a:r>
              <a:rPr lang="en-US" dirty="0">
                <a:solidFill>
                  <a:srgbClr val="000000"/>
                </a:solidFill>
              </a:rPr>
              <a:t>) a </a:t>
            </a:r>
            <a:r>
              <a:rPr lang="en-US" dirty="0" err="1">
                <a:solidFill>
                  <a:srgbClr val="000000"/>
                </a:solidFill>
              </a:rPr>
              <a:t>tzv</a:t>
            </a:r>
            <a:r>
              <a:rPr lang="en-US" dirty="0">
                <a:solidFill>
                  <a:srgbClr val="000000"/>
                </a:solidFill>
              </a:rPr>
              <a:t>. </a:t>
            </a:r>
            <a:r>
              <a:rPr lang="en-US" dirty="0" err="1">
                <a:solidFill>
                  <a:srgbClr val="000000"/>
                </a:solidFill>
              </a:rPr>
              <a:t>těžkých</a:t>
            </a:r>
            <a:r>
              <a:rPr lang="en-US" dirty="0">
                <a:solidFill>
                  <a:srgbClr val="000000"/>
                </a:solidFill>
              </a:rPr>
              <a:t> </a:t>
            </a:r>
            <a:r>
              <a:rPr lang="en-US" dirty="0" err="1">
                <a:solidFill>
                  <a:srgbClr val="000000"/>
                </a:solidFill>
              </a:rPr>
              <a:t>minerálů</a:t>
            </a:r>
            <a:r>
              <a:rPr lang="en-US" dirty="0">
                <a:solidFill>
                  <a:srgbClr val="000000"/>
                </a:solidFill>
              </a:rPr>
              <a:t> (</a:t>
            </a:r>
            <a:r>
              <a:rPr lang="en-US" dirty="0" err="1">
                <a:solidFill>
                  <a:srgbClr val="000000"/>
                </a:solidFill>
              </a:rPr>
              <a:t>např</a:t>
            </a:r>
            <a:r>
              <a:rPr lang="en-US" dirty="0">
                <a:solidFill>
                  <a:srgbClr val="000000"/>
                </a:solidFill>
              </a:rPr>
              <a:t>. </a:t>
            </a:r>
            <a:r>
              <a:rPr lang="en-US" dirty="0" err="1">
                <a:solidFill>
                  <a:srgbClr val="000000"/>
                </a:solidFill>
              </a:rPr>
              <a:t>granátů</a:t>
            </a:r>
            <a:r>
              <a:rPr lang="en-US" dirty="0">
                <a:solidFill>
                  <a:srgbClr val="000000"/>
                </a:solidFill>
              </a:rPr>
              <a:t>, </a:t>
            </a:r>
            <a:r>
              <a:rPr lang="en-US" dirty="0" err="1">
                <a:solidFill>
                  <a:srgbClr val="000000"/>
                </a:solidFill>
              </a:rPr>
              <a:t>zirkonu</a:t>
            </a:r>
            <a:r>
              <a:rPr lang="en-US" dirty="0">
                <a:solidFill>
                  <a:srgbClr val="000000"/>
                </a:solidFill>
              </a:rPr>
              <a:t>, </a:t>
            </a:r>
            <a:r>
              <a:rPr lang="en-US" dirty="0" err="1">
                <a:solidFill>
                  <a:srgbClr val="000000"/>
                </a:solidFill>
              </a:rPr>
              <a:t>turmalínu</a:t>
            </a:r>
            <a:r>
              <a:rPr lang="en-US" dirty="0">
                <a:solidFill>
                  <a:srgbClr val="000000"/>
                </a:solidFill>
              </a:rPr>
              <a:t>, </a:t>
            </a:r>
            <a:r>
              <a:rPr lang="en-US" dirty="0" err="1">
                <a:solidFill>
                  <a:srgbClr val="000000"/>
                </a:solidFill>
              </a:rPr>
              <a:t>rutilu</a:t>
            </a:r>
            <a:r>
              <a:rPr lang="en-US" dirty="0">
                <a:solidFill>
                  <a:srgbClr val="000000"/>
                </a:solidFill>
              </a:rPr>
              <a:t>, </a:t>
            </a:r>
            <a:r>
              <a:rPr lang="en-US" dirty="0" err="1">
                <a:solidFill>
                  <a:srgbClr val="000000"/>
                </a:solidFill>
              </a:rPr>
              <a:t>ilmenitu</a:t>
            </a:r>
            <a:r>
              <a:rPr lang="en-US" dirty="0">
                <a:solidFill>
                  <a:srgbClr val="000000"/>
                </a:solidFill>
              </a:rPr>
              <a:t>, </a:t>
            </a:r>
            <a:r>
              <a:rPr lang="en-US" dirty="0" err="1">
                <a:solidFill>
                  <a:srgbClr val="000000"/>
                </a:solidFill>
              </a:rPr>
              <a:t>magnetitu</a:t>
            </a:r>
            <a:r>
              <a:rPr lang="en-US" dirty="0">
                <a:solidFill>
                  <a:srgbClr val="000000"/>
                </a:solidFill>
              </a:rPr>
              <a:t>). </a:t>
            </a:r>
            <a:r>
              <a:rPr lang="en-US" dirty="0" err="1">
                <a:solidFill>
                  <a:srgbClr val="000000"/>
                </a:solidFill>
              </a:rPr>
              <a:t>Jako</a:t>
            </a:r>
            <a:r>
              <a:rPr lang="en-US" dirty="0">
                <a:solidFill>
                  <a:srgbClr val="000000"/>
                </a:solidFill>
              </a:rPr>
              <a:t> </a:t>
            </a:r>
            <a:r>
              <a:rPr lang="en-US" dirty="0" err="1">
                <a:solidFill>
                  <a:srgbClr val="000000"/>
                </a:solidFill>
              </a:rPr>
              <a:t>pojivo</a:t>
            </a:r>
            <a:r>
              <a:rPr lang="en-US" dirty="0">
                <a:solidFill>
                  <a:srgbClr val="000000"/>
                </a:solidFill>
              </a:rPr>
              <a:t> se </a:t>
            </a:r>
            <a:r>
              <a:rPr lang="en-US" dirty="0" err="1">
                <a:solidFill>
                  <a:srgbClr val="000000"/>
                </a:solidFill>
              </a:rPr>
              <a:t>zpravidla</a:t>
            </a:r>
            <a:r>
              <a:rPr lang="en-US" dirty="0">
                <a:solidFill>
                  <a:srgbClr val="000000"/>
                </a:solidFill>
              </a:rPr>
              <a:t> </a:t>
            </a:r>
            <a:r>
              <a:rPr lang="en-US" dirty="0" err="1">
                <a:solidFill>
                  <a:srgbClr val="000000"/>
                </a:solidFill>
              </a:rPr>
              <a:t>uplatňují</a:t>
            </a:r>
            <a:r>
              <a:rPr lang="en-US" dirty="0">
                <a:solidFill>
                  <a:srgbClr val="000000"/>
                </a:solidFill>
              </a:rPr>
              <a:t> </a:t>
            </a:r>
            <a:r>
              <a:rPr lang="en-US" dirty="0" err="1">
                <a:solidFill>
                  <a:srgbClr val="000000"/>
                </a:solidFill>
              </a:rPr>
              <a:t>jílové</a:t>
            </a:r>
            <a:r>
              <a:rPr lang="en-US" dirty="0">
                <a:solidFill>
                  <a:srgbClr val="000000"/>
                </a:solidFill>
              </a:rPr>
              <a:t> </a:t>
            </a:r>
            <a:r>
              <a:rPr lang="en-US" dirty="0" err="1">
                <a:solidFill>
                  <a:srgbClr val="000000"/>
                </a:solidFill>
              </a:rPr>
              <a:t>minerály</a:t>
            </a:r>
            <a:r>
              <a:rPr lang="en-US" dirty="0">
                <a:solidFill>
                  <a:srgbClr val="000000"/>
                </a:solidFill>
              </a:rPr>
              <a:t> (</a:t>
            </a:r>
            <a:r>
              <a:rPr lang="en-US" dirty="0" err="1">
                <a:solidFill>
                  <a:srgbClr val="000000"/>
                </a:solidFill>
              </a:rPr>
              <a:t>např</a:t>
            </a:r>
            <a:r>
              <a:rPr lang="en-US" dirty="0">
                <a:solidFill>
                  <a:srgbClr val="000000"/>
                </a:solidFill>
              </a:rPr>
              <a:t>. </a:t>
            </a:r>
            <a:r>
              <a:rPr lang="en-US" dirty="0" err="1">
                <a:solidFill>
                  <a:srgbClr val="000000"/>
                </a:solidFill>
              </a:rPr>
              <a:t>kaolinit</a:t>
            </a:r>
            <a:r>
              <a:rPr lang="en-US" dirty="0">
                <a:solidFill>
                  <a:srgbClr val="000000"/>
                </a:solidFill>
              </a:rPr>
              <a:t>), </a:t>
            </a:r>
            <a:r>
              <a:rPr lang="en-US" dirty="0" err="1">
                <a:solidFill>
                  <a:srgbClr val="000000"/>
                </a:solidFill>
              </a:rPr>
              <a:t>karbonáty</a:t>
            </a:r>
            <a:r>
              <a:rPr lang="en-US" dirty="0">
                <a:solidFill>
                  <a:srgbClr val="000000"/>
                </a:solidFill>
              </a:rPr>
              <a:t> a </a:t>
            </a:r>
            <a:r>
              <a:rPr lang="en-US" dirty="0" err="1">
                <a:solidFill>
                  <a:srgbClr val="000000"/>
                </a:solidFill>
              </a:rPr>
              <a:t>oxihydroxidy</a:t>
            </a:r>
            <a:r>
              <a:rPr lang="en-US" dirty="0">
                <a:solidFill>
                  <a:srgbClr val="000000"/>
                </a:solidFill>
              </a:rPr>
              <a:t> </a:t>
            </a:r>
            <a:r>
              <a:rPr lang="en-US" dirty="0" err="1">
                <a:solidFill>
                  <a:srgbClr val="000000"/>
                </a:solidFill>
              </a:rPr>
              <a:t>železa</a:t>
            </a:r>
            <a:r>
              <a:rPr lang="en-US" dirty="0">
                <a:solidFill>
                  <a:srgbClr val="000000"/>
                </a:solidFill>
              </a:rPr>
              <a:t>.   </a:t>
            </a:r>
          </a:p>
          <a:p>
            <a:pPr algn="just"/>
            <a:r>
              <a:rPr lang="en-US" dirty="0">
                <a:solidFill>
                  <a:srgbClr val="000000"/>
                </a:solidFill>
              </a:rPr>
              <a:t>  </a:t>
            </a:r>
            <a:r>
              <a:rPr lang="en-US" dirty="0" err="1">
                <a:solidFill>
                  <a:srgbClr val="000000"/>
                </a:solidFill>
              </a:rPr>
              <a:t>Sklářské</a:t>
            </a:r>
            <a:r>
              <a:rPr lang="en-US" dirty="0">
                <a:solidFill>
                  <a:srgbClr val="000000"/>
                </a:solidFill>
              </a:rPr>
              <a:t> </a:t>
            </a:r>
            <a:r>
              <a:rPr lang="en-US" dirty="0" err="1">
                <a:solidFill>
                  <a:srgbClr val="000000"/>
                </a:solidFill>
              </a:rPr>
              <a:t>písky</a:t>
            </a:r>
            <a:r>
              <a:rPr lang="en-US" dirty="0">
                <a:solidFill>
                  <a:srgbClr val="000000"/>
                </a:solidFill>
              </a:rPr>
              <a:t> se </a:t>
            </a:r>
            <a:r>
              <a:rPr lang="en-US" dirty="0" err="1">
                <a:solidFill>
                  <a:srgbClr val="000000"/>
                </a:solidFill>
              </a:rPr>
              <a:t>těží</a:t>
            </a:r>
            <a:r>
              <a:rPr lang="en-US" dirty="0">
                <a:solidFill>
                  <a:srgbClr val="000000"/>
                </a:solidFill>
              </a:rPr>
              <a:t> </a:t>
            </a:r>
            <a:r>
              <a:rPr lang="en-US" dirty="0" err="1">
                <a:solidFill>
                  <a:srgbClr val="000000"/>
                </a:solidFill>
              </a:rPr>
              <a:t>povrchovým</a:t>
            </a:r>
            <a:r>
              <a:rPr lang="en-US" dirty="0">
                <a:solidFill>
                  <a:srgbClr val="000000"/>
                </a:solidFill>
              </a:rPr>
              <a:t> </a:t>
            </a:r>
            <a:r>
              <a:rPr lang="en-US" dirty="0" err="1">
                <a:solidFill>
                  <a:srgbClr val="000000"/>
                </a:solidFill>
              </a:rPr>
              <a:t>způsobem</a:t>
            </a:r>
            <a:r>
              <a:rPr lang="en-US" dirty="0">
                <a:solidFill>
                  <a:srgbClr val="000000"/>
                </a:solidFill>
              </a:rPr>
              <a:t> v </a:t>
            </a:r>
            <a:r>
              <a:rPr lang="en-US" dirty="0" err="1">
                <a:solidFill>
                  <a:srgbClr val="000000"/>
                </a:solidFill>
              </a:rPr>
              <a:t>lomech</a:t>
            </a:r>
            <a:r>
              <a:rPr lang="en-US" dirty="0">
                <a:solidFill>
                  <a:srgbClr val="000000"/>
                </a:solidFill>
              </a:rPr>
              <a:t>. </a:t>
            </a:r>
            <a:r>
              <a:rPr lang="en-US" dirty="0" err="1">
                <a:solidFill>
                  <a:srgbClr val="000000"/>
                </a:solidFill>
              </a:rPr>
              <a:t>Způsob</a:t>
            </a:r>
            <a:r>
              <a:rPr lang="en-US" dirty="0">
                <a:solidFill>
                  <a:srgbClr val="000000"/>
                </a:solidFill>
              </a:rPr>
              <a:t> </a:t>
            </a:r>
            <a:r>
              <a:rPr lang="en-US" dirty="0" err="1">
                <a:solidFill>
                  <a:srgbClr val="000000"/>
                </a:solidFill>
              </a:rPr>
              <a:t>rozpojování</a:t>
            </a:r>
            <a:r>
              <a:rPr lang="en-US" dirty="0">
                <a:solidFill>
                  <a:srgbClr val="000000"/>
                </a:solidFill>
              </a:rPr>
              <a:t> </a:t>
            </a:r>
            <a:r>
              <a:rPr lang="en-US" dirty="0" err="1">
                <a:solidFill>
                  <a:srgbClr val="000000"/>
                </a:solidFill>
              </a:rPr>
              <a:t>horniny</a:t>
            </a:r>
            <a:r>
              <a:rPr lang="en-US" dirty="0">
                <a:solidFill>
                  <a:srgbClr val="000000"/>
                </a:solidFill>
              </a:rPr>
              <a:t> </a:t>
            </a:r>
            <a:r>
              <a:rPr lang="en-US" dirty="0" err="1">
                <a:solidFill>
                  <a:srgbClr val="000000"/>
                </a:solidFill>
              </a:rPr>
              <a:t>závisí</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stupni</a:t>
            </a:r>
            <a:r>
              <a:rPr lang="en-US" dirty="0">
                <a:solidFill>
                  <a:srgbClr val="000000"/>
                </a:solidFill>
              </a:rPr>
              <a:t> </a:t>
            </a:r>
            <a:r>
              <a:rPr lang="en-US" dirty="0" err="1">
                <a:solidFill>
                  <a:srgbClr val="000000"/>
                </a:solidFill>
              </a:rPr>
              <a:t>jejího</a:t>
            </a:r>
            <a:r>
              <a:rPr lang="en-US" dirty="0">
                <a:solidFill>
                  <a:srgbClr val="000000"/>
                </a:solidFill>
              </a:rPr>
              <a:t> </a:t>
            </a:r>
            <a:r>
              <a:rPr lang="en-US" dirty="0" err="1">
                <a:solidFill>
                  <a:srgbClr val="000000"/>
                </a:solidFill>
              </a:rPr>
              <a:t>zpevnění</a:t>
            </a:r>
            <a:r>
              <a:rPr lang="en-US" dirty="0">
                <a:solidFill>
                  <a:srgbClr val="000000"/>
                </a:solidFill>
              </a:rPr>
              <a:t> (</a:t>
            </a:r>
            <a:r>
              <a:rPr lang="en-US" dirty="0" err="1">
                <a:solidFill>
                  <a:srgbClr val="000000"/>
                </a:solidFill>
              </a:rPr>
              <a:t>diageneze</a:t>
            </a:r>
            <a:r>
              <a:rPr lang="en-US" dirty="0">
                <a:solidFill>
                  <a:srgbClr val="000000"/>
                </a:solidFill>
              </a:rPr>
              <a:t>), u </a:t>
            </a:r>
            <a:r>
              <a:rPr lang="en-US" dirty="0" err="1">
                <a:solidFill>
                  <a:srgbClr val="000000"/>
                </a:solidFill>
              </a:rPr>
              <a:t>silněji</a:t>
            </a:r>
            <a:r>
              <a:rPr lang="en-US" dirty="0">
                <a:solidFill>
                  <a:srgbClr val="000000"/>
                </a:solidFill>
              </a:rPr>
              <a:t> </a:t>
            </a:r>
            <a:r>
              <a:rPr lang="en-US" dirty="0" err="1">
                <a:solidFill>
                  <a:srgbClr val="000000"/>
                </a:solidFill>
              </a:rPr>
              <a:t>zpevněných</a:t>
            </a:r>
            <a:r>
              <a:rPr lang="en-US" dirty="0">
                <a:solidFill>
                  <a:srgbClr val="000000"/>
                </a:solidFill>
              </a:rPr>
              <a:t> </a:t>
            </a:r>
            <a:r>
              <a:rPr lang="en-US" dirty="0" err="1">
                <a:solidFill>
                  <a:srgbClr val="000000"/>
                </a:solidFill>
              </a:rPr>
              <a:t>písků</a:t>
            </a:r>
            <a:r>
              <a:rPr lang="en-US" dirty="0">
                <a:solidFill>
                  <a:srgbClr val="000000"/>
                </a:solidFill>
              </a:rPr>
              <a:t> a </a:t>
            </a:r>
            <a:r>
              <a:rPr lang="en-US" dirty="0" err="1">
                <a:solidFill>
                  <a:srgbClr val="000000"/>
                </a:solidFill>
              </a:rPr>
              <a:t>pískovců</a:t>
            </a:r>
            <a:r>
              <a:rPr lang="en-US" dirty="0">
                <a:solidFill>
                  <a:srgbClr val="000000"/>
                </a:solidFill>
              </a:rPr>
              <a:t> se pro </a:t>
            </a:r>
            <a:r>
              <a:rPr lang="en-US" dirty="0" err="1">
                <a:solidFill>
                  <a:srgbClr val="000000"/>
                </a:solidFill>
              </a:rPr>
              <a:t>rozpojování</a:t>
            </a:r>
            <a:r>
              <a:rPr lang="en-US" dirty="0">
                <a:solidFill>
                  <a:srgbClr val="000000"/>
                </a:solidFill>
              </a:rPr>
              <a:t> </a:t>
            </a:r>
            <a:r>
              <a:rPr lang="en-US" dirty="0" err="1">
                <a:solidFill>
                  <a:srgbClr val="000000"/>
                </a:solidFill>
              </a:rPr>
              <a:t>používají</a:t>
            </a:r>
            <a:r>
              <a:rPr lang="en-US" dirty="0">
                <a:solidFill>
                  <a:srgbClr val="000000"/>
                </a:solidFill>
              </a:rPr>
              <a:t> </a:t>
            </a:r>
            <a:r>
              <a:rPr lang="en-US" dirty="0" err="1">
                <a:solidFill>
                  <a:srgbClr val="000000"/>
                </a:solidFill>
              </a:rPr>
              <a:t>trhací</a:t>
            </a:r>
            <a:r>
              <a:rPr lang="en-US" dirty="0">
                <a:solidFill>
                  <a:srgbClr val="000000"/>
                </a:solidFill>
              </a:rPr>
              <a:t> </a:t>
            </a:r>
            <a:r>
              <a:rPr lang="en-US" dirty="0" err="1">
                <a:solidFill>
                  <a:srgbClr val="000000"/>
                </a:solidFill>
              </a:rPr>
              <a:t>práce</a:t>
            </a:r>
            <a:r>
              <a:rPr lang="en-US" dirty="0">
                <a:solidFill>
                  <a:srgbClr val="000000"/>
                </a:solidFill>
              </a:rPr>
              <a:t>.</a:t>
            </a:r>
            <a:r>
              <a:rPr lang="cs-CZ" dirty="0">
                <a:solidFill>
                  <a:srgbClr val="000000"/>
                </a:solidFill>
              </a:rPr>
              <a:t> </a:t>
            </a:r>
            <a:r>
              <a:rPr lang="en-US" dirty="0" err="1">
                <a:solidFill>
                  <a:srgbClr val="000000"/>
                </a:solidFill>
              </a:rPr>
              <a:t>Požadavky</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kvalitu</a:t>
            </a:r>
            <a:r>
              <a:rPr lang="en-US" dirty="0">
                <a:solidFill>
                  <a:srgbClr val="000000"/>
                </a:solidFill>
              </a:rPr>
              <a:t> </a:t>
            </a:r>
            <a:r>
              <a:rPr lang="en-US" dirty="0" err="1">
                <a:solidFill>
                  <a:srgbClr val="000000"/>
                </a:solidFill>
              </a:rPr>
              <a:t>sklářských</a:t>
            </a:r>
            <a:r>
              <a:rPr lang="en-US" dirty="0">
                <a:solidFill>
                  <a:srgbClr val="000000"/>
                </a:solidFill>
              </a:rPr>
              <a:t> </a:t>
            </a:r>
            <a:r>
              <a:rPr lang="en-US" dirty="0" err="1">
                <a:solidFill>
                  <a:srgbClr val="000000"/>
                </a:solidFill>
              </a:rPr>
              <a:t>písků</a:t>
            </a:r>
            <a:r>
              <a:rPr lang="en-US" dirty="0">
                <a:solidFill>
                  <a:srgbClr val="000000"/>
                </a:solidFill>
              </a:rPr>
              <a:t> (</a:t>
            </a:r>
            <a:r>
              <a:rPr lang="en-US" dirty="0" err="1">
                <a:solidFill>
                  <a:srgbClr val="000000"/>
                </a:solidFill>
              </a:rPr>
              <a:t>zrnitostní</a:t>
            </a:r>
            <a:r>
              <a:rPr lang="en-US" dirty="0">
                <a:solidFill>
                  <a:srgbClr val="000000"/>
                </a:solidFill>
              </a:rPr>
              <a:t>, </a:t>
            </a:r>
            <a:r>
              <a:rPr lang="en-US" dirty="0" err="1">
                <a:solidFill>
                  <a:srgbClr val="000000"/>
                </a:solidFill>
              </a:rPr>
              <a:t>minerální</a:t>
            </a:r>
            <a:r>
              <a:rPr lang="en-US" dirty="0">
                <a:solidFill>
                  <a:srgbClr val="000000"/>
                </a:solidFill>
              </a:rPr>
              <a:t> a </a:t>
            </a:r>
            <a:r>
              <a:rPr lang="en-US" dirty="0" err="1">
                <a:solidFill>
                  <a:srgbClr val="000000"/>
                </a:solidFill>
              </a:rPr>
              <a:t>chemické</a:t>
            </a:r>
            <a:r>
              <a:rPr lang="en-US" dirty="0">
                <a:solidFill>
                  <a:srgbClr val="000000"/>
                </a:solidFill>
              </a:rPr>
              <a:t> </a:t>
            </a:r>
            <a:r>
              <a:rPr lang="en-US" dirty="0" err="1">
                <a:solidFill>
                  <a:srgbClr val="000000"/>
                </a:solidFill>
              </a:rPr>
              <a:t>složení</a:t>
            </a:r>
            <a:r>
              <a:rPr lang="en-US" dirty="0">
                <a:solidFill>
                  <a:srgbClr val="000000"/>
                </a:solidFill>
              </a:rPr>
              <a:t>) se </a:t>
            </a:r>
            <a:r>
              <a:rPr lang="en-US" dirty="0" err="1">
                <a:solidFill>
                  <a:srgbClr val="000000"/>
                </a:solidFill>
              </a:rPr>
              <a:t>mění</a:t>
            </a:r>
            <a:r>
              <a:rPr lang="en-US" dirty="0">
                <a:solidFill>
                  <a:srgbClr val="000000"/>
                </a:solidFill>
              </a:rPr>
              <a:t> </a:t>
            </a:r>
            <a:r>
              <a:rPr lang="en-US" dirty="0" err="1">
                <a:solidFill>
                  <a:srgbClr val="000000"/>
                </a:solidFill>
              </a:rPr>
              <a:t>podle</a:t>
            </a:r>
            <a:r>
              <a:rPr lang="en-US" dirty="0">
                <a:solidFill>
                  <a:srgbClr val="000000"/>
                </a:solidFill>
              </a:rPr>
              <a:t> </a:t>
            </a:r>
            <a:r>
              <a:rPr lang="en-US" dirty="0" err="1">
                <a:solidFill>
                  <a:srgbClr val="000000"/>
                </a:solidFill>
              </a:rPr>
              <a:t>druhu</a:t>
            </a:r>
            <a:r>
              <a:rPr lang="en-US" dirty="0">
                <a:solidFill>
                  <a:srgbClr val="000000"/>
                </a:solidFill>
              </a:rPr>
              <a:t> </a:t>
            </a:r>
            <a:r>
              <a:rPr lang="en-US" dirty="0" err="1">
                <a:solidFill>
                  <a:srgbClr val="000000"/>
                </a:solidFill>
              </a:rPr>
              <a:t>vyráběného</a:t>
            </a:r>
            <a:r>
              <a:rPr lang="en-US" dirty="0">
                <a:solidFill>
                  <a:srgbClr val="000000"/>
                </a:solidFill>
              </a:rPr>
              <a:t> </a:t>
            </a:r>
            <a:r>
              <a:rPr lang="en-US" dirty="0" err="1">
                <a:solidFill>
                  <a:srgbClr val="000000"/>
                </a:solidFill>
              </a:rPr>
              <a:t>skla</a:t>
            </a:r>
            <a:r>
              <a:rPr lang="en-US" dirty="0">
                <a:solidFill>
                  <a:srgbClr val="000000"/>
                </a:solidFill>
              </a:rPr>
              <a:t>. </a:t>
            </a:r>
            <a:r>
              <a:rPr lang="en-US" dirty="0" err="1">
                <a:solidFill>
                  <a:srgbClr val="000000"/>
                </a:solidFill>
              </a:rPr>
              <a:t>Písky</a:t>
            </a:r>
            <a:r>
              <a:rPr lang="en-US" dirty="0">
                <a:solidFill>
                  <a:srgbClr val="000000"/>
                </a:solidFill>
              </a:rPr>
              <a:t> v </a:t>
            </a:r>
            <a:r>
              <a:rPr lang="en-US" dirty="0" err="1">
                <a:solidFill>
                  <a:srgbClr val="000000"/>
                </a:solidFill>
              </a:rPr>
              <a:t>požadované</a:t>
            </a:r>
            <a:r>
              <a:rPr lang="en-US" dirty="0">
                <a:solidFill>
                  <a:srgbClr val="000000"/>
                </a:solidFill>
              </a:rPr>
              <a:t> </a:t>
            </a:r>
            <a:r>
              <a:rPr lang="en-US" dirty="0" err="1">
                <a:solidFill>
                  <a:srgbClr val="000000"/>
                </a:solidFill>
              </a:rPr>
              <a:t>kvalitě</a:t>
            </a:r>
            <a:r>
              <a:rPr lang="en-US" dirty="0">
                <a:solidFill>
                  <a:srgbClr val="000000"/>
                </a:solidFill>
              </a:rPr>
              <a:t> se </a:t>
            </a:r>
            <a:r>
              <a:rPr lang="en-US" dirty="0" err="1">
                <a:solidFill>
                  <a:srgbClr val="000000"/>
                </a:solidFill>
              </a:rPr>
              <a:t>většinou</a:t>
            </a:r>
            <a:r>
              <a:rPr lang="en-US" dirty="0">
                <a:solidFill>
                  <a:srgbClr val="000000"/>
                </a:solidFill>
              </a:rPr>
              <a:t> v </a:t>
            </a:r>
            <a:r>
              <a:rPr lang="en-US" dirty="0" err="1">
                <a:solidFill>
                  <a:srgbClr val="000000"/>
                </a:solidFill>
              </a:rPr>
              <a:t>přírodě</a:t>
            </a:r>
            <a:r>
              <a:rPr lang="en-US" dirty="0">
                <a:solidFill>
                  <a:srgbClr val="000000"/>
                </a:solidFill>
              </a:rPr>
              <a:t> </a:t>
            </a:r>
            <a:r>
              <a:rPr lang="en-US" dirty="0" err="1">
                <a:solidFill>
                  <a:srgbClr val="000000"/>
                </a:solidFill>
              </a:rPr>
              <a:t>nevyskytují</a:t>
            </a:r>
            <a:r>
              <a:rPr lang="en-US" dirty="0">
                <a:solidFill>
                  <a:srgbClr val="000000"/>
                </a:solidFill>
              </a:rPr>
              <a:t>, proto je </a:t>
            </a:r>
            <a:r>
              <a:rPr lang="en-US" dirty="0" err="1">
                <a:solidFill>
                  <a:srgbClr val="000000"/>
                </a:solidFill>
              </a:rPr>
              <a:t>nutno</a:t>
            </a:r>
            <a:r>
              <a:rPr lang="en-US" dirty="0">
                <a:solidFill>
                  <a:srgbClr val="000000"/>
                </a:solidFill>
              </a:rPr>
              <a:t> je</a:t>
            </a:r>
            <a:r>
              <a:rPr lang="en-US" b="1" dirty="0">
                <a:solidFill>
                  <a:srgbClr val="000000"/>
                </a:solidFill>
              </a:rPr>
              <a:t> </a:t>
            </a:r>
            <a:r>
              <a:rPr lang="en-US" b="1" dirty="0" err="1">
                <a:solidFill>
                  <a:srgbClr val="000000"/>
                </a:solidFill>
              </a:rPr>
              <a:t>upravovat</a:t>
            </a:r>
            <a:r>
              <a:rPr lang="en-US" b="1" dirty="0">
                <a:solidFill>
                  <a:srgbClr val="000000"/>
                </a:solidFill>
              </a:rPr>
              <a:t> </a:t>
            </a:r>
            <a:r>
              <a:rPr lang="en-US" b="1" dirty="0" err="1">
                <a:solidFill>
                  <a:srgbClr val="000000"/>
                </a:solidFill>
              </a:rPr>
              <a:t>drcením</a:t>
            </a:r>
            <a:r>
              <a:rPr lang="en-US" dirty="0">
                <a:solidFill>
                  <a:srgbClr val="000000"/>
                </a:solidFill>
              </a:rPr>
              <a:t>,</a:t>
            </a:r>
            <a:r>
              <a:rPr lang="en-US" b="1" dirty="0">
                <a:solidFill>
                  <a:srgbClr val="000000"/>
                </a:solidFill>
              </a:rPr>
              <a:t> </a:t>
            </a:r>
            <a:r>
              <a:rPr lang="en-US" b="1" dirty="0" err="1">
                <a:solidFill>
                  <a:srgbClr val="000000"/>
                </a:solidFill>
              </a:rPr>
              <a:t>praním</a:t>
            </a:r>
            <a:r>
              <a:rPr lang="en-US" dirty="0">
                <a:solidFill>
                  <a:srgbClr val="000000"/>
                </a:solidFill>
              </a:rPr>
              <a:t> (</a:t>
            </a:r>
            <a:r>
              <a:rPr lang="en-US" dirty="0" err="1">
                <a:solidFill>
                  <a:srgbClr val="000000"/>
                </a:solidFill>
              </a:rPr>
              <a:t>odstranění</a:t>
            </a:r>
            <a:r>
              <a:rPr lang="en-US" dirty="0">
                <a:solidFill>
                  <a:srgbClr val="000000"/>
                </a:solidFill>
              </a:rPr>
              <a:t> </a:t>
            </a:r>
            <a:r>
              <a:rPr lang="en-US" dirty="0" err="1">
                <a:solidFill>
                  <a:srgbClr val="000000"/>
                </a:solidFill>
              </a:rPr>
              <a:t>odplavitelných</a:t>
            </a:r>
            <a:r>
              <a:rPr lang="en-US" dirty="0">
                <a:solidFill>
                  <a:srgbClr val="000000"/>
                </a:solidFill>
              </a:rPr>
              <a:t>, </a:t>
            </a:r>
            <a:r>
              <a:rPr lang="en-US" dirty="0" err="1">
                <a:solidFill>
                  <a:srgbClr val="000000"/>
                </a:solidFill>
              </a:rPr>
              <a:t>jílovitých</a:t>
            </a:r>
            <a:r>
              <a:rPr lang="en-US" dirty="0">
                <a:solidFill>
                  <a:srgbClr val="000000"/>
                </a:solidFill>
              </a:rPr>
              <a:t> </a:t>
            </a:r>
            <a:r>
              <a:rPr lang="en-US" dirty="0" err="1">
                <a:solidFill>
                  <a:srgbClr val="000000"/>
                </a:solidFill>
              </a:rPr>
              <a:t>částic</a:t>
            </a:r>
            <a:r>
              <a:rPr lang="en-US" dirty="0">
                <a:solidFill>
                  <a:srgbClr val="000000"/>
                </a:solidFill>
              </a:rPr>
              <a:t>) a</a:t>
            </a:r>
            <a:r>
              <a:rPr lang="en-US" b="1" dirty="0">
                <a:solidFill>
                  <a:srgbClr val="000000"/>
                </a:solidFill>
              </a:rPr>
              <a:t> </a:t>
            </a:r>
            <a:r>
              <a:rPr lang="en-US" b="1" dirty="0" err="1">
                <a:solidFill>
                  <a:srgbClr val="000000"/>
                </a:solidFill>
              </a:rPr>
              <a:t>tříděním</a:t>
            </a:r>
            <a:r>
              <a:rPr lang="en-US" dirty="0">
                <a:solidFill>
                  <a:srgbClr val="000000"/>
                </a:solidFill>
              </a:rPr>
              <a:t> (</a:t>
            </a:r>
            <a:r>
              <a:rPr lang="en-US" dirty="0" err="1">
                <a:solidFill>
                  <a:srgbClr val="000000"/>
                </a:solidFill>
              </a:rPr>
              <a:t>docílení</a:t>
            </a:r>
            <a:r>
              <a:rPr lang="en-US" dirty="0">
                <a:solidFill>
                  <a:srgbClr val="000000"/>
                </a:solidFill>
              </a:rPr>
              <a:t> </a:t>
            </a:r>
            <a:r>
              <a:rPr lang="en-US" dirty="0" err="1">
                <a:solidFill>
                  <a:srgbClr val="000000"/>
                </a:solidFill>
              </a:rPr>
              <a:t>požadované</a:t>
            </a:r>
            <a:r>
              <a:rPr lang="en-US" dirty="0">
                <a:solidFill>
                  <a:srgbClr val="000000"/>
                </a:solidFill>
              </a:rPr>
              <a:t> </a:t>
            </a:r>
            <a:r>
              <a:rPr lang="en-US" dirty="0" err="1">
                <a:solidFill>
                  <a:srgbClr val="000000"/>
                </a:solidFill>
              </a:rPr>
              <a:t>zrnitosti</a:t>
            </a:r>
            <a:r>
              <a:rPr lang="en-US" dirty="0">
                <a:solidFill>
                  <a:srgbClr val="000000"/>
                </a:solidFill>
              </a:rPr>
              <a:t>). </a:t>
            </a:r>
            <a:r>
              <a:rPr lang="en-US" dirty="0" err="1">
                <a:solidFill>
                  <a:srgbClr val="000000"/>
                </a:solidFill>
              </a:rPr>
              <a:t>Při</a:t>
            </a:r>
            <a:r>
              <a:rPr lang="en-US" dirty="0">
                <a:solidFill>
                  <a:srgbClr val="000000"/>
                </a:solidFill>
              </a:rPr>
              <a:t> </a:t>
            </a:r>
            <a:r>
              <a:rPr lang="en-US" dirty="0" err="1">
                <a:solidFill>
                  <a:srgbClr val="000000"/>
                </a:solidFill>
              </a:rPr>
              <a:t>výrobě</a:t>
            </a:r>
            <a:r>
              <a:rPr lang="en-US" b="1" dirty="0">
                <a:solidFill>
                  <a:srgbClr val="000000"/>
                </a:solidFill>
              </a:rPr>
              <a:t> </a:t>
            </a:r>
            <a:r>
              <a:rPr lang="en-US" dirty="0" err="1">
                <a:solidFill>
                  <a:srgbClr val="000000"/>
                </a:solidFill>
              </a:rPr>
              <a:t>skla</a:t>
            </a:r>
            <a:r>
              <a:rPr lang="en-US" dirty="0">
                <a:solidFill>
                  <a:srgbClr val="000000"/>
                </a:solidFill>
              </a:rPr>
              <a:t> </a:t>
            </a:r>
            <a:r>
              <a:rPr lang="en-US" dirty="0" err="1">
                <a:solidFill>
                  <a:srgbClr val="000000"/>
                </a:solidFill>
              </a:rPr>
              <a:t>vyšších</a:t>
            </a:r>
            <a:r>
              <a:rPr lang="en-US" dirty="0">
                <a:solidFill>
                  <a:srgbClr val="000000"/>
                </a:solidFill>
              </a:rPr>
              <a:t> </a:t>
            </a:r>
            <a:r>
              <a:rPr lang="en-US" dirty="0" err="1">
                <a:solidFill>
                  <a:srgbClr val="000000"/>
                </a:solidFill>
              </a:rPr>
              <a:t>jakostí</a:t>
            </a:r>
            <a:r>
              <a:rPr lang="en-US" b="1" dirty="0">
                <a:solidFill>
                  <a:srgbClr val="000000"/>
                </a:solidFill>
              </a:rPr>
              <a:t> </a:t>
            </a:r>
            <a:r>
              <a:rPr lang="en-US" dirty="0">
                <a:solidFill>
                  <a:srgbClr val="000000"/>
                </a:solidFill>
              </a:rPr>
              <a:t>je </a:t>
            </a:r>
            <a:r>
              <a:rPr lang="en-US" dirty="0" err="1">
                <a:solidFill>
                  <a:srgbClr val="000000"/>
                </a:solidFill>
              </a:rPr>
              <a:t>navíc</a:t>
            </a:r>
            <a:r>
              <a:rPr lang="en-US" dirty="0">
                <a:solidFill>
                  <a:srgbClr val="000000"/>
                </a:solidFill>
              </a:rPr>
              <a:t> </a:t>
            </a:r>
            <a:r>
              <a:rPr lang="en-US" dirty="0" err="1">
                <a:solidFill>
                  <a:srgbClr val="000000"/>
                </a:solidFill>
              </a:rPr>
              <a:t>nutné</a:t>
            </a:r>
            <a:r>
              <a:rPr lang="en-US" b="1" dirty="0">
                <a:solidFill>
                  <a:srgbClr val="000000"/>
                </a:solidFill>
              </a:rPr>
              <a:t> </a:t>
            </a:r>
            <a:r>
              <a:rPr lang="en-US" dirty="0" err="1">
                <a:solidFill>
                  <a:srgbClr val="000000"/>
                </a:solidFill>
              </a:rPr>
              <a:t>náročnějšími</a:t>
            </a:r>
            <a:r>
              <a:rPr lang="en-US" b="1" dirty="0">
                <a:solidFill>
                  <a:srgbClr val="000000"/>
                </a:solidFill>
              </a:rPr>
              <a:t> </a:t>
            </a:r>
            <a:r>
              <a:rPr lang="en-US" dirty="0" err="1">
                <a:solidFill>
                  <a:srgbClr val="000000"/>
                </a:solidFill>
              </a:rPr>
              <a:t>způsoby</a:t>
            </a:r>
            <a:r>
              <a:rPr lang="en-US" b="1" dirty="0">
                <a:solidFill>
                  <a:srgbClr val="000000"/>
                </a:solidFill>
              </a:rPr>
              <a:t> </a:t>
            </a:r>
            <a:r>
              <a:rPr lang="en-US" dirty="0" err="1">
                <a:solidFill>
                  <a:srgbClr val="000000"/>
                </a:solidFill>
              </a:rPr>
              <a:t>úpravy</a:t>
            </a:r>
            <a:r>
              <a:rPr lang="en-US" dirty="0">
                <a:solidFill>
                  <a:srgbClr val="000000"/>
                </a:solidFill>
              </a:rPr>
              <a:t> (</a:t>
            </a:r>
            <a:r>
              <a:rPr lang="en-US" dirty="0" err="1">
                <a:solidFill>
                  <a:srgbClr val="000000"/>
                </a:solidFill>
              </a:rPr>
              <a:t>elektromagnetická</a:t>
            </a:r>
            <a:r>
              <a:rPr lang="en-US" dirty="0">
                <a:solidFill>
                  <a:srgbClr val="000000"/>
                </a:solidFill>
              </a:rPr>
              <a:t> </a:t>
            </a:r>
            <a:r>
              <a:rPr lang="en-US" dirty="0" err="1">
                <a:solidFill>
                  <a:srgbClr val="000000"/>
                </a:solidFill>
              </a:rPr>
              <a:t>separace</a:t>
            </a:r>
            <a:r>
              <a:rPr lang="en-US" dirty="0">
                <a:solidFill>
                  <a:srgbClr val="000000"/>
                </a:solidFill>
              </a:rPr>
              <a:t>, </a:t>
            </a:r>
            <a:r>
              <a:rPr lang="en-US" dirty="0" err="1">
                <a:solidFill>
                  <a:srgbClr val="000000"/>
                </a:solidFill>
              </a:rPr>
              <a:t>flotace</a:t>
            </a:r>
            <a:r>
              <a:rPr lang="en-US" dirty="0">
                <a:solidFill>
                  <a:srgbClr val="000000"/>
                </a:solidFill>
              </a:rPr>
              <a:t> </a:t>
            </a:r>
            <a:r>
              <a:rPr lang="en-US" dirty="0" err="1">
                <a:solidFill>
                  <a:srgbClr val="000000"/>
                </a:solidFill>
              </a:rPr>
              <a:t>aj</a:t>
            </a:r>
            <a:r>
              <a:rPr lang="en-US" dirty="0">
                <a:solidFill>
                  <a:srgbClr val="000000"/>
                </a:solidFill>
              </a:rPr>
              <a:t>.) </a:t>
            </a:r>
            <a:r>
              <a:rPr lang="en-US" b="1" dirty="0" err="1">
                <a:solidFill>
                  <a:srgbClr val="000000"/>
                </a:solidFill>
              </a:rPr>
              <a:t>snížit</a:t>
            </a:r>
            <a:r>
              <a:rPr lang="en-US" b="1" dirty="0">
                <a:solidFill>
                  <a:srgbClr val="000000"/>
                </a:solidFill>
              </a:rPr>
              <a:t> </a:t>
            </a:r>
            <a:r>
              <a:rPr lang="en-US" b="1" dirty="0" err="1">
                <a:solidFill>
                  <a:srgbClr val="000000"/>
                </a:solidFill>
              </a:rPr>
              <a:t>obsahy</a:t>
            </a:r>
            <a:r>
              <a:rPr lang="en-US" b="1" dirty="0">
                <a:solidFill>
                  <a:srgbClr val="000000"/>
                </a:solidFill>
              </a:rPr>
              <a:t> </a:t>
            </a:r>
            <a:r>
              <a:rPr lang="en-US" b="1" dirty="0" err="1">
                <a:solidFill>
                  <a:srgbClr val="000000"/>
                </a:solidFill>
              </a:rPr>
              <a:t>barvicích</a:t>
            </a:r>
            <a:r>
              <a:rPr lang="en-US" b="1" dirty="0">
                <a:solidFill>
                  <a:srgbClr val="000000"/>
                </a:solidFill>
              </a:rPr>
              <a:t> </a:t>
            </a:r>
            <a:r>
              <a:rPr lang="en-US" b="1" dirty="0" err="1">
                <a:solidFill>
                  <a:srgbClr val="000000"/>
                </a:solidFill>
              </a:rPr>
              <a:t>oxidů</a:t>
            </a:r>
            <a:r>
              <a:rPr lang="en-US" dirty="0">
                <a:solidFill>
                  <a:srgbClr val="000000"/>
                </a:solidFill>
              </a:rPr>
              <a:t> (Fe</a:t>
            </a:r>
            <a:r>
              <a:rPr lang="en-US" baseline="-25000" dirty="0">
                <a:solidFill>
                  <a:srgbClr val="000000"/>
                </a:solidFill>
              </a:rPr>
              <a:t>2</a:t>
            </a:r>
            <a:r>
              <a:rPr lang="en-US" dirty="0">
                <a:solidFill>
                  <a:srgbClr val="000000"/>
                </a:solidFill>
              </a:rPr>
              <a:t>O</a:t>
            </a:r>
            <a:r>
              <a:rPr lang="en-US" baseline="-25000" dirty="0">
                <a:solidFill>
                  <a:srgbClr val="000000"/>
                </a:solidFill>
              </a:rPr>
              <a:t>3</a:t>
            </a:r>
            <a:r>
              <a:rPr lang="en-US" dirty="0">
                <a:solidFill>
                  <a:srgbClr val="000000"/>
                </a:solidFill>
              </a:rPr>
              <a:t>, TiO</a:t>
            </a:r>
            <a:r>
              <a:rPr lang="en-US" baseline="-25000" dirty="0">
                <a:solidFill>
                  <a:srgbClr val="000000"/>
                </a:solidFill>
              </a:rPr>
              <a:t>2</a:t>
            </a:r>
            <a:r>
              <a:rPr lang="en-US" dirty="0">
                <a:solidFill>
                  <a:srgbClr val="000000"/>
                </a:solidFill>
              </a:rPr>
              <a:t>); </a:t>
            </a:r>
            <a:r>
              <a:rPr lang="en-US" dirty="0" err="1">
                <a:solidFill>
                  <a:srgbClr val="000000"/>
                </a:solidFill>
              </a:rPr>
              <a:t>požadován</a:t>
            </a:r>
            <a:r>
              <a:rPr lang="en-US" dirty="0">
                <a:solidFill>
                  <a:srgbClr val="000000"/>
                </a:solidFill>
              </a:rPr>
              <a:t> je </a:t>
            </a:r>
            <a:r>
              <a:rPr lang="en-US" dirty="0" err="1">
                <a:solidFill>
                  <a:srgbClr val="000000"/>
                </a:solidFill>
              </a:rPr>
              <a:t>také</a:t>
            </a:r>
            <a:r>
              <a:rPr lang="en-US" dirty="0">
                <a:solidFill>
                  <a:srgbClr val="000000"/>
                </a:solidFill>
              </a:rPr>
              <a:t> </a:t>
            </a:r>
            <a:r>
              <a:rPr lang="en-US" dirty="0" err="1">
                <a:solidFill>
                  <a:srgbClr val="000000"/>
                </a:solidFill>
              </a:rPr>
              <a:t>limitní</a:t>
            </a:r>
            <a:r>
              <a:rPr lang="en-US" dirty="0">
                <a:solidFill>
                  <a:srgbClr val="000000"/>
                </a:solidFill>
              </a:rPr>
              <a:t> </a:t>
            </a:r>
            <a:r>
              <a:rPr lang="en-US" dirty="0" err="1">
                <a:solidFill>
                  <a:srgbClr val="000000"/>
                </a:solidFill>
              </a:rPr>
              <a:t>obsah</a:t>
            </a:r>
            <a:r>
              <a:rPr lang="en-US" dirty="0">
                <a:solidFill>
                  <a:srgbClr val="000000"/>
                </a:solidFill>
              </a:rPr>
              <a:t> SiO</a:t>
            </a:r>
            <a:r>
              <a:rPr lang="en-US" baseline="-25000" dirty="0">
                <a:solidFill>
                  <a:srgbClr val="000000"/>
                </a:solidFill>
              </a:rPr>
              <a:t>2</a:t>
            </a:r>
            <a:r>
              <a:rPr lang="en-US" dirty="0">
                <a:solidFill>
                  <a:srgbClr val="000000"/>
                </a:solidFill>
              </a:rPr>
              <a:t>.</a:t>
            </a:r>
            <a:endParaRPr lang="en-US" b="0" i="0" u="none" strike="noStrike" dirty="0">
              <a:solidFill>
                <a:srgbClr val="000000"/>
              </a:solidFill>
              <a:effectLst/>
            </a:endParaRPr>
          </a:p>
        </p:txBody>
      </p:sp>
      <p:pic>
        <p:nvPicPr>
          <p:cNvPr id="10" name="Obrázek 9" descr="Obsah obrázku text, mapa&#10;&#10;Popis byl vytvořen automaticky">
            <a:extLst>
              <a:ext uri="{FF2B5EF4-FFF2-40B4-BE49-F238E27FC236}">
                <a16:creationId xmlns:a16="http://schemas.microsoft.com/office/drawing/2014/main" id="{311A9132-6BEA-417B-A721-F78A38A92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368" y="3379303"/>
            <a:ext cx="5110657" cy="3074506"/>
          </a:xfrm>
          <a:prstGeom prst="rect">
            <a:avLst/>
          </a:prstGeom>
        </p:spPr>
      </p:pic>
      <p:sp>
        <p:nvSpPr>
          <p:cNvPr id="11" name="Obdélník 10">
            <a:extLst>
              <a:ext uri="{FF2B5EF4-FFF2-40B4-BE49-F238E27FC236}">
                <a16:creationId xmlns:a16="http://schemas.microsoft.com/office/drawing/2014/main" id="{AE75BDB2-3903-4E95-A3C4-BBC7629E4907}"/>
              </a:ext>
            </a:extLst>
          </p:cNvPr>
          <p:cNvSpPr/>
          <p:nvPr/>
        </p:nvSpPr>
        <p:spPr>
          <a:xfrm>
            <a:off x="2998662" y="6385100"/>
            <a:ext cx="4227183" cy="338554"/>
          </a:xfrm>
          <a:prstGeom prst="rect">
            <a:avLst/>
          </a:prstGeom>
        </p:spPr>
        <p:txBody>
          <a:bodyPr wrap="none">
            <a:spAutoFit/>
          </a:bodyPr>
          <a:lstStyle/>
          <a:p>
            <a:r>
              <a:rPr lang="en-US" sz="1600" dirty="0" err="1">
                <a:solidFill>
                  <a:srgbClr val="000000"/>
                </a:solidFill>
              </a:rPr>
              <a:t>Geografická</a:t>
            </a:r>
            <a:r>
              <a:rPr lang="en-US" sz="1600" dirty="0">
                <a:solidFill>
                  <a:srgbClr val="000000"/>
                </a:solidFill>
              </a:rPr>
              <a:t> </a:t>
            </a:r>
            <a:r>
              <a:rPr lang="en-US" sz="1600" dirty="0" err="1">
                <a:solidFill>
                  <a:srgbClr val="000000"/>
                </a:solidFill>
              </a:rPr>
              <a:t>pozice</a:t>
            </a:r>
            <a:r>
              <a:rPr lang="en-US" sz="1600" dirty="0">
                <a:solidFill>
                  <a:srgbClr val="000000"/>
                </a:solidFill>
              </a:rPr>
              <a:t> </a:t>
            </a:r>
            <a:r>
              <a:rPr lang="en-US" sz="1600" dirty="0" err="1">
                <a:solidFill>
                  <a:srgbClr val="000000"/>
                </a:solidFill>
              </a:rPr>
              <a:t>ložisek</a:t>
            </a:r>
            <a:r>
              <a:rPr lang="en-US" sz="1600" dirty="0">
                <a:solidFill>
                  <a:srgbClr val="000000"/>
                </a:solidFill>
              </a:rPr>
              <a:t> </a:t>
            </a:r>
            <a:r>
              <a:rPr lang="en-US" sz="1600" dirty="0" err="1">
                <a:solidFill>
                  <a:srgbClr val="000000"/>
                </a:solidFill>
              </a:rPr>
              <a:t>sklářských</a:t>
            </a:r>
            <a:r>
              <a:rPr lang="en-US" sz="1600" dirty="0">
                <a:solidFill>
                  <a:srgbClr val="000000"/>
                </a:solidFill>
              </a:rPr>
              <a:t> </a:t>
            </a:r>
            <a:r>
              <a:rPr lang="en-US" sz="1600" dirty="0" err="1">
                <a:solidFill>
                  <a:srgbClr val="000000"/>
                </a:solidFill>
              </a:rPr>
              <a:t>písků</a:t>
            </a:r>
            <a:r>
              <a:rPr lang="en-US" sz="1600" dirty="0">
                <a:solidFill>
                  <a:srgbClr val="000000"/>
                </a:solidFill>
              </a:rPr>
              <a:t> v ČR. </a:t>
            </a:r>
            <a:endParaRPr lang="en-US" sz="1600" dirty="0"/>
          </a:p>
        </p:txBody>
      </p:sp>
      <p:pic>
        <p:nvPicPr>
          <p:cNvPr id="14" name="Obrázek 13" descr="Obsah obrázku exteriér, tráva, příroda, voda&#10;&#10;Popis byl vytvořen automaticky">
            <a:extLst>
              <a:ext uri="{FF2B5EF4-FFF2-40B4-BE49-F238E27FC236}">
                <a16:creationId xmlns:a16="http://schemas.microsoft.com/office/drawing/2014/main" id="{E94EA573-C18C-420E-AAC3-9314F507E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705" y="3574773"/>
            <a:ext cx="4147930" cy="3110948"/>
          </a:xfrm>
          <a:prstGeom prst="rect">
            <a:avLst/>
          </a:prstGeom>
        </p:spPr>
      </p:pic>
    </p:spTree>
    <p:extLst>
      <p:ext uri="{BB962C8B-B14F-4D97-AF65-F5344CB8AC3E}">
        <p14:creationId xmlns:p14="http://schemas.microsoft.com/office/powerpoint/2010/main" val="2336980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28DA6860-947F-4F3E-B494-70B0FBF367E6}"/>
              </a:ext>
            </a:extLst>
          </p:cNvPr>
          <p:cNvSpPr/>
          <p:nvPr/>
        </p:nvSpPr>
        <p:spPr>
          <a:xfrm>
            <a:off x="100013" y="266998"/>
            <a:ext cx="11758612" cy="6186309"/>
          </a:xfrm>
          <a:prstGeom prst="rect">
            <a:avLst/>
          </a:prstGeom>
        </p:spPr>
        <p:txBody>
          <a:bodyPr wrap="square">
            <a:spAutoFit/>
          </a:bodyPr>
          <a:lstStyle/>
          <a:p>
            <a:r>
              <a:rPr lang="en-US" dirty="0" err="1"/>
              <a:t>Výroba</a:t>
            </a:r>
            <a:r>
              <a:rPr lang="en-US" dirty="0"/>
              <a:t> </a:t>
            </a:r>
            <a:r>
              <a:rPr lang="en-US" dirty="0" err="1"/>
              <a:t>začíná</a:t>
            </a:r>
            <a:r>
              <a:rPr lang="en-US" dirty="0"/>
              <a:t> </a:t>
            </a:r>
            <a:r>
              <a:rPr lang="en-US" b="1" dirty="0" err="1"/>
              <a:t>přípravou</a:t>
            </a:r>
            <a:r>
              <a:rPr lang="en-US" dirty="0"/>
              <a:t> </a:t>
            </a:r>
            <a:r>
              <a:rPr lang="en-US" dirty="0" err="1"/>
              <a:t>takzvaného</a:t>
            </a:r>
            <a:r>
              <a:rPr lang="en-US" dirty="0"/>
              <a:t> </a:t>
            </a:r>
            <a:r>
              <a:rPr lang="en-US" b="1" dirty="0" err="1"/>
              <a:t>sklářského</a:t>
            </a:r>
            <a:r>
              <a:rPr lang="en-US" b="1" dirty="0"/>
              <a:t> </a:t>
            </a:r>
            <a:r>
              <a:rPr lang="en-US" b="1" dirty="0" err="1"/>
              <a:t>kmene</a:t>
            </a:r>
            <a:r>
              <a:rPr lang="en-US" dirty="0"/>
              <a:t>, </a:t>
            </a:r>
            <a:r>
              <a:rPr lang="en-US" dirty="0" err="1"/>
              <a:t>což</a:t>
            </a:r>
            <a:r>
              <a:rPr lang="en-US" dirty="0"/>
              <a:t> je </a:t>
            </a:r>
            <a:r>
              <a:rPr lang="en-US" dirty="0" err="1"/>
              <a:t>nejčastěji</a:t>
            </a:r>
            <a:r>
              <a:rPr lang="en-US" dirty="0"/>
              <a:t> </a:t>
            </a:r>
            <a:r>
              <a:rPr lang="en-US" dirty="0" err="1"/>
              <a:t>směs</a:t>
            </a:r>
            <a:r>
              <a:rPr lang="en-US" dirty="0"/>
              <a:t> </a:t>
            </a:r>
            <a:r>
              <a:rPr lang="en-US" dirty="0" err="1"/>
              <a:t>sklářských</a:t>
            </a:r>
            <a:r>
              <a:rPr lang="en-US" dirty="0"/>
              <a:t> </a:t>
            </a:r>
            <a:r>
              <a:rPr lang="en-US" dirty="0" err="1"/>
              <a:t>písků</a:t>
            </a:r>
            <a:r>
              <a:rPr lang="en-US" dirty="0"/>
              <a:t>, </a:t>
            </a:r>
            <a:r>
              <a:rPr lang="en-US" dirty="0" err="1"/>
              <a:t>které</a:t>
            </a:r>
            <a:r>
              <a:rPr lang="en-US" dirty="0"/>
              <a:t> </a:t>
            </a:r>
            <a:r>
              <a:rPr lang="en-US" dirty="0" err="1"/>
              <a:t>obsahují</a:t>
            </a:r>
            <a:r>
              <a:rPr lang="en-US" dirty="0"/>
              <a:t> 60–80 % </a:t>
            </a:r>
            <a:r>
              <a:rPr lang="en-US" dirty="0" err="1"/>
              <a:t>oxidu</a:t>
            </a:r>
            <a:r>
              <a:rPr lang="en-US" dirty="0"/>
              <a:t> </a:t>
            </a:r>
            <a:r>
              <a:rPr lang="en-US" dirty="0" err="1"/>
              <a:t>křemičitého</a:t>
            </a:r>
            <a:r>
              <a:rPr lang="en-US" dirty="0"/>
              <a:t> SiO2, </a:t>
            </a:r>
            <a:r>
              <a:rPr lang="en-US" dirty="0" err="1"/>
              <a:t>vápence</a:t>
            </a:r>
            <a:r>
              <a:rPr lang="en-US" dirty="0"/>
              <a:t>, </a:t>
            </a:r>
            <a:r>
              <a:rPr lang="en-US" dirty="0" err="1"/>
              <a:t>sody</a:t>
            </a:r>
            <a:r>
              <a:rPr lang="en-US" dirty="0"/>
              <a:t> a </a:t>
            </a:r>
            <a:r>
              <a:rPr lang="en-US" dirty="0" err="1"/>
              <a:t>potaše</a:t>
            </a:r>
            <a:r>
              <a:rPr lang="en-US" dirty="0"/>
              <a:t>, </a:t>
            </a:r>
            <a:r>
              <a:rPr lang="en-US" dirty="0" err="1"/>
              <a:t>které</a:t>
            </a:r>
            <a:r>
              <a:rPr lang="en-US" dirty="0"/>
              <a:t> </a:t>
            </a:r>
            <a:r>
              <a:rPr lang="en-US" dirty="0" err="1"/>
              <a:t>snižují</a:t>
            </a:r>
            <a:r>
              <a:rPr lang="en-US" dirty="0"/>
              <a:t> </a:t>
            </a:r>
            <a:r>
              <a:rPr lang="en-US" dirty="0" err="1"/>
              <a:t>teplotu</a:t>
            </a:r>
            <a:r>
              <a:rPr lang="en-US" dirty="0"/>
              <a:t> </a:t>
            </a:r>
            <a:r>
              <a:rPr lang="en-US" dirty="0" err="1"/>
              <a:t>tavení</a:t>
            </a:r>
            <a:r>
              <a:rPr lang="en-US" dirty="0"/>
              <a:t> a </a:t>
            </a:r>
            <a:r>
              <a:rPr lang="en-US" dirty="0" err="1"/>
              <a:t>dodávají</a:t>
            </a:r>
            <a:r>
              <a:rPr lang="en-US" dirty="0"/>
              <a:t> </a:t>
            </a:r>
            <a:r>
              <a:rPr lang="en-US" dirty="0" err="1"/>
              <a:t>směsi</a:t>
            </a:r>
            <a:r>
              <a:rPr lang="en-US" dirty="0"/>
              <a:t> </a:t>
            </a:r>
            <a:r>
              <a:rPr lang="en-US" dirty="0" err="1"/>
              <a:t>potřebné</a:t>
            </a:r>
            <a:r>
              <a:rPr lang="en-US" dirty="0"/>
              <a:t> </a:t>
            </a:r>
            <a:r>
              <a:rPr lang="en-US" dirty="0" err="1"/>
              <a:t>oxidy</a:t>
            </a:r>
            <a:r>
              <a:rPr lang="en-US" dirty="0"/>
              <a:t>, </a:t>
            </a:r>
            <a:r>
              <a:rPr lang="en-US" dirty="0" err="1"/>
              <a:t>což</a:t>
            </a:r>
            <a:r>
              <a:rPr lang="en-US" dirty="0"/>
              <a:t> je </a:t>
            </a:r>
            <a:r>
              <a:rPr lang="en-US" dirty="0" err="1"/>
              <a:t>oxid</a:t>
            </a:r>
            <a:r>
              <a:rPr lang="en-US" dirty="0"/>
              <a:t> </a:t>
            </a:r>
            <a:r>
              <a:rPr lang="en-US" dirty="0" err="1"/>
              <a:t>vápenatý</a:t>
            </a:r>
            <a:r>
              <a:rPr lang="en-US" dirty="0"/>
              <a:t>, </a:t>
            </a:r>
            <a:r>
              <a:rPr lang="en-US" dirty="0" err="1"/>
              <a:t>sodný</a:t>
            </a:r>
            <a:r>
              <a:rPr lang="en-US" dirty="0"/>
              <a:t> a </a:t>
            </a:r>
            <a:r>
              <a:rPr lang="en-US" dirty="0" err="1"/>
              <a:t>draselný</a:t>
            </a:r>
            <a:r>
              <a:rPr lang="en-US" dirty="0"/>
              <a:t>, a </a:t>
            </a:r>
            <a:r>
              <a:rPr lang="en-US" dirty="0" err="1"/>
              <a:t>dalších</a:t>
            </a:r>
            <a:r>
              <a:rPr lang="en-US" dirty="0"/>
              <a:t> </a:t>
            </a:r>
            <a:r>
              <a:rPr lang="en-US" dirty="0" err="1"/>
              <a:t>přísad</a:t>
            </a:r>
            <a:r>
              <a:rPr lang="en-US" dirty="0"/>
              <a:t> </a:t>
            </a:r>
            <a:r>
              <a:rPr lang="en-US" dirty="0" err="1"/>
              <a:t>včetně</a:t>
            </a:r>
            <a:r>
              <a:rPr lang="en-US" dirty="0"/>
              <a:t> </a:t>
            </a:r>
            <a:r>
              <a:rPr lang="en-US" dirty="0" err="1"/>
              <a:t>skleněných</a:t>
            </a:r>
            <a:r>
              <a:rPr lang="en-US" dirty="0"/>
              <a:t> </a:t>
            </a:r>
            <a:r>
              <a:rPr lang="en-US" dirty="0" err="1"/>
              <a:t>střepů</a:t>
            </a:r>
            <a:r>
              <a:rPr lang="en-US" dirty="0"/>
              <a:t>, </a:t>
            </a:r>
            <a:r>
              <a:rPr lang="en-US" dirty="0" err="1"/>
              <a:t>což</a:t>
            </a:r>
            <a:r>
              <a:rPr lang="en-US" dirty="0"/>
              <a:t> je </a:t>
            </a:r>
            <a:r>
              <a:rPr lang="en-US" dirty="0" err="1"/>
              <a:t>drcené</a:t>
            </a:r>
            <a:r>
              <a:rPr lang="en-US" dirty="0"/>
              <a:t> </a:t>
            </a:r>
            <a:r>
              <a:rPr lang="en-US" dirty="0" err="1"/>
              <a:t>odpadní</a:t>
            </a:r>
            <a:r>
              <a:rPr lang="en-US" dirty="0"/>
              <a:t> </a:t>
            </a:r>
            <a:r>
              <a:rPr lang="en-US" dirty="0" err="1"/>
              <a:t>sklo</a:t>
            </a:r>
            <a:r>
              <a:rPr lang="en-US" dirty="0"/>
              <a:t>. </a:t>
            </a:r>
            <a:r>
              <a:rPr lang="en-US" dirty="0" err="1"/>
              <a:t>Dávka</a:t>
            </a:r>
            <a:r>
              <a:rPr lang="en-US" dirty="0"/>
              <a:t> </a:t>
            </a:r>
            <a:r>
              <a:rPr lang="en-US" dirty="0" err="1"/>
              <a:t>kmene</a:t>
            </a:r>
            <a:r>
              <a:rPr lang="en-US" dirty="0"/>
              <a:t> do </a:t>
            </a:r>
            <a:r>
              <a:rPr lang="en-US" dirty="0" err="1"/>
              <a:t>tavicího</a:t>
            </a:r>
            <a:r>
              <a:rPr lang="en-US" dirty="0"/>
              <a:t> </a:t>
            </a:r>
            <a:r>
              <a:rPr lang="en-US" dirty="0" err="1"/>
              <a:t>procesu</a:t>
            </a:r>
            <a:r>
              <a:rPr lang="en-US" dirty="0"/>
              <a:t> se </a:t>
            </a:r>
            <a:r>
              <a:rPr lang="en-US" dirty="0" err="1"/>
              <a:t>nazývá</a:t>
            </a:r>
            <a:r>
              <a:rPr lang="en-US" dirty="0"/>
              <a:t> </a:t>
            </a:r>
            <a:r>
              <a:rPr lang="en-US" dirty="0" err="1"/>
              <a:t>vsázka</a:t>
            </a:r>
            <a:r>
              <a:rPr lang="en-US" dirty="0"/>
              <a:t> a </a:t>
            </a:r>
            <a:r>
              <a:rPr lang="en-US" dirty="0" err="1"/>
              <a:t>může</a:t>
            </a:r>
            <a:r>
              <a:rPr lang="en-US" dirty="0"/>
              <a:t> </a:t>
            </a:r>
            <a:r>
              <a:rPr lang="en-US" dirty="0" err="1"/>
              <a:t>obsahovat</a:t>
            </a:r>
            <a:r>
              <a:rPr lang="en-US" dirty="0"/>
              <a:t> </a:t>
            </a:r>
            <a:r>
              <a:rPr lang="en-US" dirty="0" err="1"/>
              <a:t>ještě</a:t>
            </a:r>
            <a:r>
              <a:rPr lang="en-US" dirty="0"/>
              <a:t> </a:t>
            </a:r>
            <a:r>
              <a:rPr lang="en-US" dirty="0" err="1"/>
              <a:t>barviva</a:t>
            </a:r>
            <a:r>
              <a:rPr lang="en-US" dirty="0"/>
              <a:t> </a:t>
            </a:r>
            <a:r>
              <a:rPr lang="en-US" dirty="0" err="1"/>
              <a:t>či</a:t>
            </a:r>
            <a:r>
              <a:rPr lang="en-US" dirty="0"/>
              <a:t> </a:t>
            </a:r>
            <a:r>
              <a:rPr lang="en-US" dirty="0" err="1"/>
              <a:t>jiné</a:t>
            </a:r>
            <a:r>
              <a:rPr lang="en-US" dirty="0"/>
              <a:t> </a:t>
            </a:r>
            <a:r>
              <a:rPr lang="en-US" dirty="0" err="1"/>
              <a:t>látky</a:t>
            </a:r>
            <a:r>
              <a:rPr lang="en-US" dirty="0"/>
              <a:t> </a:t>
            </a:r>
            <a:r>
              <a:rPr lang="en-US" dirty="0" err="1"/>
              <a:t>ovlivňující</a:t>
            </a:r>
            <a:r>
              <a:rPr lang="en-US" dirty="0"/>
              <a:t> </a:t>
            </a:r>
            <a:r>
              <a:rPr lang="en-US" dirty="0" err="1"/>
              <a:t>vlastnosti</a:t>
            </a:r>
            <a:r>
              <a:rPr lang="en-US" dirty="0"/>
              <a:t> </a:t>
            </a:r>
            <a:r>
              <a:rPr lang="en-US" dirty="0" err="1"/>
              <a:t>skla</a:t>
            </a:r>
            <a:r>
              <a:rPr lang="en-US" dirty="0"/>
              <a:t>. </a:t>
            </a:r>
            <a:r>
              <a:rPr lang="en-US" dirty="0" err="1"/>
              <a:t>Patří</a:t>
            </a:r>
            <a:r>
              <a:rPr lang="en-US" dirty="0"/>
              <a:t> </a:t>
            </a:r>
            <a:r>
              <a:rPr lang="en-US" dirty="0" err="1"/>
              <a:t>sem</a:t>
            </a:r>
            <a:r>
              <a:rPr lang="en-US" dirty="0"/>
              <a:t> </a:t>
            </a:r>
            <a:r>
              <a:rPr lang="en-US" dirty="0" err="1"/>
              <a:t>i</a:t>
            </a:r>
            <a:r>
              <a:rPr lang="en-US" dirty="0"/>
              <a:t> </a:t>
            </a:r>
            <a:r>
              <a:rPr lang="en-US" dirty="0" err="1"/>
              <a:t>takzvané</a:t>
            </a:r>
            <a:r>
              <a:rPr lang="en-US" dirty="0"/>
              <a:t> </a:t>
            </a:r>
            <a:r>
              <a:rPr lang="en-US" dirty="0" err="1"/>
              <a:t>pomocné</a:t>
            </a:r>
            <a:r>
              <a:rPr lang="en-US" dirty="0"/>
              <a:t> </a:t>
            </a:r>
            <a:r>
              <a:rPr lang="en-US" dirty="0" err="1"/>
              <a:t>suroviny</a:t>
            </a:r>
            <a:r>
              <a:rPr lang="en-US" dirty="0"/>
              <a:t>, </a:t>
            </a:r>
            <a:r>
              <a:rPr lang="en-US" dirty="0" err="1"/>
              <a:t>například</a:t>
            </a:r>
            <a:r>
              <a:rPr lang="en-US" dirty="0"/>
              <a:t> </a:t>
            </a:r>
            <a:r>
              <a:rPr lang="en-US" dirty="0" err="1"/>
              <a:t>čeřící</a:t>
            </a:r>
            <a:r>
              <a:rPr lang="en-US" dirty="0"/>
              <a:t> </a:t>
            </a:r>
            <a:r>
              <a:rPr lang="en-US" dirty="0" err="1"/>
              <a:t>látky</a:t>
            </a:r>
            <a:r>
              <a:rPr lang="en-US" dirty="0"/>
              <a:t>, </a:t>
            </a:r>
            <a:r>
              <a:rPr lang="en-US" dirty="0" err="1"/>
              <a:t>které</a:t>
            </a:r>
            <a:r>
              <a:rPr lang="en-US" dirty="0"/>
              <a:t> </a:t>
            </a:r>
            <a:r>
              <a:rPr lang="en-US" dirty="0" err="1"/>
              <a:t>odstraňují</a:t>
            </a:r>
            <a:r>
              <a:rPr lang="en-US" dirty="0"/>
              <a:t> </a:t>
            </a:r>
            <a:r>
              <a:rPr lang="en-US" dirty="0" err="1"/>
              <a:t>bublinky</a:t>
            </a:r>
            <a:r>
              <a:rPr lang="en-US" dirty="0"/>
              <a:t> a </a:t>
            </a:r>
            <a:r>
              <a:rPr lang="en-US" dirty="0" err="1"/>
              <a:t>nečistoty</a:t>
            </a:r>
            <a:r>
              <a:rPr lang="en-US" dirty="0"/>
              <a:t> z </a:t>
            </a:r>
            <a:r>
              <a:rPr lang="en-US" dirty="0" err="1"/>
              <a:t>roztavené</a:t>
            </a:r>
            <a:r>
              <a:rPr lang="en-US" dirty="0"/>
              <a:t> </a:t>
            </a:r>
            <a:r>
              <a:rPr lang="en-US" dirty="0" err="1"/>
              <a:t>skloviny</a:t>
            </a:r>
            <a:r>
              <a:rPr lang="en-US" dirty="0"/>
              <a:t>, </a:t>
            </a:r>
            <a:r>
              <a:rPr lang="en-US" dirty="0" err="1"/>
              <a:t>či</a:t>
            </a:r>
            <a:r>
              <a:rPr lang="en-US" dirty="0"/>
              <a:t> </a:t>
            </a:r>
            <a:r>
              <a:rPr lang="en-US" dirty="0" err="1"/>
              <a:t>látky</a:t>
            </a:r>
            <a:r>
              <a:rPr lang="en-US" dirty="0"/>
              <a:t>, </a:t>
            </a:r>
            <a:r>
              <a:rPr lang="en-US" dirty="0" err="1"/>
              <a:t>které</a:t>
            </a:r>
            <a:r>
              <a:rPr lang="en-US" dirty="0"/>
              <a:t> </a:t>
            </a:r>
            <a:r>
              <a:rPr lang="en-US" dirty="0" err="1"/>
              <a:t>odstraňují</a:t>
            </a:r>
            <a:r>
              <a:rPr lang="en-US" dirty="0"/>
              <a:t> </a:t>
            </a:r>
            <a:r>
              <a:rPr lang="en-US" dirty="0" err="1"/>
              <a:t>nežádoucí</a:t>
            </a:r>
            <a:r>
              <a:rPr lang="en-US" dirty="0"/>
              <a:t> </a:t>
            </a:r>
            <a:r>
              <a:rPr lang="en-US" dirty="0" err="1"/>
              <a:t>zabarvení</a:t>
            </a:r>
            <a:r>
              <a:rPr lang="en-US" dirty="0"/>
              <a:t> </a:t>
            </a:r>
            <a:r>
              <a:rPr lang="en-US" dirty="0" err="1"/>
              <a:t>skloviny</a:t>
            </a:r>
            <a:r>
              <a:rPr lang="en-US" dirty="0"/>
              <a:t>.</a:t>
            </a:r>
            <a:r>
              <a:rPr lang="cs-CZ" dirty="0"/>
              <a:t> </a:t>
            </a:r>
            <a:r>
              <a:rPr lang="en-US" dirty="0" err="1"/>
              <a:t>Barvicí</a:t>
            </a:r>
            <a:r>
              <a:rPr lang="en-US" dirty="0"/>
              <a:t> </a:t>
            </a:r>
            <a:r>
              <a:rPr lang="en-US" dirty="0" err="1"/>
              <a:t>látky</a:t>
            </a:r>
            <a:r>
              <a:rPr lang="en-US" dirty="0"/>
              <a:t> (</a:t>
            </a:r>
            <a:r>
              <a:rPr lang="en-US" dirty="0" err="1"/>
              <a:t>různé</a:t>
            </a:r>
            <a:r>
              <a:rPr lang="en-US" dirty="0"/>
              <a:t> soli a </a:t>
            </a:r>
            <a:r>
              <a:rPr lang="en-US" dirty="0" err="1"/>
              <a:t>oxidy</a:t>
            </a:r>
            <a:r>
              <a:rPr lang="en-US" dirty="0"/>
              <a:t> </a:t>
            </a:r>
            <a:r>
              <a:rPr lang="en-US" dirty="0" err="1"/>
              <a:t>kovů</a:t>
            </a:r>
            <a:r>
              <a:rPr lang="en-US" dirty="0"/>
              <a:t>) se </a:t>
            </a:r>
            <a:r>
              <a:rPr lang="en-US" dirty="0" err="1"/>
              <a:t>používají</a:t>
            </a:r>
            <a:r>
              <a:rPr lang="en-US" dirty="0"/>
              <a:t> k </a:t>
            </a:r>
            <a:r>
              <a:rPr lang="en-US" dirty="0" err="1"/>
              <a:t>obarvení</a:t>
            </a:r>
            <a:r>
              <a:rPr lang="en-US" dirty="0"/>
              <a:t> </a:t>
            </a:r>
            <a:r>
              <a:rPr lang="en-US" dirty="0" err="1"/>
              <a:t>skla</a:t>
            </a:r>
            <a:r>
              <a:rPr lang="en-US" dirty="0"/>
              <a:t> </a:t>
            </a:r>
            <a:r>
              <a:rPr lang="en-US" dirty="0" err="1"/>
              <a:t>na</a:t>
            </a:r>
            <a:r>
              <a:rPr lang="en-US" dirty="0"/>
              <a:t> </a:t>
            </a:r>
            <a:r>
              <a:rPr lang="en-US" dirty="0" err="1"/>
              <a:t>zvolený</a:t>
            </a:r>
            <a:r>
              <a:rPr lang="en-US" dirty="0"/>
              <a:t> </a:t>
            </a:r>
            <a:r>
              <a:rPr lang="en-US" dirty="0" err="1"/>
              <a:t>odstín</a:t>
            </a:r>
            <a:r>
              <a:rPr lang="en-US" dirty="0"/>
              <a:t>. </a:t>
            </a:r>
            <a:r>
              <a:rPr lang="en-US" dirty="0" err="1"/>
              <a:t>Každá</a:t>
            </a:r>
            <a:r>
              <a:rPr lang="en-US" dirty="0"/>
              <a:t> </a:t>
            </a:r>
            <a:r>
              <a:rPr lang="en-US" dirty="0" err="1"/>
              <a:t>látka</a:t>
            </a:r>
            <a:r>
              <a:rPr lang="en-US" dirty="0"/>
              <a:t> </a:t>
            </a:r>
            <a:r>
              <a:rPr lang="en-US" dirty="0" err="1"/>
              <a:t>dodá</a:t>
            </a:r>
            <a:r>
              <a:rPr lang="en-US" dirty="0"/>
              <a:t> </a:t>
            </a:r>
            <a:r>
              <a:rPr lang="en-US" dirty="0" err="1"/>
              <a:t>sklu</a:t>
            </a:r>
            <a:r>
              <a:rPr lang="en-US" dirty="0"/>
              <a:t> </a:t>
            </a:r>
            <a:r>
              <a:rPr lang="en-US" dirty="0" err="1"/>
              <a:t>specifickou</a:t>
            </a:r>
            <a:r>
              <a:rPr lang="en-US" dirty="0"/>
              <a:t> </a:t>
            </a:r>
            <a:r>
              <a:rPr lang="en-US" dirty="0" err="1"/>
              <a:t>barvu</a:t>
            </a:r>
            <a:r>
              <a:rPr lang="en-US" dirty="0"/>
              <a:t>. Mangan </a:t>
            </a:r>
            <a:r>
              <a:rPr lang="en-US" dirty="0" err="1"/>
              <a:t>obarví</a:t>
            </a:r>
            <a:r>
              <a:rPr lang="en-US" dirty="0"/>
              <a:t> </a:t>
            </a:r>
            <a:r>
              <a:rPr lang="en-US" dirty="0" err="1"/>
              <a:t>sklo</a:t>
            </a:r>
            <a:r>
              <a:rPr lang="en-US" dirty="0"/>
              <a:t> </a:t>
            </a:r>
            <a:r>
              <a:rPr lang="en-US" dirty="0" err="1"/>
              <a:t>na</a:t>
            </a:r>
            <a:r>
              <a:rPr lang="en-US" dirty="0"/>
              <a:t> </a:t>
            </a:r>
            <a:r>
              <a:rPr lang="en-US" dirty="0" err="1"/>
              <a:t>fialovo</a:t>
            </a:r>
            <a:r>
              <a:rPr lang="en-US" dirty="0"/>
              <a:t>, </a:t>
            </a:r>
            <a:r>
              <a:rPr lang="en-US" dirty="0" err="1"/>
              <a:t>kobalt</a:t>
            </a:r>
            <a:r>
              <a:rPr lang="en-US" dirty="0"/>
              <a:t> </a:t>
            </a:r>
            <a:r>
              <a:rPr lang="en-US" dirty="0" err="1"/>
              <a:t>na</a:t>
            </a:r>
            <a:r>
              <a:rPr lang="en-US" dirty="0"/>
              <a:t> </a:t>
            </a:r>
            <a:r>
              <a:rPr lang="en-US" dirty="0" err="1"/>
              <a:t>modro</a:t>
            </a:r>
            <a:r>
              <a:rPr lang="en-US" dirty="0"/>
              <a:t>, </a:t>
            </a:r>
            <a:r>
              <a:rPr lang="en-US" dirty="0" err="1"/>
              <a:t>měď</a:t>
            </a:r>
            <a:r>
              <a:rPr lang="en-US" dirty="0"/>
              <a:t> </a:t>
            </a:r>
            <a:r>
              <a:rPr lang="en-US" dirty="0" err="1"/>
              <a:t>na</a:t>
            </a:r>
            <a:r>
              <a:rPr lang="en-US" dirty="0"/>
              <a:t> </a:t>
            </a:r>
            <a:r>
              <a:rPr lang="en-US" dirty="0" err="1"/>
              <a:t>modrozeleno</a:t>
            </a:r>
            <a:r>
              <a:rPr lang="en-US" dirty="0"/>
              <a:t> a </a:t>
            </a:r>
            <a:r>
              <a:rPr lang="en-US" dirty="0" err="1"/>
              <a:t>zlato</a:t>
            </a:r>
            <a:r>
              <a:rPr lang="en-US" dirty="0"/>
              <a:t> </a:t>
            </a:r>
            <a:r>
              <a:rPr lang="en-US" dirty="0" err="1"/>
              <a:t>rubínovočerveně</a:t>
            </a:r>
            <a:r>
              <a:rPr lang="en-US" dirty="0"/>
              <a:t>. </a:t>
            </a:r>
            <a:r>
              <a:rPr lang="en-US" dirty="0" err="1"/>
              <a:t>Jemně</a:t>
            </a:r>
            <a:r>
              <a:rPr lang="en-US" dirty="0"/>
              <a:t> </a:t>
            </a:r>
            <a:r>
              <a:rPr lang="en-US" dirty="0" err="1"/>
              <a:t>rozptýlené</a:t>
            </a:r>
            <a:r>
              <a:rPr lang="en-US" dirty="0"/>
              <a:t> </a:t>
            </a:r>
            <a:r>
              <a:rPr lang="en-US" dirty="0" err="1"/>
              <a:t>částice</a:t>
            </a:r>
            <a:r>
              <a:rPr lang="en-US" dirty="0"/>
              <a:t> </a:t>
            </a:r>
            <a:r>
              <a:rPr lang="en-US" dirty="0" err="1"/>
              <a:t>tzv</a:t>
            </a:r>
            <a:r>
              <a:rPr lang="en-US" dirty="0"/>
              <a:t>. </a:t>
            </a:r>
            <a:r>
              <a:rPr lang="en-US" dirty="0" err="1"/>
              <a:t>zakalovacích</a:t>
            </a:r>
            <a:r>
              <a:rPr lang="en-US" dirty="0"/>
              <a:t> </a:t>
            </a:r>
            <a:r>
              <a:rPr lang="en-US" dirty="0" err="1"/>
              <a:t>látek</a:t>
            </a:r>
            <a:r>
              <a:rPr lang="en-US" dirty="0"/>
              <a:t> (</a:t>
            </a:r>
            <a:r>
              <a:rPr lang="en-US" dirty="0" err="1"/>
              <a:t>např</a:t>
            </a:r>
            <a:r>
              <a:rPr lang="en-US" dirty="0"/>
              <a:t>. </a:t>
            </a:r>
            <a:r>
              <a:rPr lang="en-US" dirty="0" err="1"/>
              <a:t>kryolitu</a:t>
            </a:r>
            <a:r>
              <a:rPr lang="en-US" dirty="0"/>
              <a:t>, </a:t>
            </a:r>
            <a:r>
              <a:rPr lang="en-US" dirty="0" err="1"/>
              <a:t>kostní</a:t>
            </a:r>
            <a:r>
              <a:rPr lang="en-US" dirty="0"/>
              <a:t> </a:t>
            </a:r>
            <a:r>
              <a:rPr lang="en-US" dirty="0" err="1"/>
              <a:t>moučky</a:t>
            </a:r>
            <a:r>
              <a:rPr lang="en-US" dirty="0"/>
              <a:t> </a:t>
            </a:r>
            <a:r>
              <a:rPr lang="en-US" dirty="0" err="1"/>
              <a:t>nebo</a:t>
            </a:r>
            <a:r>
              <a:rPr lang="en-US" dirty="0"/>
              <a:t> </a:t>
            </a:r>
            <a:r>
              <a:rPr lang="en-US" dirty="0" err="1"/>
              <a:t>mastku</a:t>
            </a:r>
            <a:r>
              <a:rPr lang="en-US" dirty="0"/>
              <a:t>) </a:t>
            </a:r>
            <a:r>
              <a:rPr lang="en-US" dirty="0" err="1"/>
              <a:t>brání</a:t>
            </a:r>
            <a:r>
              <a:rPr lang="en-US" dirty="0"/>
              <a:t> </a:t>
            </a:r>
            <a:r>
              <a:rPr lang="en-US" dirty="0" err="1"/>
              <a:t>přímému</a:t>
            </a:r>
            <a:r>
              <a:rPr lang="en-US" dirty="0"/>
              <a:t> </a:t>
            </a:r>
            <a:r>
              <a:rPr lang="en-US" dirty="0" err="1"/>
              <a:t>průchodu</a:t>
            </a:r>
            <a:r>
              <a:rPr lang="en-US" dirty="0"/>
              <a:t> </a:t>
            </a:r>
            <a:r>
              <a:rPr lang="en-US" dirty="0" err="1"/>
              <a:t>světla</a:t>
            </a:r>
            <a:r>
              <a:rPr lang="en-US" dirty="0"/>
              <a:t> </a:t>
            </a:r>
            <a:r>
              <a:rPr lang="en-US" dirty="0" err="1"/>
              <a:t>sklem</a:t>
            </a:r>
            <a:r>
              <a:rPr lang="en-US" dirty="0"/>
              <a:t> a </a:t>
            </a:r>
            <a:r>
              <a:rPr lang="en-US" dirty="0" err="1"/>
              <a:t>vyvolávají</a:t>
            </a:r>
            <a:r>
              <a:rPr lang="en-US" dirty="0"/>
              <a:t> </a:t>
            </a:r>
            <a:r>
              <a:rPr lang="en-US" dirty="0" err="1"/>
              <a:t>jeho</a:t>
            </a:r>
            <a:r>
              <a:rPr lang="en-US" dirty="0"/>
              <a:t> </a:t>
            </a:r>
            <a:r>
              <a:rPr lang="en-US" dirty="0" err="1"/>
              <a:t>neprůzračnost</a:t>
            </a:r>
            <a:r>
              <a:rPr lang="en-US" dirty="0"/>
              <a:t>.</a:t>
            </a:r>
            <a:r>
              <a:rPr lang="cs-CZ" dirty="0"/>
              <a:t> </a:t>
            </a:r>
            <a:r>
              <a:rPr lang="en-US" dirty="0" err="1"/>
              <a:t>Upravené</a:t>
            </a:r>
            <a:r>
              <a:rPr lang="en-US" dirty="0"/>
              <a:t>, </a:t>
            </a:r>
            <a:r>
              <a:rPr lang="en-US" dirty="0" err="1"/>
              <a:t>pomleté</a:t>
            </a:r>
            <a:r>
              <a:rPr lang="en-US" dirty="0"/>
              <a:t> a </a:t>
            </a:r>
            <a:r>
              <a:rPr lang="en-US" dirty="0" err="1"/>
              <a:t>vysušené</a:t>
            </a:r>
            <a:r>
              <a:rPr lang="en-US" dirty="0"/>
              <a:t> </a:t>
            </a:r>
            <a:r>
              <a:rPr lang="en-US" dirty="0" err="1"/>
              <a:t>suroviny</a:t>
            </a:r>
            <a:r>
              <a:rPr lang="en-US" dirty="0"/>
              <a:t> se </a:t>
            </a:r>
            <a:r>
              <a:rPr lang="en-US" dirty="0" err="1"/>
              <a:t>mísí</a:t>
            </a:r>
            <a:r>
              <a:rPr lang="en-US" dirty="0"/>
              <a:t> a </a:t>
            </a:r>
            <a:r>
              <a:rPr lang="en-US" dirty="0" err="1"/>
              <a:t>homogenizují</a:t>
            </a:r>
            <a:r>
              <a:rPr lang="en-US" dirty="0"/>
              <a:t> v </a:t>
            </a:r>
            <a:r>
              <a:rPr lang="en-US" dirty="0" err="1"/>
              <a:t>požadovaném</a:t>
            </a:r>
            <a:r>
              <a:rPr lang="en-US" dirty="0"/>
              <a:t> </a:t>
            </a:r>
            <a:r>
              <a:rPr lang="en-US" dirty="0" err="1"/>
              <a:t>poměru</a:t>
            </a:r>
            <a:r>
              <a:rPr lang="en-US" dirty="0"/>
              <a:t> v </a:t>
            </a:r>
            <a:r>
              <a:rPr lang="en-US" dirty="0" err="1"/>
              <a:t>mísících</a:t>
            </a:r>
            <a:r>
              <a:rPr lang="en-US" dirty="0"/>
              <a:t> </a:t>
            </a:r>
            <a:r>
              <a:rPr lang="en-US" dirty="0" err="1"/>
              <a:t>zařízeních</a:t>
            </a:r>
            <a:r>
              <a:rPr lang="en-US" dirty="0"/>
              <a:t>. </a:t>
            </a:r>
            <a:r>
              <a:rPr lang="en-US" dirty="0" err="1"/>
              <a:t>Míšení</a:t>
            </a:r>
            <a:r>
              <a:rPr lang="en-US" dirty="0"/>
              <a:t> je </a:t>
            </a:r>
            <a:r>
              <a:rPr lang="en-US" dirty="0" err="1"/>
              <a:t>dnes</a:t>
            </a:r>
            <a:r>
              <a:rPr lang="en-US" dirty="0"/>
              <a:t> </a:t>
            </a:r>
            <a:r>
              <a:rPr lang="en-US" dirty="0" err="1"/>
              <a:t>prováděno</a:t>
            </a:r>
            <a:r>
              <a:rPr lang="en-US" dirty="0"/>
              <a:t> </a:t>
            </a:r>
            <a:r>
              <a:rPr lang="en-US" dirty="0" err="1"/>
              <a:t>nejčastěji</a:t>
            </a:r>
            <a:r>
              <a:rPr lang="en-US" dirty="0"/>
              <a:t> </a:t>
            </a:r>
            <a:r>
              <a:rPr lang="en-US" dirty="0" err="1"/>
              <a:t>strojně</a:t>
            </a:r>
            <a:r>
              <a:rPr lang="en-US" dirty="0"/>
              <a:t> </a:t>
            </a:r>
            <a:r>
              <a:rPr lang="en-US" dirty="0" err="1"/>
              <a:t>pomocí</a:t>
            </a:r>
            <a:r>
              <a:rPr lang="en-US" dirty="0"/>
              <a:t> </a:t>
            </a:r>
            <a:r>
              <a:rPr lang="en-US" dirty="0" err="1"/>
              <a:t>uzavřených</a:t>
            </a:r>
            <a:r>
              <a:rPr lang="en-US" dirty="0"/>
              <a:t> </a:t>
            </a:r>
            <a:r>
              <a:rPr lang="en-US" dirty="0" err="1"/>
              <a:t>mísidel</a:t>
            </a:r>
            <a:r>
              <a:rPr lang="en-US" dirty="0"/>
              <a:t> </a:t>
            </a:r>
            <a:r>
              <a:rPr lang="en-US" dirty="0" err="1"/>
              <a:t>tak</a:t>
            </a:r>
            <a:r>
              <a:rPr lang="en-US" dirty="0"/>
              <a:t>, aby </a:t>
            </a:r>
            <a:r>
              <a:rPr lang="en-US" dirty="0" err="1"/>
              <a:t>bylo</a:t>
            </a:r>
            <a:r>
              <a:rPr lang="en-US" dirty="0"/>
              <a:t> </a:t>
            </a:r>
            <a:r>
              <a:rPr lang="en-US" dirty="0" err="1"/>
              <a:t>zabráněno</a:t>
            </a:r>
            <a:r>
              <a:rPr lang="en-US" dirty="0"/>
              <a:t> </a:t>
            </a:r>
            <a:r>
              <a:rPr lang="en-US" dirty="0" err="1"/>
              <a:t>prášení</a:t>
            </a:r>
            <a:r>
              <a:rPr lang="en-US" dirty="0"/>
              <a:t> </a:t>
            </a:r>
            <a:r>
              <a:rPr lang="en-US" dirty="0" err="1"/>
              <a:t>surovin</a:t>
            </a:r>
            <a:r>
              <a:rPr lang="en-US" dirty="0"/>
              <a:t>.</a:t>
            </a:r>
            <a:r>
              <a:rPr lang="cs-CZ" dirty="0"/>
              <a:t> </a:t>
            </a:r>
            <a:r>
              <a:rPr lang="en-US" dirty="0" err="1"/>
              <a:t>Důkladně</a:t>
            </a:r>
            <a:r>
              <a:rPr lang="en-US" dirty="0"/>
              <a:t> </a:t>
            </a:r>
            <a:r>
              <a:rPr lang="en-US" dirty="0" err="1"/>
              <a:t>umletá</a:t>
            </a:r>
            <a:r>
              <a:rPr lang="en-US" dirty="0"/>
              <a:t> a </a:t>
            </a:r>
            <a:r>
              <a:rPr lang="en-US" dirty="0" err="1"/>
              <a:t>promíchaná</a:t>
            </a:r>
            <a:r>
              <a:rPr lang="en-US" dirty="0"/>
              <a:t> </a:t>
            </a:r>
            <a:r>
              <a:rPr lang="en-US" dirty="0" err="1"/>
              <a:t>skelná</a:t>
            </a:r>
            <a:r>
              <a:rPr lang="en-US" dirty="0"/>
              <a:t> </a:t>
            </a:r>
            <a:r>
              <a:rPr lang="en-US" dirty="0" err="1"/>
              <a:t>směs</a:t>
            </a:r>
            <a:r>
              <a:rPr lang="en-US" dirty="0"/>
              <a:t> </a:t>
            </a:r>
            <a:r>
              <a:rPr lang="en-US" dirty="0" err="1"/>
              <a:t>neboli</a:t>
            </a:r>
            <a:r>
              <a:rPr lang="en-US" dirty="0"/>
              <a:t> </a:t>
            </a:r>
            <a:r>
              <a:rPr lang="en-US" dirty="0" err="1"/>
              <a:t>kmen</a:t>
            </a:r>
            <a:r>
              <a:rPr lang="en-US" dirty="0"/>
              <a:t> se </a:t>
            </a:r>
            <a:r>
              <a:rPr lang="en-US" dirty="0" err="1"/>
              <a:t>pak</a:t>
            </a:r>
            <a:r>
              <a:rPr lang="en-US" dirty="0"/>
              <a:t> </a:t>
            </a:r>
            <a:r>
              <a:rPr lang="en-US" dirty="0" err="1"/>
              <a:t>roztaví</a:t>
            </a:r>
            <a:r>
              <a:rPr lang="en-US" dirty="0"/>
              <a:t> v </a:t>
            </a:r>
            <a:r>
              <a:rPr lang="en-US" dirty="0" err="1"/>
              <a:t>pánvích</a:t>
            </a:r>
            <a:r>
              <a:rPr lang="en-US" dirty="0"/>
              <a:t> </a:t>
            </a:r>
            <a:r>
              <a:rPr lang="en-US" dirty="0" err="1"/>
              <a:t>nebo</a:t>
            </a:r>
            <a:r>
              <a:rPr lang="en-US" dirty="0"/>
              <a:t> </a:t>
            </a:r>
            <a:r>
              <a:rPr lang="en-US" dirty="0" err="1"/>
              <a:t>vanách</a:t>
            </a:r>
            <a:r>
              <a:rPr lang="en-US" dirty="0"/>
              <a:t> </a:t>
            </a:r>
            <a:r>
              <a:rPr lang="en-US" dirty="0" err="1"/>
              <a:t>ve</a:t>
            </a:r>
            <a:r>
              <a:rPr lang="en-US" dirty="0"/>
              <a:t> </a:t>
            </a:r>
            <a:r>
              <a:rPr lang="en-US" dirty="0" err="1"/>
              <a:t>sklářských</a:t>
            </a:r>
            <a:r>
              <a:rPr lang="en-US" dirty="0"/>
              <a:t> </a:t>
            </a:r>
            <a:r>
              <a:rPr lang="en-US" dirty="0" err="1"/>
              <a:t>pecích</a:t>
            </a:r>
            <a:r>
              <a:rPr lang="en-US" dirty="0"/>
              <a:t>. </a:t>
            </a:r>
            <a:endParaRPr lang="cs-CZ" dirty="0"/>
          </a:p>
          <a:p>
            <a:endParaRPr lang="cs-CZ" dirty="0"/>
          </a:p>
          <a:p>
            <a:r>
              <a:rPr lang="en-US" b="1" dirty="0" err="1"/>
              <a:t>Tavení</a:t>
            </a:r>
            <a:r>
              <a:rPr lang="en-US" b="1" dirty="0"/>
              <a:t> </a:t>
            </a:r>
            <a:r>
              <a:rPr lang="en-US" b="1" dirty="0" err="1"/>
              <a:t>sklářského</a:t>
            </a:r>
            <a:r>
              <a:rPr lang="en-US" b="1" dirty="0"/>
              <a:t> </a:t>
            </a:r>
            <a:r>
              <a:rPr lang="en-US" b="1" dirty="0" err="1"/>
              <a:t>kmene</a:t>
            </a:r>
            <a:r>
              <a:rPr lang="en-US" b="1" dirty="0"/>
              <a:t> </a:t>
            </a:r>
            <a:r>
              <a:rPr lang="en-US" dirty="0" err="1"/>
              <a:t>má</a:t>
            </a:r>
            <a:r>
              <a:rPr lang="en-US" dirty="0"/>
              <a:t> </a:t>
            </a:r>
            <a:r>
              <a:rPr lang="en-US" dirty="0" err="1"/>
              <a:t>tři</a:t>
            </a:r>
            <a:r>
              <a:rPr lang="en-US" dirty="0"/>
              <a:t> </a:t>
            </a:r>
            <a:r>
              <a:rPr lang="en-US" dirty="0" err="1"/>
              <a:t>fáze</a:t>
            </a:r>
            <a:r>
              <a:rPr lang="cs-CZ" dirty="0"/>
              <a:t>:</a:t>
            </a:r>
          </a:p>
          <a:p>
            <a:r>
              <a:rPr lang="cs-CZ" b="1" i="1" dirty="0"/>
              <a:t>	</a:t>
            </a:r>
            <a:r>
              <a:rPr lang="en-US" b="1" i="1" dirty="0" err="1"/>
              <a:t>roztavení</a:t>
            </a:r>
            <a:r>
              <a:rPr lang="en-US" dirty="0"/>
              <a:t> – </a:t>
            </a:r>
            <a:r>
              <a:rPr lang="en-US" dirty="0" err="1"/>
              <a:t>sklářský</a:t>
            </a:r>
            <a:r>
              <a:rPr lang="en-US" dirty="0"/>
              <a:t> </a:t>
            </a:r>
            <a:r>
              <a:rPr lang="en-US" dirty="0" err="1"/>
              <a:t>kmen</a:t>
            </a:r>
            <a:r>
              <a:rPr lang="en-US" dirty="0"/>
              <a:t> se </a:t>
            </a:r>
            <a:r>
              <a:rPr lang="en-US" dirty="0" err="1"/>
              <a:t>dokonale</a:t>
            </a:r>
            <a:r>
              <a:rPr lang="en-US" dirty="0"/>
              <a:t> </a:t>
            </a:r>
            <a:r>
              <a:rPr lang="en-US" dirty="0" err="1"/>
              <a:t>roztaví</a:t>
            </a:r>
            <a:r>
              <a:rPr lang="en-US" dirty="0"/>
              <a:t> </a:t>
            </a:r>
            <a:r>
              <a:rPr lang="en-US" dirty="0" err="1"/>
              <a:t>ve</a:t>
            </a:r>
            <a:r>
              <a:rPr lang="en-US" dirty="0"/>
              <a:t> </a:t>
            </a:r>
            <a:r>
              <a:rPr lang="en-US" dirty="0" err="1"/>
              <a:t>sklářské</a:t>
            </a:r>
            <a:r>
              <a:rPr lang="en-US" dirty="0"/>
              <a:t> </a:t>
            </a:r>
            <a:r>
              <a:rPr lang="en-US" dirty="0" err="1"/>
              <a:t>peci</a:t>
            </a:r>
            <a:r>
              <a:rPr lang="cs-CZ" dirty="0"/>
              <a:t>. </a:t>
            </a:r>
            <a:r>
              <a:rPr lang="en-US" dirty="0" err="1"/>
              <a:t>Roztavené</a:t>
            </a:r>
            <a:r>
              <a:rPr lang="en-US" dirty="0"/>
              <a:t> </a:t>
            </a:r>
            <a:r>
              <a:rPr lang="en-US" dirty="0" err="1"/>
              <a:t>sklo</a:t>
            </a:r>
            <a:r>
              <a:rPr lang="en-US" dirty="0"/>
              <a:t> je </a:t>
            </a:r>
            <a:r>
              <a:rPr lang="en-US" dirty="0" err="1"/>
              <a:t>tuhé</a:t>
            </a:r>
            <a:r>
              <a:rPr lang="en-US" dirty="0"/>
              <a:t>, </a:t>
            </a:r>
            <a:r>
              <a:rPr lang="en-US" dirty="0" err="1"/>
              <a:t>nestejnorodé</a:t>
            </a:r>
            <a:r>
              <a:rPr lang="en-US" dirty="0"/>
              <a:t>, </a:t>
            </a:r>
            <a:r>
              <a:rPr lang="en-US" dirty="0" err="1"/>
              <a:t>neprůhledné</a:t>
            </a:r>
            <a:r>
              <a:rPr lang="en-US" dirty="0"/>
              <a:t> a s </a:t>
            </a:r>
            <a:r>
              <a:rPr lang="en-US" dirty="0" err="1"/>
              <a:t>bublinkami</a:t>
            </a:r>
            <a:r>
              <a:rPr lang="en-US" dirty="0"/>
              <a:t>, </a:t>
            </a:r>
            <a:r>
              <a:rPr lang="en-US" dirty="0" err="1"/>
              <a:t>které</a:t>
            </a:r>
            <a:r>
              <a:rPr lang="en-US" dirty="0"/>
              <a:t> se </a:t>
            </a:r>
            <a:r>
              <a:rPr lang="en-US" dirty="0" err="1"/>
              <a:t>musí</a:t>
            </a:r>
            <a:r>
              <a:rPr lang="en-US" dirty="0"/>
              <a:t> </a:t>
            </a:r>
            <a:r>
              <a:rPr lang="en-US" dirty="0" err="1"/>
              <a:t>odstranit</a:t>
            </a:r>
            <a:r>
              <a:rPr lang="en-US" dirty="0"/>
              <a:t> </a:t>
            </a:r>
            <a:r>
              <a:rPr lang="en-US" dirty="0" err="1"/>
              <a:t>zvýšením</a:t>
            </a:r>
            <a:r>
              <a:rPr lang="en-US" dirty="0"/>
              <a:t> </a:t>
            </a:r>
            <a:r>
              <a:rPr lang="en-US" dirty="0" err="1"/>
              <a:t>teploty</a:t>
            </a:r>
            <a:r>
              <a:rPr lang="en-US" dirty="0"/>
              <a:t> a </a:t>
            </a:r>
            <a:r>
              <a:rPr lang="en-US" dirty="0" err="1"/>
              <a:t>přidáním</a:t>
            </a:r>
            <a:r>
              <a:rPr lang="en-US" dirty="0"/>
              <a:t> </a:t>
            </a:r>
            <a:r>
              <a:rPr lang="en-US" dirty="0" err="1"/>
              <a:t>různých</a:t>
            </a:r>
            <a:r>
              <a:rPr lang="en-US" dirty="0"/>
              <a:t> </a:t>
            </a:r>
            <a:r>
              <a:rPr lang="en-US" dirty="0" err="1"/>
              <a:t>čeřidel</a:t>
            </a:r>
            <a:r>
              <a:rPr lang="en-US" dirty="0"/>
              <a:t> (</a:t>
            </a:r>
            <a:r>
              <a:rPr lang="en-US" dirty="0" err="1"/>
              <a:t>nejčastěji</a:t>
            </a:r>
            <a:r>
              <a:rPr lang="en-US" dirty="0"/>
              <a:t> </a:t>
            </a:r>
            <a:r>
              <a:rPr lang="en-US" dirty="0" err="1"/>
              <a:t>síran</a:t>
            </a:r>
            <a:r>
              <a:rPr lang="en-US" dirty="0"/>
              <a:t> </a:t>
            </a:r>
            <a:r>
              <a:rPr lang="en-US" dirty="0" err="1"/>
              <a:t>sodný</a:t>
            </a:r>
            <a:r>
              <a:rPr lang="en-US" dirty="0"/>
              <a:t> </a:t>
            </a:r>
            <a:r>
              <a:rPr lang="en-US" dirty="0" err="1"/>
              <a:t>nebo</a:t>
            </a:r>
            <a:r>
              <a:rPr lang="en-US" dirty="0"/>
              <a:t> </a:t>
            </a:r>
            <a:r>
              <a:rPr lang="en-US" dirty="0" err="1"/>
              <a:t>oxidy</a:t>
            </a:r>
            <a:r>
              <a:rPr lang="en-US" dirty="0"/>
              <a:t> </a:t>
            </a:r>
            <a:r>
              <a:rPr lang="en-US" dirty="0" err="1"/>
              <a:t>arzenu</a:t>
            </a:r>
            <a:r>
              <a:rPr lang="en-US" dirty="0"/>
              <a:t> a </a:t>
            </a:r>
            <a:r>
              <a:rPr lang="en-US" dirty="0" err="1"/>
              <a:t>antimonu</a:t>
            </a:r>
            <a:r>
              <a:rPr lang="en-US" dirty="0"/>
              <a:t>)</a:t>
            </a:r>
            <a:r>
              <a:rPr lang="cs-CZ" dirty="0"/>
              <a:t>. </a:t>
            </a:r>
            <a:r>
              <a:rPr lang="en-US" dirty="0" err="1"/>
              <a:t>Běžné</a:t>
            </a:r>
            <a:r>
              <a:rPr lang="en-US" dirty="0"/>
              <a:t> </a:t>
            </a:r>
            <a:r>
              <a:rPr lang="en-US" dirty="0" err="1"/>
              <a:t>sklo</a:t>
            </a:r>
            <a:r>
              <a:rPr lang="en-US" dirty="0"/>
              <a:t> se </a:t>
            </a:r>
            <a:r>
              <a:rPr lang="en-US" dirty="0" err="1"/>
              <a:t>taví</a:t>
            </a:r>
            <a:r>
              <a:rPr lang="en-US" dirty="0"/>
              <a:t> </a:t>
            </a:r>
            <a:r>
              <a:rPr lang="en-US" dirty="0" err="1"/>
              <a:t>při</a:t>
            </a:r>
            <a:r>
              <a:rPr lang="en-US" dirty="0"/>
              <a:t> </a:t>
            </a:r>
            <a:r>
              <a:rPr lang="en-US" dirty="0" err="1"/>
              <a:t>teplotě</a:t>
            </a:r>
            <a:r>
              <a:rPr lang="en-US" dirty="0"/>
              <a:t> 1450 </a:t>
            </a:r>
            <a:r>
              <a:rPr lang="en-US" dirty="0" err="1"/>
              <a:t>až</a:t>
            </a:r>
            <a:r>
              <a:rPr lang="en-US" dirty="0"/>
              <a:t> 1550 °C, </a:t>
            </a:r>
            <a:r>
              <a:rPr lang="en-US" dirty="0" err="1"/>
              <a:t>boritokřemičité</a:t>
            </a:r>
            <a:r>
              <a:rPr lang="en-US" dirty="0"/>
              <a:t> </a:t>
            </a:r>
            <a:r>
              <a:rPr lang="en-US" dirty="0" err="1"/>
              <a:t>sklo</a:t>
            </a:r>
            <a:r>
              <a:rPr lang="en-US" dirty="0"/>
              <a:t> </a:t>
            </a:r>
            <a:r>
              <a:rPr lang="en-US" dirty="0" err="1"/>
              <a:t>typu</a:t>
            </a:r>
            <a:r>
              <a:rPr lang="en-US" dirty="0"/>
              <a:t> 3.3 </a:t>
            </a:r>
            <a:r>
              <a:rPr lang="en-US" dirty="0" err="1"/>
              <a:t>při</a:t>
            </a:r>
            <a:r>
              <a:rPr lang="en-US" dirty="0"/>
              <a:t> </a:t>
            </a:r>
            <a:r>
              <a:rPr lang="en-US" dirty="0" err="1"/>
              <a:t>teplotě</a:t>
            </a:r>
            <a:r>
              <a:rPr lang="en-US" dirty="0"/>
              <a:t> </a:t>
            </a:r>
            <a:r>
              <a:rPr lang="en-US" dirty="0" err="1"/>
              <a:t>až</a:t>
            </a:r>
            <a:r>
              <a:rPr lang="en-US" dirty="0"/>
              <a:t> 1630 °C a </a:t>
            </a:r>
            <a:r>
              <a:rPr lang="en-US" dirty="0" err="1"/>
              <a:t>křemenné</a:t>
            </a:r>
            <a:r>
              <a:rPr lang="en-US" dirty="0"/>
              <a:t> </a:t>
            </a:r>
            <a:r>
              <a:rPr lang="en-US" dirty="0" err="1"/>
              <a:t>sklo</a:t>
            </a:r>
            <a:r>
              <a:rPr lang="en-US" dirty="0"/>
              <a:t> </a:t>
            </a:r>
            <a:r>
              <a:rPr lang="en-US" dirty="0" err="1"/>
              <a:t>okolo</a:t>
            </a:r>
            <a:r>
              <a:rPr lang="en-US" dirty="0"/>
              <a:t> 2000 °C. </a:t>
            </a:r>
            <a:r>
              <a:rPr lang="en-US" dirty="0" err="1"/>
              <a:t>Skelná</a:t>
            </a:r>
            <a:r>
              <a:rPr lang="en-US" dirty="0"/>
              <a:t> </a:t>
            </a:r>
            <a:r>
              <a:rPr lang="en-US" dirty="0" err="1"/>
              <a:t>hmota</a:t>
            </a:r>
            <a:r>
              <a:rPr lang="en-US" dirty="0"/>
              <a:t> se </a:t>
            </a:r>
            <a:r>
              <a:rPr lang="en-US" dirty="0" err="1"/>
              <a:t>pomocí</a:t>
            </a:r>
            <a:r>
              <a:rPr lang="en-US" dirty="0"/>
              <a:t> </a:t>
            </a:r>
            <a:r>
              <a:rPr lang="en-US" dirty="0" err="1"/>
              <a:t>přísad</a:t>
            </a:r>
            <a:r>
              <a:rPr lang="en-US" dirty="0"/>
              <a:t> </a:t>
            </a:r>
            <a:r>
              <a:rPr lang="en-US" dirty="0" err="1"/>
              <a:t>odbarvuje</a:t>
            </a:r>
            <a:r>
              <a:rPr lang="en-US" dirty="0"/>
              <a:t> </a:t>
            </a:r>
            <a:r>
              <a:rPr lang="en-US" dirty="0" err="1"/>
              <a:t>či</a:t>
            </a:r>
            <a:r>
              <a:rPr lang="en-US" dirty="0"/>
              <a:t> </a:t>
            </a:r>
            <a:r>
              <a:rPr lang="en-US" dirty="0" err="1"/>
              <a:t>zakaluje</a:t>
            </a:r>
            <a:r>
              <a:rPr lang="en-US" dirty="0"/>
              <a:t>, </a:t>
            </a:r>
            <a:r>
              <a:rPr lang="en-US" dirty="0" err="1"/>
              <a:t>popřípadě</a:t>
            </a:r>
            <a:r>
              <a:rPr lang="en-US" dirty="0"/>
              <a:t> </a:t>
            </a:r>
            <a:r>
              <a:rPr lang="en-US" dirty="0" err="1"/>
              <a:t>též</a:t>
            </a:r>
            <a:r>
              <a:rPr lang="en-US" dirty="0"/>
              <a:t> </a:t>
            </a:r>
            <a:r>
              <a:rPr lang="en-US" dirty="0" err="1"/>
              <a:t>zabarvuje</a:t>
            </a:r>
            <a:r>
              <a:rPr lang="en-US" dirty="0"/>
              <a:t> </a:t>
            </a:r>
            <a:r>
              <a:rPr lang="en-US" dirty="0" err="1"/>
              <a:t>použitím</a:t>
            </a:r>
            <a:r>
              <a:rPr lang="en-US" dirty="0"/>
              <a:t> </a:t>
            </a:r>
            <a:r>
              <a:rPr lang="en-US" dirty="0" err="1"/>
              <a:t>různých</a:t>
            </a:r>
            <a:r>
              <a:rPr lang="en-US" dirty="0"/>
              <a:t> </a:t>
            </a:r>
            <a:r>
              <a:rPr lang="en-US" dirty="0" err="1"/>
              <a:t>barvicích</a:t>
            </a:r>
            <a:r>
              <a:rPr lang="en-US" dirty="0"/>
              <a:t> </a:t>
            </a:r>
            <a:r>
              <a:rPr lang="en-US" dirty="0" err="1"/>
              <a:t>látek</a:t>
            </a:r>
            <a:r>
              <a:rPr lang="en-US" dirty="0"/>
              <a:t>. </a:t>
            </a:r>
            <a:endParaRPr lang="cs-CZ" dirty="0"/>
          </a:p>
          <a:p>
            <a:r>
              <a:rPr lang="cs-CZ" b="1" i="1" dirty="0"/>
              <a:t>	</a:t>
            </a:r>
            <a:r>
              <a:rPr lang="en-US" b="1" i="1" dirty="0" err="1"/>
              <a:t>čeření</a:t>
            </a:r>
            <a:r>
              <a:rPr lang="en-US" dirty="0"/>
              <a:t> – </a:t>
            </a:r>
            <a:r>
              <a:rPr lang="en-US" dirty="0" err="1"/>
              <a:t>hmota</a:t>
            </a:r>
            <a:r>
              <a:rPr lang="en-US" dirty="0"/>
              <a:t> se </a:t>
            </a:r>
            <a:r>
              <a:rPr lang="en-US" dirty="0" err="1"/>
              <a:t>dál</a:t>
            </a:r>
            <a:r>
              <a:rPr lang="en-US" dirty="0"/>
              <a:t> </a:t>
            </a:r>
            <a:r>
              <a:rPr lang="en-US" dirty="0" err="1"/>
              <a:t>mísí</a:t>
            </a:r>
            <a:r>
              <a:rPr lang="en-US" dirty="0"/>
              <a:t>, </a:t>
            </a:r>
            <a:r>
              <a:rPr lang="en-US" dirty="0" err="1"/>
              <a:t>bublinky</a:t>
            </a:r>
            <a:r>
              <a:rPr lang="en-US" dirty="0"/>
              <a:t> </a:t>
            </a:r>
            <a:r>
              <a:rPr lang="en-US" dirty="0" err="1"/>
              <a:t>unikají</a:t>
            </a:r>
            <a:r>
              <a:rPr lang="en-US" dirty="0"/>
              <a:t> a </a:t>
            </a:r>
            <a:r>
              <a:rPr lang="en-US" dirty="0" err="1"/>
              <a:t>sklo</a:t>
            </a:r>
            <a:r>
              <a:rPr lang="en-US" dirty="0"/>
              <a:t> se </a:t>
            </a:r>
            <a:r>
              <a:rPr lang="en-US" dirty="0" err="1"/>
              <a:t>tak</a:t>
            </a:r>
            <a:r>
              <a:rPr lang="en-US" dirty="0"/>
              <a:t> </a:t>
            </a:r>
            <a:r>
              <a:rPr lang="en-US" dirty="0" err="1"/>
              <a:t>stává</a:t>
            </a:r>
            <a:r>
              <a:rPr lang="en-US" dirty="0"/>
              <a:t> </a:t>
            </a:r>
            <a:r>
              <a:rPr lang="en-US" dirty="0" err="1"/>
              <a:t>průhlednější</a:t>
            </a:r>
            <a:r>
              <a:rPr lang="en-US" dirty="0"/>
              <a:t> a </a:t>
            </a:r>
            <a:r>
              <a:rPr lang="en-US" dirty="0" err="1"/>
              <a:t>řidší</a:t>
            </a:r>
            <a:r>
              <a:rPr lang="cs-CZ" dirty="0"/>
              <a:t>. </a:t>
            </a:r>
            <a:r>
              <a:rPr lang="en-US" dirty="0" err="1"/>
              <a:t>Vyčeřené</a:t>
            </a:r>
            <a:r>
              <a:rPr lang="en-US" dirty="0"/>
              <a:t> </a:t>
            </a:r>
            <a:r>
              <a:rPr lang="en-US" dirty="0" err="1"/>
              <a:t>sklo</a:t>
            </a:r>
            <a:r>
              <a:rPr lang="en-US" dirty="0"/>
              <a:t> je </a:t>
            </a:r>
            <a:r>
              <a:rPr lang="en-US" dirty="0" err="1"/>
              <a:t>velmi</a:t>
            </a:r>
            <a:r>
              <a:rPr lang="en-US" dirty="0"/>
              <a:t> </a:t>
            </a:r>
            <a:r>
              <a:rPr lang="en-US" dirty="0" err="1"/>
              <a:t>řídké</a:t>
            </a:r>
            <a:r>
              <a:rPr lang="en-US" dirty="0"/>
              <a:t>.</a:t>
            </a:r>
            <a:endParaRPr lang="cs-CZ" dirty="0"/>
          </a:p>
          <a:p>
            <a:r>
              <a:rPr lang="cs-CZ" b="1" i="1" dirty="0"/>
              <a:t>	</a:t>
            </a:r>
            <a:r>
              <a:rPr lang="en-US" b="1" i="1" dirty="0" err="1"/>
              <a:t>sejití</a:t>
            </a:r>
            <a:r>
              <a:rPr lang="en-US" dirty="0"/>
              <a:t> – </a:t>
            </a:r>
            <a:r>
              <a:rPr lang="en-US" dirty="0" err="1"/>
              <a:t>ochlazení</a:t>
            </a:r>
            <a:r>
              <a:rPr lang="en-US" dirty="0"/>
              <a:t> </a:t>
            </a:r>
            <a:r>
              <a:rPr lang="en-US" dirty="0" err="1"/>
              <a:t>skla</a:t>
            </a:r>
            <a:r>
              <a:rPr lang="cs-CZ" dirty="0"/>
              <a:t>. </a:t>
            </a:r>
          </a:p>
          <a:p>
            <a:r>
              <a:rPr lang="en-US" dirty="0" err="1"/>
              <a:t>Palivem</a:t>
            </a:r>
            <a:r>
              <a:rPr lang="en-US" dirty="0"/>
              <a:t> je </a:t>
            </a:r>
            <a:r>
              <a:rPr lang="en-US" dirty="0" err="1"/>
              <a:t>nejčastěji</a:t>
            </a:r>
            <a:r>
              <a:rPr lang="en-US" dirty="0"/>
              <a:t> </a:t>
            </a:r>
            <a:r>
              <a:rPr lang="en-US" dirty="0" err="1"/>
              <a:t>generátorový</a:t>
            </a:r>
            <a:r>
              <a:rPr lang="en-US" dirty="0"/>
              <a:t> </a:t>
            </a:r>
            <a:r>
              <a:rPr lang="en-US" dirty="0" err="1"/>
              <a:t>nebo</a:t>
            </a:r>
            <a:r>
              <a:rPr lang="en-US" dirty="0"/>
              <a:t> </a:t>
            </a:r>
            <a:r>
              <a:rPr lang="en-US" dirty="0" err="1"/>
              <a:t>zemní</a:t>
            </a:r>
            <a:r>
              <a:rPr lang="en-US" dirty="0"/>
              <a:t> </a:t>
            </a:r>
            <a:r>
              <a:rPr lang="en-US" dirty="0" err="1"/>
              <a:t>plyn</a:t>
            </a:r>
            <a:r>
              <a:rPr lang="en-US" dirty="0"/>
              <a:t>.</a:t>
            </a:r>
            <a:r>
              <a:rPr lang="cs-CZ" dirty="0"/>
              <a:t> </a:t>
            </a:r>
            <a:r>
              <a:rPr lang="en-US" dirty="0"/>
              <a:t>Po </a:t>
            </a:r>
            <a:r>
              <a:rPr lang="en-US" dirty="0" err="1"/>
              <a:t>dokonalém</a:t>
            </a:r>
            <a:r>
              <a:rPr lang="en-US" dirty="0"/>
              <a:t> </a:t>
            </a:r>
            <a:r>
              <a:rPr lang="en-US" dirty="0" err="1"/>
              <a:t>čeření</a:t>
            </a:r>
            <a:r>
              <a:rPr lang="en-US" dirty="0"/>
              <a:t> a </a:t>
            </a:r>
            <a:r>
              <a:rPr lang="en-US" dirty="0" err="1"/>
              <a:t>sejití</a:t>
            </a:r>
            <a:r>
              <a:rPr lang="en-US" dirty="0"/>
              <a:t> se </a:t>
            </a:r>
            <a:r>
              <a:rPr lang="en-US" dirty="0" err="1"/>
              <a:t>sklo</a:t>
            </a:r>
            <a:r>
              <a:rPr lang="en-US" dirty="0"/>
              <a:t> </a:t>
            </a:r>
            <a:r>
              <a:rPr lang="en-US" dirty="0" err="1"/>
              <a:t>teprve</a:t>
            </a:r>
            <a:r>
              <a:rPr lang="en-US" dirty="0"/>
              <a:t> </a:t>
            </a:r>
            <a:r>
              <a:rPr lang="en-US" dirty="0" err="1"/>
              <a:t>zpracovává</a:t>
            </a:r>
            <a:r>
              <a:rPr lang="en-US" dirty="0"/>
              <a:t>, a to </a:t>
            </a:r>
            <a:r>
              <a:rPr lang="en-US" dirty="0" err="1"/>
              <a:t>buď</a:t>
            </a:r>
            <a:r>
              <a:rPr lang="en-US" dirty="0"/>
              <a:t> </a:t>
            </a:r>
            <a:r>
              <a:rPr lang="en-US" dirty="0" err="1"/>
              <a:t>ručně</a:t>
            </a:r>
            <a:r>
              <a:rPr lang="en-US" dirty="0"/>
              <a:t>, </a:t>
            </a:r>
            <a:r>
              <a:rPr lang="en-US" dirty="0" err="1"/>
              <a:t>nebo</a:t>
            </a:r>
            <a:r>
              <a:rPr lang="en-US" dirty="0"/>
              <a:t> </a:t>
            </a:r>
            <a:r>
              <a:rPr lang="en-US" dirty="0" err="1"/>
              <a:t>strojově</a:t>
            </a:r>
            <a:r>
              <a:rPr lang="en-US" dirty="0"/>
              <a:t>.</a:t>
            </a:r>
          </a:p>
        </p:txBody>
      </p:sp>
    </p:spTree>
    <p:extLst>
      <p:ext uri="{BB962C8B-B14F-4D97-AF65-F5344CB8AC3E}">
        <p14:creationId xmlns:p14="http://schemas.microsoft.com/office/powerpoint/2010/main" val="575773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klarska pec&quot;">
            <a:extLst>
              <a:ext uri="{FF2B5EF4-FFF2-40B4-BE49-F238E27FC236}">
                <a16:creationId xmlns:a16="http://schemas.microsoft.com/office/drawing/2014/main" id="{31D4D4F6-9CA7-4E47-8D10-761274DB7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8936" y="695761"/>
            <a:ext cx="3858941" cy="25739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klarska pec&quot;">
            <a:extLst>
              <a:ext uri="{FF2B5EF4-FFF2-40B4-BE49-F238E27FC236}">
                <a16:creationId xmlns:a16="http://schemas.microsoft.com/office/drawing/2014/main" id="{61E6F41C-2707-458C-8FC4-FFB5E5908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22" y="2190326"/>
            <a:ext cx="7237494" cy="45532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klarska pec&quot;">
            <a:extLst>
              <a:ext uri="{FF2B5EF4-FFF2-40B4-BE49-F238E27FC236}">
                <a16:creationId xmlns:a16="http://schemas.microsoft.com/office/drawing/2014/main" id="{9DA347FB-E5B9-42F3-BC57-574977077D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399" y="3674919"/>
            <a:ext cx="3985492" cy="298911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21B062B-6A13-4A6C-B2D6-8D5D2DC6C32E}"/>
              </a:ext>
            </a:extLst>
          </p:cNvPr>
          <p:cNvSpPr txBox="1"/>
          <p:nvPr/>
        </p:nvSpPr>
        <p:spPr>
          <a:xfrm>
            <a:off x="708991" y="416841"/>
            <a:ext cx="2012987" cy="523220"/>
          </a:xfrm>
          <a:prstGeom prst="rect">
            <a:avLst/>
          </a:prstGeom>
          <a:noFill/>
        </p:spPr>
        <p:txBody>
          <a:bodyPr wrap="none" rtlCol="0">
            <a:spAutoFit/>
          </a:bodyPr>
          <a:lstStyle/>
          <a:p>
            <a:r>
              <a:rPr lang="en-US" sz="2800" b="1" dirty="0" err="1"/>
              <a:t>Skl</a:t>
            </a:r>
            <a:r>
              <a:rPr lang="cs-CZ" sz="2800" b="1" dirty="0" err="1"/>
              <a:t>ář</a:t>
            </a:r>
            <a:r>
              <a:rPr lang="en-US" sz="2800" b="1" dirty="0" err="1"/>
              <a:t>sk</a:t>
            </a:r>
            <a:r>
              <a:rPr lang="cs-CZ" sz="2800" b="1" dirty="0"/>
              <a:t>á</a:t>
            </a:r>
            <a:r>
              <a:rPr lang="en-US" sz="2800" b="1" dirty="0"/>
              <a:t> pec</a:t>
            </a:r>
          </a:p>
        </p:txBody>
      </p:sp>
      <p:sp>
        <p:nvSpPr>
          <p:cNvPr id="5" name="TextovéPole 4">
            <a:extLst>
              <a:ext uri="{FF2B5EF4-FFF2-40B4-BE49-F238E27FC236}">
                <a16:creationId xmlns:a16="http://schemas.microsoft.com/office/drawing/2014/main" id="{A2C2AA6B-DD6F-45E3-A5BB-16D1970E4993}"/>
              </a:ext>
            </a:extLst>
          </p:cNvPr>
          <p:cNvSpPr txBox="1"/>
          <p:nvPr/>
        </p:nvSpPr>
        <p:spPr>
          <a:xfrm>
            <a:off x="3657601" y="702365"/>
            <a:ext cx="1086836" cy="923330"/>
          </a:xfrm>
          <a:prstGeom prst="rect">
            <a:avLst/>
          </a:prstGeom>
          <a:noFill/>
        </p:spPr>
        <p:txBody>
          <a:bodyPr wrap="none" rtlCol="0">
            <a:spAutoFit/>
          </a:bodyPr>
          <a:lstStyle/>
          <a:p>
            <a:r>
              <a:rPr lang="cs-CZ" dirty="0"/>
              <a:t>Vanová</a:t>
            </a:r>
          </a:p>
          <a:p>
            <a:r>
              <a:rPr lang="cs-CZ" dirty="0"/>
              <a:t>Pánvová</a:t>
            </a:r>
          </a:p>
          <a:p>
            <a:r>
              <a:rPr lang="cs-CZ" u="sng" dirty="0"/>
              <a:t>Elektrická</a:t>
            </a:r>
          </a:p>
        </p:txBody>
      </p:sp>
    </p:spTree>
    <p:extLst>
      <p:ext uri="{BB962C8B-B14F-4D97-AF65-F5344CB8AC3E}">
        <p14:creationId xmlns:p14="http://schemas.microsoft.com/office/powerpoint/2010/main" val="168707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910B807-FA66-4299-9100-A95780F4186F}"/>
              </a:ext>
            </a:extLst>
          </p:cNvPr>
          <p:cNvSpPr/>
          <p:nvPr/>
        </p:nvSpPr>
        <p:spPr>
          <a:xfrm>
            <a:off x="143740" y="162335"/>
            <a:ext cx="11872913" cy="4801314"/>
          </a:xfrm>
          <a:prstGeom prst="rect">
            <a:avLst/>
          </a:prstGeom>
        </p:spPr>
        <p:txBody>
          <a:bodyPr wrap="square">
            <a:spAutoFit/>
          </a:bodyPr>
          <a:lstStyle/>
          <a:p>
            <a:r>
              <a:rPr lang="en-US" dirty="0" err="1"/>
              <a:t>Při</a:t>
            </a:r>
            <a:r>
              <a:rPr lang="en-US" dirty="0"/>
              <a:t> </a:t>
            </a:r>
            <a:r>
              <a:rPr lang="en-US" dirty="0" err="1"/>
              <a:t>tvarování</a:t>
            </a:r>
            <a:r>
              <a:rPr lang="en-US" dirty="0"/>
              <a:t> se </a:t>
            </a:r>
            <a:r>
              <a:rPr lang="en-US" dirty="0" err="1"/>
              <a:t>využívá</a:t>
            </a:r>
            <a:r>
              <a:rPr lang="en-US" dirty="0"/>
              <a:t> </a:t>
            </a:r>
            <a:r>
              <a:rPr lang="en-US" dirty="0" err="1"/>
              <a:t>viskózní</a:t>
            </a:r>
            <a:r>
              <a:rPr lang="en-US" dirty="0"/>
              <a:t> </a:t>
            </a:r>
            <a:r>
              <a:rPr lang="en-US" dirty="0" err="1"/>
              <a:t>deformace</a:t>
            </a:r>
            <a:r>
              <a:rPr lang="en-US" dirty="0"/>
              <a:t> a </a:t>
            </a:r>
            <a:r>
              <a:rPr lang="en-US" dirty="0" err="1"/>
              <a:t>silné</a:t>
            </a:r>
            <a:r>
              <a:rPr lang="en-US" dirty="0"/>
              <a:t> </a:t>
            </a:r>
            <a:r>
              <a:rPr lang="en-US" dirty="0" err="1"/>
              <a:t>závislosti</a:t>
            </a:r>
            <a:r>
              <a:rPr lang="en-US" dirty="0"/>
              <a:t> </a:t>
            </a:r>
            <a:r>
              <a:rPr lang="en-US" dirty="0" err="1"/>
              <a:t>viskozity</a:t>
            </a:r>
            <a:r>
              <a:rPr lang="en-US" dirty="0"/>
              <a:t> </a:t>
            </a:r>
            <a:r>
              <a:rPr lang="en-US" dirty="0" err="1"/>
              <a:t>skloviny</a:t>
            </a:r>
            <a:r>
              <a:rPr lang="en-US" dirty="0"/>
              <a:t> </a:t>
            </a:r>
            <a:r>
              <a:rPr lang="en-US" dirty="0" err="1"/>
              <a:t>na</a:t>
            </a:r>
            <a:r>
              <a:rPr lang="en-US" dirty="0"/>
              <a:t> </a:t>
            </a:r>
            <a:r>
              <a:rPr lang="en-US" dirty="0" err="1"/>
              <a:t>teplotě</a:t>
            </a:r>
            <a:r>
              <a:rPr lang="en-US" dirty="0"/>
              <a:t>. </a:t>
            </a:r>
            <a:r>
              <a:rPr lang="en-US" dirty="0" err="1"/>
              <a:t>Během</a:t>
            </a:r>
            <a:r>
              <a:rPr lang="en-US" dirty="0"/>
              <a:t> </a:t>
            </a:r>
            <a:r>
              <a:rPr lang="en-US" dirty="0" err="1"/>
              <a:t>tvarování</a:t>
            </a:r>
            <a:r>
              <a:rPr lang="en-US" dirty="0"/>
              <a:t> </a:t>
            </a:r>
            <a:r>
              <a:rPr lang="en-US" dirty="0" err="1"/>
              <a:t>nesmí</a:t>
            </a:r>
            <a:r>
              <a:rPr lang="en-US" dirty="0"/>
              <a:t> </a:t>
            </a:r>
            <a:r>
              <a:rPr lang="en-US" dirty="0" err="1"/>
              <a:t>dojít</a:t>
            </a:r>
            <a:r>
              <a:rPr lang="en-US" dirty="0"/>
              <a:t> </a:t>
            </a:r>
            <a:r>
              <a:rPr lang="en-US" dirty="0" err="1"/>
              <a:t>ke</a:t>
            </a:r>
            <a:r>
              <a:rPr lang="en-US" dirty="0"/>
              <a:t> </a:t>
            </a:r>
            <a:r>
              <a:rPr lang="en-US" dirty="0" err="1"/>
              <a:t>krystalizaci</a:t>
            </a:r>
            <a:r>
              <a:rPr lang="en-US" dirty="0"/>
              <a:t> </a:t>
            </a:r>
            <a:r>
              <a:rPr lang="en-US" dirty="0" err="1"/>
              <a:t>skloviny</a:t>
            </a:r>
            <a:r>
              <a:rPr lang="en-US" dirty="0"/>
              <a:t>. </a:t>
            </a:r>
            <a:r>
              <a:rPr lang="en-US" dirty="0" err="1"/>
              <a:t>Tvarování</a:t>
            </a:r>
            <a:r>
              <a:rPr lang="en-US" dirty="0"/>
              <a:t> se </a:t>
            </a:r>
            <a:r>
              <a:rPr lang="en-US" dirty="0" err="1"/>
              <a:t>provádí</a:t>
            </a:r>
            <a:r>
              <a:rPr lang="en-US" dirty="0"/>
              <a:t> od </a:t>
            </a:r>
            <a:r>
              <a:rPr lang="en-US" dirty="0" err="1"/>
              <a:t>ručních</a:t>
            </a:r>
            <a:r>
              <a:rPr lang="en-US" dirty="0"/>
              <a:t> </a:t>
            </a:r>
            <a:r>
              <a:rPr lang="en-US" dirty="0" err="1"/>
              <a:t>až</a:t>
            </a:r>
            <a:r>
              <a:rPr lang="en-US" dirty="0"/>
              <a:t> po </a:t>
            </a:r>
            <a:r>
              <a:rPr lang="en-US" dirty="0" err="1"/>
              <a:t>plně</a:t>
            </a:r>
            <a:r>
              <a:rPr lang="en-US" dirty="0"/>
              <a:t> </a:t>
            </a:r>
            <a:r>
              <a:rPr lang="en-US" dirty="0" err="1"/>
              <a:t>automatizované</a:t>
            </a:r>
            <a:r>
              <a:rPr lang="en-US" dirty="0"/>
              <a:t> </a:t>
            </a:r>
            <a:r>
              <a:rPr lang="en-US" dirty="0" err="1"/>
              <a:t>procesy</a:t>
            </a:r>
            <a:r>
              <a:rPr lang="en-US" dirty="0"/>
              <a:t>, a to </a:t>
            </a:r>
            <a:r>
              <a:rPr lang="en-US" b="1" dirty="0" err="1"/>
              <a:t>foukáním</a:t>
            </a:r>
            <a:r>
              <a:rPr lang="en-US" dirty="0"/>
              <a:t>, </a:t>
            </a:r>
            <a:r>
              <a:rPr lang="en-US" b="1" dirty="0" err="1"/>
              <a:t>tažením</a:t>
            </a:r>
            <a:r>
              <a:rPr lang="en-US" dirty="0"/>
              <a:t>, </a:t>
            </a:r>
            <a:r>
              <a:rPr lang="en-US" b="1" dirty="0" err="1"/>
              <a:t>válcováním</a:t>
            </a:r>
            <a:r>
              <a:rPr lang="en-US" dirty="0"/>
              <a:t>, </a:t>
            </a:r>
            <a:r>
              <a:rPr lang="en-US" b="1" dirty="0" err="1"/>
              <a:t>litím</a:t>
            </a:r>
            <a:r>
              <a:rPr lang="en-US" dirty="0"/>
              <a:t> </a:t>
            </a:r>
            <a:r>
              <a:rPr lang="en-US" dirty="0" err="1"/>
              <a:t>nebo</a:t>
            </a:r>
            <a:r>
              <a:rPr lang="en-US" dirty="0"/>
              <a:t> </a:t>
            </a:r>
            <a:r>
              <a:rPr lang="en-US" b="1" dirty="0" err="1"/>
              <a:t>lisováním</a:t>
            </a:r>
            <a:r>
              <a:rPr lang="en-US" dirty="0"/>
              <a:t>.</a:t>
            </a:r>
            <a:endParaRPr lang="cs-CZ" dirty="0">
              <a:solidFill>
                <a:srgbClr val="222222"/>
              </a:solidFill>
            </a:endParaRPr>
          </a:p>
          <a:p>
            <a:endParaRPr lang="cs-CZ" dirty="0">
              <a:solidFill>
                <a:srgbClr val="222222"/>
              </a:solidFill>
            </a:endParaRPr>
          </a:p>
          <a:p>
            <a:r>
              <a:rPr lang="en-US" dirty="0" err="1">
                <a:solidFill>
                  <a:srgbClr val="222222"/>
                </a:solidFill>
              </a:rPr>
              <a:t>Roztavená</a:t>
            </a:r>
            <a:r>
              <a:rPr lang="en-US" dirty="0">
                <a:solidFill>
                  <a:srgbClr val="222222"/>
                </a:solidFill>
              </a:rPr>
              <a:t> </a:t>
            </a:r>
            <a:r>
              <a:rPr lang="en-US" dirty="0" err="1">
                <a:solidFill>
                  <a:srgbClr val="222222"/>
                </a:solidFill>
              </a:rPr>
              <a:t>sklovina</a:t>
            </a:r>
            <a:r>
              <a:rPr lang="en-US" dirty="0">
                <a:solidFill>
                  <a:srgbClr val="222222"/>
                </a:solidFill>
              </a:rPr>
              <a:t> se </a:t>
            </a:r>
            <a:r>
              <a:rPr lang="en-US" dirty="0" err="1">
                <a:solidFill>
                  <a:srgbClr val="222222"/>
                </a:solidFill>
              </a:rPr>
              <a:t>tvaruje</a:t>
            </a:r>
            <a:r>
              <a:rPr lang="en-US" dirty="0">
                <a:solidFill>
                  <a:srgbClr val="222222"/>
                </a:solidFill>
              </a:rPr>
              <a:t>:</a:t>
            </a:r>
          </a:p>
          <a:p>
            <a:pPr>
              <a:buFont typeface="Arial" panose="020B0604020202020204" pitchFamily="34" charset="0"/>
              <a:buChar char="•"/>
            </a:pPr>
            <a:r>
              <a:rPr lang="en-US" b="1" dirty="0" err="1">
                <a:solidFill>
                  <a:srgbClr val="222222"/>
                </a:solidFill>
              </a:rPr>
              <a:t>Foukáním</a:t>
            </a:r>
            <a:r>
              <a:rPr lang="en-US" dirty="0">
                <a:solidFill>
                  <a:srgbClr val="222222"/>
                </a:solidFill>
              </a:rPr>
              <a:t>, </a:t>
            </a:r>
            <a:r>
              <a:rPr lang="en-US" dirty="0" err="1">
                <a:solidFill>
                  <a:srgbClr val="222222"/>
                </a:solidFill>
              </a:rPr>
              <a:t>kdy</a:t>
            </a:r>
            <a:r>
              <a:rPr lang="en-US" dirty="0">
                <a:solidFill>
                  <a:srgbClr val="222222"/>
                </a:solidFill>
              </a:rPr>
              <a:t> </a:t>
            </a:r>
            <a:r>
              <a:rPr lang="en-US" dirty="0" err="1">
                <a:solidFill>
                  <a:srgbClr val="222222"/>
                </a:solidFill>
              </a:rPr>
              <a:t>sklář</a:t>
            </a:r>
            <a:r>
              <a:rPr lang="en-US" dirty="0">
                <a:solidFill>
                  <a:srgbClr val="222222"/>
                </a:solidFill>
              </a:rPr>
              <a:t> </a:t>
            </a:r>
            <a:r>
              <a:rPr lang="en-US" dirty="0" err="1">
                <a:solidFill>
                  <a:srgbClr val="222222"/>
                </a:solidFill>
              </a:rPr>
              <a:t>nabere</a:t>
            </a:r>
            <a:r>
              <a:rPr lang="en-US" dirty="0">
                <a:solidFill>
                  <a:srgbClr val="222222"/>
                </a:solidFill>
              </a:rPr>
              <a:t> </a:t>
            </a:r>
            <a:r>
              <a:rPr lang="en-US" dirty="0" err="1">
                <a:solidFill>
                  <a:srgbClr val="222222"/>
                </a:solidFill>
              </a:rPr>
              <a:t>sklovinu</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sklářskou</a:t>
            </a:r>
            <a:r>
              <a:rPr lang="en-US" dirty="0">
                <a:solidFill>
                  <a:srgbClr val="222222"/>
                </a:solidFill>
              </a:rPr>
              <a:t> </a:t>
            </a:r>
            <a:r>
              <a:rPr lang="en-US" dirty="0" err="1">
                <a:solidFill>
                  <a:srgbClr val="222222"/>
                </a:solidFill>
              </a:rPr>
              <a:t>píšťalu</a:t>
            </a:r>
            <a:r>
              <a:rPr lang="en-US" dirty="0">
                <a:solidFill>
                  <a:srgbClr val="222222"/>
                </a:solidFill>
              </a:rPr>
              <a:t> a </a:t>
            </a:r>
            <a:r>
              <a:rPr lang="en-US" dirty="0" err="1">
                <a:solidFill>
                  <a:srgbClr val="222222"/>
                </a:solidFill>
              </a:rPr>
              <a:t>vyfukuje</a:t>
            </a:r>
            <a:r>
              <a:rPr lang="en-US" dirty="0">
                <a:solidFill>
                  <a:srgbClr val="222222"/>
                </a:solidFill>
              </a:rPr>
              <a:t> ji do </a:t>
            </a:r>
            <a:r>
              <a:rPr lang="en-US" dirty="0" err="1">
                <a:solidFill>
                  <a:srgbClr val="222222"/>
                </a:solidFill>
              </a:rPr>
              <a:t>dřevěné</a:t>
            </a:r>
            <a:r>
              <a:rPr lang="en-US" dirty="0">
                <a:solidFill>
                  <a:srgbClr val="222222"/>
                </a:solidFill>
              </a:rPr>
              <a:t> </a:t>
            </a:r>
            <a:r>
              <a:rPr lang="en-US" dirty="0" err="1">
                <a:solidFill>
                  <a:srgbClr val="222222"/>
                </a:solidFill>
              </a:rPr>
              <a:t>nebo</a:t>
            </a:r>
            <a:r>
              <a:rPr lang="en-US" dirty="0">
                <a:solidFill>
                  <a:srgbClr val="222222"/>
                </a:solidFill>
              </a:rPr>
              <a:t> </a:t>
            </a:r>
            <a:r>
              <a:rPr lang="en-US" dirty="0" err="1">
                <a:solidFill>
                  <a:srgbClr val="222222"/>
                </a:solidFill>
              </a:rPr>
              <a:t>kovové</a:t>
            </a:r>
            <a:r>
              <a:rPr lang="en-US" dirty="0">
                <a:solidFill>
                  <a:srgbClr val="222222"/>
                </a:solidFill>
              </a:rPr>
              <a:t> </a:t>
            </a:r>
            <a:r>
              <a:rPr lang="en-US" dirty="0" err="1">
                <a:solidFill>
                  <a:srgbClr val="222222"/>
                </a:solidFill>
              </a:rPr>
              <a:t>otvírací</a:t>
            </a:r>
            <a:r>
              <a:rPr lang="en-US" dirty="0">
                <a:solidFill>
                  <a:srgbClr val="222222"/>
                </a:solidFill>
              </a:rPr>
              <a:t> </a:t>
            </a:r>
            <a:r>
              <a:rPr lang="en-US" dirty="0" err="1">
                <a:solidFill>
                  <a:srgbClr val="222222"/>
                </a:solidFill>
              </a:rPr>
              <a:t>formy</a:t>
            </a:r>
            <a:r>
              <a:rPr lang="en-US" dirty="0">
                <a:solidFill>
                  <a:srgbClr val="222222"/>
                </a:solidFill>
              </a:rPr>
              <a:t>. </a:t>
            </a:r>
            <a:r>
              <a:rPr lang="en-US" dirty="0" err="1">
                <a:solidFill>
                  <a:srgbClr val="222222"/>
                </a:solidFill>
              </a:rPr>
              <a:t>Jeden</a:t>
            </a:r>
            <a:r>
              <a:rPr lang="en-US" dirty="0">
                <a:solidFill>
                  <a:srgbClr val="222222"/>
                </a:solidFill>
              </a:rPr>
              <a:t> z </a:t>
            </a:r>
            <a:r>
              <a:rPr lang="en-US" dirty="0" err="1">
                <a:solidFill>
                  <a:srgbClr val="222222"/>
                </a:solidFill>
              </a:rPr>
              <a:t>nejstarších</a:t>
            </a:r>
            <a:r>
              <a:rPr lang="en-US" dirty="0">
                <a:solidFill>
                  <a:srgbClr val="222222"/>
                </a:solidFill>
              </a:rPr>
              <a:t> </a:t>
            </a:r>
            <a:r>
              <a:rPr lang="en-US" dirty="0" err="1">
                <a:solidFill>
                  <a:srgbClr val="222222"/>
                </a:solidFill>
              </a:rPr>
              <a:t>způsobů</a:t>
            </a:r>
            <a:r>
              <a:rPr lang="en-US" dirty="0">
                <a:solidFill>
                  <a:srgbClr val="222222"/>
                </a:solidFill>
              </a:rPr>
              <a:t> </a:t>
            </a:r>
            <a:r>
              <a:rPr lang="en-US" dirty="0" err="1">
                <a:solidFill>
                  <a:srgbClr val="222222"/>
                </a:solidFill>
              </a:rPr>
              <a:t>tvarování</a:t>
            </a:r>
            <a:r>
              <a:rPr lang="en-US" dirty="0">
                <a:solidFill>
                  <a:srgbClr val="222222"/>
                </a:solidFill>
              </a:rPr>
              <a:t> </a:t>
            </a:r>
            <a:r>
              <a:rPr lang="en-US" dirty="0" err="1">
                <a:solidFill>
                  <a:srgbClr val="222222"/>
                </a:solidFill>
              </a:rPr>
              <a:t>dutého</a:t>
            </a:r>
            <a:r>
              <a:rPr lang="en-US" dirty="0">
                <a:solidFill>
                  <a:srgbClr val="222222"/>
                </a:solidFill>
              </a:rPr>
              <a:t> </a:t>
            </a:r>
            <a:r>
              <a:rPr lang="en-US" dirty="0" err="1">
                <a:solidFill>
                  <a:srgbClr val="222222"/>
                </a:solidFill>
              </a:rPr>
              <a:t>skla</a:t>
            </a:r>
            <a:r>
              <a:rPr lang="en-US" dirty="0">
                <a:solidFill>
                  <a:srgbClr val="222222"/>
                </a:solidFill>
              </a:rPr>
              <a:t> </a:t>
            </a:r>
            <a:r>
              <a:rPr lang="en-US" dirty="0" err="1">
                <a:solidFill>
                  <a:srgbClr val="222222"/>
                </a:solidFill>
              </a:rPr>
              <a:t>sloužil</a:t>
            </a:r>
            <a:r>
              <a:rPr lang="en-US" dirty="0">
                <a:solidFill>
                  <a:srgbClr val="222222"/>
                </a:solidFill>
              </a:rPr>
              <a:t> </a:t>
            </a:r>
            <a:r>
              <a:rPr lang="en-US" dirty="0" err="1">
                <a:solidFill>
                  <a:srgbClr val="222222"/>
                </a:solidFill>
              </a:rPr>
              <a:t>dříve</a:t>
            </a:r>
            <a:r>
              <a:rPr lang="en-US" dirty="0">
                <a:solidFill>
                  <a:srgbClr val="222222"/>
                </a:solidFill>
              </a:rPr>
              <a:t> </a:t>
            </a:r>
            <a:r>
              <a:rPr lang="en-US" dirty="0" err="1">
                <a:solidFill>
                  <a:srgbClr val="222222"/>
                </a:solidFill>
              </a:rPr>
              <a:t>i</a:t>
            </a:r>
            <a:r>
              <a:rPr lang="en-US" dirty="0">
                <a:solidFill>
                  <a:srgbClr val="222222"/>
                </a:solidFill>
              </a:rPr>
              <a:t> k </a:t>
            </a:r>
            <a:r>
              <a:rPr lang="en-US" dirty="0" err="1">
                <a:solidFill>
                  <a:srgbClr val="222222"/>
                </a:solidFill>
              </a:rPr>
              <a:t>výrobě</a:t>
            </a:r>
            <a:r>
              <a:rPr lang="en-US" dirty="0">
                <a:solidFill>
                  <a:srgbClr val="222222"/>
                </a:solidFill>
              </a:rPr>
              <a:t> </a:t>
            </a:r>
            <a:r>
              <a:rPr lang="en-US" dirty="0" err="1">
                <a:solidFill>
                  <a:srgbClr val="222222"/>
                </a:solidFill>
              </a:rPr>
              <a:t>okenních</a:t>
            </a:r>
            <a:r>
              <a:rPr lang="en-US" dirty="0">
                <a:solidFill>
                  <a:srgbClr val="222222"/>
                </a:solidFill>
              </a:rPr>
              <a:t> </a:t>
            </a:r>
            <a:r>
              <a:rPr lang="en-US" dirty="0" err="1">
                <a:solidFill>
                  <a:srgbClr val="222222"/>
                </a:solidFill>
              </a:rPr>
              <a:t>tabulek</a:t>
            </a:r>
            <a:r>
              <a:rPr lang="en-US" dirty="0">
                <a:solidFill>
                  <a:srgbClr val="222222"/>
                </a:solidFill>
              </a:rPr>
              <a:t>: </a:t>
            </a:r>
            <a:r>
              <a:rPr lang="en-US" dirty="0" err="1">
                <a:solidFill>
                  <a:srgbClr val="222222"/>
                </a:solidFill>
              </a:rPr>
              <a:t>vyfouknutá</a:t>
            </a:r>
            <a:r>
              <a:rPr lang="en-US" dirty="0">
                <a:solidFill>
                  <a:srgbClr val="222222"/>
                </a:solidFill>
              </a:rPr>
              <a:t> </a:t>
            </a:r>
            <a:r>
              <a:rPr lang="en-US" dirty="0" err="1">
                <a:solidFill>
                  <a:srgbClr val="222222"/>
                </a:solidFill>
              </a:rPr>
              <a:t>bublina</a:t>
            </a:r>
            <a:r>
              <a:rPr lang="en-US" dirty="0">
                <a:solidFill>
                  <a:srgbClr val="222222"/>
                </a:solidFill>
              </a:rPr>
              <a:t> se </a:t>
            </a:r>
            <a:r>
              <a:rPr lang="en-US" dirty="0" err="1">
                <a:solidFill>
                  <a:srgbClr val="222222"/>
                </a:solidFill>
              </a:rPr>
              <a:t>nůžkami</a:t>
            </a:r>
            <a:r>
              <a:rPr lang="en-US" dirty="0">
                <a:solidFill>
                  <a:srgbClr val="222222"/>
                </a:solidFill>
              </a:rPr>
              <a:t> </a:t>
            </a:r>
            <a:r>
              <a:rPr lang="en-US" dirty="0" err="1">
                <a:solidFill>
                  <a:srgbClr val="222222"/>
                </a:solidFill>
              </a:rPr>
              <a:t>rozstřihla</a:t>
            </a:r>
            <a:r>
              <a:rPr lang="en-US" dirty="0">
                <a:solidFill>
                  <a:srgbClr val="222222"/>
                </a:solidFill>
              </a:rPr>
              <a:t> a </a:t>
            </a:r>
            <a:r>
              <a:rPr lang="en-US" dirty="0" err="1">
                <a:solidFill>
                  <a:srgbClr val="222222"/>
                </a:solidFill>
              </a:rPr>
              <a:t>vyrovnala</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kovové</a:t>
            </a:r>
            <a:r>
              <a:rPr lang="en-US" dirty="0">
                <a:solidFill>
                  <a:srgbClr val="222222"/>
                </a:solidFill>
              </a:rPr>
              <a:t> </a:t>
            </a:r>
            <a:r>
              <a:rPr lang="en-US" dirty="0" err="1">
                <a:solidFill>
                  <a:srgbClr val="222222"/>
                </a:solidFill>
              </a:rPr>
              <a:t>desce</a:t>
            </a:r>
            <a:r>
              <a:rPr lang="en-US" dirty="0">
                <a:solidFill>
                  <a:srgbClr val="222222"/>
                </a:solidFill>
              </a:rPr>
              <a:t>. V </a:t>
            </a:r>
            <a:r>
              <a:rPr lang="en-US" dirty="0" err="1">
                <a:solidFill>
                  <a:srgbClr val="222222"/>
                </a:solidFill>
              </a:rPr>
              <a:t>moderní</a:t>
            </a:r>
            <a:r>
              <a:rPr lang="en-US" dirty="0">
                <a:solidFill>
                  <a:srgbClr val="222222"/>
                </a:solidFill>
              </a:rPr>
              <a:t> </a:t>
            </a:r>
            <a:r>
              <a:rPr lang="en-US" dirty="0" err="1">
                <a:solidFill>
                  <a:srgbClr val="222222"/>
                </a:solidFill>
              </a:rPr>
              <a:t>době</a:t>
            </a:r>
            <a:r>
              <a:rPr lang="en-US" dirty="0">
                <a:solidFill>
                  <a:srgbClr val="222222"/>
                </a:solidFill>
              </a:rPr>
              <a:t> se </a:t>
            </a:r>
            <a:r>
              <a:rPr lang="en-US" dirty="0" err="1">
                <a:solidFill>
                  <a:srgbClr val="222222"/>
                </a:solidFill>
              </a:rPr>
              <a:t>foukání</a:t>
            </a:r>
            <a:r>
              <a:rPr lang="en-US" dirty="0">
                <a:solidFill>
                  <a:srgbClr val="222222"/>
                </a:solidFill>
              </a:rPr>
              <a:t> </a:t>
            </a:r>
            <a:r>
              <a:rPr lang="en-US" dirty="0" err="1">
                <a:solidFill>
                  <a:srgbClr val="222222"/>
                </a:solidFill>
              </a:rPr>
              <a:t>často</a:t>
            </a:r>
            <a:r>
              <a:rPr lang="en-US" dirty="0">
                <a:solidFill>
                  <a:srgbClr val="222222"/>
                </a:solidFill>
              </a:rPr>
              <a:t> </a:t>
            </a:r>
            <a:r>
              <a:rPr lang="en-US" dirty="0" err="1">
                <a:solidFill>
                  <a:srgbClr val="222222"/>
                </a:solidFill>
              </a:rPr>
              <a:t>dělá</a:t>
            </a:r>
            <a:r>
              <a:rPr lang="en-US" dirty="0">
                <a:solidFill>
                  <a:srgbClr val="222222"/>
                </a:solidFill>
              </a:rPr>
              <a:t> </a:t>
            </a:r>
            <a:r>
              <a:rPr lang="en-US" dirty="0" err="1">
                <a:solidFill>
                  <a:srgbClr val="222222"/>
                </a:solidFill>
              </a:rPr>
              <a:t>strojem</a:t>
            </a:r>
            <a:r>
              <a:rPr lang="en-US" dirty="0">
                <a:solidFill>
                  <a:srgbClr val="222222"/>
                </a:solidFill>
              </a:rPr>
              <a:t> (</a:t>
            </a:r>
            <a:r>
              <a:rPr lang="en-US" dirty="0" err="1">
                <a:solidFill>
                  <a:srgbClr val="222222"/>
                </a:solidFill>
              </a:rPr>
              <a:t>láhve</a:t>
            </a:r>
            <a:r>
              <a:rPr lang="en-US" dirty="0">
                <a:solidFill>
                  <a:srgbClr val="222222"/>
                </a:solidFill>
              </a:rPr>
              <a:t>, </a:t>
            </a:r>
            <a:r>
              <a:rPr lang="en-US" dirty="0" err="1">
                <a:solidFill>
                  <a:srgbClr val="222222"/>
                </a:solidFill>
              </a:rPr>
              <a:t>baňky</a:t>
            </a:r>
            <a:r>
              <a:rPr lang="en-US" dirty="0">
                <a:solidFill>
                  <a:srgbClr val="222222"/>
                </a:solidFill>
              </a:rPr>
              <a:t>) </a:t>
            </a:r>
            <a:r>
              <a:rPr lang="en-US" dirty="0" err="1">
                <a:solidFill>
                  <a:srgbClr val="222222"/>
                </a:solidFill>
              </a:rPr>
              <a:t>nebo</a:t>
            </a:r>
            <a:r>
              <a:rPr lang="en-US" dirty="0">
                <a:solidFill>
                  <a:srgbClr val="222222"/>
                </a:solidFill>
              </a:rPr>
              <a:t> </a:t>
            </a:r>
            <a:r>
              <a:rPr lang="en-US" dirty="0" err="1">
                <a:solidFill>
                  <a:srgbClr val="222222"/>
                </a:solidFill>
              </a:rPr>
              <a:t>nahrazuje</a:t>
            </a:r>
            <a:r>
              <a:rPr lang="en-US" dirty="0">
                <a:solidFill>
                  <a:srgbClr val="222222"/>
                </a:solidFill>
              </a:rPr>
              <a:t> </a:t>
            </a:r>
            <a:r>
              <a:rPr lang="en-US" dirty="0" err="1">
                <a:solidFill>
                  <a:srgbClr val="222222"/>
                </a:solidFill>
              </a:rPr>
              <a:t>lisováním</a:t>
            </a:r>
            <a:r>
              <a:rPr lang="en-US" dirty="0">
                <a:solidFill>
                  <a:srgbClr val="222222"/>
                </a:solidFill>
              </a:rPr>
              <a:t> (</a:t>
            </a:r>
            <a:r>
              <a:rPr lang="en-US" dirty="0" err="1">
                <a:solidFill>
                  <a:srgbClr val="222222"/>
                </a:solidFill>
              </a:rPr>
              <a:t>sklenice</a:t>
            </a:r>
            <a:r>
              <a:rPr lang="en-US" dirty="0">
                <a:solidFill>
                  <a:srgbClr val="222222"/>
                </a:solidFill>
              </a:rPr>
              <a:t>, </a:t>
            </a:r>
            <a:r>
              <a:rPr lang="en-US" dirty="0" err="1">
                <a:solidFill>
                  <a:srgbClr val="222222"/>
                </a:solidFill>
              </a:rPr>
              <a:t>nádobky</a:t>
            </a:r>
            <a:r>
              <a:rPr lang="en-US" dirty="0">
                <a:solidFill>
                  <a:srgbClr val="222222"/>
                </a:solidFill>
              </a:rPr>
              <a:t>).</a:t>
            </a:r>
          </a:p>
          <a:p>
            <a:pPr>
              <a:buFont typeface="Arial" panose="020B0604020202020204" pitchFamily="34" charset="0"/>
              <a:buChar char="•"/>
            </a:pPr>
            <a:r>
              <a:rPr lang="en-US" b="1" dirty="0" err="1">
                <a:solidFill>
                  <a:srgbClr val="222222"/>
                </a:solidFill>
              </a:rPr>
              <a:t>Lisováním</a:t>
            </a:r>
            <a:r>
              <a:rPr lang="en-US" dirty="0">
                <a:solidFill>
                  <a:srgbClr val="222222"/>
                </a:solidFill>
              </a:rPr>
              <a:t>, </a:t>
            </a:r>
            <a:r>
              <a:rPr lang="en-US" dirty="0" err="1">
                <a:solidFill>
                  <a:srgbClr val="222222"/>
                </a:solidFill>
              </a:rPr>
              <a:t>kdy</a:t>
            </a:r>
            <a:r>
              <a:rPr lang="en-US" dirty="0">
                <a:solidFill>
                  <a:srgbClr val="222222"/>
                </a:solidFill>
              </a:rPr>
              <a:t> se </a:t>
            </a:r>
            <a:r>
              <a:rPr lang="en-US" dirty="0" err="1">
                <a:solidFill>
                  <a:srgbClr val="222222"/>
                </a:solidFill>
              </a:rPr>
              <a:t>odměřené</a:t>
            </a:r>
            <a:r>
              <a:rPr lang="en-US" dirty="0">
                <a:solidFill>
                  <a:srgbClr val="222222"/>
                </a:solidFill>
              </a:rPr>
              <a:t> </a:t>
            </a:r>
            <a:r>
              <a:rPr lang="en-US" dirty="0" err="1">
                <a:solidFill>
                  <a:srgbClr val="222222"/>
                </a:solidFill>
              </a:rPr>
              <a:t>množství</a:t>
            </a:r>
            <a:r>
              <a:rPr lang="en-US" dirty="0">
                <a:solidFill>
                  <a:srgbClr val="222222"/>
                </a:solidFill>
              </a:rPr>
              <a:t> </a:t>
            </a:r>
            <a:r>
              <a:rPr lang="en-US" dirty="0" err="1">
                <a:solidFill>
                  <a:srgbClr val="222222"/>
                </a:solidFill>
              </a:rPr>
              <a:t>skloviny</a:t>
            </a:r>
            <a:r>
              <a:rPr lang="en-US" dirty="0">
                <a:solidFill>
                  <a:srgbClr val="222222"/>
                </a:solidFill>
              </a:rPr>
              <a:t> </a:t>
            </a:r>
            <a:r>
              <a:rPr lang="en-US" dirty="0" err="1">
                <a:solidFill>
                  <a:srgbClr val="222222"/>
                </a:solidFill>
              </a:rPr>
              <a:t>naleje</a:t>
            </a:r>
            <a:r>
              <a:rPr lang="en-US" dirty="0">
                <a:solidFill>
                  <a:srgbClr val="222222"/>
                </a:solidFill>
              </a:rPr>
              <a:t> do </a:t>
            </a:r>
            <a:r>
              <a:rPr lang="en-US" dirty="0" err="1">
                <a:solidFill>
                  <a:srgbClr val="222222"/>
                </a:solidFill>
              </a:rPr>
              <a:t>formy</a:t>
            </a:r>
            <a:r>
              <a:rPr lang="en-US" dirty="0">
                <a:solidFill>
                  <a:srgbClr val="222222"/>
                </a:solidFill>
              </a:rPr>
              <a:t> a </a:t>
            </a:r>
            <a:r>
              <a:rPr lang="en-US" dirty="0" err="1">
                <a:solidFill>
                  <a:srgbClr val="222222"/>
                </a:solidFill>
              </a:rPr>
              <a:t>dotváří</a:t>
            </a:r>
            <a:r>
              <a:rPr lang="en-US" dirty="0">
                <a:solidFill>
                  <a:srgbClr val="222222"/>
                </a:solidFill>
              </a:rPr>
              <a:t> </a:t>
            </a:r>
            <a:r>
              <a:rPr lang="en-US" dirty="0" err="1">
                <a:solidFill>
                  <a:srgbClr val="222222"/>
                </a:solidFill>
              </a:rPr>
              <a:t>pohyblivým</a:t>
            </a:r>
            <a:r>
              <a:rPr lang="en-US" dirty="0">
                <a:solidFill>
                  <a:srgbClr val="222222"/>
                </a:solidFill>
              </a:rPr>
              <a:t> </a:t>
            </a:r>
            <a:r>
              <a:rPr lang="en-US" dirty="0" err="1">
                <a:solidFill>
                  <a:srgbClr val="222222"/>
                </a:solidFill>
              </a:rPr>
              <a:t>trnem</a:t>
            </a:r>
            <a:r>
              <a:rPr lang="en-US" dirty="0">
                <a:solidFill>
                  <a:srgbClr val="222222"/>
                </a:solidFill>
              </a:rPr>
              <a:t>. </a:t>
            </a:r>
            <a:r>
              <a:rPr lang="en-US" dirty="0" err="1">
                <a:solidFill>
                  <a:srgbClr val="222222"/>
                </a:solidFill>
              </a:rPr>
              <a:t>Formy</a:t>
            </a:r>
            <a:r>
              <a:rPr lang="en-US" dirty="0">
                <a:solidFill>
                  <a:srgbClr val="222222"/>
                </a:solidFill>
              </a:rPr>
              <a:t> </a:t>
            </a:r>
            <a:r>
              <a:rPr lang="en-US" dirty="0" err="1">
                <a:solidFill>
                  <a:srgbClr val="222222"/>
                </a:solidFill>
              </a:rPr>
              <a:t>jsou</a:t>
            </a:r>
            <a:r>
              <a:rPr lang="en-US" dirty="0">
                <a:solidFill>
                  <a:srgbClr val="222222"/>
                </a:solidFill>
              </a:rPr>
              <a:t> </a:t>
            </a:r>
            <a:r>
              <a:rPr lang="en-US" dirty="0" err="1">
                <a:solidFill>
                  <a:srgbClr val="222222"/>
                </a:solidFill>
              </a:rPr>
              <a:t>obvykle</a:t>
            </a:r>
            <a:r>
              <a:rPr lang="en-US" dirty="0">
                <a:solidFill>
                  <a:srgbClr val="222222"/>
                </a:solidFill>
              </a:rPr>
              <a:t> </a:t>
            </a:r>
            <a:r>
              <a:rPr lang="en-US" dirty="0" err="1">
                <a:solidFill>
                  <a:srgbClr val="222222"/>
                </a:solidFill>
              </a:rPr>
              <a:t>dělené</a:t>
            </a:r>
            <a:r>
              <a:rPr lang="en-US" dirty="0">
                <a:solidFill>
                  <a:srgbClr val="222222"/>
                </a:solidFill>
              </a:rPr>
              <a:t> a </a:t>
            </a:r>
            <a:r>
              <a:rPr lang="en-US" dirty="0" err="1">
                <a:solidFill>
                  <a:srgbClr val="222222"/>
                </a:solidFill>
              </a:rPr>
              <a:t>při</a:t>
            </a:r>
            <a:r>
              <a:rPr lang="en-US" dirty="0">
                <a:solidFill>
                  <a:srgbClr val="222222"/>
                </a:solidFill>
              </a:rPr>
              <a:t> </a:t>
            </a:r>
            <a:r>
              <a:rPr lang="en-US" dirty="0" err="1">
                <a:solidFill>
                  <a:srgbClr val="222222"/>
                </a:solidFill>
              </a:rPr>
              <a:t>lisování</a:t>
            </a:r>
            <a:r>
              <a:rPr lang="en-US" dirty="0">
                <a:solidFill>
                  <a:srgbClr val="222222"/>
                </a:solidFill>
              </a:rPr>
              <a:t> se </a:t>
            </a:r>
            <a:r>
              <a:rPr lang="en-US" dirty="0" err="1">
                <a:solidFill>
                  <a:srgbClr val="222222"/>
                </a:solidFill>
              </a:rPr>
              <a:t>mažou</a:t>
            </a:r>
            <a:r>
              <a:rPr lang="en-US" dirty="0">
                <a:solidFill>
                  <a:srgbClr val="222222"/>
                </a:solidFill>
              </a:rPr>
              <a:t> </a:t>
            </a:r>
            <a:r>
              <a:rPr lang="en-US" dirty="0" err="1">
                <a:solidFill>
                  <a:srgbClr val="222222"/>
                </a:solidFill>
              </a:rPr>
              <a:t>olejem</a:t>
            </a:r>
            <a:r>
              <a:rPr lang="en-US" dirty="0">
                <a:solidFill>
                  <a:srgbClr val="222222"/>
                </a:solidFill>
              </a:rPr>
              <a:t>.</a:t>
            </a:r>
          </a:p>
          <a:p>
            <a:pPr>
              <a:buFont typeface="Arial" panose="020B0604020202020204" pitchFamily="34" charset="0"/>
              <a:buChar char="•"/>
            </a:pPr>
            <a:r>
              <a:rPr lang="en-US" b="1" dirty="0" err="1">
                <a:solidFill>
                  <a:srgbClr val="222222"/>
                </a:solidFill>
              </a:rPr>
              <a:t>Litím</a:t>
            </a:r>
            <a:r>
              <a:rPr lang="en-US" dirty="0">
                <a:solidFill>
                  <a:srgbClr val="222222"/>
                </a:solidFill>
              </a:rPr>
              <a:t>, </a:t>
            </a:r>
            <a:r>
              <a:rPr lang="en-US" dirty="0" err="1">
                <a:solidFill>
                  <a:srgbClr val="222222"/>
                </a:solidFill>
              </a:rPr>
              <a:t>kdy</a:t>
            </a:r>
            <a:r>
              <a:rPr lang="en-US" dirty="0">
                <a:solidFill>
                  <a:srgbClr val="222222"/>
                </a:solidFill>
              </a:rPr>
              <a:t> se </a:t>
            </a:r>
            <a:r>
              <a:rPr lang="en-US" dirty="0" err="1">
                <a:solidFill>
                  <a:srgbClr val="222222"/>
                </a:solidFill>
              </a:rPr>
              <a:t>sklovina</a:t>
            </a:r>
            <a:r>
              <a:rPr lang="en-US" dirty="0">
                <a:solidFill>
                  <a:srgbClr val="222222"/>
                </a:solidFill>
              </a:rPr>
              <a:t> </a:t>
            </a:r>
            <a:r>
              <a:rPr lang="en-US" dirty="0" err="1">
                <a:solidFill>
                  <a:srgbClr val="222222"/>
                </a:solidFill>
              </a:rPr>
              <a:t>naleje</a:t>
            </a:r>
            <a:r>
              <a:rPr lang="en-US" dirty="0">
                <a:solidFill>
                  <a:srgbClr val="222222"/>
                </a:solidFill>
              </a:rPr>
              <a:t> do </a:t>
            </a:r>
            <a:r>
              <a:rPr lang="en-US" dirty="0" err="1">
                <a:solidFill>
                  <a:srgbClr val="222222"/>
                </a:solidFill>
              </a:rPr>
              <a:t>formy</a:t>
            </a:r>
            <a:r>
              <a:rPr lang="en-US" dirty="0">
                <a:solidFill>
                  <a:srgbClr val="222222"/>
                </a:solidFill>
              </a:rPr>
              <a:t> a </a:t>
            </a:r>
            <a:r>
              <a:rPr lang="en-US" dirty="0" err="1">
                <a:solidFill>
                  <a:srgbClr val="222222"/>
                </a:solidFill>
              </a:rPr>
              <a:t>případně</a:t>
            </a:r>
            <a:r>
              <a:rPr lang="en-US" dirty="0">
                <a:solidFill>
                  <a:srgbClr val="222222"/>
                </a:solidFill>
              </a:rPr>
              <a:t> </a:t>
            </a:r>
            <a:r>
              <a:rPr lang="en-US" dirty="0" err="1">
                <a:solidFill>
                  <a:srgbClr val="222222"/>
                </a:solidFill>
              </a:rPr>
              <a:t>dotvoří</a:t>
            </a:r>
            <a:r>
              <a:rPr lang="en-US" dirty="0">
                <a:solidFill>
                  <a:srgbClr val="222222"/>
                </a:solidFill>
              </a:rPr>
              <a:t>. </a:t>
            </a:r>
            <a:r>
              <a:rPr lang="en-US" dirty="0" err="1">
                <a:solidFill>
                  <a:srgbClr val="222222"/>
                </a:solidFill>
              </a:rPr>
              <a:t>Zvláštní</a:t>
            </a:r>
            <a:r>
              <a:rPr lang="en-US" dirty="0">
                <a:solidFill>
                  <a:srgbClr val="222222"/>
                </a:solidFill>
              </a:rPr>
              <a:t> </a:t>
            </a:r>
            <a:r>
              <a:rPr lang="en-US" dirty="0" err="1">
                <a:solidFill>
                  <a:srgbClr val="222222"/>
                </a:solidFill>
              </a:rPr>
              <a:t>druh</a:t>
            </a:r>
            <a:r>
              <a:rPr lang="en-US" dirty="0">
                <a:solidFill>
                  <a:srgbClr val="222222"/>
                </a:solidFill>
              </a:rPr>
              <a:t> </a:t>
            </a:r>
            <a:r>
              <a:rPr lang="en-US" dirty="0" err="1">
                <a:solidFill>
                  <a:srgbClr val="222222"/>
                </a:solidFill>
              </a:rPr>
              <a:t>kontinuálního</a:t>
            </a:r>
            <a:r>
              <a:rPr lang="en-US" dirty="0">
                <a:solidFill>
                  <a:srgbClr val="222222"/>
                </a:solidFill>
              </a:rPr>
              <a:t> </a:t>
            </a:r>
            <a:r>
              <a:rPr lang="en-US" dirty="0" err="1">
                <a:solidFill>
                  <a:srgbClr val="222222"/>
                </a:solidFill>
              </a:rPr>
              <a:t>lití</a:t>
            </a:r>
            <a:r>
              <a:rPr lang="en-US" dirty="0">
                <a:solidFill>
                  <a:srgbClr val="222222"/>
                </a:solidFill>
              </a:rPr>
              <a:t> je </a:t>
            </a:r>
            <a:r>
              <a:rPr lang="en-US" i="1" dirty="0">
                <a:solidFill>
                  <a:srgbClr val="222222"/>
                </a:solidFill>
              </a:rPr>
              <a:t>floating</a:t>
            </a:r>
            <a:r>
              <a:rPr lang="en-US" dirty="0">
                <a:solidFill>
                  <a:srgbClr val="222222"/>
                </a:solidFill>
              </a:rPr>
              <a:t>, </a:t>
            </a:r>
            <a:r>
              <a:rPr lang="en-US" dirty="0" err="1">
                <a:solidFill>
                  <a:srgbClr val="222222"/>
                </a:solidFill>
              </a:rPr>
              <a:t>kdy</a:t>
            </a:r>
            <a:r>
              <a:rPr lang="en-US" dirty="0">
                <a:solidFill>
                  <a:srgbClr val="222222"/>
                </a:solidFill>
              </a:rPr>
              <a:t> se </a:t>
            </a:r>
            <a:r>
              <a:rPr lang="en-US" dirty="0" err="1">
                <a:solidFill>
                  <a:srgbClr val="222222"/>
                </a:solidFill>
              </a:rPr>
              <a:t>sklovina</a:t>
            </a:r>
            <a:r>
              <a:rPr lang="en-US" dirty="0">
                <a:solidFill>
                  <a:srgbClr val="222222"/>
                </a:solidFill>
              </a:rPr>
              <a:t> </a:t>
            </a:r>
            <a:r>
              <a:rPr lang="en-US" dirty="0" err="1">
                <a:solidFill>
                  <a:srgbClr val="222222"/>
                </a:solidFill>
              </a:rPr>
              <a:t>průběžně</a:t>
            </a:r>
            <a:r>
              <a:rPr lang="en-US" dirty="0">
                <a:solidFill>
                  <a:srgbClr val="222222"/>
                </a:solidFill>
              </a:rPr>
              <a:t> </a:t>
            </a:r>
            <a:r>
              <a:rPr lang="en-US" dirty="0" err="1">
                <a:solidFill>
                  <a:srgbClr val="222222"/>
                </a:solidFill>
              </a:rPr>
              <a:t>nalévá</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hladinu</a:t>
            </a:r>
            <a:r>
              <a:rPr lang="en-US" dirty="0">
                <a:solidFill>
                  <a:srgbClr val="222222"/>
                </a:solidFill>
              </a:rPr>
              <a:t> </a:t>
            </a:r>
            <a:r>
              <a:rPr lang="en-US" dirty="0" err="1">
                <a:solidFill>
                  <a:srgbClr val="222222"/>
                </a:solidFill>
              </a:rPr>
              <a:t>roztaveného</a:t>
            </a:r>
            <a:r>
              <a:rPr lang="en-US" dirty="0">
                <a:solidFill>
                  <a:srgbClr val="222222"/>
                </a:solidFill>
              </a:rPr>
              <a:t> </a:t>
            </a:r>
            <a:r>
              <a:rPr lang="en-US" dirty="0" err="1">
                <a:solidFill>
                  <a:srgbClr val="222222"/>
                </a:solidFill>
              </a:rPr>
              <a:t>cínu</a:t>
            </a:r>
            <a:r>
              <a:rPr lang="en-US" dirty="0">
                <a:solidFill>
                  <a:srgbClr val="222222"/>
                </a:solidFill>
              </a:rPr>
              <a:t>. </a:t>
            </a:r>
            <a:r>
              <a:rPr lang="en-US" dirty="0" err="1">
                <a:solidFill>
                  <a:srgbClr val="222222"/>
                </a:solidFill>
              </a:rPr>
              <a:t>Tím</a:t>
            </a:r>
            <a:r>
              <a:rPr lang="en-US" dirty="0">
                <a:solidFill>
                  <a:srgbClr val="222222"/>
                </a:solidFill>
              </a:rPr>
              <a:t> se </a:t>
            </a:r>
            <a:r>
              <a:rPr lang="en-US" dirty="0" err="1">
                <a:solidFill>
                  <a:srgbClr val="222222"/>
                </a:solidFill>
              </a:rPr>
              <a:t>dosáhne</a:t>
            </a:r>
            <a:r>
              <a:rPr lang="en-US" dirty="0">
                <a:solidFill>
                  <a:srgbClr val="222222"/>
                </a:solidFill>
              </a:rPr>
              <a:t> </a:t>
            </a:r>
            <a:r>
              <a:rPr lang="en-US" dirty="0" err="1">
                <a:solidFill>
                  <a:srgbClr val="222222"/>
                </a:solidFill>
              </a:rPr>
              <a:t>dokonale</a:t>
            </a:r>
            <a:r>
              <a:rPr lang="en-US" dirty="0">
                <a:solidFill>
                  <a:srgbClr val="222222"/>
                </a:solidFill>
              </a:rPr>
              <a:t> </a:t>
            </a:r>
            <a:r>
              <a:rPr lang="en-US" dirty="0" err="1">
                <a:solidFill>
                  <a:srgbClr val="222222"/>
                </a:solidFill>
              </a:rPr>
              <a:t>hladký</a:t>
            </a:r>
            <a:r>
              <a:rPr lang="en-US" dirty="0">
                <a:solidFill>
                  <a:srgbClr val="222222"/>
                </a:solidFill>
              </a:rPr>
              <a:t> </a:t>
            </a:r>
            <a:r>
              <a:rPr lang="en-US" dirty="0" err="1">
                <a:solidFill>
                  <a:srgbClr val="222222"/>
                </a:solidFill>
              </a:rPr>
              <a:t>povrch</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obou</a:t>
            </a:r>
            <a:r>
              <a:rPr lang="en-US" dirty="0">
                <a:solidFill>
                  <a:srgbClr val="222222"/>
                </a:solidFill>
              </a:rPr>
              <a:t> </a:t>
            </a:r>
            <a:r>
              <a:rPr lang="en-US" dirty="0" err="1">
                <a:solidFill>
                  <a:srgbClr val="222222"/>
                </a:solidFill>
              </a:rPr>
              <a:t>stranách</a:t>
            </a:r>
            <a:r>
              <a:rPr lang="en-US" dirty="0">
                <a:solidFill>
                  <a:srgbClr val="222222"/>
                </a:solidFill>
              </a:rPr>
              <a:t>, </a:t>
            </a:r>
            <a:r>
              <a:rPr lang="en-US" dirty="0" err="1">
                <a:solidFill>
                  <a:srgbClr val="222222"/>
                </a:solidFill>
              </a:rPr>
              <a:t>takže</a:t>
            </a:r>
            <a:r>
              <a:rPr lang="en-US" dirty="0">
                <a:solidFill>
                  <a:srgbClr val="222222"/>
                </a:solidFill>
              </a:rPr>
              <a:t> se </a:t>
            </a:r>
            <a:r>
              <a:rPr lang="en-US" dirty="0" err="1">
                <a:solidFill>
                  <a:srgbClr val="222222"/>
                </a:solidFill>
              </a:rPr>
              <a:t>tímto</a:t>
            </a:r>
            <a:r>
              <a:rPr lang="en-US" dirty="0">
                <a:solidFill>
                  <a:srgbClr val="222222"/>
                </a:solidFill>
              </a:rPr>
              <a:t> </a:t>
            </a:r>
            <a:r>
              <a:rPr lang="en-US" dirty="0" err="1">
                <a:solidFill>
                  <a:srgbClr val="222222"/>
                </a:solidFill>
              </a:rPr>
              <a:t>způsobem</a:t>
            </a:r>
            <a:r>
              <a:rPr lang="en-US" dirty="0">
                <a:solidFill>
                  <a:srgbClr val="222222"/>
                </a:solidFill>
              </a:rPr>
              <a:t> </a:t>
            </a:r>
            <a:r>
              <a:rPr lang="en-US" dirty="0" err="1">
                <a:solidFill>
                  <a:srgbClr val="222222"/>
                </a:solidFill>
              </a:rPr>
              <a:t>vyrábí</a:t>
            </a:r>
            <a:r>
              <a:rPr lang="en-US" dirty="0">
                <a:solidFill>
                  <a:srgbClr val="222222"/>
                </a:solidFill>
              </a:rPr>
              <a:t> </a:t>
            </a:r>
            <a:r>
              <a:rPr lang="en-US" dirty="0" err="1">
                <a:solidFill>
                  <a:srgbClr val="222222"/>
                </a:solidFill>
              </a:rPr>
              <a:t>většina</a:t>
            </a:r>
            <a:r>
              <a:rPr lang="en-US" dirty="0">
                <a:solidFill>
                  <a:srgbClr val="222222"/>
                </a:solidFill>
              </a:rPr>
              <a:t> </a:t>
            </a:r>
            <a:r>
              <a:rPr lang="en-US" dirty="0" err="1">
                <a:solidFill>
                  <a:srgbClr val="222222"/>
                </a:solidFill>
              </a:rPr>
              <a:t>plochého</a:t>
            </a:r>
            <a:r>
              <a:rPr lang="en-US" dirty="0">
                <a:solidFill>
                  <a:srgbClr val="222222"/>
                </a:solidFill>
              </a:rPr>
              <a:t> </a:t>
            </a:r>
            <a:r>
              <a:rPr lang="en-US" dirty="0" err="1">
                <a:solidFill>
                  <a:srgbClr val="222222"/>
                </a:solidFill>
              </a:rPr>
              <a:t>skla</a:t>
            </a:r>
            <a:r>
              <a:rPr lang="en-US" dirty="0">
                <a:solidFill>
                  <a:srgbClr val="222222"/>
                </a:solidFill>
              </a:rPr>
              <a:t> </a:t>
            </a:r>
            <a:r>
              <a:rPr lang="en-US" dirty="0" err="1">
                <a:solidFill>
                  <a:srgbClr val="222222"/>
                </a:solidFill>
              </a:rPr>
              <a:t>i</a:t>
            </a:r>
            <a:r>
              <a:rPr lang="en-US" dirty="0">
                <a:solidFill>
                  <a:srgbClr val="222222"/>
                </a:solidFill>
              </a:rPr>
              <a:t> v </a:t>
            </a:r>
            <a:r>
              <a:rPr lang="en-US" dirty="0" err="1">
                <a:solidFill>
                  <a:srgbClr val="222222"/>
                </a:solidFill>
              </a:rPr>
              <a:t>zrcadlové</a:t>
            </a:r>
            <a:r>
              <a:rPr lang="en-US" dirty="0">
                <a:solidFill>
                  <a:srgbClr val="222222"/>
                </a:solidFill>
              </a:rPr>
              <a:t> </a:t>
            </a:r>
            <a:r>
              <a:rPr lang="en-US" dirty="0" err="1">
                <a:solidFill>
                  <a:srgbClr val="222222"/>
                </a:solidFill>
              </a:rPr>
              <a:t>kvalitě</a:t>
            </a:r>
            <a:r>
              <a:rPr lang="en-US" dirty="0">
                <a:solidFill>
                  <a:srgbClr val="222222"/>
                </a:solidFill>
              </a:rPr>
              <a:t>.</a:t>
            </a:r>
          </a:p>
          <a:p>
            <a:pPr>
              <a:buFont typeface="Arial" panose="020B0604020202020204" pitchFamily="34" charset="0"/>
              <a:buChar char="•"/>
            </a:pPr>
            <a:r>
              <a:rPr lang="en-US" b="1" dirty="0" err="1">
                <a:solidFill>
                  <a:srgbClr val="222222"/>
                </a:solidFill>
              </a:rPr>
              <a:t>Tažením</a:t>
            </a:r>
            <a:r>
              <a:rPr lang="en-US" dirty="0">
                <a:solidFill>
                  <a:srgbClr val="222222"/>
                </a:solidFill>
              </a:rPr>
              <a:t> se </a:t>
            </a:r>
            <a:r>
              <a:rPr lang="en-US" dirty="0" err="1">
                <a:solidFill>
                  <a:srgbClr val="222222"/>
                </a:solidFill>
              </a:rPr>
              <a:t>vyrábějí</a:t>
            </a:r>
            <a:r>
              <a:rPr lang="en-US" dirty="0">
                <a:solidFill>
                  <a:srgbClr val="222222"/>
                </a:solidFill>
              </a:rPr>
              <a:t> </a:t>
            </a:r>
            <a:r>
              <a:rPr lang="en-US" dirty="0" err="1">
                <a:solidFill>
                  <a:srgbClr val="222222"/>
                </a:solidFill>
              </a:rPr>
              <a:t>skleněná</a:t>
            </a:r>
            <a:r>
              <a:rPr lang="en-US" dirty="0">
                <a:solidFill>
                  <a:srgbClr val="222222"/>
                </a:solidFill>
              </a:rPr>
              <a:t> </a:t>
            </a:r>
            <a:r>
              <a:rPr lang="en-US" dirty="0" err="1">
                <a:solidFill>
                  <a:srgbClr val="222222"/>
                </a:solidFill>
              </a:rPr>
              <a:t>vlákna</a:t>
            </a:r>
            <a:r>
              <a:rPr lang="en-US" dirty="0">
                <a:solidFill>
                  <a:srgbClr val="222222"/>
                </a:solidFill>
              </a:rPr>
              <a:t>.</a:t>
            </a:r>
          </a:p>
          <a:p>
            <a:pPr>
              <a:buFont typeface="Arial" panose="020B0604020202020204" pitchFamily="34" charset="0"/>
              <a:buChar char="•"/>
            </a:pPr>
            <a:r>
              <a:rPr lang="en-US" dirty="0" err="1">
                <a:solidFill>
                  <a:srgbClr val="222222"/>
                </a:solidFill>
              </a:rPr>
              <a:t>Rozfoukáním</a:t>
            </a:r>
            <a:r>
              <a:rPr lang="en-US" dirty="0">
                <a:solidFill>
                  <a:srgbClr val="222222"/>
                </a:solidFill>
              </a:rPr>
              <a:t> </a:t>
            </a:r>
            <a:r>
              <a:rPr lang="en-US" dirty="0" err="1">
                <a:solidFill>
                  <a:srgbClr val="222222"/>
                </a:solidFill>
              </a:rPr>
              <a:t>taveniny</a:t>
            </a:r>
            <a:r>
              <a:rPr lang="en-US" dirty="0">
                <a:solidFill>
                  <a:srgbClr val="222222"/>
                </a:solidFill>
              </a:rPr>
              <a:t> se </a:t>
            </a:r>
            <a:r>
              <a:rPr lang="en-US" dirty="0" err="1">
                <a:solidFill>
                  <a:srgbClr val="222222"/>
                </a:solidFill>
              </a:rPr>
              <a:t>vyrábí</a:t>
            </a:r>
            <a:r>
              <a:rPr lang="en-US" dirty="0">
                <a:solidFill>
                  <a:srgbClr val="222222"/>
                </a:solidFill>
              </a:rPr>
              <a:t> </a:t>
            </a:r>
            <a:r>
              <a:rPr lang="en-US" dirty="0" err="1">
                <a:solidFill>
                  <a:srgbClr val="222222"/>
                </a:solidFill>
              </a:rPr>
              <a:t>skleněná</a:t>
            </a:r>
            <a:r>
              <a:rPr lang="en-US" dirty="0">
                <a:solidFill>
                  <a:srgbClr val="222222"/>
                </a:solidFill>
              </a:rPr>
              <a:t> </a:t>
            </a:r>
            <a:r>
              <a:rPr lang="en-US" dirty="0" err="1">
                <a:solidFill>
                  <a:srgbClr val="222222"/>
                </a:solidFill>
              </a:rPr>
              <a:t>vata</a:t>
            </a:r>
            <a:r>
              <a:rPr lang="en-US" dirty="0">
                <a:solidFill>
                  <a:srgbClr val="222222"/>
                </a:solidFill>
              </a:rPr>
              <a:t>, </a:t>
            </a:r>
            <a:r>
              <a:rPr lang="en-US" dirty="0" err="1">
                <a:solidFill>
                  <a:srgbClr val="222222"/>
                </a:solidFill>
              </a:rPr>
              <a:t>vháněním</a:t>
            </a:r>
            <a:r>
              <a:rPr lang="en-US" dirty="0">
                <a:solidFill>
                  <a:srgbClr val="222222"/>
                </a:solidFill>
              </a:rPr>
              <a:t> </a:t>
            </a:r>
            <a:endParaRPr lang="cs-CZ" dirty="0">
              <a:solidFill>
                <a:srgbClr val="222222"/>
              </a:solidFill>
            </a:endParaRPr>
          </a:p>
          <a:p>
            <a:r>
              <a:rPr lang="en-US" dirty="0" err="1">
                <a:solidFill>
                  <a:srgbClr val="222222"/>
                </a:solidFill>
              </a:rPr>
              <a:t>vzduchu</a:t>
            </a:r>
            <a:r>
              <a:rPr lang="en-US" dirty="0">
                <a:solidFill>
                  <a:srgbClr val="222222"/>
                </a:solidFill>
              </a:rPr>
              <a:t> do </a:t>
            </a:r>
            <a:r>
              <a:rPr lang="en-US" dirty="0" err="1">
                <a:solidFill>
                  <a:srgbClr val="222222"/>
                </a:solidFill>
              </a:rPr>
              <a:t>skloviny</a:t>
            </a:r>
            <a:r>
              <a:rPr lang="en-US" dirty="0">
                <a:solidFill>
                  <a:srgbClr val="222222"/>
                </a:solidFill>
              </a:rPr>
              <a:t> </a:t>
            </a:r>
            <a:r>
              <a:rPr lang="en-US" dirty="0" err="1">
                <a:solidFill>
                  <a:srgbClr val="222222"/>
                </a:solidFill>
              </a:rPr>
              <a:t>pěnové</a:t>
            </a:r>
            <a:r>
              <a:rPr lang="en-US" dirty="0">
                <a:solidFill>
                  <a:srgbClr val="222222"/>
                </a:solidFill>
              </a:rPr>
              <a:t> </a:t>
            </a:r>
            <a:r>
              <a:rPr lang="en-US" dirty="0" err="1">
                <a:solidFill>
                  <a:srgbClr val="222222"/>
                </a:solidFill>
              </a:rPr>
              <a:t>sklo</a:t>
            </a:r>
            <a:r>
              <a:rPr lang="en-US" dirty="0">
                <a:solidFill>
                  <a:srgbClr val="222222"/>
                </a:solidFill>
              </a:rPr>
              <a:t>.</a:t>
            </a:r>
            <a:endParaRPr lang="cs-CZ" dirty="0">
              <a:solidFill>
                <a:srgbClr val="222222"/>
              </a:solidFill>
            </a:endParaRPr>
          </a:p>
        </p:txBody>
      </p:sp>
      <p:sp>
        <p:nvSpPr>
          <p:cNvPr id="5" name="Obdélník 4">
            <a:extLst>
              <a:ext uri="{FF2B5EF4-FFF2-40B4-BE49-F238E27FC236}">
                <a16:creationId xmlns:a16="http://schemas.microsoft.com/office/drawing/2014/main" id="{23A51593-E086-4208-BF0F-B2F905FC333F}"/>
              </a:ext>
            </a:extLst>
          </p:cNvPr>
          <p:cNvSpPr/>
          <p:nvPr/>
        </p:nvSpPr>
        <p:spPr>
          <a:xfrm>
            <a:off x="159024" y="4997657"/>
            <a:ext cx="6692349" cy="1754326"/>
          </a:xfrm>
          <a:prstGeom prst="rect">
            <a:avLst/>
          </a:prstGeom>
        </p:spPr>
        <p:txBody>
          <a:bodyPr wrap="square">
            <a:spAutoFit/>
          </a:bodyPr>
          <a:lstStyle/>
          <a:p>
            <a:r>
              <a:rPr lang="en-US" dirty="0" err="1"/>
              <a:t>Polotovary</a:t>
            </a:r>
            <a:r>
              <a:rPr lang="en-US" dirty="0"/>
              <a:t> se </a:t>
            </a:r>
            <a:r>
              <a:rPr lang="en-US" dirty="0" err="1"/>
              <a:t>řízeným</a:t>
            </a:r>
            <a:r>
              <a:rPr lang="en-US" dirty="0"/>
              <a:t> </a:t>
            </a:r>
            <a:r>
              <a:rPr lang="en-US" dirty="0" err="1"/>
              <a:t>způsobem</a:t>
            </a:r>
            <a:r>
              <a:rPr lang="en-US" dirty="0"/>
              <a:t> </a:t>
            </a:r>
            <a:r>
              <a:rPr lang="en-US" dirty="0" err="1"/>
              <a:t>ochlazují</a:t>
            </a:r>
            <a:r>
              <a:rPr lang="en-US" dirty="0"/>
              <a:t> </a:t>
            </a:r>
            <a:r>
              <a:rPr lang="en-US" dirty="0" err="1"/>
              <a:t>ve</a:t>
            </a:r>
            <a:r>
              <a:rPr lang="en-US" dirty="0"/>
              <a:t> </a:t>
            </a:r>
            <a:r>
              <a:rPr lang="en-US" dirty="0" err="1"/>
              <a:t>speciálních</a:t>
            </a:r>
            <a:r>
              <a:rPr lang="en-US" dirty="0"/>
              <a:t> </a:t>
            </a:r>
            <a:r>
              <a:rPr lang="en-US" dirty="0" err="1"/>
              <a:t>chladících</a:t>
            </a:r>
            <a:r>
              <a:rPr lang="en-US" dirty="0"/>
              <a:t> </a:t>
            </a:r>
            <a:r>
              <a:rPr lang="en-US" dirty="0" err="1"/>
              <a:t>pecích</a:t>
            </a:r>
            <a:r>
              <a:rPr lang="en-US" dirty="0"/>
              <a:t>, </a:t>
            </a:r>
            <a:r>
              <a:rPr lang="en-US" dirty="0" err="1"/>
              <a:t>zpravidla</a:t>
            </a:r>
            <a:r>
              <a:rPr lang="en-US" dirty="0"/>
              <a:t> v </a:t>
            </a:r>
            <a:r>
              <a:rPr lang="en-US" dirty="0" err="1"/>
              <a:t>teplotním</a:t>
            </a:r>
            <a:r>
              <a:rPr lang="en-US" dirty="0"/>
              <a:t> </a:t>
            </a:r>
            <a:r>
              <a:rPr lang="en-US" dirty="0" err="1"/>
              <a:t>intervalu</a:t>
            </a:r>
            <a:r>
              <a:rPr lang="en-US" dirty="0"/>
              <a:t> </a:t>
            </a:r>
            <a:r>
              <a:rPr lang="en-US" b="1" dirty="0"/>
              <a:t>700 - 400</a:t>
            </a:r>
            <a:r>
              <a:rPr lang="en-US" b="1" baseline="30000" dirty="0"/>
              <a:t> </a:t>
            </a:r>
            <a:r>
              <a:rPr lang="en-US" b="1" baseline="30000" dirty="0" err="1"/>
              <a:t>o</a:t>
            </a:r>
            <a:r>
              <a:rPr lang="en-US" b="1" dirty="0" err="1"/>
              <a:t>C</a:t>
            </a:r>
            <a:r>
              <a:rPr lang="en-US" dirty="0" err="1"/>
              <a:t>.</a:t>
            </a:r>
            <a:r>
              <a:rPr lang="en-US" dirty="0"/>
              <a:t> </a:t>
            </a:r>
            <a:r>
              <a:rPr lang="en-US" dirty="0" err="1"/>
              <a:t>Jedná</a:t>
            </a:r>
            <a:r>
              <a:rPr lang="en-US" dirty="0"/>
              <a:t> se o </a:t>
            </a:r>
            <a:r>
              <a:rPr lang="en-US" b="1" dirty="0" err="1"/>
              <a:t>řízené</a:t>
            </a:r>
            <a:r>
              <a:rPr lang="en-US" b="1" dirty="0"/>
              <a:t> </a:t>
            </a:r>
            <a:r>
              <a:rPr lang="en-US" b="1" dirty="0" err="1"/>
              <a:t>chlazení</a:t>
            </a:r>
            <a:r>
              <a:rPr lang="en-US" dirty="0"/>
              <a:t>, </a:t>
            </a:r>
            <a:r>
              <a:rPr lang="en-US" dirty="0" err="1"/>
              <a:t>kterým</a:t>
            </a:r>
            <a:r>
              <a:rPr lang="en-US" dirty="0"/>
              <a:t> se z </a:t>
            </a:r>
            <a:r>
              <a:rPr lang="en-US" dirty="0" err="1"/>
              <a:t>výrobku</a:t>
            </a:r>
            <a:r>
              <a:rPr lang="en-US" dirty="0"/>
              <a:t> </a:t>
            </a:r>
            <a:r>
              <a:rPr lang="en-US" dirty="0" err="1"/>
              <a:t>odstraní</a:t>
            </a:r>
            <a:r>
              <a:rPr lang="en-US" dirty="0"/>
              <a:t> </a:t>
            </a:r>
            <a:r>
              <a:rPr lang="en-US" dirty="0" err="1"/>
              <a:t>nebo</a:t>
            </a:r>
            <a:r>
              <a:rPr lang="en-US" dirty="0"/>
              <a:t> se </a:t>
            </a:r>
            <a:r>
              <a:rPr lang="en-US" dirty="0" err="1"/>
              <a:t>zabrání</a:t>
            </a:r>
            <a:r>
              <a:rPr lang="en-US" dirty="0"/>
              <a:t> </a:t>
            </a:r>
            <a:r>
              <a:rPr lang="en-US" dirty="0" err="1"/>
              <a:t>vzniku</a:t>
            </a:r>
            <a:r>
              <a:rPr lang="en-US" dirty="0"/>
              <a:t> </a:t>
            </a:r>
            <a:r>
              <a:rPr lang="en-US" dirty="0" err="1"/>
              <a:t>vnitřního</a:t>
            </a:r>
            <a:r>
              <a:rPr lang="en-US" dirty="0"/>
              <a:t> </a:t>
            </a:r>
            <a:r>
              <a:rPr lang="en-US" dirty="0" err="1"/>
              <a:t>pnutí</a:t>
            </a:r>
            <a:r>
              <a:rPr lang="en-US" dirty="0"/>
              <a:t>. </a:t>
            </a:r>
            <a:r>
              <a:rPr lang="en-US" dirty="0" err="1"/>
              <a:t>Chlazením</a:t>
            </a:r>
            <a:r>
              <a:rPr lang="en-US" dirty="0"/>
              <a:t> se </a:t>
            </a:r>
            <a:r>
              <a:rPr lang="en-US" dirty="0" err="1"/>
              <a:t>může</a:t>
            </a:r>
            <a:r>
              <a:rPr lang="en-US" dirty="0"/>
              <a:t> </a:t>
            </a:r>
            <a:r>
              <a:rPr lang="en-US" dirty="0" err="1"/>
              <a:t>i</a:t>
            </a:r>
            <a:r>
              <a:rPr lang="en-US" dirty="0"/>
              <a:t> </a:t>
            </a:r>
            <a:r>
              <a:rPr lang="en-US" dirty="0" err="1"/>
              <a:t>podstatně</a:t>
            </a:r>
            <a:r>
              <a:rPr lang="en-US" dirty="0"/>
              <a:t> </a:t>
            </a:r>
            <a:r>
              <a:rPr lang="en-US" dirty="0" err="1"/>
              <a:t>zvýšit</a:t>
            </a:r>
            <a:r>
              <a:rPr lang="en-US" dirty="0"/>
              <a:t> </a:t>
            </a:r>
            <a:r>
              <a:rPr lang="en-US" dirty="0" err="1"/>
              <a:t>pevnost</a:t>
            </a:r>
            <a:r>
              <a:rPr lang="en-US" dirty="0"/>
              <a:t> </a:t>
            </a:r>
            <a:r>
              <a:rPr lang="en-US" dirty="0" err="1"/>
              <a:t>skla</a:t>
            </a:r>
            <a:r>
              <a:rPr lang="en-US" dirty="0"/>
              <a:t>. Po </a:t>
            </a:r>
            <a:r>
              <a:rPr lang="en-US" dirty="0" err="1"/>
              <a:t>ochlazení</a:t>
            </a:r>
            <a:r>
              <a:rPr lang="en-US" dirty="0"/>
              <a:t> se </a:t>
            </a:r>
            <a:r>
              <a:rPr lang="en-US" dirty="0" err="1"/>
              <a:t>může</a:t>
            </a:r>
            <a:r>
              <a:rPr lang="en-US" dirty="0"/>
              <a:t> </a:t>
            </a:r>
            <a:r>
              <a:rPr lang="en-US" dirty="0" err="1"/>
              <a:t>sklo</a:t>
            </a:r>
            <a:r>
              <a:rPr lang="en-US" dirty="0"/>
              <a:t> </a:t>
            </a:r>
            <a:r>
              <a:rPr lang="en-US" dirty="0" err="1"/>
              <a:t>povrchově</a:t>
            </a:r>
            <a:r>
              <a:rPr lang="en-US" dirty="0"/>
              <a:t> </a:t>
            </a:r>
            <a:r>
              <a:rPr lang="en-US" dirty="0" err="1"/>
              <a:t>upravovat</a:t>
            </a:r>
            <a:r>
              <a:rPr lang="en-US" dirty="0"/>
              <a:t> - </a:t>
            </a:r>
            <a:r>
              <a:rPr lang="en-US" dirty="0" err="1"/>
              <a:t>brousit</a:t>
            </a:r>
            <a:r>
              <a:rPr lang="en-US" dirty="0"/>
              <a:t>, </a:t>
            </a:r>
            <a:r>
              <a:rPr lang="en-US" dirty="0" err="1"/>
              <a:t>leštit</a:t>
            </a:r>
            <a:r>
              <a:rPr lang="en-US" dirty="0"/>
              <a:t>, </a:t>
            </a:r>
            <a:r>
              <a:rPr lang="en-US" dirty="0" err="1"/>
              <a:t>pískovat</a:t>
            </a:r>
            <a:r>
              <a:rPr lang="en-US" dirty="0"/>
              <a:t>, </a:t>
            </a:r>
            <a:r>
              <a:rPr lang="en-US" dirty="0" err="1"/>
              <a:t>leptat</a:t>
            </a:r>
            <a:r>
              <a:rPr lang="en-US" dirty="0"/>
              <a:t>.      </a:t>
            </a:r>
            <a:endParaRPr lang="cs-CZ" dirty="0">
              <a:solidFill>
                <a:srgbClr val="222222"/>
              </a:solidFill>
            </a:endParaRPr>
          </a:p>
        </p:txBody>
      </p:sp>
      <p:pic>
        <p:nvPicPr>
          <p:cNvPr id="6" name="Picture 2">
            <a:extLst>
              <a:ext uri="{FF2B5EF4-FFF2-40B4-BE49-F238E27FC236}">
                <a16:creationId xmlns:a16="http://schemas.microsoft.com/office/drawing/2014/main" id="{A64A8569-724A-48B7-A82E-B56215123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5965" y="4227654"/>
            <a:ext cx="1510747" cy="241362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EC7A104-E1B3-47BA-91D5-DE42938BB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286" y="4532243"/>
            <a:ext cx="3208307" cy="2137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02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3BBADF6-B7D5-48F2-83B8-E770F14C1B32}"/>
              </a:ext>
            </a:extLst>
          </p:cNvPr>
          <p:cNvSpPr/>
          <p:nvPr/>
        </p:nvSpPr>
        <p:spPr>
          <a:xfrm>
            <a:off x="172279" y="217873"/>
            <a:ext cx="11834192" cy="2585323"/>
          </a:xfrm>
          <a:prstGeom prst="rect">
            <a:avLst/>
          </a:prstGeom>
        </p:spPr>
        <p:txBody>
          <a:bodyPr wrap="square">
            <a:spAutoFit/>
          </a:bodyPr>
          <a:lstStyle/>
          <a:p>
            <a:r>
              <a:rPr lang="en-US" dirty="0" err="1"/>
              <a:t>Ploché</a:t>
            </a:r>
            <a:r>
              <a:rPr lang="en-US" dirty="0"/>
              <a:t> </a:t>
            </a:r>
            <a:r>
              <a:rPr lang="en-US" dirty="0" err="1"/>
              <a:t>sklo</a:t>
            </a:r>
            <a:r>
              <a:rPr lang="en-US" dirty="0"/>
              <a:t> </a:t>
            </a:r>
            <a:r>
              <a:rPr lang="en-US" dirty="0" err="1"/>
              <a:t>neboli</a:t>
            </a:r>
            <a:r>
              <a:rPr lang="en-US" dirty="0"/>
              <a:t> </a:t>
            </a:r>
            <a:r>
              <a:rPr lang="en-US" dirty="0" err="1"/>
              <a:t>tabulové</a:t>
            </a:r>
            <a:r>
              <a:rPr lang="en-US" dirty="0"/>
              <a:t> </a:t>
            </a:r>
            <a:r>
              <a:rPr lang="en-US" dirty="0" err="1"/>
              <a:t>sklo</a:t>
            </a:r>
            <a:r>
              <a:rPr lang="en-US" dirty="0"/>
              <a:t> </a:t>
            </a:r>
            <a:r>
              <a:rPr lang="en-US" dirty="0" err="1"/>
              <a:t>spadá</a:t>
            </a:r>
            <a:r>
              <a:rPr lang="en-US" dirty="0"/>
              <a:t> do </a:t>
            </a:r>
            <a:r>
              <a:rPr lang="en-US" dirty="0" err="1"/>
              <a:t>kategorie</a:t>
            </a:r>
            <a:r>
              <a:rPr lang="en-US" dirty="0"/>
              <a:t> </a:t>
            </a:r>
            <a:r>
              <a:rPr lang="en-US" dirty="0" err="1"/>
              <a:t>stavebního</a:t>
            </a:r>
            <a:r>
              <a:rPr lang="en-US" dirty="0"/>
              <a:t> a </a:t>
            </a:r>
            <a:r>
              <a:rPr lang="en-US" dirty="0" err="1"/>
              <a:t>technického</a:t>
            </a:r>
            <a:r>
              <a:rPr lang="en-US" dirty="0"/>
              <a:t> </a:t>
            </a:r>
            <a:r>
              <a:rPr lang="en-US" dirty="0" err="1"/>
              <a:t>skla</a:t>
            </a:r>
            <a:r>
              <a:rPr lang="en-US" dirty="0"/>
              <a:t>. </a:t>
            </a:r>
            <a:r>
              <a:rPr lang="en-US" dirty="0" err="1"/>
              <a:t>Používá</a:t>
            </a:r>
            <a:r>
              <a:rPr lang="en-US" dirty="0"/>
              <a:t> se </a:t>
            </a:r>
            <a:r>
              <a:rPr lang="en-US" dirty="0" err="1"/>
              <a:t>zejména</a:t>
            </a:r>
            <a:r>
              <a:rPr lang="en-US" dirty="0"/>
              <a:t> pro </a:t>
            </a:r>
            <a:r>
              <a:rPr lang="en-US" dirty="0" err="1"/>
              <a:t>zasklívání</a:t>
            </a:r>
            <a:r>
              <a:rPr lang="en-US" dirty="0"/>
              <a:t> </a:t>
            </a:r>
            <a:r>
              <a:rPr lang="en-US" dirty="0" err="1"/>
              <a:t>plášťů</a:t>
            </a:r>
            <a:r>
              <a:rPr lang="en-US" dirty="0"/>
              <a:t> </a:t>
            </a:r>
            <a:r>
              <a:rPr lang="en-US" dirty="0" err="1"/>
              <a:t>budov</a:t>
            </a:r>
            <a:r>
              <a:rPr lang="en-US" dirty="0"/>
              <a:t>, </a:t>
            </a:r>
            <a:r>
              <a:rPr lang="en-US" dirty="0" err="1"/>
              <a:t>tvorbě</a:t>
            </a:r>
            <a:r>
              <a:rPr lang="en-US" dirty="0"/>
              <a:t> </a:t>
            </a:r>
            <a:r>
              <a:rPr lang="en-US" dirty="0" err="1"/>
              <a:t>skleněných</a:t>
            </a:r>
            <a:r>
              <a:rPr lang="en-US" dirty="0"/>
              <a:t> </a:t>
            </a:r>
            <a:r>
              <a:rPr lang="en-US" dirty="0" err="1"/>
              <a:t>stavebních</a:t>
            </a:r>
            <a:r>
              <a:rPr lang="en-US" dirty="0"/>
              <a:t> </a:t>
            </a:r>
            <a:r>
              <a:rPr lang="en-US" dirty="0" err="1"/>
              <a:t>příček</a:t>
            </a:r>
            <a:r>
              <a:rPr lang="en-US" dirty="0"/>
              <a:t>, pro </a:t>
            </a:r>
            <a:r>
              <a:rPr lang="en-US" dirty="0" err="1"/>
              <a:t>výplně</a:t>
            </a:r>
            <a:r>
              <a:rPr lang="en-US" dirty="0"/>
              <a:t> </a:t>
            </a:r>
            <a:r>
              <a:rPr lang="en-US" dirty="0" err="1"/>
              <a:t>oken</a:t>
            </a:r>
            <a:r>
              <a:rPr lang="en-US" dirty="0"/>
              <a:t>, </a:t>
            </a:r>
            <a:r>
              <a:rPr lang="en-US" dirty="0" err="1"/>
              <a:t>výloh</a:t>
            </a:r>
            <a:r>
              <a:rPr lang="en-US" dirty="0"/>
              <a:t>, </a:t>
            </a:r>
            <a:r>
              <a:rPr lang="en-US" dirty="0" err="1"/>
              <a:t>dveří</a:t>
            </a:r>
            <a:r>
              <a:rPr lang="en-US" dirty="0"/>
              <a:t>, </a:t>
            </a:r>
            <a:r>
              <a:rPr lang="en-US" dirty="0" err="1"/>
              <a:t>balkónových</a:t>
            </a:r>
            <a:r>
              <a:rPr lang="en-US" dirty="0"/>
              <a:t> a </a:t>
            </a:r>
            <a:r>
              <a:rPr lang="en-US" dirty="0" err="1"/>
              <a:t>schodišťových</a:t>
            </a:r>
            <a:r>
              <a:rPr lang="en-US" dirty="0"/>
              <a:t> </a:t>
            </a:r>
            <a:r>
              <a:rPr lang="en-US" dirty="0" err="1"/>
              <a:t>zábradlí</a:t>
            </a:r>
            <a:r>
              <a:rPr lang="en-US" dirty="0"/>
              <a:t>, </a:t>
            </a:r>
            <a:r>
              <a:rPr lang="en-US" dirty="0" err="1"/>
              <a:t>přístřešků</a:t>
            </a:r>
            <a:r>
              <a:rPr lang="en-US" dirty="0"/>
              <a:t> </a:t>
            </a:r>
            <a:r>
              <a:rPr lang="en-US" dirty="0" err="1"/>
              <a:t>na</a:t>
            </a:r>
            <a:r>
              <a:rPr lang="en-US" dirty="0"/>
              <a:t> </a:t>
            </a:r>
            <a:r>
              <a:rPr lang="en-US" dirty="0" err="1"/>
              <a:t>autobusových</a:t>
            </a:r>
            <a:r>
              <a:rPr lang="en-US" dirty="0"/>
              <a:t> a </a:t>
            </a:r>
            <a:r>
              <a:rPr lang="en-US" dirty="0" err="1"/>
              <a:t>tramvajových</a:t>
            </a:r>
            <a:r>
              <a:rPr lang="en-US" dirty="0"/>
              <a:t> </a:t>
            </a:r>
            <a:r>
              <a:rPr lang="en-US" dirty="0" err="1"/>
              <a:t>zastávkách</a:t>
            </a:r>
            <a:r>
              <a:rPr lang="en-US" dirty="0"/>
              <a:t>, </a:t>
            </a:r>
            <a:r>
              <a:rPr lang="en-US" dirty="0" err="1"/>
              <a:t>výrobě</a:t>
            </a:r>
            <a:r>
              <a:rPr lang="en-US" dirty="0"/>
              <a:t> </a:t>
            </a:r>
            <a:r>
              <a:rPr lang="en-US" dirty="0" err="1"/>
              <a:t>skleněného</a:t>
            </a:r>
            <a:r>
              <a:rPr lang="en-US" dirty="0"/>
              <a:t> </a:t>
            </a:r>
            <a:r>
              <a:rPr lang="en-US" dirty="0" err="1"/>
              <a:t>nábytku</a:t>
            </a:r>
            <a:r>
              <a:rPr lang="en-US" dirty="0"/>
              <a:t> </a:t>
            </a:r>
            <a:r>
              <a:rPr lang="en-US" dirty="0" err="1"/>
              <a:t>nebo</a:t>
            </a:r>
            <a:r>
              <a:rPr lang="en-US" dirty="0"/>
              <a:t> </a:t>
            </a:r>
            <a:r>
              <a:rPr lang="en-US" dirty="0" err="1"/>
              <a:t>skleněných</a:t>
            </a:r>
            <a:r>
              <a:rPr lang="en-US" dirty="0"/>
              <a:t> </a:t>
            </a:r>
            <a:r>
              <a:rPr lang="en-US" dirty="0" err="1"/>
              <a:t>částí</a:t>
            </a:r>
            <a:r>
              <a:rPr lang="en-US" dirty="0"/>
              <a:t> </a:t>
            </a:r>
            <a:r>
              <a:rPr lang="en-US" dirty="0" err="1"/>
              <a:t>klasického</a:t>
            </a:r>
            <a:r>
              <a:rPr lang="en-US" dirty="0"/>
              <a:t> </a:t>
            </a:r>
            <a:r>
              <a:rPr lang="en-US" dirty="0" err="1"/>
              <a:t>nábytku</a:t>
            </a:r>
            <a:r>
              <a:rPr lang="en-US" dirty="0"/>
              <a:t>, k </a:t>
            </a:r>
            <a:r>
              <a:rPr lang="en-US" dirty="0" err="1"/>
              <a:t>výrobě</a:t>
            </a:r>
            <a:r>
              <a:rPr lang="en-US" dirty="0"/>
              <a:t> </a:t>
            </a:r>
            <a:r>
              <a:rPr lang="en-US" dirty="0" err="1"/>
              <a:t>bezpečnostních</a:t>
            </a:r>
            <a:r>
              <a:rPr lang="en-US" dirty="0"/>
              <a:t> </a:t>
            </a:r>
            <a:r>
              <a:rPr lang="en-US" dirty="0" err="1"/>
              <a:t>skel</a:t>
            </a:r>
            <a:r>
              <a:rPr lang="en-US" dirty="0"/>
              <a:t> (</a:t>
            </a:r>
            <a:r>
              <a:rPr lang="en-US" dirty="0" err="1"/>
              <a:t>například</a:t>
            </a:r>
            <a:r>
              <a:rPr lang="en-US" dirty="0"/>
              <a:t> </a:t>
            </a:r>
            <a:r>
              <a:rPr lang="en-US" dirty="0" err="1"/>
              <a:t>neprůstřelné</a:t>
            </a:r>
            <a:r>
              <a:rPr lang="en-US" dirty="0"/>
              <a:t> </a:t>
            </a:r>
            <a:r>
              <a:rPr lang="en-US" dirty="0" err="1"/>
              <a:t>sklo</a:t>
            </a:r>
            <a:r>
              <a:rPr lang="en-US" dirty="0"/>
              <a:t>), </a:t>
            </a:r>
            <a:r>
              <a:rPr lang="en-US" dirty="0" err="1"/>
              <a:t>ke</a:t>
            </a:r>
            <a:r>
              <a:rPr lang="en-US" dirty="0"/>
              <a:t> </a:t>
            </a:r>
            <a:r>
              <a:rPr lang="en-US" dirty="0" err="1"/>
              <a:t>zhotovování</a:t>
            </a:r>
            <a:r>
              <a:rPr lang="en-US" dirty="0"/>
              <a:t> </a:t>
            </a:r>
            <a:r>
              <a:rPr lang="en-US" dirty="0" err="1"/>
              <a:t>zrcadel</a:t>
            </a:r>
            <a:r>
              <a:rPr lang="en-US" dirty="0"/>
              <a:t>, </a:t>
            </a:r>
            <a:r>
              <a:rPr lang="en-US" dirty="0" err="1"/>
              <a:t>protipožárních</a:t>
            </a:r>
            <a:r>
              <a:rPr lang="en-US" dirty="0"/>
              <a:t> </a:t>
            </a:r>
            <a:r>
              <a:rPr lang="en-US" dirty="0" err="1"/>
              <a:t>skel</a:t>
            </a:r>
            <a:r>
              <a:rPr lang="en-US" dirty="0"/>
              <a:t>, </a:t>
            </a:r>
            <a:r>
              <a:rPr lang="en-US" dirty="0" err="1"/>
              <a:t>dále</a:t>
            </a:r>
            <a:r>
              <a:rPr lang="en-US" dirty="0"/>
              <a:t> </a:t>
            </a:r>
            <a:r>
              <a:rPr lang="en-US" dirty="0" err="1"/>
              <a:t>také</a:t>
            </a:r>
            <a:r>
              <a:rPr lang="en-US" dirty="0"/>
              <a:t> k </a:t>
            </a:r>
            <a:r>
              <a:rPr lang="en-US" dirty="0" err="1"/>
              <a:t>výrobě</a:t>
            </a:r>
            <a:r>
              <a:rPr lang="en-US" dirty="0"/>
              <a:t> </a:t>
            </a:r>
            <a:r>
              <a:rPr lang="en-US" dirty="0" err="1"/>
              <a:t>skleněných</a:t>
            </a:r>
            <a:r>
              <a:rPr lang="en-US" dirty="0"/>
              <a:t> </a:t>
            </a:r>
            <a:r>
              <a:rPr lang="en-US" dirty="0" err="1"/>
              <a:t>akvárií</a:t>
            </a:r>
            <a:r>
              <a:rPr lang="en-US" dirty="0"/>
              <a:t>, </a:t>
            </a:r>
            <a:r>
              <a:rPr lang="en-US" dirty="0" err="1"/>
              <a:t>terárií</a:t>
            </a:r>
            <a:r>
              <a:rPr lang="en-US" dirty="0"/>
              <a:t>, </a:t>
            </a:r>
            <a:r>
              <a:rPr lang="en-US" dirty="0" err="1"/>
              <a:t>ke</a:t>
            </a:r>
            <a:r>
              <a:rPr lang="en-US" dirty="0"/>
              <a:t> </a:t>
            </a:r>
            <a:r>
              <a:rPr lang="en-US" dirty="0" err="1"/>
              <a:t>stavbě</a:t>
            </a:r>
            <a:r>
              <a:rPr lang="en-US" dirty="0"/>
              <a:t> </a:t>
            </a:r>
            <a:r>
              <a:rPr lang="en-US" dirty="0" err="1"/>
              <a:t>skleníků</a:t>
            </a:r>
            <a:r>
              <a:rPr lang="en-US" dirty="0"/>
              <a:t> a k </a:t>
            </a:r>
            <a:r>
              <a:rPr lang="en-US" dirty="0" err="1"/>
              <a:t>zasklívání</a:t>
            </a:r>
            <a:r>
              <a:rPr lang="en-US" dirty="0"/>
              <a:t> </a:t>
            </a:r>
            <a:r>
              <a:rPr lang="en-US" dirty="0" err="1"/>
              <a:t>pařenišť</a:t>
            </a:r>
            <a:r>
              <a:rPr lang="en-US" dirty="0"/>
              <a:t>, k </a:t>
            </a:r>
            <a:r>
              <a:rPr lang="en-US" dirty="0" err="1"/>
              <a:t>zasklívání</a:t>
            </a:r>
            <a:r>
              <a:rPr lang="en-US" dirty="0"/>
              <a:t> </a:t>
            </a:r>
            <a:r>
              <a:rPr lang="en-US" dirty="0" err="1"/>
              <a:t>fotografií</a:t>
            </a:r>
            <a:r>
              <a:rPr lang="en-US" dirty="0"/>
              <a:t> a </a:t>
            </a:r>
            <a:r>
              <a:rPr lang="en-US" dirty="0" err="1"/>
              <a:t>obrazů</a:t>
            </a:r>
            <a:r>
              <a:rPr lang="en-US" dirty="0"/>
              <a:t>, </a:t>
            </a:r>
            <a:r>
              <a:rPr lang="en-US" dirty="0" err="1"/>
              <a:t>ke</a:t>
            </a:r>
            <a:r>
              <a:rPr lang="en-US" dirty="0"/>
              <a:t> </a:t>
            </a:r>
            <a:r>
              <a:rPr lang="en-US" dirty="0" err="1"/>
              <a:t>zhotovování</a:t>
            </a:r>
            <a:r>
              <a:rPr lang="en-US" dirty="0"/>
              <a:t> </a:t>
            </a:r>
            <a:r>
              <a:rPr lang="en-US" dirty="0" err="1"/>
              <a:t>reklamních</a:t>
            </a:r>
            <a:r>
              <a:rPr lang="en-US" dirty="0"/>
              <a:t> a </a:t>
            </a:r>
            <a:r>
              <a:rPr lang="en-US" dirty="0" err="1"/>
              <a:t>informačních</a:t>
            </a:r>
            <a:r>
              <a:rPr lang="en-US" dirty="0"/>
              <a:t> </a:t>
            </a:r>
            <a:r>
              <a:rPr lang="en-US" dirty="0" err="1"/>
              <a:t>panelů</a:t>
            </a:r>
            <a:r>
              <a:rPr lang="en-US" dirty="0"/>
              <a:t> a </a:t>
            </a:r>
            <a:r>
              <a:rPr lang="en-US" dirty="0" err="1"/>
              <a:t>poutačů</a:t>
            </a:r>
            <a:r>
              <a:rPr lang="en-US" dirty="0"/>
              <a:t>, k </a:t>
            </a:r>
            <a:r>
              <a:rPr lang="en-US" dirty="0" err="1"/>
              <a:t>výrobě</a:t>
            </a:r>
            <a:r>
              <a:rPr lang="en-US" dirty="0"/>
              <a:t> </a:t>
            </a:r>
            <a:r>
              <a:rPr lang="en-US" dirty="0" err="1"/>
              <a:t>skleněných</a:t>
            </a:r>
            <a:r>
              <a:rPr lang="en-US" dirty="0"/>
              <a:t> </a:t>
            </a:r>
            <a:r>
              <a:rPr lang="en-US" dirty="0" err="1"/>
              <a:t>výplní</a:t>
            </a:r>
            <a:r>
              <a:rPr lang="en-US" dirty="0"/>
              <a:t> </a:t>
            </a:r>
            <a:r>
              <a:rPr lang="en-US" dirty="0" err="1"/>
              <a:t>ledniček</a:t>
            </a:r>
            <a:r>
              <a:rPr lang="en-US" dirty="0"/>
              <a:t>, </a:t>
            </a:r>
            <a:r>
              <a:rPr lang="en-US" dirty="0" err="1"/>
              <a:t>chladniček</a:t>
            </a:r>
            <a:r>
              <a:rPr lang="en-US" dirty="0"/>
              <a:t> a </a:t>
            </a:r>
            <a:r>
              <a:rPr lang="en-US" dirty="0" err="1"/>
              <a:t>dalších</a:t>
            </a:r>
            <a:r>
              <a:rPr lang="en-US" dirty="0"/>
              <a:t> </a:t>
            </a:r>
            <a:r>
              <a:rPr lang="en-US" dirty="0" err="1"/>
              <a:t>elektrospotřebičů</a:t>
            </a:r>
            <a:r>
              <a:rPr lang="en-US" dirty="0"/>
              <a:t> a </a:t>
            </a:r>
            <a:r>
              <a:rPr lang="en-US" dirty="0" err="1"/>
              <a:t>speciálních</a:t>
            </a:r>
            <a:r>
              <a:rPr lang="en-US" dirty="0"/>
              <a:t> </a:t>
            </a:r>
            <a:r>
              <a:rPr lang="en-US" dirty="0" err="1"/>
              <a:t>elektrických</a:t>
            </a:r>
            <a:r>
              <a:rPr lang="en-US" dirty="0"/>
              <a:t> </a:t>
            </a:r>
            <a:r>
              <a:rPr lang="en-US" dirty="0" err="1"/>
              <a:t>přístrojů</a:t>
            </a:r>
            <a:r>
              <a:rPr lang="en-US" dirty="0"/>
              <a:t> </a:t>
            </a:r>
            <a:r>
              <a:rPr lang="en-US" dirty="0" err="1"/>
              <a:t>apod</a:t>
            </a:r>
            <a:r>
              <a:rPr lang="en-US" dirty="0"/>
              <a:t>.</a:t>
            </a:r>
          </a:p>
          <a:p>
            <a:r>
              <a:rPr lang="en-US" dirty="0" err="1"/>
              <a:t>Může</a:t>
            </a:r>
            <a:r>
              <a:rPr lang="en-US" dirty="0"/>
              <a:t> </a:t>
            </a:r>
            <a:r>
              <a:rPr lang="en-US" dirty="0" err="1"/>
              <a:t>být</a:t>
            </a:r>
            <a:r>
              <a:rPr lang="en-US" dirty="0"/>
              <a:t> </a:t>
            </a:r>
            <a:r>
              <a:rPr lang="en-US" dirty="0" err="1"/>
              <a:t>vyrobeno</a:t>
            </a:r>
            <a:r>
              <a:rPr lang="en-US" dirty="0"/>
              <a:t> </a:t>
            </a:r>
            <a:r>
              <a:rPr lang="en-US" dirty="0" err="1"/>
              <a:t>jak</a:t>
            </a:r>
            <a:r>
              <a:rPr lang="en-US" dirty="0"/>
              <a:t> </a:t>
            </a:r>
            <a:r>
              <a:rPr lang="en-US" dirty="0" err="1"/>
              <a:t>čiré</a:t>
            </a:r>
            <a:r>
              <a:rPr lang="en-US" dirty="0"/>
              <a:t> resp. </a:t>
            </a:r>
            <a:r>
              <a:rPr lang="en-US" dirty="0" err="1"/>
              <a:t>dokonale</a:t>
            </a:r>
            <a:r>
              <a:rPr lang="en-US" dirty="0"/>
              <a:t> </a:t>
            </a:r>
            <a:r>
              <a:rPr lang="en-US" dirty="0" err="1"/>
              <a:t>průhledné</a:t>
            </a:r>
            <a:r>
              <a:rPr lang="en-US" dirty="0"/>
              <a:t> </a:t>
            </a:r>
            <a:r>
              <a:rPr lang="en-US" dirty="0" err="1"/>
              <a:t>tak</a:t>
            </a:r>
            <a:r>
              <a:rPr lang="en-US" dirty="0"/>
              <a:t> </a:t>
            </a:r>
            <a:r>
              <a:rPr lang="en-US" dirty="0" err="1"/>
              <a:t>i</a:t>
            </a:r>
            <a:r>
              <a:rPr lang="en-US" dirty="0"/>
              <a:t> </a:t>
            </a:r>
            <a:r>
              <a:rPr lang="en-US" dirty="0" err="1"/>
              <a:t>ornamentální</a:t>
            </a:r>
            <a:r>
              <a:rPr lang="en-US" dirty="0"/>
              <a:t> (</a:t>
            </a:r>
            <a:r>
              <a:rPr lang="en-US" dirty="0" err="1"/>
              <a:t>propouštějící</a:t>
            </a:r>
            <a:r>
              <a:rPr lang="en-US" dirty="0"/>
              <a:t> </a:t>
            </a:r>
            <a:r>
              <a:rPr lang="en-US" dirty="0" err="1"/>
              <a:t>světlo</a:t>
            </a:r>
            <a:r>
              <a:rPr lang="en-US" dirty="0"/>
              <a:t>, ale </a:t>
            </a:r>
            <a:r>
              <a:rPr lang="en-US" dirty="0" err="1"/>
              <a:t>neprůhledné</a:t>
            </a:r>
            <a:r>
              <a:rPr lang="en-US" dirty="0"/>
              <a:t>), </a:t>
            </a:r>
            <a:r>
              <a:rPr lang="en-US" dirty="0" err="1"/>
              <a:t>může</a:t>
            </a:r>
            <a:r>
              <a:rPr lang="en-US" dirty="0"/>
              <a:t> </a:t>
            </a:r>
            <a:r>
              <a:rPr lang="en-US" dirty="0" err="1"/>
              <a:t>být</a:t>
            </a:r>
            <a:r>
              <a:rPr lang="en-US" dirty="0"/>
              <a:t> </a:t>
            </a:r>
            <a:r>
              <a:rPr lang="en-US" dirty="0" err="1"/>
              <a:t>vyrobeno</a:t>
            </a:r>
            <a:r>
              <a:rPr lang="en-US" dirty="0"/>
              <a:t> </a:t>
            </a:r>
            <a:r>
              <a:rPr lang="en-US" dirty="0" err="1"/>
              <a:t>i</a:t>
            </a:r>
            <a:r>
              <a:rPr lang="en-US" dirty="0"/>
              <a:t> </a:t>
            </a:r>
            <a:r>
              <a:rPr lang="en-US" dirty="0" err="1"/>
              <a:t>barevné</a:t>
            </a:r>
            <a:r>
              <a:rPr lang="en-US" dirty="0"/>
              <a:t>. </a:t>
            </a:r>
            <a:r>
              <a:rPr lang="en-US" dirty="0" err="1"/>
              <a:t>Dá</a:t>
            </a:r>
            <a:r>
              <a:rPr lang="en-US" dirty="0"/>
              <a:t> se </a:t>
            </a:r>
            <a:r>
              <a:rPr lang="en-US" dirty="0" err="1"/>
              <a:t>brousit</a:t>
            </a:r>
            <a:r>
              <a:rPr lang="en-US" dirty="0"/>
              <a:t>, </a:t>
            </a:r>
            <a:r>
              <a:rPr lang="en-US" dirty="0" err="1"/>
              <a:t>leštit</a:t>
            </a:r>
            <a:r>
              <a:rPr lang="en-US" dirty="0"/>
              <a:t>, </a:t>
            </a:r>
            <a:r>
              <a:rPr lang="en-US" dirty="0" err="1"/>
              <a:t>vrtat</a:t>
            </a:r>
            <a:r>
              <a:rPr lang="en-US" dirty="0"/>
              <a:t>, </a:t>
            </a:r>
            <a:r>
              <a:rPr lang="en-US" dirty="0" err="1"/>
              <a:t>leptat</a:t>
            </a:r>
            <a:r>
              <a:rPr lang="en-US" dirty="0"/>
              <a:t>, </a:t>
            </a:r>
            <a:r>
              <a:rPr lang="en-US" dirty="0" err="1"/>
              <a:t>gravírovat</a:t>
            </a:r>
            <a:r>
              <a:rPr lang="en-US" dirty="0"/>
              <a:t>, </a:t>
            </a:r>
            <a:r>
              <a:rPr lang="en-US" dirty="0" err="1"/>
              <a:t>dá</a:t>
            </a:r>
            <a:r>
              <a:rPr lang="en-US" dirty="0"/>
              <a:t> se </a:t>
            </a:r>
            <a:r>
              <a:rPr lang="en-US" dirty="0" err="1"/>
              <a:t>i</a:t>
            </a:r>
            <a:r>
              <a:rPr lang="en-US" dirty="0"/>
              <a:t> </a:t>
            </a:r>
            <a:r>
              <a:rPr lang="en-US" dirty="0" err="1"/>
              <a:t>potiskovat</a:t>
            </a:r>
            <a:endParaRPr lang="en-US" dirty="0"/>
          </a:p>
        </p:txBody>
      </p:sp>
      <p:pic>
        <p:nvPicPr>
          <p:cNvPr id="6146" name="Picture 2" descr="Výsledek obrázku pro glass float technology">
            <a:extLst>
              <a:ext uri="{FF2B5EF4-FFF2-40B4-BE49-F238E27FC236}">
                <a16:creationId xmlns:a16="http://schemas.microsoft.com/office/drawing/2014/main" id="{4C234FA7-C92A-473B-B614-1D98A0AD7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9722" y="2997200"/>
            <a:ext cx="7606749" cy="374153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CDBEF5BD-463B-44CC-88FF-4710605D1EA4}"/>
              </a:ext>
            </a:extLst>
          </p:cNvPr>
          <p:cNvSpPr/>
          <p:nvPr/>
        </p:nvSpPr>
        <p:spPr>
          <a:xfrm>
            <a:off x="212035" y="3313044"/>
            <a:ext cx="3909391" cy="3139321"/>
          </a:xfrm>
          <a:prstGeom prst="rect">
            <a:avLst/>
          </a:prstGeom>
        </p:spPr>
        <p:txBody>
          <a:bodyPr wrap="square">
            <a:spAutoFit/>
          </a:bodyPr>
          <a:lstStyle/>
          <a:p>
            <a:r>
              <a:rPr lang="en-US" dirty="0" err="1"/>
              <a:t>výroba</a:t>
            </a:r>
            <a:r>
              <a:rPr lang="en-US" dirty="0"/>
              <a:t> </a:t>
            </a:r>
            <a:r>
              <a:rPr lang="en-US" b="1" dirty="0" err="1"/>
              <a:t>pomocí</a:t>
            </a:r>
            <a:r>
              <a:rPr lang="en-US" b="1" dirty="0"/>
              <a:t> </a:t>
            </a:r>
            <a:r>
              <a:rPr lang="en-US" b="1" dirty="0" err="1"/>
              <a:t>skleněných</a:t>
            </a:r>
            <a:r>
              <a:rPr lang="en-US" b="1" dirty="0"/>
              <a:t> </a:t>
            </a:r>
            <a:r>
              <a:rPr lang="en-US" b="1" dirty="0" err="1"/>
              <a:t>válců</a:t>
            </a:r>
            <a:r>
              <a:rPr lang="en-US" dirty="0"/>
              <a:t> </a:t>
            </a:r>
            <a:r>
              <a:rPr lang="en-US" dirty="0" err="1"/>
              <a:t>nebo</a:t>
            </a:r>
            <a:r>
              <a:rPr lang="en-US" dirty="0"/>
              <a:t> </a:t>
            </a:r>
            <a:r>
              <a:rPr lang="en-US" b="1" dirty="0" err="1"/>
              <a:t>rotujících</a:t>
            </a:r>
            <a:r>
              <a:rPr lang="en-US" b="1" dirty="0"/>
              <a:t> </a:t>
            </a:r>
            <a:r>
              <a:rPr lang="en-US" b="1" dirty="0" err="1"/>
              <a:t>baněk</a:t>
            </a:r>
            <a:r>
              <a:rPr lang="en-US" b="1" dirty="0"/>
              <a:t> </a:t>
            </a:r>
            <a:r>
              <a:rPr lang="en-US" dirty="0"/>
              <a:t>(</a:t>
            </a:r>
            <a:r>
              <a:rPr lang="en-US" dirty="0" err="1"/>
              <a:t>historické</a:t>
            </a:r>
            <a:r>
              <a:rPr lang="en-US" dirty="0"/>
              <a:t> </a:t>
            </a:r>
            <a:r>
              <a:rPr lang="en-US" dirty="0" err="1"/>
              <a:t>metody</a:t>
            </a:r>
            <a:r>
              <a:rPr lang="en-US" dirty="0"/>
              <a:t> </a:t>
            </a:r>
            <a:r>
              <a:rPr lang="en-US" dirty="0" err="1"/>
              <a:t>dnes</a:t>
            </a:r>
            <a:r>
              <a:rPr lang="en-US" dirty="0"/>
              <a:t> </a:t>
            </a:r>
            <a:r>
              <a:rPr lang="en-US" dirty="0" err="1"/>
              <a:t>již</a:t>
            </a:r>
            <a:r>
              <a:rPr lang="en-US" dirty="0"/>
              <a:t> </a:t>
            </a:r>
            <a:r>
              <a:rPr lang="en-US" dirty="0" err="1"/>
              <a:t>nepoužívané</a:t>
            </a:r>
            <a:r>
              <a:rPr lang="en-US" dirty="0"/>
              <a:t>)</a:t>
            </a:r>
            <a:endParaRPr lang="cs-CZ" dirty="0"/>
          </a:p>
          <a:p>
            <a:endParaRPr lang="en-US" dirty="0"/>
          </a:p>
          <a:p>
            <a:r>
              <a:rPr lang="en-US" b="1" dirty="0" err="1"/>
              <a:t>litím</a:t>
            </a:r>
            <a:r>
              <a:rPr lang="en-US" dirty="0"/>
              <a:t> (</a:t>
            </a:r>
            <a:r>
              <a:rPr lang="en-US" dirty="0" err="1"/>
              <a:t>starší</a:t>
            </a:r>
            <a:r>
              <a:rPr lang="en-US" dirty="0"/>
              <a:t> </a:t>
            </a:r>
            <a:r>
              <a:rPr lang="en-US" dirty="0" err="1"/>
              <a:t>způsob</a:t>
            </a:r>
            <a:r>
              <a:rPr lang="en-US" dirty="0"/>
              <a:t>) </a:t>
            </a:r>
            <a:r>
              <a:rPr lang="en-US" dirty="0" err="1"/>
              <a:t>nebo</a:t>
            </a:r>
            <a:r>
              <a:rPr lang="en-US" dirty="0"/>
              <a:t> </a:t>
            </a:r>
            <a:r>
              <a:rPr lang="en-US" b="1" dirty="0" err="1"/>
              <a:t>kontinuálním</a:t>
            </a:r>
            <a:r>
              <a:rPr lang="en-US" b="1" dirty="0"/>
              <a:t> </a:t>
            </a:r>
            <a:r>
              <a:rPr lang="en-US" b="1" dirty="0" err="1"/>
              <a:t>litím</a:t>
            </a:r>
            <a:r>
              <a:rPr lang="en-US" b="1" dirty="0"/>
              <a:t> a </a:t>
            </a:r>
            <a:r>
              <a:rPr lang="en-US" b="1" dirty="0" err="1"/>
              <a:t>válcováním</a:t>
            </a:r>
            <a:r>
              <a:rPr lang="en-US" b="1" dirty="0"/>
              <a:t> </a:t>
            </a:r>
            <a:r>
              <a:rPr lang="en-US" dirty="0"/>
              <a:t>(</a:t>
            </a:r>
            <a:r>
              <a:rPr lang="en-US" dirty="0" err="1"/>
              <a:t>novější</a:t>
            </a:r>
            <a:r>
              <a:rPr lang="en-US" dirty="0"/>
              <a:t> </a:t>
            </a:r>
            <a:r>
              <a:rPr lang="en-US" dirty="0" err="1"/>
              <a:t>způsob</a:t>
            </a:r>
            <a:r>
              <a:rPr lang="en-US" dirty="0"/>
              <a:t>)</a:t>
            </a:r>
            <a:endParaRPr lang="cs-CZ" dirty="0"/>
          </a:p>
          <a:p>
            <a:endParaRPr lang="en-US" dirty="0"/>
          </a:p>
          <a:p>
            <a:r>
              <a:rPr lang="en-US" b="1" dirty="0" err="1"/>
              <a:t>tažením</a:t>
            </a:r>
            <a:r>
              <a:rPr lang="en-US" dirty="0"/>
              <a:t> (</a:t>
            </a:r>
            <a:r>
              <a:rPr lang="en-US" dirty="0" err="1"/>
              <a:t>kovejorová</a:t>
            </a:r>
            <a:r>
              <a:rPr lang="en-US" dirty="0"/>
              <a:t> </a:t>
            </a:r>
            <a:r>
              <a:rPr lang="en-US" dirty="0" err="1"/>
              <a:t>výroba</a:t>
            </a:r>
            <a:r>
              <a:rPr lang="en-US" dirty="0"/>
              <a:t>)</a:t>
            </a:r>
            <a:endParaRPr lang="cs-CZ" dirty="0"/>
          </a:p>
          <a:p>
            <a:endParaRPr lang="en-US" dirty="0"/>
          </a:p>
          <a:p>
            <a:r>
              <a:rPr lang="en-US" b="1" dirty="0" err="1"/>
              <a:t>plavením</a:t>
            </a:r>
            <a:r>
              <a:rPr lang="en-US" dirty="0"/>
              <a:t> (</a:t>
            </a:r>
            <a:r>
              <a:rPr lang="en-US" dirty="0" err="1"/>
              <a:t>tzv</a:t>
            </a:r>
            <a:r>
              <a:rPr lang="en-US" dirty="0"/>
              <a:t>. float </a:t>
            </a:r>
            <a:r>
              <a:rPr lang="en-US" dirty="0" err="1"/>
              <a:t>technologie</a:t>
            </a:r>
            <a:r>
              <a:rPr lang="en-US" dirty="0"/>
              <a:t> – </a:t>
            </a:r>
            <a:r>
              <a:rPr lang="en-US" dirty="0" err="1"/>
              <a:t>nejmodernější</a:t>
            </a:r>
            <a:r>
              <a:rPr lang="en-US" dirty="0"/>
              <a:t> </a:t>
            </a:r>
            <a:r>
              <a:rPr lang="en-US" dirty="0" err="1"/>
              <a:t>technologie</a:t>
            </a:r>
            <a:r>
              <a:rPr lang="en-US" dirty="0"/>
              <a:t>)</a:t>
            </a:r>
          </a:p>
        </p:txBody>
      </p:sp>
      <p:cxnSp>
        <p:nvCxnSpPr>
          <p:cNvPr id="5" name="Přímá spojnice se šipkou 4">
            <a:extLst>
              <a:ext uri="{FF2B5EF4-FFF2-40B4-BE49-F238E27FC236}">
                <a16:creationId xmlns:a16="http://schemas.microsoft.com/office/drawing/2014/main" id="{7BAAE547-CB8A-4CE7-A3EC-569257BB9094}"/>
              </a:ext>
            </a:extLst>
          </p:cNvPr>
          <p:cNvCxnSpPr/>
          <p:nvPr/>
        </p:nvCxnSpPr>
        <p:spPr>
          <a:xfrm>
            <a:off x="3445565" y="6334539"/>
            <a:ext cx="914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150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78FA029-234A-483C-8526-66DBF8840067}"/>
              </a:ext>
            </a:extLst>
          </p:cNvPr>
          <p:cNvSpPr/>
          <p:nvPr/>
        </p:nvSpPr>
        <p:spPr>
          <a:xfrm>
            <a:off x="212033" y="269869"/>
            <a:ext cx="11648662" cy="4247317"/>
          </a:xfrm>
          <a:prstGeom prst="rect">
            <a:avLst/>
          </a:prstGeom>
        </p:spPr>
        <p:txBody>
          <a:bodyPr wrap="square">
            <a:spAutoFit/>
          </a:bodyPr>
          <a:lstStyle/>
          <a:p>
            <a:r>
              <a:rPr lang="en-US" b="1" dirty="0" err="1">
                <a:solidFill>
                  <a:srgbClr val="222222"/>
                </a:solidFill>
              </a:rPr>
              <a:t>Skleněná</a:t>
            </a:r>
            <a:r>
              <a:rPr lang="en-US" b="1" dirty="0">
                <a:solidFill>
                  <a:srgbClr val="222222"/>
                </a:solidFill>
              </a:rPr>
              <a:t> </a:t>
            </a:r>
            <a:r>
              <a:rPr lang="en-US" b="1" dirty="0" err="1">
                <a:solidFill>
                  <a:srgbClr val="222222"/>
                </a:solidFill>
              </a:rPr>
              <a:t>textilní</a:t>
            </a:r>
            <a:r>
              <a:rPr lang="en-US" b="1" dirty="0">
                <a:solidFill>
                  <a:srgbClr val="222222"/>
                </a:solidFill>
              </a:rPr>
              <a:t> </a:t>
            </a:r>
            <a:r>
              <a:rPr lang="en-US" b="1" dirty="0" err="1">
                <a:solidFill>
                  <a:srgbClr val="222222"/>
                </a:solidFill>
              </a:rPr>
              <a:t>vlákna</a:t>
            </a:r>
            <a:r>
              <a:rPr lang="en-US" b="1" dirty="0">
                <a:solidFill>
                  <a:srgbClr val="222222"/>
                </a:solidFill>
              </a:rPr>
              <a:t> </a:t>
            </a:r>
            <a:r>
              <a:rPr lang="en-US" dirty="0" err="1">
                <a:solidFill>
                  <a:srgbClr val="222222"/>
                </a:solidFill>
              </a:rPr>
              <a:t>jsou</a:t>
            </a:r>
            <a:r>
              <a:rPr lang="en-US" dirty="0">
                <a:solidFill>
                  <a:srgbClr val="222222"/>
                </a:solidFill>
              </a:rPr>
              <a:t> </a:t>
            </a:r>
            <a:r>
              <a:rPr lang="en-US" dirty="0" err="1">
                <a:solidFill>
                  <a:srgbClr val="222222"/>
                </a:solidFill>
              </a:rPr>
              <a:t>textilní</a:t>
            </a:r>
            <a:r>
              <a:rPr lang="en-US" dirty="0">
                <a:solidFill>
                  <a:srgbClr val="222222"/>
                </a:solidFill>
              </a:rPr>
              <a:t> </a:t>
            </a:r>
            <a:r>
              <a:rPr lang="en-US" dirty="0" err="1">
                <a:solidFill>
                  <a:srgbClr val="222222"/>
                </a:solidFill>
              </a:rPr>
              <a:t>materiál</a:t>
            </a:r>
            <a:r>
              <a:rPr lang="en-US" dirty="0">
                <a:solidFill>
                  <a:srgbClr val="222222"/>
                </a:solidFill>
              </a:rPr>
              <a:t> </a:t>
            </a:r>
            <a:r>
              <a:rPr lang="en-US" dirty="0" err="1">
                <a:solidFill>
                  <a:srgbClr val="222222"/>
                </a:solidFill>
              </a:rPr>
              <a:t>získaný</a:t>
            </a:r>
            <a:r>
              <a:rPr lang="en-US" dirty="0">
                <a:solidFill>
                  <a:srgbClr val="222222"/>
                </a:solidFill>
              </a:rPr>
              <a:t> z </a:t>
            </a:r>
            <a:r>
              <a:rPr lang="en-US" dirty="0" err="1">
                <a:solidFill>
                  <a:srgbClr val="222222"/>
                </a:solidFill>
              </a:rPr>
              <a:t>taveniny</a:t>
            </a:r>
            <a:r>
              <a:rPr lang="en-US" dirty="0">
                <a:solidFill>
                  <a:srgbClr val="222222"/>
                </a:solidFill>
              </a:rPr>
              <a:t> </a:t>
            </a:r>
            <a:r>
              <a:rPr lang="en-US" dirty="0" err="1">
                <a:solidFill>
                  <a:srgbClr val="222222"/>
                </a:solidFill>
              </a:rPr>
              <a:t>nízkoalkalického</a:t>
            </a:r>
            <a:r>
              <a:rPr lang="en-US" dirty="0">
                <a:solidFill>
                  <a:srgbClr val="222222"/>
                </a:solidFill>
              </a:rPr>
              <a:t> </a:t>
            </a:r>
            <a:r>
              <a:rPr lang="en-US" dirty="0" err="1">
                <a:solidFill>
                  <a:srgbClr val="222222"/>
                </a:solidFill>
              </a:rPr>
              <a:t>skla</a:t>
            </a:r>
            <a:r>
              <a:rPr lang="en-US" dirty="0">
                <a:solidFill>
                  <a:srgbClr val="222222"/>
                </a:solidFill>
              </a:rPr>
              <a:t>.</a:t>
            </a:r>
            <a:endParaRPr lang="cs-CZ" dirty="0">
              <a:solidFill>
                <a:srgbClr val="222222"/>
              </a:solidFill>
            </a:endParaRPr>
          </a:p>
          <a:p>
            <a:endParaRPr lang="cs-CZ" dirty="0">
              <a:solidFill>
                <a:srgbClr val="222222"/>
              </a:solidFill>
            </a:endParaRPr>
          </a:p>
          <a:p>
            <a:r>
              <a:rPr lang="en-US" b="1" dirty="0" err="1">
                <a:solidFill>
                  <a:srgbClr val="222222"/>
                </a:solidFill>
              </a:rPr>
              <a:t>Zvlákňování</a:t>
            </a:r>
            <a:r>
              <a:rPr lang="en-US" b="1" dirty="0">
                <a:solidFill>
                  <a:srgbClr val="222222"/>
                </a:solidFill>
              </a:rPr>
              <a:t> </a:t>
            </a:r>
            <a:r>
              <a:rPr lang="en-US" b="1" dirty="0" err="1">
                <a:solidFill>
                  <a:srgbClr val="222222"/>
                </a:solidFill>
              </a:rPr>
              <a:t>přes</a:t>
            </a:r>
            <a:r>
              <a:rPr lang="en-US" b="1" dirty="0">
                <a:solidFill>
                  <a:srgbClr val="222222"/>
                </a:solidFill>
              </a:rPr>
              <a:t> </a:t>
            </a:r>
            <a:r>
              <a:rPr lang="en-US" b="1" dirty="0" err="1">
                <a:solidFill>
                  <a:srgbClr val="222222"/>
                </a:solidFill>
              </a:rPr>
              <a:t>trysky</a:t>
            </a:r>
            <a:r>
              <a:rPr lang="en-US" dirty="0">
                <a:solidFill>
                  <a:srgbClr val="222222"/>
                </a:solidFill>
              </a:rPr>
              <a:t>: </a:t>
            </a:r>
            <a:r>
              <a:rPr lang="en-US" dirty="0" err="1">
                <a:solidFill>
                  <a:srgbClr val="222222"/>
                </a:solidFill>
              </a:rPr>
              <a:t>Skelná</a:t>
            </a:r>
            <a:r>
              <a:rPr lang="en-US" dirty="0">
                <a:solidFill>
                  <a:srgbClr val="222222"/>
                </a:solidFill>
              </a:rPr>
              <a:t> </a:t>
            </a:r>
            <a:r>
              <a:rPr lang="en-US" dirty="0" err="1">
                <a:solidFill>
                  <a:srgbClr val="222222"/>
                </a:solidFill>
              </a:rPr>
              <a:t>tavenina</a:t>
            </a:r>
            <a:r>
              <a:rPr lang="en-US" dirty="0">
                <a:solidFill>
                  <a:srgbClr val="222222"/>
                </a:solidFill>
              </a:rPr>
              <a:t> </a:t>
            </a:r>
            <a:r>
              <a:rPr lang="en-US" dirty="0" err="1">
                <a:solidFill>
                  <a:srgbClr val="222222"/>
                </a:solidFill>
              </a:rPr>
              <a:t>při</a:t>
            </a:r>
            <a:r>
              <a:rPr lang="en-US" dirty="0">
                <a:solidFill>
                  <a:srgbClr val="222222"/>
                </a:solidFill>
              </a:rPr>
              <a:t> </a:t>
            </a:r>
            <a:r>
              <a:rPr lang="en-US" dirty="0" err="1">
                <a:solidFill>
                  <a:srgbClr val="222222"/>
                </a:solidFill>
              </a:rPr>
              <a:t>odtahování</a:t>
            </a:r>
            <a:r>
              <a:rPr lang="en-US" dirty="0">
                <a:solidFill>
                  <a:srgbClr val="222222"/>
                </a:solidFill>
              </a:rPr>
              <a:t> z </a:t>
            </a:r>
            <a:r>
              <a:rPr lang="en-US" dirty="0" err="1">
                <a:solidFill>
                  <a:srgbClr val="222222"/>
                </a:solidFill>
              </a:rPr>
              <a:t>trysky</a:t>
            </a:r>
            <a:r>
              <a:rPr lang="en-US" dirty="0">
                <a:solidFill>
                  <a:srgbClr val="222222"/>
                </a:solidFill>
              </a:rPr>
              <a:t> </a:t>
            </a:r>
            <a:r>
              <a:rPr lang="en-US" dirty="0" err="1">
                <a:solidFill>
                  <a:srgbClr val="222222"/>
                </a:solidFill>
              </a:rPr>
              <a:t>rychlostí</a:t>
            </a:r>
            <a:r>
              <a:rPr lang="en-US" dirty="0">
                <a:solidFill>
                  <a:srgbClr val="222222"/>
                </a:solidFill>
              </a:rPr>
              <a:t> 30-60 m/</a:t>
            </a:r>
            <a:r>
              <a:rPr lang="en-US" dirty="0" err="1">
                <a:solidFill>
                  <a:srgbClr val="222222"/>
                </a:solidFill>
              </a:rPr>
              <a:t>sek</a:t>
            </a:r>
            <a:r>
              <a:rPr lang="en-US" dirty="0">
                <a:solidFill>
                  <a:srgbClr val="222222"/>
                </a:solidFill>
              </a:rPr>
              <a:t>. </a:t>
            </a:r>
            <a:r>
              <a:rPr lang="en-US" dirty="0" err="1">
                <a:solidFill>
                  <a:srgbClr val="222222"/>
                </a:solidFill>
              </a:rPr>
              <a:t>tuhne</a:t>
            </a:r>
            <a:r>
              <a:rPr lang="en-US" dirty="0">
                <a:solidFill>
                  <a:srgbClr val="222222"/>
                </a:solidFill>
              </a:rPr>
              <a:t>. </a:t>
            </a:r>
            <a:r>
              <a:rPr lang="en-US" dirty="0" err="1">
                <a:solidFill>
                  <a:srgbClr val="222222"/>
                </a:solidFill>
              </a:rPr>
              <a:t>Jednotlivé</a:t>
            </a:r>
            <a:r>
              <a:rPr lang="en-US" dirty="0">
                <a:solidFill>
                  <a:srgbClr val="222222"/>
                </a:solidFill>
              </a:rPr>
              <a:t> </a:t>
            </a:r>
            <a:r>
              <a:rPr lang="en-US" dirty="0" err="1">
                <a:solidFill>
                  <a:srgbClr val="222222"/>
                </a:solidFill>
              </a:rPr>
              <a:t>filamenty</a:t>
            </a:r>
            <a:r>
              <a:rPr lang="en-US" dirty="0">
                <a:solidFill>
                  <a:srgbClr val="222222"/>
                </a:solidFill>
              </a:rPr>
              <a:t> s </a:t>
            </a:r>
            <a:r>
              <a:rPr lang="en-US" dirty="0" err="1">
                <a:solidFill>
                  <a:srgbClr val="222222"/>
                </a:solidFill>
              </a:rPr>
              <a:t>jemností</a:t>
            </a:r>
            <a:r>
              <a:rPr lang="en-US" dirty="0">
                <a:solidFill>
                  <a:srgbClr val="222222"/>
                </a:solidFill>
              </a:rPr>
              <a:t> 4-13 µm se </a:t>
            </a:r>
            <a:r>
              <a:rPr lang="en-US" dirty="0" err="1">
                <a:solidFill>
                  <a:srgbClr val="222222"/>
                </a:solidFill>
              </a:rPr>
              <a:t>spojují</a:t>
            </a:r>
            <a:r>
              <a:rPr lang="en-US" dirty="0">
                <a:solidFill>
                  <a:srgbClr val="222222"/>
                </a:solidFill>
              </a:rPr>
              <a:t> do </a:t>
            </a:r>
            <a:r>
              <a:rPr lang="en-US" dirty="0" err="1">
                <a:solidFill>
                  <a:srgbClr val="222222"/>
                </a:solidFill>
              </a:rPr>
              <a:t>jednoho</a:t>
            </a:r>
            <a:r>
              <a:rPr lang="en-US" dirty="0">
                <a:solidFill>
                  <a:srgbClr val="222222"/>
                </a:solidFill>
              </a:rPr>
              <a:t> </a:t>
            </a:r>
            <a:r>
              <a:rPr lang="en-US" dirty="0" err="1">
                <a:solidFill>
                  <a:srgbClr val="222222"/>
                </a:solidFill>
              </a:rPr>
              <a:t>svazku</a:t>
            </a:r>
            <a:r>
              <a:rPr lang="en-US" dirty="0">
                <a:solidFill>
                  <a:srgbClr val="222222"/>
                </a:solidFill>
              </a:rPr>
              <a:t>, </a:t>
            </a:r>
            <a:r>
              <a:rPr lang="en-US" dirty="0" err="1">
                <a:solidFill>
                  <a:srgbClr val="222222"/>
                </a:solidFill>
              </a:rPr>
              <a:t>šlichtují</a:t>
            </a:r>
            <a:r>
              <a:rPr lang="en-US" dirty="0">
                <a:solidFill>
                  <a:srgbClr val="222222"/>
                </a:solidFill>
              </a:rPr>
              <a:t> a </a:t>
            </a:r>
            <a:r>
              <a:rPr lang="en-US" dirty="0" err="1">
                <a:solidFill>
                  <a:srgbClr val="222222"/>
                </a:solidFill>
              </a:rPr>
              <a:t>navíjí</a:t>
            </a:r>
            <a:r>
              <a:rPr lang="en-US" dirty="0">
                <a:solidFill>
                  <a:srgbClr val="222222"/>
                </a:solidFill>
              </a:rPr>
              <a:t>. </a:t>
            </a:r>
            <a:r>
              <a:rPr lang="en-US" dirty="0" err="1">
                <a:solidFill>
                  <a:srgbClr val="222222"/>
                </a:solidFill>
              </a:rPr>
              <a:t>Tímto</a:t>
            </a:r>
            <a:r>
              <a:rPr lang="en-US" dirty="0">
                <a:solidFill>
                  <a:srgbClr val="222222"/>
                </a:solidFill>
              </a:rPr>
              <a:t> </a:t>
            </a:r>
            <a:r>
              <a:rPr lang="en-US" dirty="0" err="1">
                <a:solidFill>
                  <a:srgbClr val="222222"/>
                </a:solidFill>
              </a:rPr>
              <a:t>způsobem</a:t>
            </a:r>
            <a:r>
              <a:rPr lang="en-US" dirty="0">
                <a:solidFill>
                  <a:srgbClr val="222222"/>
                </a:solidFill>
              </a:rPr>
              <a:t> se </a:t>
            </a:r>
            <a:r>
              <a:rPr lang="en-US" dirty="0" err="1">
                <a:solidFill>
                  <a:srgbClr val="222222"/>
                </a:solidFill>
              </a:rPr>
              <a:t>vyrábí</a:t>
            </a:r>
            <a:r>
              <a:rPr lang="en-US" dirty="0">
                <a:solidFill>
                  <a:srgbClr val="222222"/>
                </a:solidFill>
              </a:rPr>
              <a:t> </a:t>
            </a:r>
            <a:r>
              <a:rPr lang="en-US" dirty="0" err="1">
                <a:solidFill>
                  <a:srgbClr val="222222"/>
                </a:solidFill>
              </a:rPr>
              <a:t>více</a:t>
            </a:r>
            <a:r>
              <a:rPr lang="en-US" dirty="0">
                <a:solidFill>
                  <a:srgbClr val="222222"/>
                </a:solidFill>
              </a:rPr>
              <a:t> </a:t>
            </a:r>
            <a:r>
              <a:rPr lang="en-US" dirty="0" err="1">
                <a:solidFill>
                  <a:srgbClr val="222222"/>
                </a:solidFill>
              </a:rPr>
              <a:t>než</a:t>
            </a:r>
            <a:r>
              <a:rPr lang="en-US" dirty="0">
                <a:solidFill>
                  <a:srgbClr val="222222"/>
                </a:solidFill>
              </a:rPr>
              <a:t> 90% </a:t>
            </a:r>
            <a:r>
              <a:rPr lang="en-US" dirty="0" err="1">
                <a:solidFill>
                  <a:srgbClr val="222222"/>
                </a:solidFill>
              </a:rPr>
              <a:t>skleněných</a:t>
            </a:r>
            <a:r>
              <a:rPr lang="en-US" dirty="0">
                <a:solidFill>
                  <a:srgbClr val="222222"/>
                </a:solidFill>
              </a:rPr>
              <a:t> </a:t>
            </a:r>
            <a:r>
              <a:rPr lang="en-US" dirty="0" err="1">
                <a:solidFill>
                  <a:srgbClr val="222222"/>
                </a:solidFill>
              </a:rPr>
              <a:t>filamentů</a:t>
            </a:r>
            <a:r>
              <a:rPr lang="en-US" dirty="0">
                <a:solidFill>
                  <a:srgbClr val="222222"/>
                </a:solidFill>
              </a:rPr>
              <a:t>.</a:t>
            </a:r>
          </a:p>
          <a:p>
            <a:r>
              <a:rPr lang="en-US" dirty="0">
                <a:solidFill>
                  <a:srgbClr val="222222"/>
                </a:solidFill>
              </a:rPr>
              <a:t>Pro </a:t>
            </a:r>
            <a:r>
              <a:rPr lang="en-US" dirty="0" err="1">
                <a:solidFill>
                  <a:srgbClr val="222222"/>
                </a:solidFill>
              </a:rPr>
              <a:t>staplová</a:t>
            </a:r>
            <a:r>
              <a:rPr lang="en-US" dirty="0">
                <a:solidFill>
                  <a:srgbClr val="222222"/>
                </a:solidFill>
              </a:rPr>
              <a:t> </a:t>
            </a:r>
            <a:r>
              <a:rPr lang="en-US" dirty="0" err="1">
                <a:solidFill>
                  <a:srgbClr val="222222"/>
                </a:solidFill>
              </a:rPr>
              <a:t>vlákna</a:t>
            </a:r>
            <a:r>
              <a:rPr lang="en-US" dirty="0">
                <a:solidFill>
                  <a:srgbClr val="222222"/>
                </a:solidFill>
              </a:rPr>
              <a:t> se </a:t>
            </a:r>
            <a:r>
              <a:rPr lang="en-US" dirty="0" err="1">
                <a:solidFill>
                  <a:srgbClr val="222222"/>
                </a:solidFill>
              </a:rPr>
              <a:t>používá</a:t>
            </a:r>
            <a:r>
              <a:rPr lang="en-US" dirty="0">
                <a:solidFill>
                  <a:srgbClr val="222222"/>
                </a:solidFill>
              </a:rPr>
              <a:t> </a:t>
            </a:r>
            <a:r>
              <a:rPr lang="en-US" b="1" dirty="0" err="1">
                <a:solidFill>
                  <a:srgbClr val="222222"/>
                </a:solidFill>
              </a:rPr>
              <a:t>dvoufázová</a:t>
            </a:r>
            <a:r>
              <a:rPr lang="en-US" b="1" dirty="0">
                <a:solidFill>
                  <a:srgbClr val="222222"/>
                </a:solidFill>
              </a:rPr>
              <a:t> </a:t>
            </a:r>
            <a:r>
              <a:rPr lang="en-US" b="1" dirty="0" err="1">
                <a:solidFill>
                  <a:srgbClr val="222222"/>
                </a:solidFill>
              </a:rPr>
              <a:t>technologie</a:t>
            </a:r>
            <a:r>
              <a:rPr lang="en-US" dirty="0">
                <a:solidFill>
                  <a:srgbClr val="222222"/>
                </a:solidFill>
              </a:rPr>
              <a:t>. V </a:t>
            </a:r>
            <a:r>
              <a:rPr lang="en-US" dirty="0" err="1">
                <a:solidFill>
                  <a:srgbClr val="222222"/>
                </a:solidFill>
              </a:rPr>
              <a:t>prvním</a:t>
            </a:r>
            <a:r>
              <a:rPr lang="en-US" dirty="0">
                <a:solidFill>
                  <a:srgbClr val="222222"/>
                </a:solidFill>
              </a:rPr>
              <a:t> </a:t>
            </a:r>
            <a:r>
              <a:rPr lang="en-US" dirty="0" err="1">
                <a:solidFill>
                  <a:srgbClr val="222222"/>
                </a:solidFill>
              </a:rPr>
              <a:t>stupni</a:t>
            </a:r>
            <a:r>
              <a:rPr lang="en-US" dirty="0">
                <a:solidFill>
                  <a:srgbClr val="222222"/>
                </a:solidFill>
              </a:rPr>
              <a:t> se </a:t>
            </a:r>
            <a:r>
              <a:rPr lang="en-US" dirty="0" err="1">
                <a:solidFill>
                  <a:srgbClr val="222222"/>
                </a:solidFill>
              </a:rPr>
              <a:t>zhotovují</a:t>
            </a:r>
            <a:r>
              <a:rPr lang="en-US" dirty="0">
                <a:solidFill>
                  <a:srgbClr val="222222"/>
                </a:solidFill>
              </a:rPr>
              <a:t> z </a:t>
            </a:r>
            <a:r>
              <a:rPr lang="en-US" dirty="0" err="1">
                <a:solidFill>
                  <a:srgbClr val="222222"/>
                </a:solidFill>
              </a:rPr>
              <a:t>taveniny</a:t>
            </a:r>
            <a:r>
              <a:rPr lang="en-US" dirty="0">
                <a:solidFill>
                  <a:srgbClr val="222222"/>
                </a:solidFill>
              </a:rPr>
              <a:t> </a:t>
            </a:r>
            <a:r>
              <a:rPr lang="en-US" dirty="0" err="1">
                <a:solidFill>
                  <a:srgbClr val="222222"/>
                </a:solidFill>
              </a:rPr>
              <a:t>tzv</a:t>
            </a:r>
            <a:r>
              <a:rPr lang="en-US" dirty="0">
                <a:solidFill>
                  <a:srgbClr val="222222"/>
                </a:solidFill>
              </a:rPr>
              <a:t>. </a:t>
            </a:r>
            <a:r>
              <a:rPr lang="en-US" dirty="0" err="1">
                <a:solidFill>
                  <a:srgbClr val="222222"/>
                </a:solidFill>
              </a:rPr>
              <a:t>pelety</a:t>
            </a:r>
            <a:r>
              <a:rPr lang="en-US" dirty="0">
                <a:solidFill>
                  <a:srgbClr val="222222"/>
                </a:solidFill>
              </a:rPr>
              <a:t>, </a:t>
            </a:r>
            <a:r>
              <a:rPr lang="en-US" dirty="0" err="1">
                <a:solidFill>
                  <a:srgbClr val="222222"/>
                </a:solidFill>
              </a:rPr>
              <a:t>které</a:t>
            </a:r>
            <a:r>
              <a:rPr lang="en-US" dirty="0">
                <a:solidFill>
                  <a:srgbClr val="222222"/>
                </a:solidFill>
              </a:rPr>
              <a:t> se </a:t>
            </a:r>
            <a:r>
              <a:rPr lang="en-US" dirty="0" err="1">
                <a:solidFill>
                  <a:srgbClr val="222222"/>
                </a:solidFill>
              </a:rPr>
              <a:t>případně</a:t>
            </a:r>
            <a:r>
              <a:rPr lang="en-US" dirty="0">
                <a:solidFill>
                  <a:srgbClr val="222222"/>
                </a:solidFill>
              </a:rPr>
              <a:t> </a:t>
            </a:r>
            <a:r>
              <a:rPr lang="en-US" dirty="0" err="1">
                <a:solidFill>
                  <a:srgbClr val="222222"/>
                </a:solidFill>
              </a:rPr>
              <a:t>skladují</a:t>
            </a:r>
            <a:r>
              <a:rPr lang="en-US" dirty="0">
                <a:solidFill>
                  <a:srgbClr val="222222"/>
                </a:solidFill>
              </a:rPr>
              <a:t> a </a:t>
            </a:r>
            <a:r>
              <a:rPr lang="en-US" dirty="0" err="1">
                <a:solidFill>
                  <a:srgbClr val="222222"/>
                </a:solidFill>
              </a:rPr>
              <a:t>ve</a:t>
            </a:r>
            <a:r>
              <a:rPr lang="en-US" dirty="0">
                <a:solidFill>
                  <a:srgbClr val="222222"/>
                </a:solidFill>
              </a:rPr>
              <a:t> </a:t>
            </a:r>
            <a:r>
              <a:rPr lang="en-US" dirty="0" err="1">
                <a:solidFill>
                  <a:srgbClr val="222222"/>
                </a:solidFill>
              </a:rPr>
              <a:t>druhé</a:t>
            </a:r>
            <a:r>
              <a:rPr lang="en-US" dirty="0">
                <a:solidFill>
                  <a:srgbClr val="222222"/>
                </a:solidFill>
              </a:rPr>
              <a:t> </a:t>
            </a:r>
            <a:r>
              <a:rPr lang="en-US" dirty="0" err="1">
                <a:solidFill>
                  <a:srgbClr val="222222"/>
                </a:solidFill>
              </a:rPr>
              <a:t>fázi</a:t>
            </a:r>
            <a:r>
              <a:rPr lang="en-US" dirty="0">
                <a:solidFill>
                  <a:srgbClr val="222222"/>
                </a:solidFill>
              </a:rPr>
              <a:t> </a:t>
            </a:r>
            <a:r>
              <a:rPr lang="en-US" dirty="0" err="1">
                <a:solidFill>
                  <a:srgbClr val="222222"/>
                </a:solidFill>
              </a:rPr>
              <a:t>roztaví</a:t>
            </a:r>
            <a:r>
              <a:rPr lang="en-US" dirty="0">
                <a:solidFill>
                  <a:srgbClr val="222222"/>
                </a:solidFill>
              </a:rPr>
              <a:t> a </a:t>
            </a:r>
            <a:r>
              <a:rPr lang="en-US" dirty="0" err="1">
                <a:solidFill>
                  <a:srgbClr val="222222"/>
                </a:solidFill>
              </a:rPr>
              <a:t>zvlákňují</a:t>
            </a:r>
            <a:r>
              <a:rPr lang="en-US" dirty="0">
                <a:solidFill>
                  <a:srgbClr val="222222"/>
                </a:solidFill>
              </a:rPr>
              <a:t> </a:t>
            </a:r>
            <a:r>
              <a:rPr lang="en-US" dirty="0" err="1">
                <a:solidFill>
                  <a:srgbClr val="222222"/>
                </a:solidFill>
              </a:rPr>
              <a:t>tažením</a:t>
            </a:r>
            <a:r>
              <a:rPr lang="en-US" dirty="0">
                <a:solidFill>
                  <a:srgbClr val="222222"/>
                </a:solidFill>
              </a:rPr>
              <a:t> </a:t>
            </a:r>
            <a:r>
              <a:rPr lang="en-US" dirty="0" err="1">
                <a:solidFill>
                  <a:srgbClr val="222222"/>
                </a:solidFill>
              </a:rPr>
              <a:t>přes</a:t>
            </a:r>
            <a:r>
              <a:rPr lang="en-US" dirty="0">
                <a:solidFill>
                  <a:srgbClr val="222222"/>
                </a:solidFill>
              </a:rPr>
              <a:t> </a:t>
            </a:r>
            <a:r>
              <a:rPr lang="en-US" dirty="0" err="1">
                <a:solidFill>
                  <a:srgbClr val="222222"/>
                </a:solidFill>
              </a:rPr>
              <a:t>trysku</a:t>
            </a:r>
            <a:r>
              <a:rPr lang="en-US" dirty="0">
                <a:solidFill>
                  <a:srgbClr val="222222"/>
                </a:solidFill>
              </a:rPr>
              <a:t> s </a:t>
            </a:r>
            <a:r>
              <a:rPr lang="en-US" dirty="0" err="1">
                <a:solidFill>
                  <a:srgbClr val="222222"/>
                </a:solidFill>
              </a:rPr>
              <a:t>pomocí</a:t>
            </a:r>
            <a:r>
              <a:rPr lang="en-US" dirty="0">
                <a:solidFill>
                  <a:srgbClr val="222222"/>
                </a:solidFill>
              </a:rPr>
              <a:t> </a:t>
            </a:r>
            <a:r>
              <a:rPr lang="en-US" dirty="0" err="1">
                <a:solidFill>
                  <a:srgbClr val="222222"/>
                </a:solidFill>
              </a:rPr>
              <a:t>sítového</a:t>
            </a:r>
            <a:r>
              <a:rPr lang="en-US" dirty="0">
                <a:solidFill>
                  <a:srgbClr val="222222"/>
                </a:solidFill>
              </a:rPr>
              <a:t> </a:t>
            </a:r>
            <a:r>
              <a:rPr lang="en-US" dirty="0" err="1">
                <a:solidFill>
                  <a:srgbClr val="222222"/>
                </a:solidFill>
              </a:rPr>
              <a:t>bubnu</a:t>
            </a:r>
            <a:r>
              <a:rPr lang="en-US" dirty="0">
                <a:solidFill>
                  <a:srgbClr val="222222"/>
                </a:solidFill>
              </a:rPr>
              <a:t> </a:t>
            </a:r>
            <a:r>
              <a:rPr lang="en-US" dirty="0" err="1">
                <a:solidFill>
                  <a:srgbClr val="222222"/>
                </a:solidFill>
              </a:rPr>
              <a:t>rychlostí</a:t>
            </a:r>
            <a:r>
              <a:rPr lang="en-US" dirty="0">
                <a:solidFill>
                  <a:srgbClr val="222222"/>
                </a:solidFill>
              </a:rPr>
              <a:t> do 60 m/</a:t>
            </a:r>
            <a:r>
              <a:rPr lang="en-US" dirty="0" err="1">
                <a:solidFill>
                  <a:srgbClr val="222222"/>
                </a:solidFill>
              </a:rPr>
              <a:t>sek</a:t>
            </a:r>
            <a:r>
              <a:rPr lang="en-US" dirty="0">
                <a:solidFill>
                  <a:srgbClr val="222222"/>
                </a:solidFill>
              </a:rPr>
              <a:t>.</a:t>
            </a:r>
          </a:p>
          <a:p>
            <a:r>
              <a:rPr lang="en-US" b="1" dirty="0" err="1">
                <a:solidFill>
                  <a:srgbClr val="222222"/>
                </a:solidFill>
              </a:rPr>
              <a:t>Foukání</a:t>
            </a:r>
            <a:r>
              <a:rPr lang="en-US" b="1" dirty="0">
                <a:solidFill>
                  <a:srgbClr val="222222"/>
                </a:solidFill>
              </a:rPr>
              <a:t> </a:t>
            </a:r>
            <a:r>
              <a:rPr lang="en-US" b="1" dirty="0" err="1">
                <a:solidFill>
                  <a:srgbClr val="222222"/>
                </a:solidFill>
              </a:rPr>
              <a:t>přes</a:t>
            </a:r>
            <a:r>
              <a:rPr lang="en-US" b="1" dirty="0">
                <a:solidFill>
                  <a:srgbClr val="222222"/>
                </a:solidFill>
              </a:rPr>
              <a:t> </a:t>
            </a:r>
            <a:r>
              <a:rPr lang="en-US" b="1" dirty="0" err="1">
                <a:solidFill>
                  <a:srgbClr val="222222"/>
                </a:solidFill>
              </a:rPr>
              <a:t>trysku</a:t>
            </a:r>
            <a:r>
              <a:rPr lang="en-US" dirty="0">
                <a:solidFill>
                  <a:srgbClr val="222222"/>
                </a:solidFill>
              </a:rPr>
              <a:t>. </a:t>
            </a:r>
            <a:r>
              <a:rPr lang="en-US" dirty="0" err="1">
                <a:solidFill>
                  <a:srgbClr val="222222"/>
                </a:solidFill>
              </a:rPr>
              <a:t>Odtah</a:t>
            </a:r>
            <a:r>
              <a:rPr lang="en-US" dirty="0">
                <a:solidFill>
                  <a:srgbClr val="222222"/>
                </a:solidFill>
              </a:rPr>
              <a:t> z </a:t>
            </a:r>
            <a:r>
              <a:rPr lang="en-US" dirty="0" err="1">
                <a:solidFill>
                  <a:srgbClr val="222222"/>
                </a:solidFill>
              </a:rPr>
              <a:t>trysky</a:t>
            </a:r>
            <a:r>
              <a:rPr lang="en-US" dirty="0">
                <a:solidFill>
                  <a:srgbClr val="222222"/>
                </a:solidFill>
              </a:rPr>
              <a:t> se </a:t>
            </a:r>
            <a:r>
              <a:rPr lang="en-US" dirty="0" err="1">
                <a:solidFill>
                  <a:srgbClr val="222222"/>
                </a:solidFill>
              </a:rPr>
              <a:t>provádí</a:t>
            </a:r>
            <a:r>
              <a:rPr lang="en-US" dirty="0">
                <a:solidFill>
                  <a:srgbClr val="222222"/>
                </a:solidFill>
              </a:rPr>
              <a:t> </a:t>
            </a:r>
            <a:r>
              <a:rPr lang="en-US" dirty="0" err="1">
                <a:solidFill>
                  <a:srgbClr val="222222"/>
                </a:solidFill>
              </a:rPr>
              <a:t>stlačeným</a:t>
            </a:r>
            <a:r>
              <a:rPr lang="en-US" dirty="0">
                <a:solidFill>
                  <a:srgbClr val="222222"/>
                </a:solidFill>
              </a:rPr>
              <a:t> </a:t>
            </a:r>
            <a:r>
              <a:rPr lang="en-US" dirty="0" err="1">
                <a:solidFill>
                  <a:srgbClr val="222222"/>
                </a:solidFill>
              </a:rPr>
              <a:t>vzduchem</a:t>
            </a:r>
            <a:r>
              <a:rPr lang="en-US" dirty="0">
                <a:solidFill>
                  <a:srgbClr val="222222"/>
                </a:solidFill>
              </a:rPr>
              <a:t>. </a:t>
            </a:r>
            <a:r>
              <a:rPr lang="en-US" dirty="0" err="1">
                <a:solidFill>
                  <a:srgbClr val="222222"/>
                </a:solidFill>
              </a:rPr>
              <a:t>Rychlostí</a:t>
            </a:r>
            <a:r>
              <a:rPr lang="en-US" dirty="0">
                <a:solidFill>
                  <a:srgbClr val="222222"/>
                </a:solidFill>
              </a:rPr>
              <a:t> 150-200 m/</a:t>
            </a:r>
            <a:r>
              <a:rPr lang="en-US" dirty="0" err="1">
                <a:solidFill>
                  <a:srgbClr val="222222"/>
                </a:solidFill>
              </a:rPr>
              <a:t>sek</a:t>
            </a:r>
            <a:r>
              <a:rPr lang="en-US" dirty="0">
                <a:solidFill>
                  <a:srgbClr val="222222"/>
                </a:solidFill>
              </a:rPr>
              <a:t>. se </a:t>
            </a:r>
            <a:r>
              <a:rPr lang="en-US" dirty="0" err="1">
                <a:solidFill>
                  <a:srgbClr val="222222"/>
                </a:solidFill>
              </a:rPr>
              <a:t>vytahují</a:t>
            </a:r>
            <a:r>
              <a:rPr lang="en-US" dirty="0">
                <a:solidFill>
                  <a:srgbClr val="222222"/>
                </a:solidFill>
              </a:rPr>
              <a:t> </a:t>
            </a:r>
            <a:r>
              <a:rPr lang="en-US" dirty="0" err="1">
                <a:solidFill>
                  <a:srgbClr val="222222"/>
                </a:solidFill>
              </a:rPr>
              <a:t>niti</a:t>
            </a:r>
            <a:r>
              <a:rPr lang="en-US" dirty="0">
                <a:solidFill>
                  <a:srgbClr val="222222"/>
                </a:solidFill>
              </a:rPr>
              <a:t> </a:t>
            </a:r>
            <a:r>
              <a:rPr lang="en-US" dirty="0" err="1">
                <a:solidFill>
                  <a:srgbClr val="222222"/>
                </a:solidFill>
              </a:rPr>
              <a:t>rozdílných</a:t>
            </a:r>
            <a:r>
              <a:rPr lang="en-US" dirty="0">
                <a:solidFill>
                  <a:srgbClr val="222222"/>
                </a:solidFill>
              </a:rPr>
              <a:t> </a:t>
            </a:r>
            <a:r>
              <a:rPr lang="en-US" dirty="0" err="1">
                <a:solidFill>
                  <a:srgbClr val="222222"/>
                </a:solidFill>
              </a:rPr>
              <a:t>délek</a:t>
            </a:r>
            <a:r>
              <a:rPr lang="en-US" dirty="0">
                <a:solidFill>
                  <a:srgbClr val="222222"/>
                </a:solidFill>
              </a:rPr>
              <a:t> a </a:t>
            </a:r>
            <a:r>
              <a:rPr lang="en-US" dirty="0" err="1">
                <a:solidFill>
                  <a:srgbClr val="222222"/>
                </a:solidFill>
              </a:rPr>
              <a:t>ukládají</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sítový</a:t>
            </a:r>
            <a:r>
              <a:rPr lang="en-US" dirty="0">
                <a:solidFill>
                  <a:srgbClr val="222222"/>
                </a:solidFill>
              </a:rPr>
              <a:t> </a:t>
            </a:r>
            <a:r>
              <a:rPr lang="en-US" dirty="0" err="1">
                <a:solidFill>
                  <a:srgbClr val="222222"/>
                </a:solidFill>
              </a:rPr>
              <a:t>buben</a:t>
            </a:r>
            <a:r>
              <a:rPr lang="en-US" dirty="0">
                <a:solidFill>
                  <a:srgbClr val="222222"/>
                </a:solidFill>
              </a:rPr>
              <a:t>. </a:t>
            </a:r>
            <a:r>
              <a:rPr lang="en-US" dirty="0" err="1">
                <a:solidFill>
                  <a:srgbClr val="222222"/>
                </a:solidFill>
              </a:rPr>
              <a:t>Odtud</a:t>
            </a:r>
            <a:r>
              <a:rPr lang="en-US" dirty="0">
                <a:solidFill>
                  <a:srgbClr val="222222"/>
                </a:solidFill>
              </a:rPr>
              <a:t> se </a:t>
            </a:r>
            <a:r>
              <a:rPr lang="en-US" dirty="0" err="1">
                <a:solidFill>
                  <a:srgbClr val="222222"/>
                </a:solidFill>
              </a:rPr>
              <a:t>vlákenný</a:t>
            </a:r>
            <a:r>
              <a:rPr lang="en-US" dirty="0">
                <a:solidFill>
                  <a:srgbClr val="222222"/>
                </a:solidFill>
              </a:rPr>
              <a:t> </a:t>
            </a:r>
            <a:r>
              <a:rPr lang="en-US" dirty="0" err="1">
                <a:solidFill>
                  <a:srgbClr val="222222"/>
                </a:solidFill>
              </a:rPr>
              <a:t>materiál</a:t>
            </a:r>
            <a:r>
              <a:rPr lang="en-US" dirty="0">
                <a:solidFill>
                  <a:srgbClr val="222222"/>
                </a:solidFill>
              </a:rPr>
              <a:t> </a:t>
            </a:r>
            <a:r>
              <a:rPr lang="en-US" dirty="0" err="1">
                <a:solidFill>
                  <a:srgbClr val="222222"/>
                </a:solidFill>
              </a:rPr>
              <a:t>odtahuje</a:t>
            </a:r>
            <a:r>
              <a:rPr lang="en-US" dirty="0">
                <a:solidFill>
                  <a:srgbClr val="222222"/>
                </a:solidFill>
              </a:rPr>
              <a:t>, </a:t>
            </a:r>
            <a:r>
              <a:rPr lang="en-US" dirty="0" err="1">
                <a:solidFill>
                  <a:srgbClr val="222222"/>
                </a:solidFill>
              </a:rPr>
              <a:t>prochází</a:t>
            </a:r>
            <a:r>
              <a:rPr lang="en-US" dirty="0">
                <a:solidFill>
                  <a:srgbClr val="222222"/>
                </a:solidFill>
              </a:rPr>
              <a:t> </a:t>
            </a:r>
            <a:r>
              <a:rPr lang="en-US" dirty="0" err="1">
                <a:solidFill>
                  <a:srgbClr val="222222"/>
                </a:solidFill>
              </a:rPr>
              <a:t>olejovou</a:t>
            </a:r>
            <a:r>
              <a:rPr lang="en-US" dirty="0">
                <a:solidFill>
                  <a:srgbClr val="222222"/>
                </a:solidFill>
              </a:rPr>
              <a:t> </a:t>
            </a:r>
            <a:r>
              <a:rPr lang="en-US" dirty="0" err="1">
                <a:solidFill>
                  <a:srgbClr val="222222"/>
                </a:solidFill>
              </a:rPr>
              <a:t>mlhovinou</a:t>
            </a:r>
            <a:r>
              <a:rPr lang="en-US" dirty="0">
                <a:solidFill>
                  <a:srgbClr val="222222"/>
                </a:solidFill>
              </a:rPr>
              <a:t> a </a:t>
            </a:r>
            <a:r>
              <a:rPr lang="en-US" dirty="0" err="1">
                <a:solidFill>
                  <a:srgbClr val="222222"/>
                </a:solidFill>
              </a:rPr>
              <a:t>navíjí</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cívku</a:t>
            </a:r>
            <a:r>
              <a:rPr lang="en-US" dirty="0">
                <a:solidFill>
                  <a:srgbClr val="222222"/>
                </a:solidFill>
              </a:rPr>
              <a:t>.</a:t>
            </a:r>
          </a:p>
          <a:p>
            <a:r>
              <a:rPr lang="en-US" b="1" dirty="0" err="1">
                <a:solidFill>
                  <a:srgbClr val="222222"/>
                </a:solidFill>
              </a:rPr>
              <a:t>Tažení</a:t>
            </a:r>
            <a:r>
              <a:rPr lang="en-US" b="1" dirty="0">
                <a:solidFill>
                  <a:srgbClr val="222222"/>
                </a:solidFill>
              </a:rPr>
              <a:t> </a:t>
            </a:r>
            <a:r>
              <a:rPr lang="en-US" b="1" dirty="0" err="1">
                <a:solidFill>
                  <a:srgbClr val="222222"/>
                </a:solidFill>
              </a:rPr>
              <a:t>tyčemi</a:t>
            </a:r>
            <a:r>
              <a:rPr lang="en-US" dirty="0">
                <a:solidFill>
                  <a:srgbClr val="222222"/>
                </a:solidFill>
              </a:rPr>
              <a:t>: 100-200 </a:t>
            </a:r>
            <a:r>
              <a:rPr lang="en-US" dirty="0" err="1">
                <a:solidFill>
                  <a:srgbClr val="222222"/>
                </a:solidFill>
              </a:rPr>
              <a:t>skleněných</a:t>
            </a:r>
            <a:r>
              <a:rPr lang="en-US" dirty="0">
                <a:solidFill>
                  <a:srgbClr val="222222"/>
                </a:solidFill>
              </a:rPr>
              <a:t> </a:t>
            </a:r>
            <a:r>
              <a:rPr lang="en-US" dirty="0" err="1">
                <a:solidFill>
                  <a:srgbClr val="222222"/>
                </a:solidFill>
              </a:rPr>
              <a:t>tyčí</a:t>
            </a:r>
            <a:r>
              <a:rPr lang="en-US" dirty="0">
                <a:solidFill>
                  <a:srgbClr val="222222"/>
                </a:solidFill>
              </a:rPr>
              <a:t> 150-190 cm </a:t>
            </a:r>
            <a:r>
              <a:rPr lang="en-US" dirty="0" err="1">
                <a:solidFill>
                  <a:srgbClr val="222222"/>
                </a:solidFill>
              </a:rPr>
              <a:t>dlouhých</a:t>
            </a:r>
            <a:r>
              <a:rPr lang="en-US" dirty="0">
                <a:solidFill>
                  <a:srgbClr val="222222"/>
                </a:solidFill>
              </a:rPr>
              <a:t> a o </a:t>
            </a:r>
            <a:r>
              <a:rPr lang="en-US" dirty="0" err="1">
                <a:solidFill>
                  <a:srgbClr val="222222"/>
                </a:solidFill>
              </a:rPr>
              <a:t>průměru</a:t>
            </a:r>
            <a:r>
              <a:rPr lang="en-US" dirty="0">
                <a:solidFill>
                  <a:srgbClr val="222222"/>
                </a:solidFill>
              </a:rPr>
              <a:t> 4-5 mm se </a:t>
            </a:r>
            <a:r>
              <a:rPr lang="en-US" dirty="0" err="1">
                <a:solidFill>
                  <a:srgbClr val="222222"/>
                </a:solidFill>
              </a:rPr>
              <a:t>taví</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dolním</a:t>
            </a:r>
            <a:r>
              <a:rPr lang="en-US" dirty="0">
                <a:solidFill>
                  <a:srgbClr val="222222"/>
                </a:solidFill>
              </a:rPr>
              <a:t> </a:t>
            </a:r>
            <a:r>
              <a:rPr lang="en-US" dirty="0" err="1">
                <a:solidFill>
                  <a:srgbClr val="222222"/>
                </a:solidFill>
              </a:rPr>
              <a:t>konci</a:t>
            </a:r>
            <a:r>
              <a:rPr lang="en-US" dirty="0">
                <a:solidFill>
                  <a:srgbClr val="222222"/>
                </a:solidFill>
              </a:rPr>
              <a:t> </a:t>
            </a:r>
            <a:r>
              <a:rPr lang="en-US" dirty="0" err="1">
                <a:solidFill>
                  <a:srgbClr val="222222"/>
                </a:solidFill>
              </a:rPr>
              <a:t>při</a:t>
            </a:r>
            <a:r>
              <a:rPr lang="en-US" dirty="0">
                <a:solidFill>
                  <a:srgbClr val="222222"/>
                </a:solidFill>
              </a:rPr>
              <a:t> </a:t>
            </a:r>
            <a:r>
              <a:rPr lang="en-US" dirty="0" err="1">
                <a:solidFill>
                  <a:srgbClr val="222222"/>
                </a:solidFill>
              </a:rPr>
              <a:t>konstantním</a:t>
            </a:r>
            <a:r>
              <a:rPr lang="en-US" dirty="0">
                <a:solidFill>
                  <a:srgbClr val="222222"/>
                </a:solidFill>
              </a:rPr>
              <a:t> </a:t>
            </a:r>
            <a:r>
              <a:rPr lang="en-US" dirty="0" err="1">
                <a:solidFill>
                  <a:srgbClr val="222222"/>
                </a:solidFill>
              </a:rPr>
              <a:t>posunu</a:t>
            </a:r>
            <a:r>
              <a:rPr lang="en-US" dirty="0">
                <a:solidFill>
                  <a:srgbClr val="222222"/>
                </a:solidFill>
              </a:rPr>
              <a:t>. </a:t>
            </a:r>
            <a:r>
              <a:rPr lang="en-US" dirty="0" err="1">
                <a:solidFill>
                  <a:srgbClr val="222222"/>
                </a:solidFill>
              </a:rPr>
              <a:t>Odletující</a:t>
            </a:r>
            <a:r>
              <a:rPr lang="en-US" dirty="0">
                <a:solidFill>
                  <a:srgbClr val="222222"/>
                </a:solidFill>
              </a:rPr>
              <a:t> </a:t>
            </a:r>
            <a:r>
              <a:rPr lang="en-US" dirty="0" err="1">
                <a:solidFill>
                  <a:srgbClr val="222222"/>
                </a:solidFill>
              </a:rPr>
              <a:t>kapky</a:t>
            </a:r>
            <a:r>
              <a:rPr lang="en-US" dirty="0">
                <a:solidFill>
                  <a:srgbClr val="222222"/>
                </a:solidFill>
              </a:rPr>
              <a:t> </a:t>
            </a:r>
            <a:r>
              <a:rPr lang="en-US" dirty="0" err="1">
                <a:solidFill>
                  <a:srgbClr val="222222"/>
                </a:solidFill>
              </a:rPr>
              <a:t>táhnou</a:t>
            </a:r>
            <a:r>
              <a:rPr lang="en-US" dirty="0">
                <a:solidFill>
                  <a:srgbClr val="222222"/>
                </a:solidFill>
              </a:rPr>
              <a:t> </a:t>
            </a:r>
            <a:r>
              <a:rPr lang="en-US" dirty="0" err="1">
                <a:solidFill>
                  <a:srgbClr val="222222"/>
                </a:solidFill>
              </a:rPr>
              <a:t>vlákna</a:t>
            </a:r>
            <a:r>
              <a:rPr lang="en-US" dirty="0">
                <a:solidFill>
                  <a:srgbClr val="222222"/>
                </a:solidFill>
              </a:rPr>
              <a:t> a </a:t>
            </a:r>
            <a:r>
              <a:rPr lang="en-US" dirty="0" err="1">
                <a:solidFill>
                  <a:srgbClr val="222222"/>
                </a:solidFill>
              </a:rPr>
              <a:t>padají</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buben</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který</a:t>
            </a:r>
            <a:r>
              <a:rPr lang="en-US" dirty="0">
                <a:solidFill>
                  <a:srgbClr val="222222"/>
                </a:solidFill>
              </a:rPr>
              <a:t> se </a:t>
            </a:r>
            <a:r>
              <a:rPr lang="en-US" dirty="0" err="1">
                <a:solidFill>
                  <a:srgbClr val="222222"/>
                </a:solidFill>
              </a:rPr>
              <a:t>rychlostí</a:t>
            </a:r>
            <a:r>
              <a:rPr lang="en-US" dirty="0">
                <a:solidFill>
                  <a:srgbClr val="222222"/>
                </a:solidFill>
              </a:rPr>
              <a:t> 40-50 m/</a:t>
            </a:r>
            <a:r>
              <a:rPr lang="en-US" dirty="0" err="1">
                <a:solidFill>
                  <a:srgbClr val="222222"/>
                </a:solidFill>
              </a:rPr>
              <a:t>sek</a:t>
            </a:r>
            <a:r>
              <a:rPr lang="en-US" dirty="0">
                <a:solidFill>
                  <a:srgbClr val="222222"/>
                </a:solidFill>
              </a:rPr>
              <a:t>. </a:t>
            </a:r>
            <a:r>
              <a:rPr lang="en-US" dirty="0" err="1">
                <a:solidFill>
                  <a:srgbClr val="222222"/>
                </a:solidFill>
              </a:rPr>
              <a:t>nitě</a:t>
            </a:r>
            <a:r>
              <a:rPr lang="en-US" dirty="0">
                <a:solidFill>
                  <a:srgbClr val="222222"/>
                </a:solidFill>
              </a:rPr>
              <a:t> </a:t>
            </a:r>
            <a:r>
              <a:rPr lang="en-US" dirty="0" err="1">
                <a:solidFill>
                  <a:srgbClr val="222222"/>
                </a:solidFill>
              </a:rPr>
              <a:t>navíjí</a:t>
            </a:r>
            <a:r>
              <a:rPr lang="en-US" dirty="0">
                <a:solidFill>
                  <a:srgbClr val="222222"/>
                </a:solidFill>
              </a:rPr>
              <a:t>, </a:t>
            </a:r>
            <a:r>
              <a:rPr lang="en-US" dirty="0" err="1">
                <a:solidFill>
                  <a:srgbClr val="222222"/>
                </a:solidFill>
              </a:rPr>
              <a:t>zatímco</a:t>
            </a:r>
            <a:r>
              <a:rPr lang="en-US" dirty="0">
                <a:solidFill>
                  <a:srgbClr val="222222"/>
                </a:solidFill>
              </a:rPr>
              <a:t> se </a:t>
            </a:r>
            <a:r>
              <a:rPr lang="en-US" dirty="0" err="1">
                <a:solidFill>
                  <a:srgbClr val="222222"/>
                </a:solidFill>
              </a:rPr>
              <a:t>kapky</a:t>
            </a:r>
            <a:r>
              <a:rPr lang="en-US" dirty="0">
                <a:solidFill>
                  <a:srgbClr val="222222"/>
                </a:solidFill>
              </a:rPr>
              <a:t> </a:t>
            </a:r>
            <a:r>
              <a:rPr lang="en-US" dirty="0" err="1">
                <a:solidFill>
                  <a:srgbClr val="222222"/>
                </a:solidFill>
              </a:rPr>
              <a:t>odhazují</a:t>
            </a:r>
            <a:r>
              <a:rPr lang="en-US" dirty="0">
                <a:solidFill>
                  <a:srgbClr val="222222"/>
                </a:solidFill>
              </a:rPr>
              <a:t>.</a:t>
            </a:r>
          </a:p>
          <a:p>
            <a:r>
              <a:rPr lang="en-US" b="1" dirty="0" err="1">
                <a:solidFill>
                  <a:srgbClr val="222222"/>
                </a:solidFill>
              </a:rPr>
              <a:t>Modifikované</a:t>
            </a:r>
            <a:r>
              <a:rPr lang="en-US" b="1" dirty="0">
                <a:solidFill>
                  <a:srgbClr val="222222"/>
                </a:solidFill>
              </a:rPr>
              <a:t> </a:t>
            </a:r>
            <a:r>
              <a:rPr lang="en-US" b="1" dirty="0" err="1">
                <a:solidFill>
                  <a:srgbClr val="222222"/>
                </a:solidFill>
              </a:rPr>
              <a:t>tažení</a:t>
            </a:r>
            <a:r>
              <a:rPr lang="en-US" b="1" dirty="0">
                <a:solidFill>
                  <a:srgbClr val="222222"/>
                </a:solidFill>
              </a:rPr>
              <a:t> </a:t>
            </a:r>
            <a:r>
              <a:rPr lang="en-US" b="1" dirty="0" err="1">
                <a:solidFill>
                  <a:srgbClr val="222222"/>
                </a:solidFill>
              </a:rPr>
              <a:t>tyčemi</a:t>
            </a:r>
            <a:r>
              <a:rPr lang="en-US" dirty="0">
                <a:solidFill>
                  <a:srgbClr val="222222"/>
                </a:solidFill>
              </a:rPr>
              <a:t>: </a:t>
            </a:r>
            <a:r>
              <a:rPr lang="en-US" dirty="0" err="1">
                <a:solidFill>
                  <a:srgbClr val="222222"/>
                </a:solidFill>
              </a:rPr>
              <a:t>Nitě</a:t>
            </a:r>
            <a:r>
              <a:rPr lang="en-US" dirty="0">
                <a:solidFill>
                  <a:srgbClr val="222222"/>
                </a:solidFill>
              </a:rPr>
              <a:t>, </a:t>
            </a:r>
            <a:r>
              <a:rPr lang="en-US" dirty="0" err="1">
                <a:solidFill>
                  <a:srgbClr val="222222"/>
                </a:solidFill>
              </a:rPr>
              <a:t>které</a:t>
            </a:r>
            <a:r>
              <a:rPr lang="en-US" dirty="0">
                <a:solidFill>
                  <a:srgbClr val="222222"/>
                </a:solidFill>
              </a:rPr>
              <a:t> </a:t>
            </a:r>
            <a:r>
              <a:rPr lang="en-US" dirty="0" err="1">
                <a:solidFill>
                  <a:srgbClr val="222222"/>
                </a:solidFill>
              </a:rPr>
              <a:t>leží</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odtahovacím</a:t>
            </a:r>
            <a:r>
              <a:rPr lang="en-US" dirty="0">
                <a:solidFill>
                  <a:srgbClr val="222222"/>
                </a:solidFill>
              </a:rPr>
              <a:t> </a:t>
            </a:r>
            <a:r>
              <a:rPr lang="en-US" dirty="0" err="1">
                <a:solidFill>
                  <a:srgbClr val="222222"/>
                </a:solidFill>
              </a:rPr>
              <a:t>bubnu</a:t>
            </a:r>
            <a:r>
              <a:rPr lang="en-US" dirty="0">
                <a:solidFill>
                  <a:srgbClr val="222222"/>
                </a:solidFill>
              </a:rPr>
              <a:t> </a:t>
            </a:r>
            <a:r>
              <a:rPr lang="en-US" dirty="0" err="1">
                <a:solidFill>
                  <a:srgbClr val="222222"/>
                </a:solidFill>
              </a:rPr>
              <a:t>vedle</a:t>
            </a:r>
            <a:r>
              <a:rPr lang="en-US" dirty="0">
                <a:solidFill>
                  <a:srgbClr val="222222"/>
                </a:solidFill>
              </a:rPr>
              <a:t> </a:t>
            </a:r>
            <a:r>
              <a:rPr lang="en-US" dirty="0" err="1">
                <a:solidFill>
                  <a:srgbClr val="222222"/>
                </a:solidFill>
              </a:rPr>
              <a:t>sebe</a:t>
            </a:r>
            <a:r>
              <a:rPr lang="en-US" dirty="0">
                <a:solidFill>
                  <a:srgbClr val="222222"/>
                </a:solidFill>
              </a:rPr>
              <a:t>, se </a:t>
            </a:r>
            <a:r>
              <a:rPr lang="en-US" dirty="0" err="1">
                <a:solidFill>
                  <a:srgbClr val="222222"/>
                </a:solidFill>
              </a:rPr>
              <a:t>zvedají</a:t>
            </a:r>
            <a:r>
              <a:rPr lang="en-US" dirty="0">
                <a:solidFill>
                  <a:srgbClr val="222222"/>
                </a:solidFill>
              </a:rPr>
              <a:t> </a:t>
            </a:r>
            <a:r>
              <a:rPr lang="en-US" dirty="0" err="1">
                <a:solidFill>
                  <a:srgbClr val="222222"/>
                </a:solidFill>
              </a:rPr>
              <a:t>pomocí</a:t>
            </a:r>
            <a:r>
              <a:rPr lang="en-US" dirty="0">
                <a:solidFill>
                  <a:srgbClr val="222222"/>
                </a:solidFill>
              </a:rPr>
              <a:t> </a:t>
            </a:r>
            <a:r>
              <a:rPr lang="en-US" dirty="0" err="1">
                <a:solidFill>
                  <a:srgbClr val="222222"/>
                </a:solidFill>
              </a:rPr>
              <a:t>proudu</a:t>
            </a:r>
            <a:r>
              <a:rPr lang="en-US" dirty="0">
                <a:solidFill>
                  <a:srgbClr val="222222"/>
                </a:solidFill>
              </a:rPr>
              <a:t> </a:t>
            </a:r>
            <a:r>
              <a:rPr lang="en-US" dirty="0" err="1">
                <a:solidFill>
                  <a:srgbClr val="222222"/>
                </a:solidFill>
              </a:rPr>
              <a:t>vzduchu</a:t>
            </a:r>
            <a:r>
              <a:rPr lang="en-US" dirty="0">
                <a:solidFill>
                  <a:srgbClr val="222222"/>
                </a:solidFill>
              </a:rPr>
              <a:t> a </a:t>
            </a:r>
            <a:r>
              <a:rPr lang="en-US" dirty="0" err="1">
                <a:solidFill>
                  <a:srgbClr val="222222"/>
                </a:solidFill>
              </a:rPr>
              <a:t>vedou</a:t>
            </a:r>
            <a:r>
              <a:rPr lang="en-US" dirty="0">
                <a:solidFill>
                  <a:srgbClr val="222222"/>
                </a:solidFill>
              </a:rPr>
              <a:t> do </a:t>
            </a:r>
            <a:r>
              <a:rPr lang="en-US" dirty="0" err="1">
                <a:solidFill>
                  <a:srgbClr val="222222"/>
                </a:solidFill>
              </a:rPr>
              <a:t>sběrného</a:t>
            </a:r>
            <a:r>
              <a:rPr lang="en-US" dirty="0">
                <a:solidFill>
                  <a:srgbClr val="222222"/>
                </a:solidFill>
              </a:rPr>
              <a:t> </a:t>
            </a:r>
            <a:r>
              <a:rPr lang="en-US" dirty="0" err="1">
                <a:solidFill>
                  <a:srgbClr val="222222"/>
                </a:solidFill>
              </a:rPr>
              <a:t>kanálu</a:t>
            </a:r>
            <a:r>
              <a:rPr lang="en-US" dirty="0">
                <a:solidFill>
                  <a:srgbClr val="222222"/>
                </a:solidFill>
              </a:rPr>
              <a:t>. </a:t>
            </a:r>
            <a:r>
              <a:rPr lang="en-US" dirty="0" err="1">
                <a:solidFill>
                  <a:srgbClr val="222222"/>
                </a:solidFill>
              </a:rPr>
              <a:t>Zde</a:t>
            </a:r>
            <a:r>
              <a:rPr lang="en-US" dirty="0">
                <a:solidFill>
                  <a:srgbClr val="222222"/>
                </a:solidFill>
              </a:rPr>
              <a:t> se </a:t>
            </a:r>
            <a:r>
              <a:rPr lang="en-US" dirty="0" err="1">
                <a:solidFill>
                  <a:srgbClr val="222222"/>
                </a:solidFill>
              </a:rPr>
              <a:t>pak</a:t>
            </a:r>
            <a:r>
              <a:rPr lang="en-US" dirty="0">
                <a:solidFill>
                  <a:srgbClr val="222222"/>
                </a:solidFill>
              </a:rPr>
              <a:t> </a:t>
            </a:r>
            <a:r>
              <a:rPr lang="en-US" dirty="0" err="1">
                <a:solidFill>
                  <a:srgbClr val="222222"/>
                </a:solidFill>
              </a:rPr>
              <a:t>lámou</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různé</a:t>
            </a:r>
            <a:r>
              <a:rPr lang="en-US" dirty="0">
                <a:solidFill>
                  <a:srgbClr val="222222"/>
                </a:solidFill>
              </a:rPr>
              <a:t> </a:t>
            </a:r>
            <a:r>
              <a:rPr lang="en-US" dirty="0" err="1">
                <a:solidFill>
                  <a:srgbClr val="222222"/>
                </a:solidFill>
              </a:rPr>
              <a:t>délky</a:t>
            </a:r>
            <a:r>
              <a:rPr lang="en-US" dirty="0">
                <a:solidFill>
                  <a:srgbClr val="222222"/>
                </a:solidFill>
              </a:rPr>
              <a:t>, </a:t>
            </a:r>
            <a:r>
              <a:rPr lang="en-US" dirty="0" err="1">
                <a:solidFill>
                  <a:srgbClr val="222222"/>
                </a:solidFill>
              </a:rPr>
              <a:t>odtahují</a:t>
            </a:r>
            <a:r>
              <a:rPr lang="en-US" dirty="0">
                <a:solidFill>
                  <a:srgbClr val="222222"/>
                </a:solidFill>
              </a:rPr>
              <a:t> a </a:t>
            </a:r>
            <a:r>
              <a:rPr lang="en-US" dirty="0" err="1">
                <a:solidFill>
                  <a:srgbClr val="222222"/>
                </a:solidFill>
              </a:rPr>
              <a:t>vytváří</a:t>
            </a:r>
            <a:r>
              <a:rPr lang="en-US" dirty="0">
                <a:solidFill>
                  <a:srgbClr val="222222"/>
                </a:solidFill>
              </a:rPr>
              <a:t> </a:t>
            </a:r>
            <a:r>
              <a:rPr lang="en-US" dirty="0" err="1">
                <a:solidFill>
                  <a:srgbClr val="222222"/>
                </a:solidFill>
              </a:rPr>
              <a:t>pramen</a:t>
            </a:r>
            <a:r>
              <a:rPr lang="en-US" dirty="0">
                <a:solidFill>
                  <a:srgbClr val="222222"/>
                </a:solidFill>
              </a:rPr>
              <a:t> </a:t>
            </a:r>
            <a:r>
              <a:rPr lang="en-US" dirty="0" err="1">
                <a:solidFill>
                  <a:srgbClr val="222222"/>
                </a:solidFill>
              </a:rPr>
              <a:t>vláken</a:t>
            </a:r>
            <a:r>
              <a:rPr lang="en-US" dirty="0">
                <a:solidFill>
                  <a:srgbClr val="222222"/>
                </a:solidFill>
              </a:rPr>
              <a:t>, </a:t>
            </a:r>
            <a:r>
              <a:rPr lang="en-US" dirty="0" err="1">
                <a:solidFill>
                  <a:srgbClr val="222222"/>
                </a:solidFill>
              </a:rPr>
              <a:t>který</a:t>
            </a:r>
            <a:r>
              <a:rPr lang="en-US" dirty="0">
                <a:solidFill>
                  <a:srgbClr val="222222"/>
                </a:solidFill>
              </a:rPr>
              <a:t> se </a:t>
            </a:r>
            <a:r>
              <a:rPr lang="en-US" dirty="0" err="1">
                <a:solidFill>
                  <a:srgbClr val="222222"/>
                </a:solidFill>
              </a:rPr>
              <a:t>navíjí</a:t>
            </a:r>
            <a:r>
              <a:rPr lang="en-US" dirty="0">
                <a:solidFill>
                  <a:srgbClr val="222222"/>
                </a:solidFill>
              </a:rPr>
              <a:t> </a:t>
            </a:r>
            <a:r>
              <a:rPr lang="en-US" dirty="0" err="1">
                <a:solidFill>
                  <a:srgbClr val="222222"/>
                </a:solidFill>
              </a:rPr>
              <a:t>jako</a:t>
            </a:r>
            <a:r>
              <a:rPr lang="en-US" dirty="0">
                <a:solidFill>
                  <a:srgbClr val="222222"/>
                </a:solidFill>
              </a:rPr>
              <a:t> </a:t>
            </a:r>
            <a:r>
              <a:rPr lang="en-US" dirty="0" err="1">
                <a:solidFill>
                  <a:srgbClr val="222222"/>
                </a:solidFill>
              </a:rPr>
              <a:t>přást</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cívku</a:t>
            </a:r>
            <a:r>
              <a:rPr lang="en-US" dirty="0">
                <a:solidFill>
                  <a:srgbClr val="222222"/>
                </a:solidFill>
              </a:rPr>
              <a:t>.</a:t>
            </a:r>
          </a:p>
          <a:p>
            <a:r>
              <a:rPr lang="en-US" dirty="0">
                <a:solidFill>
                  <a:srgbClr val="222222"/>
                </a:solidFill>
              </a:rPr>
              <a:t> </a:t>
            </a:r>
            <a:endParaRPr lang="en-US" dirty="0"/>
          </a:p>
        </p:txBody>
      </p:sp>
      <p:pic>
        <p:nvPicPr>
          <p:cNvPr id="2050" name="Picture 2" descr="Image result for glass fibres">
            <a:extLst>
              <a:ext uri="{FF2B5EF4-FFF2-40B4-BE49-F238E27FC236}">
                <a16:creationId xmlns:a16="http://schemas.microsoft.com/office/drawing/2014/main" id="{CA14A154-FBCE-4874-8F5B-9BD0713C1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5220" y="450429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glass fibres manufacturing&quot;">
            <a:extLst>
              <a:ext uri="{FF2B5EF4-FFF2-40B4-BE49-F238E27FC236}">
                <a16:creationId xmlns:a16="http://schemas.microsoft.com/office/drawing/2014/main" id="{C45A0B7F-0F04-4D93-A3E6-08302C977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356" y="4426225"/>
            <a:ext cx="5169478" cy="22251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lass fibres manufacturing&quot;">
            <a:extLst>
              <a:ext uri="{FF2B5EF4-FFF2-40B4-BE49-F238E27FC236}">
                <a16:creationId xmlns:a16="http://schemas.microsoft.com/office/drawing/2014/main" id="{84585C17-96DC-44FC-87EE-14AAC3062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77" y="4284733"/>
            <a:ext cx="3057940" cy="245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271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59BE66-4515-48CF-BC1B-F1CBE8A62A8C}"/>
              </a:ext>
            </a:extLst>
          </p:cNvPr>
          <p:cNvSpPr>
            <a:spLocks noGrp="1"/>
          </p:cNvSpPr>
          <p:nvPr>
            <p:ph type="title"/>
          </p:nvPr>
        </p:nvSpPr>
        <p:spPr>
          <a:xfrm>
            <a:off x="400879" y="338620"/>
            <a:ext cx="10515600" cy="668545"/>
          </a:xfrm>
        </p:spPr>
        <p:txBody>
          <a:bodyPr>
            <a:normAutofit/>
          </a:bodyPr>
          <a:lstStyle/>
          <a:p>
            <a:r>
              <a:rPr lang="cs-CZ" sz="2800" b="1" dirty="0">
                <a:latin typeface="+mn-lt"/>
              </a:rPr>
              <a:t>Výroba sádry</a:t>
            </a:r>
            <a:endParaRPr lang="en-US" sz="2800" b="1" dirty="0">
              <a:latin typeface="+mn-lt"/>
            </a:endParaRPr>
          </a:p>
        </p:txBody>
      </p:sp>
      <p:sp>
        <p:nvSpPr>
          <p:cNvPr id="3" name="TextovéPole 2">
            <a:extLst>
              <a:ext uri="{FF2B5EF4-FFF2-40B4-BE49-F238E27FC236}">
                <a16:creationId xmlns:a16="http://schemas.microsoft.com/office/drawing/2014/main" id="{E76711C1-4F79-4519-BAAA-3289BA58802D}"/>
              </a:ext>
            </a:extLst>
          </p:cNvPr>
          <p:cNvSpPr txBox="1"/>
          <p:nvPr/>
        </p:nvSpPr>
        <p:spPr>
          <a:xfrm>
            <a:off x="159026" y="1210816"/>
            <a:ext cx="11873948" cy="3508653"/>
          </a:xfrm>
          <a:prstGeom prst="rect">
            <a:avLst/>
          </a:prstGeom>
          <a:noFill/>
        </p:spPr>
        <p:txBody>
          <a:bodyPr wrap="square" rtlCol="0">
            <a:spAutoFit/>
          </a:bodyPr>
          <a:lstStyle/>
          <a:p>
            <a:r>
              <a:rPr lang="cs-CZ" b="1" dirty="0"/>
              <a:t>Sádra</a:t>
            </a:r>
            <a:r>
              <a:rPr lang="cs-CZ" dirty="0"/>
              <a:t>  CaSO</a:t>
            </a:r>
            <a:r>
              <a:rPr lang="cs-CZ" baseline="-25000" dirty="0"/>
              <a:t>4</a:t>
            </a:r>
            <a:r>
              <a:rPr lang="cs-CZ" dirty="0"/>
              <a:t> . ½ H</a:t>
            </a:r>
            <a:r>
              <a:rPr lang="cs-CZ" baseline="-25000" dirty="0"/>
              <a:t>2</a:t>
            </a:r>
            <a:r>
              <a:rPr lang="cs-CZ" dirty="0"/>
              <a:t>O se vyrábí vypalováním sádrovce na teplotu max. 180 °C. Po smíchání s vodou sádra přechází zpět na dihydrát za vývoje tepla a zvětšování objemu. Vypalováním sádrovce na vyšší teplotu se získá bezvodý CaSO</a:t>
            </a:r>
            <a:r>
              <a:rPr lang="cs-CZ" baseline="-25000" dirty="0"/>
              <a:t>4</a:t>
            </a:r>
            <a:r>
              <a:rPr lang="cs-CZ" dirty="0"/>
              <a:t>, který tuhne pomaleji než sádra. </a:t>
            </a:r>
          </a:p>
          <a:p>
            <a:r>
              <a:rPr lang="cs-CZ" dirty="0"/>
              <a:t>Při teplotě 1200 °C vzniká vysokoteplotní anhydrid, částečně obsahující </a:t>
            </a:r>
            <a:r>
              <a:rPr lang="cs-CZ" dirty="0" err="1"/>
              <a:t>CaO</a:t>
            </a:r>
            <a:r>
              <a:rPr lang="cs-CZ" dirty="0"/>
              <a:t>.</a:t>
            </a:r>
          </a:p>
          <a:p>
            <a:endParaRPr lang="cs-CZ" dirty="0"/>
          </a:p>
          <a:p>
            <a:r>
              <a:rPr lang="cs-CZ" dirty="0"/>
              <a:t>Sádrovec vzniká při odsiřování tepelných elektráren (tzv. </a:t>
            </a:r>
            <a:r>
              <a:rPr lang="cs-CZ" dirty="0" err="1"/>
              <a:t>energosádrovec</a:t>
            </a:r>
            <a:r>
              <a:rPr lang="cs-CZ" dirty="0"/>
              <a:t>). </a:t>
            </a:r>
          </a:p>
          <a:p>
            <a:endParaRPr lang="cs-CZ" dirty="0"/>
          </a:p>
          <a:p>
            <a:r>
              <a:rPr lang="cs-CZ" dirty="0"/>
              <a:t>Výroba sádrokartonových desek (též přímo v areálu elektrárny Počerady), medicína, výroba cementu, stavebnictví, umění, …</a:t>
            </a:r>
          </a:p>
          <a:p>
            <a:endParaRPr lang="cs-CZ" dirty="0"/>
          </a:p>
          <a:p>
            <a:endParaRPr lang="cs-CZ" dirty="0"/>
          </a:p>
          <a:p>
            <a:r>
              <a:rPr lang="cs-CZ" dirty="0"/>
              <a:t>Sádrovec lze využít i při výrobě </a:t>
            </a:r>
            <a:r>
              <a:rPr lang="cs-CZ" b="1" dirty="0"/>
              <a:t>cementářského slínku</a:t>
            </a:r>
            <a:r>
              <a:rPr lang="cs-CZ" dirty="0"/>
              <a:t>:           2 CaSO</a:t>
            </a:r>
            <a:r>
              <a:rPr lang="cs-CZ" baseline="-25000" dirty="0"/>
              <a:t>4</a:t>
            </a:r>
            <a:r>
              <a:rPr lang="cs-CZ" dirty="0"/>
              <a:t> = 2 </a:t>
            </a:r>
            <a:r>
              <a:rPr lang="cs-CZ" dirty="0" err="1"/>
              <a:t>CaO</a:t>
            </a:r>
            <a:r>
              <a:rPr lang="cs-CZ" dirty="0"/>
              <a:t> + 2 SO</a:t>
            </a:r>
            <a:r>
              <a:rPr lang="cs-CZ" baseline="-25000" dirty="0"/>
              <a:t>2</a:t>
            </a:r>
            <a:r>
              <a:rPr lang="cs-CZ" dirty="0"/>
              <a:t> + O</a:t>
            </a:r>
            <a:r>
              <a:rPr lang="cs-CZ" baseline="-25000" dirty="0"/>
              <a:t>2</a:t>
            </a:r>
            <a:endParaRPr lang="cs-CZ" dirty="0"/>
          </a:p>
          <a:p>
            <a:endParaRPr lang="cs-CZ" baseline="-25000" dirty="0"/>
          </a:p>
          <a:p>
            <a:endParaRPr lang="en-US" baseline="-25000" dirty="0"/>
          </a:p>
        </p:txBody>
      </p:sp>
      <p:pic>
        <p:nvPicPr>
          <p:cNvPr id="7170" name="Picture 2" descr="Výsledek obrázku pro sádra">
            <a:extLst>
              <a:ext uri="{FF2B5EF4-FFF2-40B4-BE49-F238E27FC236}">
                <a16:creationId xmlns:a16="http://schemas.microsoft.com/office/drawing/2014/main" id="{2B5553A0-3E38-463F-9EC3-1F81D5BCF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5773" y="4719469"/>
            <a:ext cx="2708650" cy="203148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ýsledek obrázku pro sádra">
            <a:extLst>
              <a:ext uri="{FF2B5EF4-FFF2-40B4-BE49-F238E27FC236}">
                <a16:creationId xmlns:a16="http://schemas.microsoft.com/office/drawing/2014/main" id="{CAF05673-D7F9-45AD-8B9E-1B224753F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456" y="493876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sádra">
            <a:extLst>
              <a:ext uri="{FF2B5EF4-FFF2-40B4-BE49-F238E27FC236}">
                <a16:creationId xmlns:a16="http://schemas.microsoft.com/office/drawing/2014/main" id="{BF879961-B554-41CA-B1DF-6C687603F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4858" y="4778653"/>
            <a:ext cx="1883656" cy="188365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Výsledek obrázku pro sádrovy trpaslík">
            <a:extLst>
              <a:ext uri="{FF2B5EF4-FFF2-40B4-BE49-F238E27FC236}">
                <a16:creationId xmlns:a16="http://schemas.microsoft.com/office/drawing/2014/main" id="{087DCDD4-4802-4AB1-AC3C-5215CB900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79" y="4778653"/>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803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černá, auto, vsedě, dort&#10;&#10;Popis byl vytvořen automaticky">
            <a:extLst>
              <a:ext uri="{FF2B5EF4-FFF2-40B4-BE49-F238E27FC236}">
                <a16:creationId xmlns:a16="http://schemas.microsoft.com/office/drawing/2014/main" id="{07A8DB06-90E6-4A86-95F0-FC70D25F4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11" y="1083367"/>
            <a:ext cx="3202608" cy="2401956"/>
          </a:xfrm>
          <a:prstGeom prst="rect">
            <a:avLst/>
          </a:prstGeom>
        </p:spPr>
      </p:pic>
      <p:pic>
        <p:nvPicPr>
          <p:cNvPr id="6" name="Obrázek 5">
            <a:extLst>
              <a:ext uri="{FF2B5EF4-FFF2-40B4-BE49-F238E27FC236}">
                <a16:creationId xmlns:a16="http://schemas.microsoft.com/office/drawing/2014/main" id="{BFD74961-4F71-4104-A2BD-BBD3D1DA028F}"/>
              </a:ext>
            </a:extLst>
          </p:cNvPr>
          <p:cNvPicPr>
            <a:picLocks noChangeAspect="1"/>
          </p:cNvPicPr>
          <p:nvPr/>
        </p:nvPicPr>
        <p:blipFill>
          <a:blip r:embed="rId3"/>
          <a:stretch>
            <a:fillRect/>
          </a:stretch>
        </p:blipFill>
        <p:spPr>
          <a:xfrm>
            <a:off x="723872" y="3838571"/>
            <a:ext cx="2430145" cy="2761010"/>
          </a:xfrm>
          <a:prstGeom prst="rect">
            <a:avLst/>
          </a:prstGeom>
        </p:spPr>
      </p:pic>
      <p:sp>
        <p:nvSpPr>
          <p:cNvPr id="7" name="Obdélník 6">
            <a:extLst>
              <a:ext uri="{FF2B5EF4-FFF2-40B4-BE49-F238E27FC236}">
                <a16:creationId xmlns:a16="http://schemas.microsoft.com/office/drawing/2014/main" id="{162640E5-1492-4363-815B-7EE0451E5CA9}"/>
              </a:ext>
            </a:extLst>
          </p:cNvPr>
          <p:cNvSpPr/>
          <p:nvPr/>
        </p:nvSpPr>
        <p:spPr>
          <a:xfrm>
            <a:off x="3644347" y="4043355"/>
            <a:ext cx="8189843" cy="2585323"/>
          </a:xfrm>
          <a:prstGeom prst="rect">
            <a:avLst/>
          </a:prstGeom>
        </p:spPr>
        <p:txBody>
          <a:bodyPr wrap="square">
            <a:spAutoFit/>
          </a:bodyPr>
          <a:lstStyle/>
          <a:p>
            <a:r>
              <a:rPr lang="en-US" b="1" dirty="0" err="1"/>
              <a:t>Tektity</a:t>
            </a:r>
            <a:r>
              <a:rPr lang="en-US" dirty="0"/>
              <a:t> </a:t>
            </a:r>
            <a:r>
              <a:rPr lang="en-US" dirty="0" err="1"/>
              <a:t>jsou</a:t>
            </a:r>
            <a:r>
              <a:rPr lang="en-US" dirty="0"/>
              <a:t> </a:t>
            </a:r>
            <a:r>
              <a:rPr lang="en-US" dirty="0" err="1"/>
              <a:t>skla</a:t>
            </a:r>
            <a:r>
              <a:rPr lang="en-US" dirty="0"/>
              <a:t>, </a:t>
            </a:r>
            <a:r>
              <a:rPr lang="en-US" dirty="0" err="1"/>
              <a:t>která</a:t>
            </a:r>
            <a:r>
              <a:rPr lang="en-US" dirty="0"/>
              <a:t> </a:t>
            </a:r>
            <a:r>
              <a:rPr lang="en-US" dirty="0" err="1"/>
              <a:t>vznikla</a:t>
            </a:r>
            <a:r>
              <a:rPr lang="en-US" dirty="0"/>
              <a:t> v </a:t>
            </a:r>
            <a:r>
              <a:rPr lang="en-US" dirty="0" err="1"/>
              <a:t>souvislosti</a:t>
            </a:r>
            <a:r>
              <a:rPr lang="en-US" dirty="0"/>
              <a:t> s </a:t>
            </a:r>
            <a:r>
              <a:rPr lang="en-US" dirty="0" err="1"/>
              <a:t>dopadem</a:t>
            </a:r>
            <a:r>
              <a:rPr lang="en-US" dirty="0"/>
              <a:t> (</a:t>
            </a:r>
            <a:r>
              <a:rPr lang="en-US" dirty="0" err="1"/>
              <a:t>impaktem</a:t>
            </a:r>
            <a:r>
              <a:rPr lang="en-US" dirty="0"/>
              <a:t>) </a:t>
            </a:r>
            <a:r>
              <a:rPr lang="en-US" dirty="0" err="1"/>
              <a:t>meteoritu</a:t>
            </a:r>
            <a:r>
              <a:rPr lang="en-US" dirty="0"/>
              <a:t> </a:t>
            </a:r>
            <a:r>
              <a:rPr lang="en-US" dirty="0" err="1"/>
              <a:t>na</a:t>
            </a:r>
            <a:r>
              <a:rPr lang="en-US" dirty="0"/>
              <a:t> </a:t>
            </a:r>
            <a:r>
              <a:rPr lang="en-US" dirty="0" err="1"/>
              <a:t>zemský</a:t>
            </a:r>
            <a:r>
              <a:rPr lang="en-US" dirty="0"/>
              <a:t> </a:t>
            </a:r>
            <a:r>
              <a:rPr lang="en-US" dirty="0" err="1"/>
              <a:t>povrch</a:t>
            </a:r>
            <a:r>
              <a:rPr lang="en-US" dirty="0"/>
              <a:t> a </a:t>
            </a:r>
            <a:r>
              <a:rPr lang="en-US" dirty="0" err="1"/>
              <a:t>roztavením</a:t>
            </a:r>
            <a:r>
              <a:rPr lang="en-US" dirty="0"/>
              <a:t> </a:t>
            </a:r>
            <a:r>
              <a:rPr lang="en-US" dirty="0" err="1"/>
              <a:t>původních</a:t>
            </a:r>
            <a:r>
              <a:rPr lang="en-US" dirty="0"/>
              <a:t> </a:t>
            </a:r>
            <a:r>
              <a:rPr lang="en-US" dirty="0" err="1"/>
              <a:t>sedimentárních</a:t>
            </a:r>
            <a:r>
              <a:rPr lang="en-US" dirty="0"/>
              <a:t> </a:t>
            </a:r>
            <a:r>
              <a:rPr lang="en-US" dirty="0" err="1"/>
              <a:t>hornin</a:t>
            </a:r>
            <a:r>
              <a:rPr lang="en-US" dirty="0"/>
              <a:t> v </a:t>
            </a:r>
            <a:r>
              <a:rPr lang="en-US" dirty="0" err="1"/>
              <a:t>místě</a:t>
            </a:r>
            <a:r>
              <a:rPr lang="en-US" dirty="0"/>
              <a:t> </a:t>
            </a:r>
            <a:r>
              <a:rPr lang="en-US" dirty="0" err="1"/>
              <a:t>dopadu</a:t>
            </a:r>
            <a:r>
              <a:rPr lang="en-US" dirty="0"/>
              <a:t>. </a:t>
            </a:r>
            <a:r>
              <a:rPr lang="en-US" dirty="0" err="1"/>
              <a:t>Podle</a:t>
            </a:r>
            <a:r>
              <a:rPr lang="en-US" dirty="0"/>
              <a:t> </a:t>
            </a:r>
            <a:r>
              <a:rPr lang="en-US" dirty="0" err="1"/>
              <a:t>místa</a:t>
            </a:r>
            <a:r>
              <a:rPr lang="en-US" dirty="0"/>
              <a:t> </a:t>
            </a:r>
            <a:r>
              <a:rPr lang="en-US" dirty="0" err="1"/>
              <a:t>geografického</a:t>
            </a:r>
            <a:r>
              <a:rPr lang="en-US" dirty="0"/>
              <a:t> </a:t>
            </a:r>
            <a:r>
              <a:rPr lang="en-US" dirty="0" err="1"/>
              <a:t>výskytu</a:t>
            </a:r>
            <a:r>
              <a:rPr lang="en-US" dirty="0"/>
              <a:t> se </a:t>
            </a:r>
            <a:r>
              <a:rPr lang="en-US" dirty="0" err="1"/>
              <a:t>tektity</a:t>
            </a:r>
            <a:r>
              <a:rPr lang="en-US" dirty="0"/>
              <a:t> </a:t>
            </a:r>
            <a:r>
              <a:rPr lang="en-US" dirty="0" err="1"/>
              <a:t>označují</a:t>
            </a:r>
            <a:r>
              <a:rPr lang="en-US" dirty="0"/>
              <a:t> </a:t>
            </a:r>
            <a:r>
              <a:rPr lang="en-US" dirty="0" err="1"/>
              <a:t>jako</a:t>
            </a:r>
            <a:r>
              <a:rPr lang="en-US" dirty="0"/>
              <a:t> </a:t>
            </a:r>
            <a:r>
              <a:rPr lang="en-US" dirty="0" err="1"/>
              <a:t>vltavíny</a:t>
            </a:r>
            <a:r>
              <a:rPr lang="en-US" dirty="0"/>
              <a:t>, </a:t>
            </a:r>
            <a:r>
              <a:rPr lang="en-US" dirty="0" err="1"/>
              <a:t>australity</a:t>
            </a:r>
            <a:r>
              <a:rPr lang="en-US" dirty="0"/>
              <a:t>, </a:t>
            </a:r>
            <a:r>
              <a:rPr lang="en-US" dirty="0" err="1"/>
              <a:t>indočínity</a:t>
            </a:r>
            <a:r>
              <a:rPr lang="en-US" dirty="0"/>
              <a:t> (</a:t>
            </a:r>
            <a:r>
              <a:rPr lang="en-US" dirty="0" err="1"/>
              <a:t>javanity</a:t>
            </a:r>
            <a:r>
              <a:rPr lang="en-US" dirty="0"/>
              <a:t>, </a:t>
            </a:r>
            <a:r>
              <a:rPr lang="en-US" dirty="0" err="1"/>
              <a:t>filipínity</a:t>
            </a:r>
            <a:r>
              <a:rPr lang="en-US" dirty="0"/>
              <a:t>), </a:t>
            </a:r>
            <a:r>
              <a:rPr lang="en-US" dirty="0" err="1"/>
              <a:t>irgizity</a:t>
            </a:r>
            <a:r>
              <a:rPr lang="en-US" dirty="0"/>
              <a:t> </a:t>
            </a:r>
            <a:r>
              <a:rPr lang="en-US" dirty="0" err="1"/>
              <a:t>aj</a:t>
            </a:r>
            <a:r>
              <a:rPr lang="en-US" dirty="0"/>
              <a:t>. </a:t>
            </a:r>
            <a:r>
              <a:rPr lang="en-US" dirty="0" err="1"/>
              <a:t>Mají</a:t>
            </a:r>
            <a:r>
              <a:rPr lang="en-US" dirty="0"/>
              <a:t> </a:t>
            </a:r>
            <a:r>
              <a:rPr lang="en-US" dirty="0" err="1"/>
              <a:t>tvar</a:t>
            </a:r>
            <a:r>
              <a:rPr lang="en-US" dirty="0"/>
              <a:t> </a:t>
            </a:r>
            <a:r>
              <a:rPr lang="en-US" dirty="0" err="1"/>
              <a:t>disků</a:t>
            </a:r>
            <a:r>
              <a:rPr lang="en-US" dirty="0"/>
              <a:t>, </a:t>
            </a:r>
            <a:r>
              <a:rPr lang="en-US" dirty="0" err="1"/>
              <a:t>kapek</a:t>
            </a:r>
            <a:r>
              <a:rPr lang="en-US" dirty="0"/>
              <a:t>, </a:t>
            </a:r>
            <a:r>
              <a:rPr lang="en-US" dirty="0" err="1"/>
              <a:t>tyčinek</a:t>
            </a:r>
            <a:r>
              <a:rPr lang="en-US" dirty="0"/>
              <a:t>, </a:t>
            </a:r>
            <a:r>
              <a:rPr lang="en-US" dirty="0" err="1"/>
              <a:t>knoflíků</a:t>
            </a:r>
            <a:r>
              <a:rPr lang="en-US" dirty="0"/>
              <a:t> s </a:t>
            </a:r>
            <a:r>
              <a:rPr lang="en-US" dirty="0" err="1"/>
              <a:t>vrásčitým</a:t>
            </a:r>
            <a:r>
              <a:rPr lang="en-US" dirty="0"/>
              <a:t> </a:t>
            </a:r>
            <a:r>
              <a:rPr lang="en-US" dirty="0" err="1"/>
              <a:t>povrchem</a:t>
            </a:r>
            <a:r>
              <a:rPr lang="en-US" dirty="0"/>
              <a:t> (</a:t>
            </a:r>
            <a:r>
              <a:rPr lang="en-US" dirty="0" err="1"/>
              <a:t>skulptací</a:t>
            </a:r>
            <a:r>
              <a:rPr lang="en-US" dirty="0"/>
              <a:t>) a </a:t>
            </a:r>
            <a:r>
              <a:rPr lang="en-US" dirty="0" err="1"/>
              <a:t>barvu</a:t>
            </a:r>
            <a:r>
              <a:rPr lang="en-US" dirty="0"/>
              <a:t> od </a:t>
            </a:r>
            <a:r>
              <a:rPr lang="en-US" dirty="0" err="1"/>
              <a:t>zelené</a:t>
            </a:r>
            <a:r>
              <a:rPr lang="en-US" dirty="0"/>
              <a:t> </a:t>
            </a:r>
            <a:r>
              <a:rPr lang="en-US" dirty="0" err="1"/>
              <a:t>přes</a:t>
            </a:r>
            <a:r>
              <a:rPr lang="en-US" dirty="0"/>
              <a:t> </a:t>
            </a:r>
            <a:r>
              <a:rPr lang="en-US" dirty="0" err="1"/>
              <a:t>hnědou</a:t>
            </a:r>
            <a:r>
              <a:rPr lang="en-US" dirty="0"/>
              <a:t> po </a:t>
            </a:r>
            <a:r>
              <a:rPr lang="en-US" dirty="0" err="1"/>
              <a:t>černou</a:t>
            </a:r>
            <a:r>
              <a:rPr lang="en-US" dirty="0"/>
              <a:t>. </a:t>
            </a:r>
            <a:r>
              <a:rPr lang="cs-CZ" b="1" dirty="0">
                <a:solidFill>
                  <a:srgbClr val="000000"/>
                </a:solidFill>
              </a:rPr>
              <a:t>Vltavíny</a:t>
            </a:r>
            <a:r>
              <a:rPr lang="cs-CZ" dirty="0">
                <a:solidFill>
                  <a:srgbClr val="000000"/>
                </a:solidFill>
              </a:rPr>
              <a:t> se n</a:t>
            </a:r>
            <a:r>
              <a:rPr lang="en-US" dirty="0" err="1">
                <a:solidFill>
                  <a:srgbClr val="000000"/>
                </a:solidFill>
              </a:rPr>
              <a:t>acházejí</a:t>
            </a:r>
            <a:r>
              <a:rPr lang="en-US" dirty="0">
                <a:solidFill>
                  <a:srgbClr val="000000"/>
                </a:solidFill>
              </a:rPr>
              <a:t> v </a:t>
            </a:r>
            <a:r>
              <a:rPr lang="en-US" dirty="0" err="1">
                <a:solidFill>
                  <a:srgbClr val="000000"/>
                </a:solidFill>
              </a:rPr>
              <a:t>České</a:t>
            </a:r>
            <a:r>
              <a:rPr lang="en-US" dirty="0">
                <a:solidFill>
                  <a:srgbClr val="000000"/>
                </a:solidFill>
              </a:rPr>
              <a:t> </a:t>
            </a:r>
            <a:r>
              <a:rPr lang="en-US" dirty="0" err="1">
                <a:solidFill>
                  <a:srgbClr val="000000"/>
                </a:solidFill>
              </a:rPr>
              <a:t>republice</a:t>
            </a:r>
            <a:r>
              <a:rPr lang="en-US" dirty="0">
                <a:solidFill>
                  <a:srgbClr val="000000"/>
                </a:solidFill>
              </a:rPr>
              <a:t> (</a:t>
            </a:r>
            <a:r>
              <a:rPr lang="en-US" dirty="0" err="1">
                <a:solidFill>
                  <a:srgbClr val="000000"/>
                </a:solidFill>
              </a:rPr>
              <a:t>jižní</a:t>
            </a:r>
            <a:r>
              <a:rPr lang="en-US" dirty="0">
                <a:solidFill>
                  <a:srgbClr val="000000"/>
                </a:solidFill>
              </a:rPr>
              <a:t> </a:t>
            </a:r>
            <a:r>
              <a:rPr lang="en-US" dirty="0" err="1">
                <a:solidFill>
                  <a:srgbClr val="000000"/>
                </a:solidFill>
              </a:rPr>
              <a:t>Čechy</a:t>
            </a:r>
            <a:r>
              <a:rPr lang="en-US" dirty="0">
                <a:solidFill>
                  <a:srgbClr val="000000"/>
                </a:solidFill>
              </a:rPr>
              <a:t>, </a:t>
            </a:r>
            <a:r>
              <a:rPr lang="en-US" dirty="0" err="1">
                <a:solidFill>
                  <a:srgbClr val="000000"/>
                </a:solidFill>
              </a:rPr>
              <a:t>jižní</a:t>
            </a:r>
            <a:r>
              <a:rPr lang="en-US" dirty="0">
                <a:solidFill>
                  <a:srgbClr val="000000"/>
                </a:solidFill>
              </a:rPr>
              <a:t> Morava, </a:t>
            </a:r>
            <a:r>
              <a:rPr lang="en-US" dirty="0" err="1">
                <a:solidFill>
                  <a:srgbClr val="000000"/>
                </a:solidFill>
              </a:rPr>
              <a:t>okolí</a:t>
            </a:r>
            <a:r>
              <a:rPr lang="en-US" dirty="0">
                <a:solidFill>
                  <a:srgbClr val="000000"/>
                </a:solidFill>
              </a:rPr>
              <a:t> </a:t>
            </a:r>
            <a:r>
              <a:rPr lang="en-US" dirty="0" err="1">
                <a:solidFill>
                  <a:srgbClr val="000000"/>
                </a:solidFill>
              </a:rPr>
              <a:t>Chebu</a:t>
            </a:r>
            <a:r>
              <a:rPr lang="en-US" dirty="0">
                <a:solidFill>
                  <a:srgbClr val="000000"/>
                </a:solidFill>
              </a:rPr>
              <a:t>), </a:t>
            </a:r>
            <a:r>
              <a:rPr lang="en-US" dirty="0" err="1">
                <a:solidFill>
                  <a:srgbClr val="000000"/>
                </a:solidFill>
              </a:rPr>
              <a:t>méně</a:t>
            </a:r>
            <a:r>
              <a:rPr lang="en-US" dirty="0">
                <a:solidFill>
                  <a:srgbClr val="000000"/>
                </a:solidFill>
              </a:rPr>
              <a:t> v </a:t>
            </a:r>
            <a:r>
              <a:rPr lang="en-US" dirty="0" err="1">
                <a:solidFill>
                  <a:srgbClr val="000000"/>
                </a:solidFill>
              </a:rPr>
              <a:t>Německu</a:t>
            </a:r>
            <a:r>
              <a:rPr lang="en-US" dirty="0">
                <a:solidFill>
                  <a:srgbClr val="000000"/>
                </a:solidFill>
              </a:rPr>
              <a:t> (</a:t>
            </a:r>
            <a:r>
              <a:rPr lang="en-US" dirty="0" err="1">
                <a:solidFill>
                  <a:srgbClr val="000000"/>
                </a:solidFill>
              </a:rPr>
              <a:t>okolí</a:t>
            </a:r>
            <a:r>
              <a:rPr lang="en-US" dirty="0">
                <a:solidFill>
                  <a:srgbClr val="000000"/>
                </a:solidFill>
              </a:rPr>
              <a:t> </a:t>
            </a:r>
            <a:r>
              <a:rPr lang="en-US" dirty="0" err="1">
                <a:solidFill>
                  <a:srgbClr val="000000"/>
                </a:solidFill>
              </a:rPr>
              <a:t>Drážďan</a:t>
            </a:r>
            <a:r>
              <a:rPr lang="en-US" dirty="0">
                <a:solidFill>
                  <a:srgbClr val="000000"/>
                </a:solidFill>
              </a:rPr>
              <a:t>) a </a:t>
            </a:r>
            <a:r>
              <a:rPr lang="en-US" dirty="0" err="1">
                <a:solidFill>
                  <a:srgbClr val="000000"/>
                </a:solidFill>
              </a:rPr>
              <a:t>Rakousku</a:t>
            </a:r>
            <a:r>
              <a:rPr lang="en-US" dirty="0">
                <a:solidFill>
                  <a:srgbClr val="000000"/>
                </a:solidFill>
              </a:rPr>
              <a:t> (</a:t>
            </a:r>
            <a:r>
              <a:rPr lang="en-US" dirty="0" err="1">
                <a:solidFill>
                  <a:srgbClr val="000000"/>
                </a:solidFill>
              </a:rPr>
              <a:t>okolí</a:t>
            </a:r>
            <a:r>
              <a:rPr lang="en-US" dirty="0">
                <a:solidFill>
                  <a:srgbClr val="000000"/>
                </a:solidFill>
              </a:rPr>
              <a:t> </a:t>
            </a:r>
            <a:r>
              <a:rPr lang="en-US" dirty="0" err="1">
                <a:solidFill>
                  <a:srgbClr val="000000"/>
                </a:solidFill>
              </a:rPr>
              <a:t>města</a:t>
            </a:r>
            <a:r>
              <a:rPr lang="en-US" dirty="0">
                <a:solidFill>
                  <a:srgbClr val="000000"/>
                </a:solidFill>
              </a:rPr>
              <a:t> Horn). </a:t>
            </a:r>
            <a:r>
              <a:rPr lang="en-US" dirty="0" err="1">
                <a:solidFill>
                  <a:srgbClr val="000000"/>
                </a:solidFill>
              </a:rPr>
              <a:t>Jejich</a:t>
            </a:r>
            <a:r>
              <a:rPr lang="en-US" dirty="0">
                <a:solidFill>
                  <a:srgbClr val="000000"/>
                </a:solidFill>
              </a:rPr>
              <a:t> </a:t>
            </a:r>
            <a:r>
              <a:rPr lang="en-US" dirty="0" err="1">
                <a:solidFill>
                  <a:srgbClr val="000000"/>
                </a:solidFill>
              </a:rPr>
              <a:t>vznik</a:t>
            </a:r>
            <a:r>
              <a:rPr lang="en-US" dirty="0">
                <a:solidFill>
                  <a:srgbClr val="000000"/>
                </a:solidFill>
              </a:rPr>
              <a:t> </a:t>
            </a:r>
            <a:r>
              <a:rPr lang="en-US" dirty="0" err="1">
                <a:solidFill>
                  <a:srgbClr val="000000"/>
                </a:solidFill>
              </a:rPr>
              <a:t>bývá</a:t>
            </a:r>
            <a:r>
              <a:rPr lang="en-US" dirty="0">
                <a:solidFill>
                  <a:srgbClr val="000000"/>
                </a:solidFill>
              </a:rPr>
              <a:t> </a:t>
            </a:r>
            <a:r>
              <a:rPr lang="en-US" dirty="0" err="1">
                <a:solidFill>
                  <a:srgbClr val="000000"/>
                </a:solidFill>
              </a:rPr>
              <a:t>vysvětlován</a:t>
            </a:r>
            <a:r>
              <a:rPr lang="en-US" dirty="0">
                <a:solidFill>
                  <a:srgbClr val="000000"/>
                </a:solidFill>
              </a:rPr>
              <a:t> </a:t>
            </a:r>
            <a:r>
              <a:rPr lang="en-US" dirty="0" err="1">
                <a:solidFill>
                  <a:srgbClr val="000000"/>
                </a:solidFill>
              </a:rPr>
              <a:t>jako</a:t>
            </a:r>
            <a:r>
              <a:rPr lang="en-US" dirty="0">
                <a:solidFill>
                  <a:srgbClr val="000000"/>
                </a:solidFill>
              </a:rPr>
              <a:t> </a:t>
            </a:r>
            <a:r>
              <a:rPr lang="en-US" dirty="0" err="1">
                <a:solidFill>
                  <a:srgbClr val="000000"/>
                </a:solidFill>
              </a:rPr>
              <a:t>důsledek</a:t>
            </a:r>
            <a:r>
              <a:rPr lang="en-US" dirty="0">
                <a:solidFill>
                  <a:srgbClr val="000000"/>
                </a:solidFill>
              </a:rPr>
              <a:t> </a:t>
            </a:r>
            <a:r>
              <a:rPr lang="en-US" dirty="0" err="1">
                <a:solidFill>
                  <a:srgbClr val="000000"/>
                </a:solidFill>
              </a:rPr>
              <a:t>dopadu</a:t>
            </a:r>
            <a:r>
              <a:rPr lang="en-US" dirty="0">
                <a:solidFill>
                  <a:srgbClr val="000000"/>
                </a:solidFill>
              </a:rPr>
              <a:t> </a:t>
            </a:r>
            <a:r>
              <a:rPr lang="en-US" dirty="0" err="1">
                <a:solidFill>
                  <a:srgbClr val="000000"/>
                </a:solidFill>
              </a:rPr>
              <a:t>meteoritu</a:t>
            </a:r>
            <a:r>
              <a:rPr lang="en-US" dirty="0">
                <a:solidFill>
                  <a:srgbClr val="000000"/>
                </a:solidFill>
              </a:rPr>
              <a:t> do </a:t>
            </a:r>
            <a:r>
              <a:rPr lang="en-US" dirty="0" err="1">
                <a:solidFill>
                  <a:srgbClr val="000000"/>
                </a:solidFill>
              </a:rPr>
              <a:t>oblasti</a:t>
            </a:r>
            <a:r>
              <a:rPr lang="en-US" dirty="0">
                <a:solidFill>
                  <a:srgbClr val="000000"/>
                </a:solidFill>
              </a:rPr>
              <a:t> </a:t>
            </a:r>
            <a:r>
              <a:rPr lang="en-US" dirty="0" err="1">
                <a:solidFill>
                  <a:srgbClr val="000000"/>
                </a:solidFill>
              </a:rPr>
              <a:t>dnešního</a:t>
            </a:r>
            <a:r>
              <a:rPr lang="en-US" dirty="0">
                <a:solidFill>
                  <a:srgbClr val="000000"/>
                </a:solidFill>
              </a:rPr>
              <a:t> </a:t>
            </a:r>
            <a:r>
              <a:rPr lang="en-US" dirty="0" err="1">
                <a:solidFill>
                  <a:srgbClr val="000000"/>
                </a:solidFill>
              </a:rPr>
              <a:t>Bavorska</a:t>
            </a:r>
            <a:r>
              <a:rPr lang="en-US" dirty="0">
                <a:solidFill>
                  <a:srgbClr val="000000"/>
                </a:solidFill>
              </a:rPr>
              <a:t> </a:t>
            </a:r>
            <a:r>
              <a:rPr lang="en-US" dirty="0" err="1">
                <a:solidFill>
                  <a:srgbClr val="000000"/>
                </a:solidFill>
              </a:rPr>
              <a:t>před</a:t>
            </a:r>
            <a:r>
              <a:rPr lang="en-US" dirty="0">
                <a:solidFill>
                  <a:srgbClr val="000000"/>
                </a:solidFill>
              </a:rPr>
              <a:t> </a:t>
            </a:r>
            <a:r>
              <a:rPr lang="en-US" dirty="0" err="1">
                <a:solidFill>
                  <a:srgbClr val="000000"/>
                </a:solidFill>
              </a:rPr>
              <a:t>asi</a:t>
            </a:r>
            <a:r>
              <a:rPr lang="en-US" dirty="0">
                <a:solidFill>
                  <a:srgbClr val="000000"/>
                </a:solidFill>
              </a:rPr>
              <a:t> 14,7 mil. let a s </a:t>
            </a:r>
            <a:r>
              <a:rPr lang="en-US" dirty="0" err="1">
                <a:solidFill>
                  <a:srgbClr val="000000"/>
                </a:solidFill>
              </a:rPr>
              <a:t>tím</a:t>
            </a:r>
            <a:r>
              <a:rPr lang="en-US" dirty="0">
                <a:solidFill>
                  <a:srgbClr val="000000"/>
                </a:solidFill>
              </a:rPr>
              <a:t> </a:t>
            </a:r>
            <a:r>
              <a:rPr lang="en-US" dirty="0" err="1">
                <a:solidFill>
                  <a:srgbClr val="000000"/>
                </a:solidFill>
              </a:rPr>
              <a:t>související</a:t>
            </a:r>
            <a:r>
              <a:rPr lang="en-US" dirty="0">
                <a:solidFill>
                  <a:srgbClr val="000000"/>
                </a:solidFill>
              </a:rPr>
              <a:t> </a:t>
            </a:r>
            <a:r>
              <a:rPr lang="en-US" dirty="0" err="1">
                <a:solidFill>
                  <a:srgbClr val="000000"/>
                </a:solidFill>
              </a:rPr>
              <a:t>vytvoření</a:t>
            </a:r>
            <a:r>
              <a:rPr lang="en-US" dirty="0">
                <a:solidFill>
                  <a:srgbClr val="000000"/>
                </a:solidFill>
              </a:rPr>
              <a:t> </a:t>
            </a:r>
            <a:r>
              <a:rPr lang="en-US" dirty="0" err="1">
                <a:solidFill>
                  <a:srgbClr val="000000"/>
                </a:solidFill>
              </a:rPr>
              <a:t>kráteru</a:t>
            </a:r>
            <a:r>
              <a:rPr lang="en-US" dirty="0">
                <a:solidFill>
                  <a:srgbClr val="000000"/>
                </a:solidFill>
              </a:rPr>
              <a:t> </a:t>
            </a:r>
            <a:r>
              <a:rPr lang="en-US" dirty="0" err="1">
                <a:solidFill>
                  <a:srgbClr val="000000"/>
                </a:solidFill>
              </a:rPr>
              <a:t>Ries</a:t>
            </a:r>
            <a:r>
              <a:rPr lang="en-US" dirty="0">
                <a:solidFill>
                  <a:srgbClr val="000000"/>
                </a:solidFill>
              </a:rPr>
              <a:t>.</a:t>
            </a:r>
            <a:endParaRPr lang="en-US" dirty="0"/>
          </a:p>
        </p:txBody>
      </p:sp>
      <p:sp>
        <p:nvSpPr>
          <p:cNvPr id="8" name="Obdélník 7">
            <a:extLst>
              <a:ext uri="{FF2B5EF4-FFF2-40B4-BE49-F238E27FC236}">
                <a16:creationId xmlns:a16="http://schemas.microsoft.com/office/drawing/2014/main" id="{A7CA4A6B-3E42-47C0-A861-7A3378A06C58}"/>
              </a:ext>
            </a:extLst>
          </p:cNvPr>
          <p:cNvSpPr/>
          <p:nvPr/>
        </p:nvSpPr>
        <p:spPr>
          <a:xfrm>
            <a:off x="3843128" y="1165040"/>
            <a:ext cx="8203097" cy="923330"/>
          </a:xfrm>
          <a:prstGeom prst="rect">
            <a:avLst/>
          </a:prstGeom>
        </p:spPr>
        <p:txBody>
          <a:bodyPr wrap="square">
            <a:spAutoFit/>
          </a:bodyPr>
          <a:lstStyle/>
          <a:p>
            <a:r>
              <a:rPr lang="cs-CZ" b="1" dirty="0"/>
              <a:t>V</a:t>
            </a:r>
            <a:r>
              <a:rPr lang="en-US" b="1" dirty="0" err="1"/>
              <a:t>ulkanick</a:t>
            </a:r>
            <a:r>
              <a:rPr lang="cs-CZ" b="1" dirty="0"/>
              <a:t>á</a:t>
            </a:r>
            <a:r>
              <a:rPr lang="en-US" b="1" dirty="0"/>
              <a:t> </a:t>
            </a:r>
            <a:r>
              <a:rPr lang="en-US" b="1" dirty="0" err="1"/>
              <a:t>skl</a:t>
            </a:r>
            <a:r>
              <a:rPr lang="cs-CZ" b="1" dirty="0"/>
              <a:t>a</a:t>
            </a:r>
            <a:r>
              <a:rPr lang="en-US" b="1" dirty="0"/>
              <a:t> </a:t>
            </a:r>
            <a:r>
              <a:rPr lang="en-US" dirty="0"/>
              <a:t>(</a:t>
            </a:r>
            <a:r>
              <a:rPr lang="en-US" dirty="0" err="1"/>
              <a:t>obsidián</a:t>
            </a:r>
            <a:r>
              <a:rPr lang="en-US" dirty="0"/>
              <a:t>, </a:t>
            </a:r>
            <a:r>
              <a:rPr lang="en-US" dirty="0" err="1"/>
              <a:t>pemza</a:t>
            </a:r>
            <a:r>
              <a:rPr lang="en-US" dirty="0"/>
              <a:t>, </a:t>
            </a:r>
            <a:r>
              <a:rPr lang="en-US" dirty="0" err="1"/>
              <a:t>perlit</a:t>
            </a:r>
            <a:r>
              <a:rPr lang="en-US" dirty="0"/>
              <a:t> a </a:t>
            </a:r>
            <a:r>
              <a:rPr lang="en-US" dirty="0" err="1"/>
              <a:t>smolek</a:t>
            </a:r>
            <a:r>
              <a:rPr lang="en-US" dirty="0"/>
              <a:t>), </a:t>
            </a:r>
            <a:r>
              <a:rPr lang="en-US" dirty="0" err="1"/>
              <a:t>které</a:t>
            </a:r>
            <a:r>
              <a:rPr lang="en-US" dirty="0"/>
              <a:t> </a:t>
            </a:r>
            <a:r>
              <a:rPr lang="en-US" dirty="0" err="1"/>
              <a:t>vznikají</a:t>
            </a:r>
            <a:r>
              <a:rPr lang="en-US" dirty="0"/>
              <a:t> </a:t>
            </a:r>
            <a:r>
              <a:rPr lang="en-US" dirty="0" err="1"/>
              <a:t>rychlým</a:t>
            </a:r>
            <a:r>
              <a:rPr lang="en-US" dirty="0"/>
              <a:t> </a:t>
            </a:r>
            <a:r>
              <a:rPr lang="en-US" dirty="0" err="1"/>
              <a:t>ochlazením</a:t>
            </a:r>
            <a:r>
              <a:rPr lang="en-US" dirty="0"/>
              <a:t> </a:t>
            </a:r>
            <a:r>
              <a:rPr lang="en-US" dirty="0" err="1"/>
              <a:t>kyselé</a:t>
            </a:r>
            <a:r>
              <a:rPr lang="en-US" dirty="0"/>
              <a:t> </a:t>
            </a:r>
            <a:r>
              <a:rPr lang="en-US" dirty="0" err="1"/>
              <a:t>lávy</a:t>
            </a:r>
            <a:r>
              <a:rPr lang="en-US" dirty="0"/>
              <a:t> </a:t>
            </a:r>
            <a:r>
              <a:rPr lang="en-US" dirty="0" err="1"/>
              <a:t>na</a:t>
            </a:r>
            <a:r>
              <a:rPr lang="en-US" dirty="0"/>
              <a:t> </a:t>
            </a:r>
            <a:r>
              <a:rPr lang="en-US" dirty="0" err="1"/>
              <a:t>zemském</a:t>
            </a:r>
            <a:r>
              <a:rPr lang="en-US" dirty="0"/>
              <a:t> </a:t>
            </a:r>
            <a:r>
              <a:rPr lang="en-US" dirty="0" err="1"/>
              <a:t>povrchu</a:t>
            </a:r>
            <a:r>
              <a:rPr lang="en-US" dirty="0"/>
              <a:t>.</a:t>
            </a:r>
            <a:endParaRPr lang="cs-CZ" dirty="0"/>
          </a:p>
          <a:p>
            <a:r>
              <a:rPr lang="cs-CZ" dirty="0"/>
              <a:t>Perlit vzniká hydratací obsidiánu.</a:t>
            </a:r>
            <a:endParaRPr lang="en-US" dirty="0"/>
          </a:p>
        </p:txBody>
      </p:sp>
      <p:sp>
        <p:nvSpPr>
          <p:cNvPr id="2" name="TextovéPole 1">
            <a:extLst>
              <a:ext uri="{FF2B5EF4-FFF2-40B4-BE49-F238E27FC236}">
                <a16:creationId xmlns:a16="http://schemas.microsoft.com/office/drawing/2014/main" id="{7268374E-409F-4358-BC0B-DAD7B2B242C0}"/>
              </a:ext>
            </a:extLst>
          </p:cNvPr>
          <p:cNvSpPr txBox="1"/>
          <p:nvPr/>
        </p:nvSpPr>
        <p:spPr>
          <a:xfrm>
            <a:off x="5446642" y="503582"/>
            <a:ext cx="2044599" cy="523220"/>
          </a:xfrm>
          <a:prstGeom prst="rect">
            <a:avLst/>
          </a:prstGeom>
          <a:noFill/>
        </p:spPr>
        <p:txBody>
          <a:bodyPr wrap="none" rtlCol="0">
            <a:spAutoFit/>
          </a:bodyPr>
          <a:lstStyle/>
          <a:p>
            <a:r>
              <a:rPr lang="cs-CZ" sz="2800" b="1" dirty="0"/>
              <a:t>Přírodní skla</a:t>
            </a:r>
            <a:endParaRPr lang="en-US" sz="2800" b="1" dirty="0"/>
          </a:p>
        </p:txBody>
      </p:sp>
      <p:pic>
        <p:nvPicPr>
          <p:cNvPr id="10" name="Picture 3">
            <a:extLst>
              <a:ext uri="{FF2B5EF4-FFF2-40B4-BE49-F238E27FC236}">
                <a16:creationId xmlns:a16="http://schemas.microsoft.com/office/drawing/2014/main" id="{9EEDA7E0-E1DA-47EE-A4E4-52CBBFC1F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6992" y="1770417"/>
            <a:ext cx="3821666" cy="198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Image result for pemza">
            <a:extLst>
              <a:ext uri="{FF2B5EF4-FFF2-40B4-BE49-F238E27FC236}">
                <a16:creationId xmlns:a16="http://schemas.microsoft.com/office/drawing/2014/main" id="{8C3F5CC9-3A36-4A0D-9682-FEE1D5C58F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0685" y="2139605"/>
            <a:ext cx="2095500"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207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s://upload.wikimedia.org/wikipedia/commons/e/ec/Moldavite_Besedn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47" y="1608619"/>
            <a:ext cx="2628128" cy="1838623"/>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182146" y="135835"/>
            <a:ext cx="11559279" cy="707886"/>
          </a:xfrm>
          <a:prstGeom prst="rect">
            <a:avLst/>
          </a:prstGeom>
        </p:spPr>
        <p:txBody>
          <a:bodyPr wrap="square">
            <a:spAutoFit/>
          </a:bodyPr>
          <a:lstStyle/>
          <a:p>
            <a:r>
              <a:rPr lang="cs-CZ" sz="2000" dirty="0"/>
              <a:t>Vltavíny vznikly  nejspíš společně se vznikem </a:t>
            </a:r>
            <a:r>
              <a:rPr lang="cs-CZ" sz="2000" dirty="0" err="1"/>
              <a:t>Rieského</a:t>
            </a:r>
            <a:r>
              <a:rPr lang="cs-CZ" sz="2000" dirty="0"/>
              <a:t> kráteru (mezi Norimberkem, Stuttgartem a Mnichovem,  okolo městečka </a:t>
            </a:r>
            <a:r>
              <a:rPr lang="cs-CZ" sz="2000" dirty="0" err="1"/>
              <a:t>Nördlingen</a:t>
            </a:r>
            <a:r>
              <a:rPr lang="cs-CZ" sz="2000" dirty="0"/>
              <a:t>).</a:t>
            </a:r>
          </a:p>
        </p:txBody>
      </p:sp>
      <p:pic>
        <p:nvPicPr>
          <p:cNvPr id="97286"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413" y="1437754"/>
            <a:ext cx="2231847" cy="167388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ries kráter">
            <a:extLst>
              <a:ext uri="{FF2B5EF4-FFF2-40B4-BE49-F238E27FC236}">
                <a16:creationId xmlns:a16="http://schemas.microsoft.com/office/drawing/2014/main" id="{C331E4A1-23EF-4544-BDCE-1EDDECD9C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915" y="4383156"/>
            <a:ext cx="1932955" cy="1932955"/>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9959E55B-CD03-4AD0-91F0-44F2C0490156}"/>
              </a:ext>
            </a:extLst>
          </p:cNvPr>
          <p:cNvPicPr>
            <a:picLocks noChangeAspect="1"/>
          </p:cNvPicPr>
          <p:nvPr/>
        </p:nvPicPr>
        <p:blipFill>
          <a:blip r:embed="rId5"/>
          <a:stretch>
            <a:fillRect/>
          </a:stretch>
        </p:blipFill>
        <p:spPr>
          <a:xfrm>
            <a:off x="6166485" y="626579"/>
            <a:ext cx="5919497" cy="6045892"/>
          </a:xfrm>
          <a:prstGeom prst="rect">
            <a:avLst/>
          </a:prstGeom>
        </p:spPr>
      </p:pic>
      <p:pic>
        <p:nvPicPr>
          <p:cNvPr id="3076" name="Picture 4" descr="Image result for ries kráter">
            <a:extLst>
              <a:ext uri="{FF2B5EF4-FFF2-40B4-BE49-F238E27FC236}">
                <a16:creationId xmlns:a16="http://schemas.microsoft.com/office/drawing/2014/main" id="{D4711E9B-ADA1-4BF7-B0A1-F3DD25B95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4175" y="3911570"/>
            <a:ext cx="3313042" cy="254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242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7229ABFD-A9CA-4428-B698-2D9EEE04C6C2}"/>
              </a:ext>
            </a:extLst>
          </p:cNvPr>
          <p:cNvSpPr/>
          <p:nvPr/>
        </p:nvSpPr>
        <p:spPr>
          <a:xfrm>
            <a:off x="185529" y="390437"/>
            <a:ext cx="11648661" cy="646331"/>
          </a:xfrm>
          <a:prstGeom prst="rect">
            <a:avLst/>
          </a:prstGeom>
        </p:spPr>
        <p:txBody>
          <a:bodyPr wrap="square">
            <a:spAutoFit/>
          </a:bodyPr>
          <a:lstStyle/>
          <a:p>
            <a:r>
              <a:rPr lang="en-US" b="1" dirty="0" err="1"/>
              <a:t>Perlit</a:t>
            </a:r>
            <a:r>
              <a:rPr lang="en-US" dirty="0"/>
              <a:t> je </a:t>
            </a:r>
            <a:r>
              <a:rPr lang="en-US" dirty="0" err="1"/>
              <a:t>amorfní</a:t>
            </a:r>
            <a:r>
              <a:rPr lang="en-US" dirty="0"/>
              <a:t> </a:t>
            </a:r>
            <a:r>
              <a:rPr lang="en-US" dirty="0" err="1"/>
              <a:t>vulkanické</a:t>
            </a:r>
            <a:r>
              <a:rPr lang="en-US" dirty="0"/>
              <a:t> </a:t>
            </a:r>
            <a:r>
              <a:rPr lang="en-US" dirty="0" err="1"/>
              <a:t>sklo</a:t>
            </a:r>
            <a:r>
              <a:rPr lang="en-US" dirty="0"/>
              <a:t> s </a:t>
            </a:r>
            <a:r>
              <a:rPr lang="en-US" dirty="0" err="1"/>
              <a:t>vysokým</a:t>
            </a:r>
            <a:r>
              <a:rPr lang="en-US" dirty="0"/>
              <a:t> </a:t>
            </a:r>
            <a:r>
              <a:rPr lang="en-US" dirty="0" err="1"/>
              <a:t>obsahem</a:t>
            </a:r>
            <a:r>
              <a:rPr lang="en-US" dirty="0"/>
              <a:t> </a:t>
            </a:r>
            <a:r>
              <a:rPr lang="en-US" dirty="0" err="1"/>
              <a:t>vody</a:t>
            </a:r>
            <a:r>
              <a:rPr lang="en-US" dirty="0"/>
              <a:t>. V </a:t>
            </a:r>
            <a:r>
              <a:rPr lang="en-US" dirty="0" err="1"/>
              <a:t>přírodě</a:t>
            </a:r>
            <a:r>
              <a:rPr lang="en-US" dirty="0"/>
              <a:t> se </a:t>
            </a:r>
            <a:r>
              <a:rPr lang="en-US" dirty="0" err="1"/>
              <a:t>běžně</a:t>
            </a:r>
            <a:r>
              <a:rPr lang="en-US" dirty="0"/>
              <a:t> </a:t>
            </a:r>
            <a:r>
              <a:rPr lang="en-US" dirty="0" err="1"/>
              <a:t>vyskytuje</a:t>
            </a:r>
            <a:r>
              <a:rPr lang="en-US" dirty="0"/>
              <a:t> a </a:t>
            </a:r>
            <a:r>
              <a:rPr lang="en-US" dirty="0" err="1"/>
              <a:t>mezi</a:t>
            </a:r>
            <a:r>
              <a:rPr lang="en-US" dirty="0"/>
              <a:t> </a:t>
            </a:r>
            <a:r>
              <a:rPr lang="en-US" dirty="0" err="1"/>
              <a:t>jeho</a:t>
            </a:r>
            <a:r>
              <a:rPr lang="en-US" dirty="0"/>
              <a:t> </a:t>
            </a:r>
            <a:r>
              <a:rPr lang="en-US" dirty="0" err="1"/>
              <a:t>zvláštní</a:t>
            </a:r>
            <a:r>
              <a:rPr lang="en-US" dirty="0"/>
              <a:t> </a:t>
            </a:r>
            <a:r>
              <a:rPr lang="en-US" dirty="0" err="1"/>
              <a:t>vlastnosti</a:t>
            </a:r>
            <a:r>
              <a:rPr lang="en-US" dirty="0"/>
              <a:t> </a:t>
            </a:r>
            <a:r>
              <a:rPr lang="en-US" dirty="0" err="1"/>
              <a:t>patří</a:t>
            </a:r>
            <a:r>
              <a:rPr lang="en-US" dirty="0"/>
              <a:t>, </a:t>
            </a:r>
            <a:r>
              <a:rPr lang="en-US" dirty="0" err="1"/>
              <a:t>že</a:t>
            </a:r>
            <a:r>
              <a:rPr lang="en-US" dirty="0"/>
              <a:t> po </a:t>
            </a:r>
            <a:r>
              <a:rPr lang="en-US" dirty="0" err="1"/>
              <a:t>dosažení</a:t>
            </a:r>
            <a:r>
              <a:rPr lang="en-US" dirty="0"/>
              <a:t> </a:t>
            </a:r>
            <a:r>
              <a:rPr lang="en-US" dirty="0" err="1"/>
              <a:t>určité</a:t>
            </a:r>
            <a:r>
              <a:rPr lang="en-US" dirty="0"/>
              <a:t> </a:t>
            </a:r>
            <a:r>
              <a:rPr lang="en-US" dirty="0" err="1"/>
              <a:t>teploty</a:t>
            </a:r>
            <a:r>
              <a:rPr lang="en-US" dirty="0"/>
              <a:t> </a:t>
            </a:r>
            <a:r>
              <a:rPr lang="en-US" dirty="0" err="1"/>
              <a:t>velmi</a:t>
            </a:r>
            <a:r>
              <a:rPr lang="en-US" dirty="0"/>
              <a:t> </a:t>
            </a:r>
            <a:r>
              <a:rPr lang="en-US" dirty="0" err="1"/>
              <a:t>výrazně</a:t>
            </a:r>
            <a:r>
              <a:rPr lang="en-US" dirty="0"/>
              <a:t> </a:t>
            </a:r>
            <a:r>
              <a:rPr lang="en-US" dirty="0" err="1"/>
              <a:t>zvětšuje</a:t>
            </a:r>
            <a:r>
              <a:rPr lang="en-US" dirty="0"/>
              <a:t> </a:t>
            </a:r>
            <a:r>
              <a:rPr lang="en-US" dirty="0" err="1"/>
              <a:t>svůj</a:t>
            </a:r>
            <a:r>
              <a:rPr lang="en-US" dirty="0"/>
              <a:t> </a:t>
            </a:r>
            <a:r>
              <a:rPr lang="en-US" dirty="0" err="1"/>
              <a:t>objem</a:t>
            </a:r>
            <a:r>
              <a:rPr lang="en-US" dirty="0"/>
              <a:t> (</a:t>
            </a:r>
            <a:r>
              <a:rPr lang="en-US" dirty="0" err="1"/>
              <a:t>expanduje</a:t>
            </a:r>
            <a:r>
              <a:rPr lang="en-US" dirty="0"/>
              <a:t>).</a:t>
            </a:r>
          </a:p>
        </p:txBody>
      </p:sp>
      <p:pic>
        <p:nvPicPr>
          <p:cNvPr id="6" name="Obrázek 5">
            <a:extLst>
              <a:ext uri="{FF2B5EF4-FFF2-40B4-BE49-F238E27FC236}">
                <a16:creationId xmlns:a16="http://schemas.microsoft.com/office/drawing/2014/main" id="{F04AC128-12A1-41BE-A592-B7BEADAAFBCC}"/>
              </a:ext>
            </a:extLst>
          </p:cNvPr>
          <p:cNvPicPr>
            <a:picLocks noChangeAspect="1"/>
          </p:cNvPicPr>
          <p:nvPr/>
        </p:nvPicPr>
        <p:blipFill>
          <a:blip r:embed="rId2"/>
          <a:stretch>
            <a:fillRect/>
          </a:stretch>
        </p:blipFill>
        <p:spPr>
          <a:xfrm>
            <a:off x="464447" y="1442830"/>
            <a:ext cx="4584021" cy="1883465"/>
          </a:xfrm>
          <a:prstGeom prst="rect">
            <a:avLst/>
          </a:prstGeom>
        </p:spPr>
      </p:pic>
      <p:sp>
        <p:nvSpPr>
          <p:cNvPr id="7" name="Obdélník 6">
            <a:extLst>
              <a:ext uri="{FF2B5EF4-FFF2-40B4-BE49-F238E27FC236}">
                <a16:creationId xmlns:a16="http://schemas.microsoft.com/office/drawing/2014/main" id="{9B958BB6-54CC-4E1F-A6DB-CBBEE612DCAB}"/>
              </a:ext>
            </a:extLst>
          </p:cNvPr>
          <p:cNvSpPr/>
          <p:nvPr/>
        </p:nvSpPr>
        <p:spPr>
          <a:xfrm>
            <a:off x="278296" y="3727107"/>
            <a:ext cx="11741426" cy="1477328"/>
          </a:xfrm>
          <a:prstGeom prst="rect">
            <a:avLst/>
          </a:prstGeom>
        </p:spPr>
        <p:txBody>
          <a:bodyPr wrap="square">
            <a:spAutoFit/>
          </a:bodyPr>
          <a:lstStyle/>
          <a:p>
            <a:r>
              <a:rPr lang="en-US" dirty="0"/>
              <a:t>Pro </a:t>
            </a:r>
            <a:r>
              <a:rPr lang="en-US" dirty="0" err="1"/>
              <a:t>svou</a:t>
            </a:r>
            <a:r>
              <a:rPr lang="en-US" dirty="0"/>
              <a:t> </a:t>
            </a:r>
            <a:r>
              <a:rPr lang="en-US" dirty="0" err="1"/>
              <a:t>nízkou</a:t>
            </a:r>
            <a:r>
              <a:rPr lang="en-US" dirty="0"/>
              <a:t> </a:t>
            </a:r>
            <a:r>
              <a:rPr lang="en-US" dirty="0" err="1"/>
              <a:t>hustotu</a:t>
            </a:r>
            <a:r>
              <a:rPr lang="en-US" dirty="0"/>
              <a:t> a </a:t>
            </a:r>
            <a:r>
              <a:rPr lang="en-US" dirty="0" err="1"/>
              <a:t>díky</a:t>
            </a:r>
            <a:r>
              <a:rPr lang="en-US" dirty="0"/>
              <a:t> </a:t>
            </a:r>
            <a:r>
              <a:rPr lang="en-US" dirty="0" err="1"/>
              <a:t>své</a:t>
            </a:r>
            <a:r>
              <a:rPr lang="en-US" dirty="0"/>
              <a:t> </a:t>
            </a:r>
            <a:r>
              <a:rPr lang="en-US" dirty="0" err="1"/>
              <a:t>nízké</a:t>
            </a:r>
            <a:r>
              <a:rPr lang="en-US" dirty="0"/>
              <a:t> </a:t>
            </a:r>
            <a:r>
              <a:rPr lang="en-US" dirty="0" err="1"/>
              <a:t>ceně</a:t>
            </a:r>
            <a:r>
              <a:rPr lang="en-US" dirty="0"/>
              <a:t> </a:t>
            </a:r>
            <a:r>
              <a:rPr lang="en-US" dirty="0" err="1"/>
              <a:t>našel</a:t>
            </a:r>
            <a:r>
              <a:rPr lang="en-US" dirty="0"/>
              <a:t> </a:t>
            </a:r>
            <a:r>
              <a:rPr lang="en-US" dirty="0" err="1"/>
              <a:t>perlit</a:t>
            </a:r>
            <a:r>
              <a:rPr lang="en-US" dirty="0"/>
              <a:t> </a:t>
            </a:r>
            <a:r>
              <a:rPr lang="en-US" dirty="0" err="1"/>
              <a:t>široké</a:t>
            </a:r>
            <a:r>
              <a:rPr lang="en-US" dirty="0"/>
              <a:t> </a:t>
            </a:r>
            <a:r>
              <a:rPr lang="en-US" dirty="0" err="1"/>
              <a:t>využití</a:t>
            </a:r>
            <a:r>
              <a:rPr lang="en-US" dirty="0"/>
              <a:t>. </a:t>
            </a:r>
            <a:r>
              <a:rPr lang="en-US" dirty="0" err="1"/>
              <a:t>Ve</a:t>
            </a:r>
            <a:r>
              <a:rPr lang="en-US" dirty="0"/>
              <a:t> </a:t>
            </a:r>
            <a:r>
              <a:rPr lang="en-US" dirty="0" err="1"/>
              <a:t>stavebnictví</a:t>
            </a:r>
            <a:r>
              <a:rPr lang="en-US" dirty="0"/>
              <a:t> se </a:t>
            </a:r>
            <a:r>
              <a:rPr lang="en-US" dirty="0" err="1"/>
              <a:t>přidává</a:t>
            </a:r>
            <a:r>
              <a:rPr lang="en-US" dirty="0"/>
              <a:t> do </a:t>
            </a:r>
            <a:r>
              <a:rPr lang="en-US" dirty="0" err="1"/>
              <a:t>lehkých</a:t>
            </a:r>
            <a:r>
              <a:rPr lang="en-US" dirty="0"/>
              <a:t> </a:t>
            </a:r>
            <a:r>
              <a:rPr lang="en-US" dirty="0" err="1"/>
              <a:t>omítek</a:t>
            </a:r>
            <a:r>
              <a:rPr lang="en-US" dirty="0"/>
              <a:t> a malt, </a:t>
            </a:r>
            <a:r>
              <a:rPr lang="en-US" dirty="0" err="1"/>
              <a:t>izolací</a:t>
            </a:r>
            <a:r>
              <a:rPr lang="en-US" dirty="0"/>
              <a:t>, </a:t>
            </a:r>
            <a:r>
              <a:rPr lang="en-US" dirty="0" err="1"/>
              <a:t>stropních</a:t>
            </a:r>
            <a:r>
              <a:rPr lang="en-US" dirty="0"/>
              <a:t> </a:t>
            </a:r>
            <a:r>
              <a:rPr lang="en-US" dirty="0" err="1"/>
              <a:t>tvárnic</a:t>
            </a:r>
            <a:r>
              <a:rPr lang="en-US" dirty="0"/>
              <a:t> a </a:t>
            </a:r>
            <a:r>
              <a:rPr lang="en-US" dirty="0" err="1"/>
              <a:t>filtrů</a:t>
            </a:r>
            <a:r>
              <a:rPr lang="en-US" dirty="0"/>
              <a:t>.</a:t>
            </a:r>
            <a:r>
              <a:rPr lang="cs-CZ" dirty="0"/>
              <a:t> </a:t>
            </a:r>
            <a:r>
              <a:rPr lang="en-US" dirty="0"/>
              <a:t>V </a:t>
            </a:r>
            <a:r>
              <a:rPr lang="en-US" dirty="0" err="1"/>
              <a:t>zahradnictví</a:t>
            </a:r>
            <a:r>
              <a:rPr lang="en-US" dirty="0"/>
              <a:t> </a:t>
            </a:r>
            <a:r>
              <a:rPr lang="en-US" dirty="0" err="1"/>
              <a:t>zajišťuje</a:t>
            </a:r>
            <a:r>
              <a:rPr lang="en-US" dirty="0"/>
              <a:t> </a:t>
            </a:r>
            <a:r>
              <a:rPr lang="en-US" dirty="0" err="1"/>
              <a:t>provzdušňování</a:t>
            </a:r>
            <a:r>
              <a:rPr lang="en-US" dirty="0"/>
              <a:t> </a:t>
            </a:r>
            <a:r>
              <a:rPr lang="en-US" dirty="0" err="1"/>
              <a:t>kompostu</a:t>
            </a:r>
            <a:r>
              <a:rPr lang="en-US" dirty="0"/>
              <a:t> a </a:t>
            </a:r>
            <a:r>
              <a:rPr lang="en-US" dirty="0" err="1"/>
              <a:t>díky</a:t>
            </a:r>
            <a:r>
              <a:rPr lang="en-US" dirty="0"/>
              <a:t> </a:t>
            </a:r>
            <a:r>
              <a:rPr lang="en-US" dirty="0" err="1"/>
              <a:t>svým</a:t>
            </a:r>
            <a:r>
              <a:rPr lang="en-US" dirty="0"/>
              <a:t> </a:t>
            </a:r>
            <a:r>
              <a:rPr lang="en-US" dirty="0" err="1"/>
              <a:t>retenčním</a:t>
            </a:r>
            <a:r>
              <a:rPr lang="en-US" dirty="0"/>
              <a:t> </a:t>
            </a:r>
            <a:r>
              <a:rPr lang="en-US" dirty="0" err="1"/>
              <a:t>vlastnostem</a:t>
            </a:r>
            <a:r>
              <a:rPr lang="en-US" dirty="0"/>
              <a:t> je </a:t>
            </a:r>
            <a:r>
              <a:rPr lang="en-US" dirty="0" err="1"/>
              <a:t>vhodným</a:t>
            </a:r>
            <a:r>
              <a:rPr lang="en-US" dirty="0"/>
              <a:t> </a:t>
            </a:r>
            <a:r>
              <a:rPr lang="en-US" dirty="0" err="1"/>
              <a:t>prostředím</a:t>
            </a:r>
            <a:r>
              <a:rPr lang="en-US" dirty="0"/>
              <a:t> pro </a:t>
            </a:r>
            <a:r>
              <a:rPr lang="en-US" dirty="0" err="1"/>
              <a:t>hydroponické</a:t>
            </a:r>
            <a:r>
              <a:rPr lang="en-US" dirty="0"/>
              <a:t> a </a:t>
            </a:r>
            <a:r>
              <a:rPr lang="en-US" dirty="0" err="1"/>
              <a:t>tropické</a:t>
            </a:r>
            <a:r>
              <a:rPr lang="en-US" dirty="0"/>
              <a:t> </a:t>
            </a:r>
            <a:r>
              <a:rPr lang="en-US" dirty="0" err="1"/>
              <a:t>rostliny</a:t>
            </a:r>
            <a:r>
              <a:rPr lang="en-US" dirty="0"/>
              <a:t>, </a:t>
            </a:r>
            <a:r>
              <a:rPr lang="en-US" dirty="0" err="1"/>
              <a:t>kaktusy</a:t>
            </a:r>
            <a:r>
              <a:rPr lang="en-US" dirty="0"/>
              <a:t> </a:t>
            </a:r>
            <a:r>
              <a:rPr lang="en-US" dirty="0" err="1"/>
              <a:t>či</a:t>
            </a:r>
            <a:r>
              <a:rPr lang="en-US" dirty="0"/>
              <a:t> </a:t>
            </a:r>
            <a:r>
              <a:rPr lang="en-US" dirty="0" err="1"/>
              <a:t>cykasy</a:t>
            </a:r>
            <a:r>
              <a:rPr lang="en-US" dirty="0"/>
              <a:t>. </a:t>
            </a:r>
            <a:r>
              <a:rPr lang="en-US" dirty="0" err="1"/>
              <a:t>Uměle</a:t>
            </a:r>
            <a:r>
              <a:rPr lang="en-US" dirty="0"/>
              <a:t> </a:t>
            </a:r>
            <a:r>
              <a:rPr lang="en-US" dirty="0" err="1"/>
              <a:t>vytvořený</a:t>
            </a:r>
            <a:r>
              <a:rPr lang="en-US" dirty="0"/>
              <a:t> </a:t>
            </a:r>
            <a:r>
              <a:rPr lang="en-US" dirty="0" err="1"/>
              <a:t>perlit</a:t>
            </a:r>
            <a:r>
              <a:rPr lang="en-US" dirty="0"/>
              <a:t> je </a:t>
            </a:r>
            <a:r>
              <a:rPr lang="en-US" dirty="0" err="1"/>
              <a:t>běžně</a:t>
            </a:r>
            <a:r>
              <a:rPr lang="en-US" dirty="0"/>
              <a:t> v </a:t>
            </a:r>
            <a:r>
              <a:rPr lang="en-US" dirty="0" err="1"/>
              <a:t>prodeji</a:t>
            </a:r>
            <a:r>
              <a:rPr lang="en-US" dirty="0"/>
              <a:t> v </a:t>
            </a:r>
            <a:r>
              <a:rPr lang="en-US" dirty="0" err="1"/>
              <a:t>zahradnictvích</a:t>
            </a:r>
            <a:r>
              <a:rPr lang="en-US" dirty="0"/>
              <a:t> a </a:t>
            </a:r>
            <a:r>
              <a:rPr lang="en-US" dirty="0" err="1"/>
              <a:t>drogeriích</a:t>
            </a:r>
            <a:r>
              <a:rPr lang="en-US" dirty="0"/>
              <a:t>. </a:t>
            </a:r>
            <a:r>
              <a:rPr lang="en-US" dirty="0" err="1"/>
              <a:t>Prodávaný</a:t>
            </a:r>
            <a:r>
              <a:rPr lang="en-US" dirty="0"/>
              <a:t> </a:t>
            </a:r>
            <a:r>
              <a:rPr lang="en-US" dirty="0" err="1"/>
              <a:t>perlit</a:t>
            </a:r>
            <a:r>
              <a:rPr lang="en-US" dirty="0"/>
              <a:t> je </a:t>
            </a:r>
            <a:r>
              <a:rPr lang="en-US" dirty="0" err="1"/>
              <a:t>nicméně</a:t>
            </a:r>
            <a:r>
              <a:rPr lang="en-US" dirty="0"/>
              <a:t> </a:t>
            </a:r>
            <a:r>
              <a:rPr lang="en-US" dirty="0" err="1"/>
              <a:t>velmi</a:t>
            </a:r>
            <a:r>
              <a:rPr lang="en-US" dirty="0"/>
              <a:t> </a:t>
            </a:r>
            <a:r>
              <a:rPr lang="en-US" dirty="0" err="1"/>
              <a:t>lehký</a:t>
            </a:r>
            <a:r>
              <a:rPr lang="en-US" dirty="0"/>
              <a:t>, ze </a:t>
            </a:r>
            <a:r>
              <a:rPr lang="en-US" dirty="0" err="1"/>
              <a:t>směsi</a:t>
            </a:r>
            <a:r>
              <a:rPr lang="en-US" dirty="0"/>
              <a:t> </a:t>
            </a:r>
            <a:r>
              <a:rPr lang="en-US" dirty="0" err="1"/>
              <a:t>může</a:t>
            </a:r>
            <a:r>
              <a:rPr lang="en-US" dirty="0"/>
              <a:t> </a:t>
            </a:r>
            <a:r>
              <a:rPr lang="en-US" dirty="0" err="1"/>
              <a:t>být</a:t>
            </a:r>
            <a:r>
              <a:rPr lang="en-US" dirty="0"/>
              <a:t> </a:t>
            </a:r>
            <a:r>
              <a:rPr lang="en-US" dirty="0" err="1"/>
              <a:t>vyplavován</a:t>
            </a:r>
            <a:r>
              <a:rPr lang="en-US" dirty="0"/>
              <a:t> a proto je </a:t>
            </a:r>
            <a:r>
              <a:rPr lang="en-US" dirty="0" err="1"/>
              <a:t>vhodnějším</a:t>
            </a:r>
            <a:r>
              <a:rPr lang="en-US" dirty="0"/>
              <a:t> </a:t>
            </a:r>
            <a:r>
              <a:rPr lang="en-US" dirty="0" err="1"/>
              <a:t>materiálem</a:t>
            </a:r>
            <a:r>
              <a:rPr lang="en-US" dirty="0"/>
              <a:t> </a:t>
            </a:r>
            <a:r>
              <a:rPr lang="en-US" dirty="0" err="1"/>
              <a:t>např</a:t>
            </a:r>
            <a:r>
              <a:rPr lang="en-US" dirty="0"/>
              <a:t>. </a:t>
            </a:r>
            <a:r>
              <a:rPr lang="en-US" dirty="0" err="1"/>
              <a:t>pemza</a:t>
            </a:r>
            <a:r>
              <a:rPr lang="en-US" dirty="0"/>
              <a:t>.</a:t>
            </a:r>
          </a:p>
        </p:txBody>
      </p:sp>
      <p:sp>
        <p:nvSpPr>
          <p:cNvPr id="8" name="Obdélník 7">
            <a:extLst>
              <a:ext uri="{FF2B5EF4-FFF2-40B4-BE49-F238E27FC236}">
                <a16:creationId xmlns:a16="http://schemas.microsoft.com/office/drawing/2014/main" id="{7540C67C-0B68-4AD0-8D57-2840BB0AA7B2}"/>
              </a:ext>
            </a:extLst>
          </p:cNvPr>
          <p:cNvSpPr/>
          <p:nvPr/>
        </p:nvSpPr>
        <p:spPr>
          <a:xfrm>
            <a:off x="5340625" y="1313408"/>
            <a:ext cx="6480313" cy="2031325"/>
          </a:xfrm>
          <a:prstGeom prst="rect">
            <a:avLst/>
          </a:prstGeom>
        </p:spPr>
        <p:txBody>
          <a:bodyPr wrap="square">
            <a:spAutoFit/>
          </a:bodyPr>
          <a:lstStyle/>
          <a:p>
            <a:r>
              <a:rPr lang="en-US" dirty="0" err="1"/>
              <a:t>Při</a:t>
            </a:r>
            <a:r>
              <a:rPr lang="en-US" dirty="0"/>
              <a:t> </a:t>
            </a:r>
            <a:r>
              <a:rPr lang="en-US" dirty="0" err="1"/>
              <a:t>dosažení</a:t>
            </a:r>
            <a:r>
              <a:rPr lang="en-US" dirty="0"/>
              <a:t> </a:t>
            </a:r>
            <a:r>
              <a:rPr lang="en-US" dirty="0" err="1"/>
              <a:t>teploty</a:t>
            </a:r>
            <a:r>
              <a:rPr lang="en-US" dirty="0"/>
              <a:t> 850–900 °C </a:t>
            </a:r>
            <a:r>
              <a:rPr lang="en-US" dirty="0" err="1"/>
              <a:t>perlit</a:t>
            </a:r>
            <a:r>
              <a:rPr lang="en-US" dirty="0"/>
              <a:t> </a:t>
            </a:r>
            <a:r>
              <a:rPr lang="en-US" dirty="0" err="1"/>
              <a:t>měkne</a:t>
            </a:r>
            <a:r>
              <a:rPr lang="en-US" dirty="0"/>
              <a:t> (</a:t>
            </a:r>
            <a:r>
              <a:rPr lang="en-US" dirty="0" err="1"/>
              <a:t>jako</a:t>
            </a:r>
            <a:r>
              <a:rPr lang="en-US" dirty="0"/>
              <a:t> </a:t>
            </a:r>
            <a:r>
              <a:rPr lang="en-US" dirty="0" err="1"/>
              <a:t>každé</a:t>
            </a:r>
            <a:r>
              <a:rPr lang="en-US" dirty="0"/>
              <a:t> </a:t>
            </a:r>
            <a:r>
              <a:rPr lang="en-US" dirty="0" err="1"/>
              <a:t>sklo</a:t>
            </a:r>
            <a:r>
              <a:rPr lang="en-US" dirty="0"/>
              <a:t>) a </a:t>
            </a:r>
            <a:r>
              <a:rPr lang="en-US" dirty="0" err="1"/>
              <a:t>vázaná</a:t>
            </a:r>
            <a:r>
              <a:rPr lang="en-US" dirty="0"/>
              <a:t> </a:t>
            </a:r>
            <a:r>
              <a:rPr lang="en-US" dirty="0" err="1"/>
              <a:t>voda</a:t>
            </a:r>
            <a:r>
              <a:rPr lang="en-US" dirty="0"/>
              <a:t> se </a:t>
            </a:r>
            <a:r>
              <a:rPr lang="en-US" dirty="0" err="1"/>
              <a:t>uvolňuje</a:t>
            </a:r>
            <a:r>
              <a:rPr lang="en-US" dirty="0"/>
              <a:t> a </a:t>
            </a:r>
            <a:r>
              <a:rPr lang="en-US" dirty="0" err="1"/>
              <a:t>působí</a:t>
            </a:r>
            <a:r>
              <a:rPr lang="en-US" dirty="0"/>
              <a:t> </a:t>
            </a:r>
            <a:r>
              <a:rPr lang="en-US" dirty="0" err="1"/>
              <a:t>rozpínání</a:t>
            </a:r>
            <a:r>
              <a:rPr lang="en-US" dirty="0"/>
              <a:t> </a:t>
            </a:r>
            <a:r>
              <a:rPr lang="en-US" dirty="0" err="1"/>
              <a:t>materiálu</a:t>
            </a:r>
            <a:r>
              <a:rPr lang="en-US" dirty="0"/>
              <a:t>. </a:t>
            </a:r>
            <a:r>
              <a:rPr lang="en-US" dirty="0" err="1"/>
              <a:t>Nárůst</a:t>
            </a:r>
            <a:r>
              <a:rPr lang="en-US" dirty="0"/>
              <a:t> </a:t>
            </a:r>
            <a:r>
              <a:rPr lang="en-US" dirty="0" err="1"/>
              <a:t>objemu</a:t>
            </a:r>
            <a:r>
              <a:rPr lang="en-US" dirty="0"/>
              <a:t> je </a:t>
            </a:r>
            <a:r>
              <a:rPr lang="en-US" dirty="0" err="1"/>
              <a:t>sedmi</a:t>
            </a:r>
            <a:r>
              <a:rPr lang="en-US" dirty="0"/>
              <a:t>- </a:t>
            </a:r>
            <a:r>
              <a:rPr lang="en-US" dirty="0" err="1"/>
              <a:t>až</a:t>
            </a:r>
            <a:r>
              <a:rPr lang="en-US" dirty="0"/>
              <a:t> </a:t>
            </a:r>
            <a:r>
              <a:rPr lang="en-US" dirty="0" err="1"/>
              <a:t>patnáctinásobný</a:t>
            </a:r>
            <a:r>
              <a:rPr lang="en-US" dirty="0"/>
              <a:t>. </a:t>
            </a:r>
            <a:r>
              <a:rPr lang="en-US" dirty="0" err="1"/>
              <a:t>Expandovaný</a:t>
            </a:r>
            <a:r>
              <a:rPr lang="en-US" dirty="0"/>
              <a:t> </a:t>
            </a:r>
            <a:r>
              <a:rPr lang="en-US" dirty="0" err="1"/>
              <a:t>materiál</a:t>
            </a:r>
            <a:r>
              <a:rPr lang="en-US" dirty="0"/>
              <a:t> </a:t>
            </a:r>
            <a:r>
              <a:rPr lang="en-US" dirty="0" err="1"/>
              <a:t>má</a:t>
            </a:r>
            <a:r>
              <a:rPr lang="en-US" dirty="0"/>
              <a:t> </a:t>
            </a:r>
            <a:r>
              <a:rPr lang="en-US" dirty="0" err="1"/>
              <a:t>bílou</a:t>
            </a:r>
            <a:r>
              <a:rPr lang="en-US" dirty="0"/>
              <a:t> </a:t>
            </a:r>
            <a:r>
              <a:rPr lang="en-US" dirty="0" err="1"/>
              <a:t>barvu</a:t>
            </a:r>
            <a:r>
              <a:rPr lang="en-US" dirty="0"/>
              <a:t> </a:t>
            </a:r>
            <a:r>
              <a:rPr lang="en-US" dirty="0" err="1"/>
              <a:t>způsobenou</a:t>
            </a:r>
            <a:r>
              <a:rPr lang="en-US" dirty="0"/>
              <a:t> </a:t>
            </a:r>
            <a:r>
              <a:rPr lang="en-US" dirty="0" err="1"/>
              <a:t>reflexivitou</a:t>
            </a:r>
            <a:r>
              <a:rPr lang="en-US" dirty="0"/>
              <a:t> </a:t>
            </a:r>
            <a:r>
              <a:rPr lang="en-US" dirty="0" err="1"/>
              <a:t>vzniklých</a:t>
            </a:r>
            <a:r>
              <a:rPr lang="en-US" dirty="0"/>
              <a:t> </a:t>
            </a:r>
            <a:r>
              <a:rPr lang="en-US" dirty="0" err="1"/>
              <a:t>bublinek</a:t>
            </a:r>
            <a:r>
              <a:rPr lang="en-US" dirty="0"/>
              <a:t>.</a:t>
            </a:r>
            <a:r>
              <a:rPr lang="cs-CZ" dirty="0"/>
              <a:t> </a:t>
            </a:r>
            <a:r>
              <a:rPr lang="en-US" dirty="0" err="1"/>
              <a:t>Objemová</a:t>
            </a:r>
            <a:r>
              <a:rPr lang="en-US" dirty="0"/>
              <a:t> </a:t>
            </a:r>
            <a:r>
              <a:rPr lang="en-US" dirty="0" err="1"/>
              <a:t>hmotnost</a:t>
            </a:r>
            <a:r>
              <a:rPr lang="en-US" dirty="0"/>
              <a:t> </a:t>
            </a:r>
            <a:r>
              <a:rPr lang="en-US" dirty="0" err="1"/>
              <a:t>neexpandovaného</a:t>
            </a:r>
            <a:r>
              <a:rPr lang="en-US" dirty="0"/>
              <a:t> („</a:t>
            </a:r>
            <a:r>
              <a:rPr lang="en-US" dirty="0" err="1"/>
              <a:t>surového</a:t>
            </a:r>
            <a:r>
              <a:rPr lang="en-US" dirty="0"/>
              <a:t>“) </a:t>
            </a:r>
            <a:r>
              <a:rPr lang="en-US" dirty="0" err="1"/>
              <a:t>perlitu</a:t>
            </a:r>
            <a:r>
              <a:rPr lang="en-US" dirty="0"/>
              <a:t>: </a:t>
            </a:r>
            <a:r>
              <a:rPr lang="en-US" dirty="0" err="1"/>
              <a:t>přibližně</a:t>
            </a:r>
            <a:r>
              <a:rPr lang="en-US" dirty="0"/>
              <a:t> 1 100 kg·m</a:t>
            </a:r>
            <a:r>
              <a:rPr lang="en-US" baseline="30000" dirty="0"/>
              <a:t>-3</a:t>
            </a:r>
            <a:r>
              <a:rPr lang="en-US" dirty="0"/>
              <a:t> (1,1 g·cm</a:t>
            </a:r>
            <a:r>
              <a:rPr lang="en-US" baseline="30000" dirty="0"/>
              <a:t>-3</a:t>
            </a:r>
            <a:r>
              <a:rPr lang="en-US" dirty="0"/>
              <a:t>). </a:t>
            </a:r>
            <a:r>
              <a:rPr lang="en-US" dirty="0" err="1"/>
              <a:t>Objemová</a:t>
            </a:r>
            <a:r>
              <a:rPr lang="en-US" dirty="0"/>
              <a:t> </a:t>
            </a:r>
            <a:r>
              <a:rPr lang="en-US" dirty="0" err="1"/>
              <a:t>hmotnost</a:t>
            </a:r>
            <a:r>
              <a:rPr lang="en-US" dirty="0"/>
              <a:t> </a:t>
            </a:r>
            <a:r>
              <a:rPr lang="en-US" dirty="0" err="1"/>
              <a:t>expandovaného</a:t>
            </a:r>
            <a:r>
              <a:rPr lang="en-US" dirty="0"/>
              <a:t> </a:t>
            </a:r>
            <a:r>
              <a:rPr lang="en-US" dirty="0" err="1"/>
              <a:t>perlitu</a:t>
            </a:r>
            <a:r>
              <a:rPr lang="en-US" dirty="0"/>
              <a:t>: 30–150 kg·m</a:t>
            </a:r>
            <a:r>
              <a:rPr lang="en-US" baseline="30000" dirty="0"/>
              <a:t>-3</a:t>
            </a:r>
          </a:p>
        </p:txBody>
      </p:sp>
    </p:spTree>
    <p:extLst>
      <p:ext uri="{BB962C8B-B14F-4D97-AF65-F5344CB8AC3E}">
        <p14:creationId xmlns:p14="http://schemas.microsoft.com/office/powerpoint/2010/main" val="3611485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Image result for smalt&quot;">
            <a:extLst>
              <a:ext uri="{FF2B5EF4-FFF2-40B4-BE49-F238E27FC236}">
                <a16:creationId xmlns:a16="http://schemas.microsoft.com/office/drawing/2014/main" id="{A457A1E7-2B26-4D87-9EBA-4FBE9CF53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046" y="3579744"/>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B370E85E-0212-423A-BFD9-F90BB8E70960}"/>
              </a:ext>
            </a:extLst>
          </p:cNvPr>
          <p:cNvSpPr>
            <a:spLocks noGrp="1"/>
          </p:cNvSpPr>
          <p:nvPr>
            <p:ph type="title"/>
          </p:nvPr>
        </p:nvSpPr>
        <p:spPr>
          <a:xfrm>
            <a:off x="467139" y="325370"/>
            <a:ext cx="10515600" cy="615536"/>
          </a:xfrm>
        </p:spPr>
        <p:txBody>
          <a:bodyPr>
            <a:normAutofit/>
          </a:bodyPr>
          <a:lstStyle/>
          <a:p>
            <a:r>
              <a:rPr lang="cs-CZ" sz="2800" b="1" dirty="0">
                <a:latin typeface="+mn-lt"/>
              </a:rPr>
              <a:t>Smalt (email)</a:t>
            </a:r>
            <a:endParaRPr lang="en-US" sz="2800" b="1" dirty="0">
              <a:latin typeface="+mn-lt"/>
            </a:endParaRPr>
          </a:p>
        </p:txBody>
      </p:sp>
      <p:sp>
        <p:nvSpPr>
          <p:cNvPr id="4" name="Obdélník 3">
            <a:extLst>
              <a:ext uri="{FF2B5EF4-FFF2-40B4-BE49-F238E27FC236}">
                <a16:creationId xmlns:a16="http://schemas.microsoft.com/office/drawing/2014/main" id="{C8B27EDD-DF79-411D-83FC-F4C1CF39B8DD}"/>
              </a:ext>
            </a:extLst>
          </p:cNvPr>
          <p:cNvSpPr/>
          <p:nvPr/>
        </p:nvSpPr>
        <p:spPr>
          <a:xfrm>
            <a:off x="212035" y="1001332"/>
            <a:ext cx="11741426" cy="2585323"/>
          </a:xfrm>
          <a:prstGeom prst="rect">
            <a:avLst/>
          </a:prstGeom>
        </p:spPr>
        <p:txBody>
          <a:bodyPr wrap="square">
            <a:spAutoFit/>
          </a:bodyPr>
          <a:lstStyle/>
          <a:p>
            <a:r>
              <a:rPr lang="en-US" dirty="0"/>
              <a:t>Smalt </a:t>
            </a:r>
            <a:r>
              <a:rPr lang="cs-CZ" dirty="0"/>
              <a:t>= neprůhledné</a:t>
            </a:r>
            <a:r>
              <a:rPr lang="en-US" dirty="0"/>
              <a:t> </a:t>
            </a:r>
            <a:r>
              <a:rPr lang="en-US" dirty="0" err="1"/>
              <a:t>křemičit</a:t>
            </a:r>
            <a:r>
              <a:rPr lang="cs-CZ" dirty="0"/>
              <a:t>é</a:t>
            </a:r>
            <a:r>
              <a:rPr lang="en-US" dirty="0"/>
              <a:t> </a:t>
            </a:r>
            <a:r>
              <a:rPr lang="en-US" dirty="0" err="1"/>
              <a:t>skl</a:t>
            </a:r>
            <a:r>
              <a:rPr lang="cs-CZ" dirty="0"/>
              <a:t>o</a:t>
            </a:r>
            <a:r>
              <a:rPr lang="en-US" dirty="0"/>
              <a:t>, </a:t>
            </a:r>
            <a:r>
              <a:rPr lang="en-US" dirty="0" err="1"/>
              <a:t>která</a:t>
            </a:r>
            <a:r>
              <a:rPr lang="en-US" dirty="0"/>
              <a:t> </a:t>
            </a:r>
            <a:r>
              <a:rPr lang="en-US" dirty="0" err="1"/>
              <a:t>vytvoří</a:t>
            </a:r>
            <a:r>
              <a:rPr lang="en-US" dirty="0"/>
              <a:t> </a:t>
            </a:r>
            <a:r>
              <a:rPr lang="en-US" dirty="0" err="1"/>
              <a:t>na</a:t>
            </a:r>
            <a:r>
              <a:rPr lang="en-US" dirty="0"/>
              <a:t> </a:t>
            </a:r>
            <a:r>
              <a:rPr lang="en-US" dirty="0" err="1"/>
              <a:t>kovu</a:t>
            </a:r>
            <a:r>
              <a:rPr lang="en-US" dirty="0"/>
              <a:t> </a:t>
            </a:r>
            <a:r>
              <a:rPr lang="en-US" dirty="0" err="1"/>
              <a:t>celistvý</a:t>
            </a:r>
            <a:r>
              <a:rPr lang="en-US" dirty="0"/>
              <a:t> </a:t>
            </a:r>
            <a:r>
              <a:rPr lang="en-US" dirty="0" err="1"/>
              <a:t>ochranný</a:t>
            </a:r>
            <a:r>
              <a:rPr lang="en-US" dirty="0"/>
              <a:t> </a:t>
            </a:r>
            <a:r>
              <a:rPr lang="en-US" dirty="0" err="1"/>
              <a:t>povlak</a:t>
            </a:r>
            <a:r>
              <a:rPr lang="en-US" dirty="0"/>
              <a:t> </a:t>
            </a:r>
            <a:r>
              <a:rPr lang="en-US" dirty="0" err="1"/>
              <a:t>hladkého</a:t>
            </a:r>
            <a:r>
              <a:rPr lang="en-US" dirty="0"/>
              <a:t> a </a:t>
            </a:r>
            <a:r>
              <a:rPr lang="en-US" dirty="0" err="1"/>
              <a:t>lesklého</a:t>
            </a:r>
            <a:r>
              <a:rPr lang="en-US" dirty="0"/>
              <a:t> </a:t>
            </a:r>
            <a:r>
              <a:rPr lang="en-US" dirty="0" err="1"/>
              <a:t>charakteru</a:t>
            </a:r>
            <a:r>
              <a:rPr lang="en-US" dirty="0"/>
              <a:t>. </a:t>
            </a:r>
            <a:r>
              <a:rPr lang="cs-CZ" dirty="0"/>
              <a:t>Chrání kov před korozí a účinkem chemikálií. </a:t>
            </a:r>
          </a:p>
          <a:p>
            <a:r>
              <a:rPr lang="cs-CZ" dirty="0"/>
              <a:t>Kmen pro výrobu smaltu se roztaví v peci a sklovina se nechá vytékat do vody, čímž vzniká granulovaná sklovitá látka, která se mele s přísadami a vodou. Vzniklá suspenze se nanáší na čisté a odmaštěné železo. Nanášení smaltu na plech se provádí </a:t>
            </a:r>
          </a:p>
          <a:p>
            <a:r>
              <a:rPr lang="cs-CZ" dirty="0"/>
              <a:t>     </a:t>
            </a:r>
            <a:r>
              <a:rPr lang="cs-CZ" i="1" dirty="0"/>
              <a:t>Mokrou cestou</a:t>
            </a:r>
            <a:r>
              <a:rPr lang="cs-CZ" dirty="0"/>
              <a:t>: namáčení, polévání, vakuové nanášení, elektroforetický a elektrostatický postup</a:t>
            </a:r>
          </a:p>
          <a:p>
            <a:r>
              <a:rPr lang="cs-CZ" dirty="0"/>
              <a:t>     </a:t>
            </a:r>
            <a:r>
              <a:rPr lang="cs-CZ" i="1" dirty="0"/>
              <a:t>Sucho cestou</a:t>
            </a:r>
            <a:r>
              <a:rPr lang="cs-CZ" dirty="0"/>
              <a:t>: pudrování, elektrostatické nanášení</a:t>
            </a:r>
          </a:p>
          <a:p>
            <a:r>
              <a:rPr lang="en-US" dirty="0" err="1"/>
              <a:t>Teplotou</a:t>
            </a:r>
            <a:r>
              <a:rPr lang="en-US" dirty="0"/>
              <a:t> </a:t>
            </a:r>
            <a:r>
              <a:rPr lang="en-US" dirty="0" err="1"/>
              <a:t>výpalu</a:t>
            </a:r>
            <a:r>
              <a:rPr lang="en-US" dirty="0"/>
              <a:t> v </a:t>
            </a:r>
            <a:r>
              <a:rPr lang="en-US" dirty="0" err="1"/>
              <a:t>peci</a:t>
            </a:r>
            <a:r>
              <a:rPr lang="en-US" dirty="0"/>
              <a:t> je </a:t>
            </a:r>
            <a:r>
              <a:rPr lang="cs-CZ" dirty="0"/>
              <a:t>cca 900 °C. Po ochlazení se nanášení a výpal opakuje.</a:t>
            </a:r>
          </a:p>
          <a:p>
            <a:endParaRPr lang="cs-CZ" dirty="0"/>
          </a:p>
          <a:p>
            <a:r>
              <a:rPr lang="cs-CZ" dirty="0"/>
              <a:t>V</a:t>
            </a:r>
            <a:r>
              <a:rPr lang="en-US" dirty="0" err="1"/>
              <a:t>yrábí</a:t>
            </a:r>
            <a:r>
              <a:rPr lang="cs-CZ" dirty="0"/>
              <a:t> se</a:t>
            </a:r>
            <a:r>
              <a:rPr lang="en-US" dirty="0"/>
              <a:t> </a:t>
            </a:r>
            <a:r>
              <a:rPr lang="en-US" dirty="0" err="1"/>
              <a:t>smaltované</a:t>
            </a:r>
            <a:r>
              <a:rPr lang="en-US" dirty="0"/>
              <a:t> </a:t>
            </a:r>
            <a:r>
              <a:rPr lang="cs-CZ" dirty="0"/>
              <a:t>nádobí, koupelnové vany nebo </a:t>
            </a:r>
            <a:r>
              <a:rPr lang="en-US" dirty="0" err="1"/>
              <a:t>označení</a:t>
            </a:r>
            <a:r>
              <a:rPr lang="en-US" dirty="0"/>
              <a:t> </a:t>
            </a:r>
            <a:r>
              <a:rPr lang="en-US" dirty="0" err="1"/>
              <a:t>ulic</a:t>
            </a:r>
            <a:r>
              <a:rPr lang="en-US" dirty="0"/>
              <a:t> a </a:t>
            </a:r>
            <a:r>
              <a:rPr lang="en-US" dirty="0" err="1"/>
              <a:t>čísel</a:t>
            </a:r>
            <a:r>
              <a:rPr lang="en-US" dirty="0"/>
              <a:t> </a:t>
            </a:r>
            <a:r>
              <a:rPr lang="en-US" dirty="0" err="1"/>
              <a:t>domů</a:t>
            </a:r>
            <a:r>
              <a:rPr lang="en-US" dirty="0"/>
              <a:t>.</a:t>
            </a:r>
          </a:p>
        </p:txBody>
      </p:sp>
      <p:pic>
        <p:nvPicPr>
          <p:cNvPr id="5" name="Obrázek 4">
            <a:extLst>
              <a:ext uri="{FF2B5EF4-FFF2-40B4-BE49-F238E27FC236}">
                <a16:creationId xmlns:a16="http://schemas.microsoft.com/office/drawing/2014/main" id="{19093816-6A42-4425-BDD7-6A016DCD5E72}"/>
              </a:ext>
            </a:extLst>
          </p:cNvPr>
          <p:cNvPicPr>
            <a:picLocks noChangeAspect="1"/>
          </p:cNvPicPr>
          <p:nvPr/>
        </p:nvPicPr>
        <p:blipFill>
          <a:blip r:embed="rId3"/>
          <a:stretch>
            <a:fillRect/>
          </a:stretch>
        </p:blipFill>
        <p:spPr>
          <a:xfrm>
            <a:off x="249308" y="4837044"/>
            <a:ext cx="1564662" cy="1300576"/>
          </a:xfrm>
          <a:prstGeom prst="rect">
            <a:avLst/>
          </a:prstGeom>
        </p:spPr>
      </p:pic>
      <p:pic>
        <p:nvPicPr>
          <p:cNvPr id="6148" name="Picture 4" descr="Image result for smalt&quot;">
            <a:extLst>
              <a:ext uri="{FF2B5EF4-FFF2-40B4-BE49-F238E27FC236}">
                <a16:creationId xmlns:a16="http://schemas.microsoft.com/office/drawing/2014/main" id="{00B76236-9237-41BB-B7C1-3FA157B77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026" y="4558747"/>
            <a:ext cx="2592961" cy="1972503"/>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F4CAED7F-22A0-44FD-9B0D-8383F567AFAA}"/>
              </a:ext>
            </a:extLst>
          </p:cNvPr>
          <p:cNvPicPr>
            <a:picLocks noChangeAspect="1"/>
          </p:cNvPicPr>
          <p:nvPr/>
        </p:nvPicPr>
        <p:blipFill>
          <a:blip r:embed="rId5"/>
          <a:stretch>
            <a:fillRect/>
          </a:stretch>
        </p:blipFill>
        <p:spPr>
          <a:xfrm>
            <a:off x="7856218" y="3896139"/>
            <a:ext cx="4190008" cy="2618755"/>
          </a:xfrm>
          <a:prstGeom prst="rect">
            <a:avLst/>
          </a:prstGeom>
        </p:spPr>
      </p:pic>
    </p:spTree>
    <p:extLst>
      <p:ext uri="{BB962C8B-B14F-4D97-AF65-F5344CB8AC3E}">
        <p14:creationId xmlns:p14="http://schemas.microsoft.com/office/powerpoint/2010/main" val="1860346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0C8D20-505B-4A92-B289-2ACCD35E55FC}"/>
              </a:ext>
            </a:extLst>
          </p:cNvPr>
          <p:cNvSpPr>
            <a:spLocks noGrp="1"/>
          </p:cNvSpPr>
          <p:nvPr>
            <p:ph type="title"/>
          </p:nvPr>
        </p:nvSpPr>
        <p:spPr>
          <a:xfrm>
            <a:off x="824947" y="431385"/>
            <a:ext cx="2872409" cy="562527"/>
          </a:xfrm>
        </p:spPr>
        <p:txBody>
          <a:bodyPr>
            <a:normAutofit/>
          </a:bodyPr>
          <a:lstStyle/>
          <a:p>
            <a:r>
              <a:rPr lang="cs-CZ" sz="2800" b="1" dirty="0">
                <a:latin typeface="+mn-lt"/>
              </a:rPr>
              <a:t>Tavené horniny</a:t>
            </a:r>
            <a:endParaRPr lang="en-US" sz="2800" b="1" dirty="0">
              <a:latin typeface="+mn-lt"/>
            </a:endParaRPr>
          </a:p>
        </p:txBody>
      </p:sp>
      <p:sp>
        <p:nvSpPr>
          <p:cNvPr id="5" name="Obdélník 4">
            <a:extLst>
              <a:ext uri="{FF2B5EF4-FFF2-40B4-BE49-F238E27FC236}">
                <a16:creationId xmlns:a16="http://schemas.microsoft.com/office/drawing/2014/main" id="{51D7F4CF-7488-4823-8159-CF1CF09E6237}"/>
              </a:ext>
            </a:extLst>
          </p:cNvPr>
          <p:cNvSpPr/>
          <p:nvPr/>
        </p:nvSpPr>
        <p:spPr>
          <a:xfrm>
            <a:off x="132522" y="1198818"/>
            <a:ext cx="11926956" cy="3416320"/>
          </a:xfrm>
          <a:prstGeom prst="rect">
            <a:avLst/>
          </a:prstGeom>
        </p:spPr>
        <p:txBody>
          <a:bodyPr wrap="square">
            <a:spAutoFit/>
          </a:bodyPr>
          <a:lstStyle/>
          <a:p>
            <a:r>
              <a:rPr lang="en-US" dirty="0" err="1"/>
              <a:t>Základem</a:t>
            </a:r>
            <a:r>
              <a:rPr lang="en-US" dirty="0"/>
              <a:t> </a:t>
            </a:r>
            <a:r>
              <a:rPr lang="en-US" dirty="0" err="1"/>
              <a:t>všech</a:t>
            </a:r>
            <a:r>
              <a:rPr lang="en-US" dirty="0"/>
              <a:t> </a:t>
            </a:r>
            <a:r>
              <a:rPr lang="en-US" dirty="0" err="1"/>
              <a:t>těchto</a:t>
            </a:r>
            <a:r>
              <a:rPr lang="en-US" dirty="0"/>
              <a:t> </a:t>
            </a:r>
            <a:r>
              <a:rPr lang="en-US" dirty="0" err="1"/>
              <a:t>výrobků</a:t>
            </a:r>
            <a:r>
              <a:rPr lang="en-US" dirty="0"/>
              <a:t> </a:t>
            </a:r>
            <a:r>
              <a:rPr lang="en-US" dirty="0" err="1"/>
              <a:t>jsou</a:t>
            </a:r>
            <a:r>
              <a:rPr lang="en-US" dirty="0"/>
              <a:t> </a:t>
            </a:r>
            <a:r>
              <a:rPr lang="en-US" dirty="0" err="1"/>
              <a:t>přírodní</a:t>
            </a:r>
            <a:r>
              <a:rPr lang="en-US" dirty="0"/>
              <a:t> </a:t>
            </a:r>
            <a:r>
              <a:rPr lang="en-US" dirty="0" err="1"/>
              <a:t>horniny</a:t>
            </a:r>
            <a:r>
              <a:rPr lang="en-US" dirty="0"/>
              <a:t>, </a:t>
            </a:r>
            <a:r>
              <a:rPr lang="en-US" dirty="0" err="1"/>
              <a:t>které</a:t>
            </a:r>
            <a:r>
              <a:rPr lang="en-US" dirty="0"/>
              <a:t> se </a:t>
            </a:r>
            <a:r>
              <a:rPr lang="en-US" dirty="0" err="1"/>
              <a:t>buď</a:t>
            </a:r>
            <a:r>
              <a:rPr lang="en-US" dirty="0"/>
              <a:t> </a:t>
            </a:r>
            <a:r>
              <a:rPr lang="en-US" dirty="0" err="1"/>
              <a:t>samostatně</a:t>
            </a:r>
            <a:r>
              <a:rPr lang="en-US" dirty="0"/>
              <a:t>, </a:t>
            </a:r>
            <a:r>
              <a:rPr lang="en-US" dirty="0" err="1"/>
              <a:t>nebo</a:t>
            </a:r>
            <a:r>
              <a:rPr lang="en-US" dirty="0"/>
              <a:t> </a:t>
            </a:r>
            <a:r>
              <a:rPr lang="en-US" dirty="0" err="1"/>
              <a:t>spolu</a:t>
            </a:r>
            <a:r>
              <a:rPr lang="en-US" dirty="0"/>
              <a:t> s </a:t>
            </a:r>
            <a:r>
              <a:rPr lang="en-US" dirty="0" err="1"/>
              <a:t>různými</a:t>
            </a:r>
            <a:r>
              <a:rPr lang="en-US" dirty="0"/>
              <a:t> </a:t>
            </a:r>
            <a:r>
              <a:rPr lang="en-US" dirty="0" err="1"/>
              <a:t>korekčními</a:t>
            </a:r>
            <a:r>
              <a:rPr lang="en-US" dirty="0"/>
              <a:t> </a:t>
            </a:r>
            <a:r>
              <a:rPr lang="en-US" dirty="0" err="1"/>
              <a:t>složkami</a:t>
            </a:r>
            <a:r>
              <a:rPr lang="en-US" dirty="0"/>
              <a:t> </a:t>
            </a:r>
            <a:r>
              <a:rPr lang="en-US" dirty="0" err="1"/>
              <a:t>taví</a:t>
            </a:r>
            <a:r>
              <a:rPr lang="en-US" dirty="0"/>
              <a:t>. </a:t>
            </a:r>
            <a:r>
              <a:rPr lang="en-US" dirty="0" err="1"/>
              <a:t>Vzniklá</a:t>
            </a:r>
            <a:r>
              <a:rPr lang="en-US" dirty="0"/>
              <a:t> </a:t>
            </a:r>
            <a:r>
              <a:rPr lang="en-US" dirty="0" err="1"/>
              <a:t>tavenina</a:t>
            </a:r>
            <a:r>
              <a:rPr lang="en-US" dirty="0"/>
              <a:t> je </a:t>
            </a:r>
            <a:r>
              <a:rPr lang="en-US" dirty="0" err="1"/>
              <a:t>dále</a:t>
            </a:r>
            <a:r>
              <a:rPr lang="en-US" dirty="0"/>
              <a:t> </a:t>
            </a:r>
            <a:r>
              <a:rPr lang="en-US" dirty="0" err="1"/>
              <a:t>zpracovávána</a:t>
            </a:r>
            <a:r>
              <a:rPr lang="en-US" dirty="0"/>
              <a:t> </a:t>
            </a:r>
            <a:r>
              <a:rPr lang="en-US" dirty="0" err="1"/>
              <a:t>buď</a:t>
            </a:r>
            <a:r>
              <a:rPr lang="en-US" dirty="0"/>
              <a:t> </a:t>
            </a:r>
            <a:r>
              <a:rPr lang="en-US" dirty="0" err="1"/>
              <a:t>odléváním</a:t>
            </a:r>
            <a:r>
              <a:rPr lang="en-US" dirty="0"/>
              <a:t> </a:t>
            </a:r>
            <a:r>
              <a:rPr lang="en-US" dirty="0" err="1"/>
              <a:t>nebo</a:t>
            </a:r>
            <a:r>
              <a:rPr lang="en-US" dirty="0"/>
              <a:t> </a:t>
            </a:r>
            <a:r>
              <a:rPr lang="en-US" dirty="0" err="1"/>
              <a:t>rozvlákňováním</a:t>
            </a:r>
            <a:r>
              <a:rPr lang="en-US" dirty="0"/>
              <a:t>. </a:t>
            </a:r>
            <a:endParaRPr lang="cs-CZ" dirty="0"/>
          </a:p>
          <a:p>
            <a:endParaRPr lang="cs-CZ" dirty="0"/>
          </a:p>
          <a:p>
            <a:r>
              <a:rPr lang="en-US" dirty="0"/>
              <a:t>- </a:t>
            </a:r>
            <a:r>
              <a:rPr lang="en-US" b="1" dirty="0" err="1"/>
              <a:t>odlévané</a:t>
            </a:r>
            <a:r>
              <a:rPr lang="en-US" b="1" dirty="0"/>
              <a:t> </a:t>
            </a:r>
            <a:r>
              <a:rPr lang="en-US" b="1" dirty="0" err="1"/>
              <a:t>výrobky</a:t>
            </a:r>
            <a:r>
              <a:rPr lang="en-US" b="1" dirty="0"/>
              <a:t> </a:t>
            </a:r>
            <a:r>
              <a:rPr lang="en-US" dirty="0"/>
              <a:t>(</a:t>
            </a:r>
            <a:r>
              <a:rPr lang="en-US" dirty="0" err="1"/>
              <a:t>odlitky</a:t>
            </a:r>
            <a:r>
              <a:rPr lang="en-US" dirty="0"/>
              <a:t>)</a:t>
            </a:r>
            <a:r>
              <a:rPr lang="cs-CZ" dirty="0"/>
              <a:t> </a:t>
            </a:r>
            <a:r>
              <a:rPr lang="en-US" dirty="0" err="1"/>
              <a:t>vznikají</a:t>
            </a:r>
            <a:r>
              <a:rPr lang="en-US" dirty="0"/>
              <a:t> </a:t>
            </a:r>
            <a:r>
              <a:rPr lang="en-US" dirty="0" err="1"/>
              <a:t>odléváním</a:t>
            </a:r>
            <a:r>
              <a:rPr lang="en-US" dirty="0"/>
              <a:t> </a:t>
            </a:r>
            <a:r>
              <a:rPr lang="en-US" dirty="0" err="1"/>
              <a:t>horninové</a:t>
            </a:r>
            <a:r>
              <a:rPr lang="en-US" dirty="0"/>
              <a:t> </a:t>
            </a:r>
            <a:r>
              <a:rPr lang="en-US" dirty="0" err="1"/>
              <a:t>taveniny</a:t>
            </a:r>
            <a:r>
              <a:rPr lang="en-US" dirty="0"/>
              <a:t> do </a:t>
            </a:r>
            <a:r>
              <a:rPr lang="en-US" dirty="0" err="1"/>
              <a:t>forem</a:t>
            </a:r>
            <a:r>
              <a:rPr lang="en-US" dirty="0"/>
              <a:t> a </a:t>
            </a:r>
            <a:r>
              <a:rPr lang="en-US" dirty="0" err="1"/>
              <a:t>jejím</a:t>
            </a:r>
            <a:r>
              <a:rPr lang="en-US" dirty="0"/>
              <a:t> </a:t>
            </a:r>
            <a:r>
              <a:rPr lang="en-US" dirty="0" err="1"/>
              <a:t>postupným</a:t>
            </a:r>
            <a:r>
              <a:rPr lang="en-US" dirty="0"/>
              <a:t> </a:t>
            </a:r>
            <a:r>
              <a:rPr lang="en-US" dirty="0" err="1"/>
              <a:t>chladnutím</a:t>
            </a:r>
            <a:r>
              <a:rPr lang="cs-CZ" dirty="0"/>
              <a:t>.</a:t>
            </a:r>
            <a:endParaRPr lang="en-US" dirty="0"/>
          </a:p>
          <a:p>
            <a:r>
              <a:rPr lang="en-US" dirty="0"/>
              <a:t> </a:t>
            </a:r>
          </a:p>
          <a:p>
            <a:r>
              <a:rPr lang="en-US" dirty="0"/>
              <a:t>- </a:t>
            </a:r>
            <a:r>
              <a:rPr lang="en-US" b="1" dirty="0" err="1"/>
              <a:t>rozvlákňované</a:t>
            </a:r>
            <a:r>
              <a:rPr lang="en-US" b="1" dirty="0"/>
              <a:t> </a:t>
            </a:r>
            <a:r>
              <a:rPr lang="en-US" b="1" dirty="0" err="1"/>
              <a:t>výrobky</a:t>
            </a:r>
            <a:r>
              <a:rPr lang="en-US" b="1" dirty="0"/>
              <a:t> </a:t>
            </a:r>
            <a:r>
              <a:rPr lang="en-US" dirty="0"/>
              <a:t>(</a:t>
            </a:r>
            <a:r>
              <a:rPr lang="en-US" dirty="0" err="1"/>
              <a:t>minerální</a:t>
            </a:r>
            <a:r>
              <a:rPr lang="en-US" dirty="0"/>
              <a:t> </a:t>
            </a:r>
            <a:r>
              <a:rPr lang="en-US" dirty="0" err="1"/>
              <a:t>vlákna</a:t>
            </a:r>
            <a:r>
              <a:rPr lang="en-US" dirty="0"/>
              <a:t>, resp. </a:t>
            </a:r>
            <a:r>
              <a:rPr lang="en-US" dirty="0" err="1"/>
              <a:t>minerální</a:t>
            </a:r>
            <a:r>
              <a:rPr lang="en-US" dirty="0"/>
              <a:t> </a:t>
            </a:r>
            <a:r>
              <a:rPr lang="en-US" dirty="0" err="1"/>
              <a:t>vlna</a:t>
            </a:r>
            <a:r>
              <a:rPr lang="en-US" dirty="0"/>
              <a:t>), </a:t>
            </a:r>
            <a:r>
              <a:rPr lang="en-US" dirty="0" err="1"/>
              <a:t>které</a:t>
            </a:r>
            <a:r>
              <a:rPr lang="en-US" dirty="0"/>
              <a:t> se </a:t>
            </a:r>
            <a:r>
              <a:rPr lang="en-US" dirty="0" err="1"/>
              <a:t>vyrábějí</a:t>
            </a:r>
            <a:r>
              <a:rPr lang="en-US" dirty="0"/>
              <a:t> </a:t>
            </a:r>
            <a:r>
              <a:rPr lang="en-US" dirty="0" err="1"/>
              <a:t>odstředivým</a:t>
            </a:r>
            <a:r>
              <a:rPr lang="en-US" dirty="0"/>
              <a:t> </a:t>
            </a:r>
            <a:r>
              <a:rPr lang="en-US" dirty="0" err="1"/>
              <a:t>rozvlákňováním</a:t>
            </a:r>
            <a:r>
              <a:rPr lang="en-US" dirty="0"/>
              <a:t> </a:t>
            </a:r>
            <a:r>
              <a:rPr lang="en-US" dirty="0" err="1"/>
              <a:t>horninové</a:t>
            </a:r>
            <a:r>
              <a:rPr lang="en-US" dirty="0"/>
              <a:t> </a:t>
            </a:r>
            <a:r>
              <a:rPr lang="en-US" dirty="0" err="1"/>
              <a:t>taveniny</a:t>
            </a:r>
            <a:r>
              <a:rPr lang="en-US" dirty="0"/>
              <a:t> v </a:t>
            </a:r>
            <a:r>
              <a:rPr lang="en-US" dirty="0" err="1"/>
              <a:t>proudu</a:t>
            </a:r>
            <a:r>
              <a:rPr lang="en-US" dirty="0"/>
              <a:t> </a:t>
            </a:r>
            <a:r>
              <a:rPr lang="en-US" dirty="0" err="1"/>
              <a:t>vzduchu</a:t>
            </a:r>
            <a:r>
              <a:rPr lang="en-US" dirty="0"/>
              <a:t> a </a:t>
            </a:r>
            <a:r>
              <a:rPr lang="en-US" dirty="0" err="1"/>
              <a:t>následným</a:t>
            </a:r>
            <a:r>
              <a:rPr lang="en-US" dirty="0"/>
              <a:t> </a:t>
            </a:r>
            <a:r>
              <a:rPr lang="en-US" dirty="0" err="1"/>
              <a:t>vytvrzením</a:t>
            </a:r>
            <a:r>
              <a:rPr lang="en-US" dirty="0"/>
              <a:t> </a:t>
            </a:r>
            <a:r>
              <a:rPr lang="en-US" dirty="0" err="1"/>
              <a:t>silikátového</a:t>
            </a:r>
            <a:r>
              <a:rPr lang="en-US" dirty="0"/>
              <a:t> </a:t>
            </a:r>
            <a:r>
              <a:rPr lang="en-US" dirty="0" err="1"/>
              <a:t>vlákna</a:t>
            </a:r>
            <a:r>
              <a:rPr lang="en-US" dirty="0"/>
              <a:t>.</a:t>
            </a:r>
            <a:endParaRPr lang="cs-CZ" dirty="0"/>
          </a:p>
          <a:p>
            <a:endParaRPr lang="cs-CZ" dirty="0"/>
          </a:p>
          <a:p>
            <a:r>
              <a:rPr lang="en-US" dirty="0" err="1"/>
              <a:t>Největší</a:t>
            </a:r>
            <a:r>
              <a:rPr lang="en-US" dirty="0"/>
              <a:t> </a:t>
            </a:r>
            <a:r>
              <a:rPr lang="en-US" dirty="0" err="1"/>
              <a:t>význam</a:t>
            </a:r>
            <a:r>
              <a:rPr lang="en-US" dirty="0"/>
              <a:t> v </a:t>
            </a:r>
            <a:r>
              <a:rPr lang="en-US" dirty="0" err="1"/>
              <a:t>technologii</a:t>
            </a:r>
            <a:r>
              <a:rPr lang="en-US" dirty="0"/>
              <a:t> </a:t>
            </a:r>
            <a:r>
              <a:rPr lang="en-US" dirty="0" err="1"/>
              <a:t>tavených</a:t>
            </a:r>
            <a:r>
              <a:rPr lang="en-US" dirty="0"/>
              <a:t> </a:t>
            </a:r>
            <a:r>
              <a:rPr lang="en-US" dirty="0" err="1"/>
              <a:t>hornin</a:t>
            </a:r>
            <a:r>
              <a:rPr lang="en-US" dirty="0"/>
              <a:t> </a:t>
            </a:r>
            <a:r>
              <a:rPr lang="en-US" dirty="0" err="1"/>
              <a:t>mají</a:t>
            </a:r>
            <a:r>
              <a:rPr lang="en-US" dirty="0"/>
              <a:t> </a:t>
            </a:r>
            <a:r>
              <a:rPr lang="en-US" dirty="0" err="1"/>
              <a:t>bazalty</a:t>
            </a:r>
            <a:r>
              <a:rPr lang="cs-CZ" dirty="0"/>
              <a:t> </a:t>
            </a:r>
            <a:r>
              <a:rPr lang="en-US" dirty="0"/>
              <a:t>(</a:t>
            </a:r>
            <a:r>
              <a:rPr lang="en-US" dirty="0" err="1"/>
              <a:t>čediče</a:t>
            </a:r>
            <a:r>
              <a:rPr lang="en-US" dirty="0"/>
              <a:t>)</a:t>
            </a:r>
            <a:r>
              <a:rPr lang="cs-CZ" dirty="0"/>
              <a:t>, </a:t>
            </a:r>
            <a:r>
              <a:rPr lang="en-US" dirty="0" err="1"/>
              <a:t>známo</a:t>
            </a:r>
            <a:r>
              <a:rPr lang="en-US" dirty="0"/>
              <a:t> je </a:t>
            </a:r>
            <a:r>
              <a:rPr lang="en-US" dirty="0" err="1"/>
              <a:t>však</a:t>
            </a:r>
            <a:r>
              <a:rPr lang="en-US" dirty="0"/>
              <a:t> </a:t>
            </a:r>
            <a:r>
              <a:rPr lang="en-US" dirty="0" err="1"/>
              <a:t>také</a:t>
            </a:r>
            <a:r>
              <a:rPr lang="en-US" dirty="0"/>
              <a:t> </a:t>
            </a:r>
            <a:r>
              <a:rPr lang="en-US" dirty="0" err="1"/>
              <a:t>užití</a:t>
            </a:r>
            <a:r>
              <a:rPr lang="en-US" dirty="0"/>
              <a:t> </a:t>
            </a:r>
            <a:r>
              <a:rPr lang="en-US" dirty="0" err="1"/>
              <a:t>fonolitů</a:t>
            </a:r>
            <a:r>
              <a:rPr lang="en-US" dirty="0"/>
              <a:t> (</a:t>
            </a:r>
            <a:r>
              <a:rPr lang="en-US" dirty="0" err="1"/>
              <a:t>znělců</a:t>
            </a:r>
            <a:r>
              <a:rPr lang="en-US" dirty="0"/>
              <a:t>), </a:t>
            </a:r>
            <a:r>
              <a:rPr lang="en-US" dirty="0" err="1"/>
              <a:t>granitů</a:t>
            </a:r>
            <a:r>
              <a:rPr lang="en-US" dirty="0"/>
              <a:t>, </a:t>
            </a:r>
            <a:r>
              <a:rPr lang="en-US" dirty="0" err="1"/>
              <a:t>opuk</a:t>
            </a:r>
            <a:r>
              <a:rPr lang="en-US" dirty="0"/>
              <a:t> </a:t>
            </a:r>
            <a:r>
              <a:rPr lang="en-US" dirty="0" err="1"/>
              <a:t>nebo</a:t>
            </a:r>
            <a:r>
              <a:rPr lang="en-US" dirty="0"/>
              <a:t> </a:t>
            </a:r>
            <a:r>
              <a:rPr lang="en-US" dirty="0" err="1"/>
              <a:t>amfibolitů</a:t>
            </a:r>
            <a:r>
              <a:rPr lang="en-US" dirty="0"/>
              <a:t>. Z </a:t>
            </a:r>
            <a:r>
              <a:rPr lang="en-US" dirty="0" err="1"/>
              <a:t>druhotných</a:t>
            </a:r>
            <a:r>
              <a:rPr lang="en-US" dirty="0"/>
              <a:t> </a:t>
            </a:r>
            <a:r>
              <a:rPr lang="en-US" dirty="0" err="1"/>
              <a:t>surovin</a:t>
            </a:r>
            <a:r>
              <a:rPr lang="en-US" dirty="0"/>
              <a:t> </a:t>
            </a:r>
            <a:r>
              <a:rPr lang="en-US" dirty="0" err="1"/>
              <a:t>byly</a:t>
            </a:r>
            <a:r>
              <a:rPr lang="en-US" dirty="0"/>
              <a:t> pro </a:t>
            </a:r>
            <a:r>
              <a:rPr lang="en-US" dirty="0" err="1"/>
              <a:t>výrobu</a:t>
            </a:r>
            <a:r>
              <a:rPr lang="en-US" dirty="0"/>
              <a:t> </a:t>
            </a:r>
            <a:r>
              <a:rPr lang="en-US" dirty="0" err="1"/>
              <a:t>minerálních</a:t>
            </a:r>
            <a:r>
              <a:rPr lang="en-US" dirty="0"/>
              <a:t> </a:t>
            </a:r>
            <a:r>
              <a:rPr lang="en-US" dirty="0" err="1"/>
              <a:t>vláken</a:t>
            </a:r>
            <a:r>
              <a:rPr lang="en-US" dirty="0"/>
              <a:t> </a:t>
            </a:r>
            <a:r>
              <a:rPr lang="en-US" dirty="0" err="1"/>
              <a:t>používány</a:t>
            </a:r>
            <a:r>
              <a:rPr lang="en-US" dirty="0"/>
              <a:t> </a:t>
            </a:r>
            <a:r>
              <a:rPr lang="en-US" dirty="0" err="1"/>
              <a:t>především</a:t>
            </a:r>
            <a:r>
              <a:rPr lang="en-US" dirty="0"/>
              <a:t> </a:t>
            </a:r>
            <a:r>
              <a:rPr lang="en-US" dirty="0" err="1"/>
              <a:t>metalurgické</a:t>
            </a:r>
            <a:r>
              <a:rPr lang="en-US" dirty="0"/>
              <a:t> </a:t>
            </a:r>
            <a:r>
              <a:rPr lang="en-US" dirty="0" err="1"/>
              <a:t>strusky</a:t>
            </a:r>
            <a:r>
              <a:rPr lang="en-US" dirty="0"/>
              <a:t>. </a:t>
            </a:r>
            <a:endParaRPr lang="cs-CZ" dirty="0"/>
          </a:p>
          <a:p>
            <a:endParaRPr lang="cs-CZ" dirty="0"/>
          </a:p>
          <a:p>
            <a:endParaRPr lang="en-US" dirty="0"/>
          </a:p>
        </p:txBody>
      </p:sp>
      <p:pic>
        <p:nvPicPr>
          <p:cNvPr id="8" name="Obrázek 7" descr="Obsah obrázku chléb, budova, jídlo, skála&#10;&#10;Popis byl vytvořen automaticky">
            <a:extLst>
              <a:ext uri="{FF2B5EF4-FFF2-40B4-BE49-F238E27FC236}">
                <a16:creationId xmlns:a16="http://schemas.microsoft.com/office/drawing/2014/main" id="{F2870A7D-56A5-4318-ADEA-F860A003D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776" y="4470371"/>
            <a:ext cx="2771676" cy="2096080"/>
          </a:xfrm>
          <a:prstGeom prst="rect">
            <a:avLst/>
          </a:prstGeom>
        </p:spPr>
      </p:pic>
      <p:pic>
        <p:nvPicPr>
          <p:cNvPr id="10" name="Obrázek 9" descr="Obsah obrázku budova, vsedě, bílá, velké&#10;&#10;Popis byl vytvořen automaticky">
            <a:extLst>
              <a:ext uri="{FF2B5EF4-FFF2-40B4-BE49-F238E27FC236}">
                <a16:creationId xmlns:a16="http://schemas.microsoft.com/office/drawing/2014/main" id="{3B7F08F5-F9D8-458D-B6DE-E348A1ECD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480" y="4528930"/>
            <a:ext cx="2961861" cy="1974574"/>
          </a:xfrm>
          <a:prstGeom prst="rect">
            <a:avLst/>
          </a:prstGeom>
        </p:spPr>
      </p:pic>
      <p:pic>
        <p:nvPicPr>
          <p:cNvPr id="12" name="Obrázek 11" descr="Obsah obrázku exteriér, hora, kráva, pole&#10;&#10;Popis byl vytvořen automaticky">
            <a:extLst>
              <a:ext uri="{FF2B5EF4-FFF2-40B4-BE49-F238E27FC236}">
                <a16:creationId xmlns:a16="http://schemas.microsoft.com/office/drawing/2014/main" id="{26FEECFA-B2EF-4084-81F2-3299E9EBB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061" y="4625008"/>
            <a:ext cx="3324823" cy="1870213"/>
          </a:xfrm>
          <a:prstGeom prst="rect">
            <a:avLst/>
          </a:prstGeom>
        </p:spPr>
      </p:pic>
    </p:spTree>
    <p:extLst>
      <p:ext uri="{BB962C8B-B14F-4D97-AF65-F5344CB8AC3E}">
        <p14:creationId xmlns:p14="http://schemas.microsoft.com/office/powerpoint/2010/main" val="810587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0E34A0-FBD7-4530-92E0-9FF7812291D6}"/>
              </a:ext>
            </a:extLst>
          </p:cNvPr>
          <p:cNvSpPr>
            <a:spLocks noGrp="1"/>
          </p:cNvSpPr>
          <p:nvPr>
            <p:ph type="ctrTitle"/>
          </p:nvPr>
        </p:nvSpPr>
        <p:spPr/>
        <p:txBody>
          <a:bodyPr/>
          <a:lstStyle/>
          <a:p>
            <a:r>
              <a:rPr lang="en-US" dirty="0"/>
              <a:t>V</a:t>
            </a:r>
            <a:r>
              <a:rPr lang="cs-CZ" dirty="0"/>
              <a:t>ý</a:t>
            </a:r>
            <a:r>
              <a:rPr lang="en-US" dirty="0" err="1"/>
              <a:t>roba</a:t>
            </a:r>
            <a:r>
              <a:rPr lang="en-US" dirty="0"/>
              <a:t> </a:t>
            </a:r>
            <a:r>
              <a:rPr lang="en-US" dirty="0" err="1"/>
              <a:t>keramiky</a:t>
            </a:r>
            <a:endParaRPr lang="en-US" dirty="0"/>
          </a:p>
        </p:txBody>
      </p:sp>
    </p:spTree>
    <p:extLst>
      <p:ext uri="{BB962C8B-B14F-4D97-AF65-F5344CB8AC3E}">
        <p14:creationId xmlns:p14="http://schemas.microsoft.com/office/powerpoint/2010/main" val="508779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31CB3AF-148E-4526-84D3-72CBB5159F9B}"/>
              </a:ext>
            </a:extLst>
          </p:cNvPr>
          <p:cNvSpPr/>
          <p:nvPr/>
        </p:nvSpPr>
        <p:spPr>
          <a:xfrm>
            <a:off x="106017" y="1890525"/>
            <a:ext cx="11873948" cy="4247317"/>
          </a:xfrm>
          <a:prstGeom prst="rect">
            <a:avLst/>
          </a:prstGeom>
        </p:spPr>
        <p:txBody>
          <a:bodyPr wrap="square">
            <a:spAutoFit/>
          </a:bodyPr>
          <a:lstStyle/>
          <a:p>
            <a:r>
              <a:rPr lang="cs-CZ" b="1" dirty="0"/>
              <a:t>K</a:t>
            </a:r>
            <a:r>
              <a:rPr lang="en-US" b="1" dirty="0" err="1"/>
              <a:t>eramika</a:t>
            </a:r>
            <a:r>
              <a:rPr lang="en-US" b="1" dirty="0"/>
              <a:t> </a:t>
            </a:r>
            <a:r>
              <a:rPr lang="en-US" dirty="0"/>
              <a:t>(resp. </a:t>
            </a:r>
            <a:r>
              <a:rPr lang="en-US" dirty="0" err="1"/>
              <a:t>keramické</a:t>
            </a:r>
            <a:r>
              <a:rPr lang="en-US" dirty="0"/>
              <a:t> </a:t>
            </a:r>
            <a:r>
              <a:rPr lang="en-US" dirty="0" err="1"/>
              <a:t>materiály</a:t>
            </a:r>
            <a:r>
              <a:rPr lang="en-US" dirty="0"/>
              <a:t>) </a:t>
            </a:r>
            <a:r>
              <a:rPr lang="cs-CZ" dirty="0"/>
              <a:t>= </a:t>
            </a:r>
            <a:r>
              <a:rPr lang="en-US" dirty="0" err="1"/>
              <a:t>soudržné</a:t>
            </a:r>
            <a:r>
              <a:rPr lang="en-US" dirty="0"/>
              <a:t>, </a:t>
            </a:r>
            <a:r>
              <a:rPr lang="en-US" dirty="0" err="1"/>
              <a:t>ve</a:t>
            </a:r>
            <a:r>
              <a:rPr lang="en-US" dirty="0"/>
              <a:t> </a:t>
            </a:r>
            <a:r>
              <a:rPr lang="en-US" dirty="0" err="1"/>
              <a:t>vodě</a:t>
            </a:r>
            <a:r>
              <a:rPr lang="en-US" dirty="0"/>
              <a:t> </a:t>
            </a:r>
            <a:r>
              <a:rPr lang="en-US" dirty="0" err="1"/>
              <a:t>prakticky</a:t>
            </a:r>
            <a:r>
              <a:rPr lang="en-US" dirty="0"/>
              <a:t> </a:t>
            </a:r>
            <a:r>
              <a:rPr lang="en-US" dirty="0" err="1"/>
              <a:t>nerozpustné</a:t>
            </a:r>
            <a:r>
              <a:rPr lang="en-US" dirty="0"/>
              <a:t>  </a:t>
            </a:r>
            <a:r>
              <a:rPr lang="en-US" dirty="0" err="1"/>
              <a:t>polykrystalické</a:t>
            </a:r>
            <a:r>
              <a:rPr lang="en-US" dirty="0"/>
              <a:t> </a:t>
            </a:r>
            <a:r>
              <a:rPr lang="en-US" dirty="0" err="1"/>
              <a:t>látky</a:t>
            </a:r>
            <a:r>
              <a:rPr lang="en-US" dirty="0"/>
              <a:t>, </a:t>
            </a:r>
            <a:r>
              <a:rPr lang="en-US" dirty="0" err="1"/>
              <a:t>někdy</a:t>
            </a:r>
            <a:r>
              <a:rPr lang="en-US" dirty="0"/>
              <a:t> s </a:t>
            </a:r>
            <a:r>
              <a:rPr lang="en-US" dirty="0" err="1"/>
              <a:t>určitým</a:t>
            </a:r>
            <a:r>
              <a:rPr lang="en-US" dirty="0"/>
              <a:t> </a:t>
            </a:r>
            <a:r>
              <a:rPr lang="en-US" dirty="0" err="1"/>
              <a:t>podílem</a:t>
            </a:r>
            <a:r>
              <a:rPr lang="en-US" dirty="0"/>
              <a:t> </a:t>
            </a:r>
            <a:r>
              <a:rPr lang="en-US" dirty="0" err="1"/>
              <a:t>skelné</a:t>
            </a:r>
            <a:r>
              <a:rPr lang="en-US" dirty="0"/>
              <a:t> </a:t>
            </a:r>
            <a:r>
              <a:rPr lang="en-US" dirty="0" err="1"/>
              <a:t>fáze</a:t>
            </a:r>
            <a:r>
              <a:rPr lang="en-US" dirty="0"/>
              <a:t>, </a:t>
            </a:r>
            <a:r>
              <a:rPr lang="en-US" dirty="0" err="1"/>
              <a:t>které</a:t>
            </a:r>
            <a:r>
              <a:rPr lang="en-US" dirty="0"/>
              <a:t> </a:t>
            </a:r>
            <a:r>
              <a:rPr lang="en-US" dirty="0" err="1"/>
              <a:t>byly</a:t>
            </a:r>
            <a:r>
              <a:rPr lang="en-US" dirty="0"/>
              <a:t> </a:t>
            </a:r>
            <a:r>
              <a:rPr lang="en-US" dirty="0" err="1"/>
              <a:t>získány</a:t>
            </a:r>
            <a:r>
              <a:rPr lang="en-US" dirty="0"/>
              <a:t> z </a:t>
            </a:r>
            <a:r>
              <a:rPr lang="en-US" dirty="0" err="1"/>
              <a:t>anorganických</a:t>
            </a:r>
            <a:r>
              <a:rPr lang="en-US" dirty="0"/>
              <a:t> </a:t>
            </a:r>
            <a:r>
              <a:rPr lang="en-US" dirty="0" err="1"/>
              <a:t>nekovových</a:t>
            </a:r>
            <a:r>
              <a:rPr lang="en-US" dirty="0"/>
              <a:t> </a:t>
            </a:r>
            <a:r>
              <a:rPr lang="en-US" dirty="0" err="1"/>
              <a:t>surovin</a:t>
            </a:r>
            <a:r>
              <a:rPr lang="en-US" dirty="0"/>
              <a:t>, </a:t>
            </a:r>
            <a:r>
              <a:rPr lang="en-US" dirty="0" err="1"/>
              <a:t>nejčastěji</a:t>
            </a:r>
            <a:r>
              <a:rPr lang="en-US" dirty="0"/>
              <a:t> </a:t>
            </a:r>
            <a:r>
              <a:rPr lang="en-US" dirty="0" err="1"/>
              <a:t>na</a:t>
            </a:r>
            <a:r>
              <a:rPr lang="en-US" dirty="0"/>
              <a:t> </a:t>
            </a:r>
            <a:r>
              <a:rPr lang="en-US" dirty="0" err="1"/>
              <a:t>bázi</a:t>
            </a:r>
            <a:r>
              <a:rPr lang="en-US" dirty="0"/>
              <a:t> </a:t>
            </a:r>
            <a:r>
              <a:rPr lang="en-US" dirty="0" err="1"/>
              <a:t>silikátů</a:t>
            </a:r>
            <a:r>
              <a:rPr lang="en-US" dirty="0"/>
              <a:t> </a:t>
            </a:r>
            <a:r>
              <a:rPr lang="en-US" dirty="0" err="1"/>
              <a:t>zpracováním</a:t>
            </a:r>
            <a:r>
              <a:rPr lang="en-US" dirty="0"/>
              <a:t> do </a:t>
            </a:r>
            <a:r>
              <a:rPr lang="en-US" dirty="0" err="1"/>
              <a:t>požadovaného</a:t>
            </a:r>
            <a:r>
              <a:rPr lang="en-US" dirty="0"/>
              <a:t> </a:t>
            </a:r>
            <a:r>
              <a:rPr lang="en-US" dirty="0" err="1"/>
              <a:t>tvaru</a:t>
            </a:r>
            <a:r>
              <a:rPr lang="en-US" dirty="0"/>
              <a:t> a </a:t>
            </a:r>
            <a:r>
              <a:rPr lang="en-US" dirty="0" err="1"/>
              <a:t>vypálením</a:t>
            </a:r>
            <a:r>
              <a:rPr lang="en-US" dirty="0"/>
              <a:t> </a:t>
            </a:r>
            <a:r>
              <a:rPr lang="en-US" dirty="0" err="1"/>
              <a:t>výrobku</a:t>
            </a:r>
            <a:r>
              <a:rPr lang="en-US" dirty="0"/>
              <a:t> v </a:t>
            </a:r>
            <a:r>
              <a:rPr lang="en-US" dirty="0" err="1"/>
              <a:t>žáru</a:t>
            </a:r>
            <a:r>
              <a:rPr lang="en-US" dirty="0"/>
              <a:t>. </a:t>
            </a:r>
            <a:r>
              <a:rPr lang="en-US" dirty="0" err="1"/>
              <a:t>Během</a:t>
            </a:r>
            <a:r>
              <a:rPr lang="en-US" dirty="0"/>
              <a:t> </a:t>
            </a:r>
            <a:r>
              <a:rPr lang="en-US" dirty="0" err="1"/>
              <a:t>výpalu</a:t>
            </a:r>
            <a:r>
              <a:rPr lang="en-US" dirty="0"/>
              <a:t> </a:t>
            </a:r>
            <a:r>
              <a:rPr lang="en-US" dirty="0" err="1"/>
              <a:t>dojde</a:t>
            </a:r>
            <a:r>
              <a:rPr lang="en-US" dirty="0"/>
              <a:t> </a:t>
            </a:r>
            <a:r>
              <a:rPr lang="en-US" dirty="0" err="1"/>
              <a:t>slinováním</a:t>
            </a:r>
            <a:r>
              <a:rPr lang="en-US" dirty="0"/>
              <a:t> </a:t>
            </a:r>
            <a:r>
              <a:rPr lang="en-US" dirty="0" err="1"/>
              <a:t>ke</a:t>
            </a:r>
            <a:r>
              <a:rPr lang="en-US" dirty="0"/>
              <a:t> </a:t>
            </a:r>
            <a:r>
              <a:rPr lang="en-US" dirty="0" err="1"/>
              <a:t>zpevnění</a:t>
            </a:r>
            <a:r>
              <a:rPr lang="en-US" dirty="0"/>
              <a:t> a </a:t>
            </a:r>
            <a:r>
              <a:rPr lang="en-US" dirty="0" err="1"/>
              <a:t>vytvoření</a:t>
            </a:r>
            <a:r>
              <a:rPr lang="en-US" dirty="0"/>
              <a:t> </a:t>
            </a:r>
            <a:r>
              <a:rPr lang="en-US" dirty="0" err="1"/>
              <a:t>nové</a:t>
            </a:r>
            <a:r>
              <a:rPr lang="en-US" dirty="0"/>
              <a:t> </a:t>
            </a:r>
            <a:r>
              <a:rPr lang="en-US" dirty="0" err="1"/>
              <a:t>mikrostruktury</a:t>
            </a:r>
            <a:r>
              <a:rPr lang="en-US" dirty="0"/>
              <a:t> a </a:t>
            </a:r>
            <a:r>
              <a:rPr lang="en-US" dirty="0" err="1"/>
              <a:t>tím</a:t>
            </a:r>
            <a:r>
              <a:rPr lang="en-US" dirty="0"/>
              <a:t> k </a:t>
            </a:r>
            <a:r>
              <a:rPr lang="en-US" dirty="0" err="1"/>
              <a:t>získání</a:t>
            </a:r>
            <a:r>
              <a:rPr lang="en-US" dirty="0"/>
              <a:t> </a:t>
            </a:r>
            <a:r>
              <a:rPr lang="en-US" dirty="0" err="1"/>
              <a:t>požadovaných</a:t>
            </a:r>
            <a:r>
              <a:rPr lang="en-US" dirty="0"/>
              <a:t> </a:t>
            </a:r>
            <a:r>
              <a:rPr lang="en-US" dirty="0" err="1"/>
              <a:t>fyzikálních</a:t>
            </a:r>
            <a:r>
              <a:rPr lang="en-US" dirty="0"/>
              <a:t> a </a:t>
            </a:r>
            <a:r>
              <a:rPr lang="en-US" dirty="0" err="1"/>
              <a:t>mechanických</a:t>
            </a:r>
            <a:r>
              <a:rPr lang="en-US" dirty="0"/>
              <a:t> </a:t>
            </a:r>
            <a:r>
              <a:rPr lang="en-US" dirty="0" err="1"/>
              <a:t>vlastností</a:t>
            </a:r>
            <a:r>
              <a:rPr lang="en-US" dirty="0"/>
              <a:t>. </a:t>
            </a:r>
            <a:endParaRPr lang="cs-CZ" dirty="0"/>
          </a:p>
          <a:p>
            <a:endParaRPr lang="cs-CZ" dirty="0"/>
          </a:p>
          <a:p>
            <a:r>
              <a:rPr lang="cs-CZ" dirty="0"/>
              <a:t>S</a:t>
            </a:r>
            <a:r>
              <a:rPr lang="en-US" dirty="0" err="1"/>
              <a:t>linování</a:t>
            </a:r>
            <a:r>
              <a:rPr lang="en-US" dirty="0"/>
              <a:t> = </a:t>
            </a:r>
            <a:r>
              <a:rPr lang="en-US" dirty="0" err="1"/>
              <a:t>proces</a:t>
            </a:r>
            <a:r>
              <a:rPr lang="en-US" dirty="0"/>
              <a:t>, </a:t>
            </a:r>
            <a:r>
              <a:rPr lang="en-US" dirty="0" err="1"/>
              <a:t>kterým</a:t>
            </a:r>
            <a:r>
              <a:rPr lang="en-US" dirty="0"/>
              <a:t> se </a:t>
            </a:r>
            <a:r>
              <a:rPr lang="en-US" dirty="0" err="1"/>
              <a:t>zpevňují</a:t>
            </a:r>
            <a:r>
              <a:rPr lang="en-US" dirty="0"/>
              <a:t> </a:t>
            </a:r>
            <a:r>
              <a:rPr lang="en-US" dirty="0" err="1"/>
              <a:t>disperzní</a:t>
            </a:r>
            <a:r>
              <a:rPr lang="en-US" dirty="0"/>
              <a:t> </a:t>
            </a:r>
            <a:r>
              <a:rPr lang="en-US" dirty="0" err="1"/>
              <a:t>systémy</a:t>
            </a:r>
            <a:r>
              <a:rPr lang="en-US" dirty="0"/>
              <a:t> za </a:t>
            </a:r>
            <a:r>
              <a:rPr lang="en-US" dirty="0" err="1"/>
              <a:t>zvýšené</a:t>
            </a:r>
            <a:r>
              <a:rPr lang="en-US" dirty="0"/>
              <a:t> </a:t>
            </a:r>
            <a:r>
              <a:rPr lang="en-US" dirty="0" err="1"/>
              <a:t>teploty</a:t>
            </a:r>
            <a:r>
              <a:rPr lang="en-US" dirty="0"/>
              <a:t>. </a:t>
            </a:r>
            <a:r>
              <a:rPr lang="en-US" dirty="0" err="1"/>
              <a:t>Obvykle</a:t>
            </a:r>
            <a:r>
              <a:rPr lang="en-US" dirty="0"/>
              <a:t> je </a:t>
            </a:r>
            <a:r>
              <a:rPr lang="en-US" dirty="0" err="1"/>
              <a:t>doprovázeno</a:t>
            </a:r>
            <a:r>
              <a:rPr lang="en-US" dirty="0"/>
              <a:t> </a:t>
            </a:r>
            <a:r>
              <a:rPr lang="en-US" dirty="0" err="1"/>
              <a:t>objemovou</a:t>
            </a:r>
            <a:r>
              <a:rPr lang="en-US" dirty="0"/>
              <a:t> </a:t>
            </a:r>
            <a:r>
              <a:rPr lang="en-US" dirty="0" err="1"/>
              <a:t>kontrakcí</a:t>
            </a:r>
            <a:r>
              <a:rPr lang="en-US" dirty="0"/>
              <a:t> a </a:t>
            </a:r>
            <a:r>
              <a:rPr lang="en-US" dirty="0" err="1"/>
              <a:t>zhutňováním</a:t>
            </a:r>
            <a:r>
              <a:rPr lang="en-US" dirty="0"/>
              <a:t>, </a:t>
            </a:r>
            <a:r>
              <a:rPr lang="en-US" dirty="0" err="1"/>
              <a:t>tj</a:t>
            </a:r>
            <a:r>
              <a:rPr lang="en-US" dirty="0"/>
              <a:t>. </a:t>
            </a:r>
            <a:r>
              <a:rPr lang="en-US" dirty="0" err="1"/>
              <a:t>snížením</a:t>
            </a:r>
            <a:r>
              <a:rPr lang="en-US" dirty="0"/>
              <a:t> </a:t>
            </a:r>
            <a:r>
              <a:rPr lang="en-US" dirty="0" err="1"/>
              <a:t>pórovitosti</a:t>
            </a:r>
            <a:r>
              <a:rPr lang="en-US" dirty="0"/>
              <a:t>. </a:t>
            </a:r>
            <a:r>
              <a:rPr lang="en-US" dirty="0" err="1"/>
              <a:t>Vzniká</a:t>
            </a:r>
            <a:r>
              <a:rPr lang="en-US" dirty="0"/>
              <a:t> </a:t>
            </a:r>
            <a:r>
              <a:rPr lang="en-US" dirty="0" err="1"/>
              <a:t>tak</a:t>
            </a:r>
            <a:r>
              <a:rPr lang="en-US" dirty="0"/>
              <a:t> </a:t>
            </a:r>
            <a:r>
              <a:rPr lang="en-US" dirty="0" err="1"/>
              <a:t>hutná</a:t>
            </a:r>
            <a:r>
              <a:rPr lang="en-US" dirty="0"/>
              <a:t> </a:t>
            </a:r>
            <a:r>
              <a:rPr lang="en-US" dirty="0" err="1"/>
              <a:t>polykrystalická</a:t>
            </a:r>
            <a:r>
              <a:rPr lang="en-US" dirty="0"/>
              <a:t> </a:t>
            </a:r>
            <a:r>
              <a:rPr lang="en-US" dirty="0" err="1"/>
              <a:t>hmota</a:t>
            </a:r>
            <a:r>
              <a:rPr lang="en-US" dirty="0"/>
              <a:t>, v </a:t>
            </a:r>
            <a:r>
              <a:rPr lang="en-US" dirty="0" err="1"/>
              <a:t>níž</a:t>
            </a:r>
            <a:r>
              <a:rPr lang="en-US" dirty="0"/>
              <a:t> </a:t>
            </a:r>
            <a:r>
              <a:rPr lang="en-US" dirty="0" err="1"/>
              <a:t>jsou</a:t>
            </a:r>
            <a:r>
              <a:rPr lang="en-US" dirty="0"/>
              <a:t> </a:t>
            </a:r>
            <a:r>
              <a:rPr lang="en-US" dirty="0" err="1"/>
              <a:t>původní</a:t>
            </a:r>
            <a:r>
              <a:rPr lang="en-US" dirty="0"/>
              <a:t> </a:t>
            </a:r>
            <a:r>
              <a:rPr lang="en-US" dirty="0" err="1"/>
              <a:t>částice</a:t>
            </a:r>
            <a:r>
              <a:rPr lang="en-US" dirty="0"/>
              <a:t> </a:t>
            </a:r>
            <a:r>
              <a:rPr lang="en-US" dirty="0" err="1"/>
              <a:t>pevně</a:t>
            </a:r>
            <a:r>
              <a:rPr lang="en-US" dirty="0"/>
              <a:t> </a:t>
            </a:r>
            <a:r>
              <a:rPr lang="en-US" dirty="0" err="1"/>
              <a:t>spojeny</a:t>
            </a:r>
            <a:r>
              <a:rPr lang="en-US" dirty="0"/>
              <a:t>. </a:t>
            </a:r>
            <a:r>
              <a:rPr lang="en-US" dirty="0" err="1"/>
              <a:t>Slinování</a:t>
            </a:r>
            <a:r>
              <a:rPr lang="en-US" dirty="0"/>
              <a:t> </a:t>
            </a:r>
            <a:r>
              <a:rPr lang="en-US" dirty="0" err="1"/>
              <a:t>může</a:t>
            </a:r>
            <a:r>
              <a:rPr lang="en-US" dirty="0"/>
              <a:t> </a:t>
            </a:r>
            <a:r>
              <a:rPr lang="en-US" dirty="0" err="1"/>
              <a:t>probíhat</a:t>
            </a:r>
            <a:r>
              <a:rPr lang="en-US" dirty="0"/>
              <a:t> v </a:t>
            </a:r>
            <a:r>
              <a:rPr lang="en-US" dirty="0" err="1"/>
              <a:t>pevném</a:t>
            </a:r>
            <a:r>
              <a:rPr lang="en-US" dirty="0"/>
              <a:t> </a:t>
            </a:r>
            <a:r>
              <a:rPr lang="en-US" dirty="0" err="1"/>
              <a:t>stavu</a:t>
            </a:r>
            <a:r>
              <a:rPr lang="en-US" dirty="0"/>
              <a:t> </a:t>
            </a:r>
            <a:r>
              <a:rPr lang="en-US" dirty="0" err="1"/>
              <a:t>nebo</a:t>
            </a:r>
            <a:r>
              <a:rPr lang="en-US" dirty="0"/>
              <a:t> </a:t>
            </a:r>
            <a:r>
              <a:rPr lang="en-US" dirty="0" err="1"/>
              <a:t>účinkem</a:t>
            </a:r>
            <a:r>
              <a:rPr lang="en-US" dirty="0"/>
              <a:t> </a:t>
            </a:r>
            <a:r>
              <a:rPr lang="en-US" dirty="0" err="1"/>
              <a:t>taveniny</a:t>
            </a:r>
            <a:r>
              <a:rPr lang="en-US" dirty="0"/>
              <a:t>. </a:t>
            </a:r>
          </a:p>
          <a:p>
            <a:r>
              <a:rPr lang="en-US" dirty="0"/>
              <a:t> </a:t>
            </a:r>
          </a:p>
          <a:p>
            <a:r>
              <a:rPr lang="en-US" dirty="0"/>
              <a:t>  </a:t>
            </a:r>
            <a:r>
              <a:rPr lang="en-US" dirty="0" err="1"/>
              <a:t>Kromě</a:t>
            </a:r>
            <a:r>
              <a:rPr lang="en-US" dirty="0"/>
              <a:t> </a:t>
            </a:r>
            <a:r>
              <a:rPr lang="en-US" dirty="0" err="1"/>
              <a:t>nově</a:t>
            </a:r>
            <a:r>
              <a:rPr lang="en-US" dirty="0"/>
              <a:t> </a:t>
            </a:r>
            <a:r>
              <a:rPr lang="en-US" dirty="0" err="1"/>
              <a:t>vytvořených</a:t>
            </a:r>
            <a:r>
              <a:rPr lang="en-US" dirty="0"/>
              <a:t> </a:t>
            </a:r>
            <a:r>
              <a:rPr lang="en-US" dirty="0" err="1"/>
              <a:t>krystalických</a:t>
            </a:r>
            <a:r>
              <a:rPr lang="en-US" dirty="0"/>
              <a:t> </a:t>
            </a:r>
            <a:r>
              <a:rPr lang="en-US" dirty="0" err="1"/>
              <a:t>fází</a:t>
            </a:r>
            <a:r>
              <a:rPr lang="en-US" dirty="0"/>
              <a:t> a </a:t>
            </a:r>
            <a:r>
              <a:rPr lang="en-US" dirty="0" err="1"/>
              <a:t>případné</a:t>
            </a:r>
            <a:r>
              <a:rPr lang="en-US" dirty="0"/>
              <a:t> </a:t>
            </a:r>
            <a:r>
              <a:rPr lang="en-US" dirty="0" err="1"/>
              <a:t>fáze</a:t>
            </a:r>
            <a:r>
              <a:rPr lang="en-US" dirty="0"/>
              <a:t> </a:t>
            </a:r>
            <a:r>
              <a:rPr lang="en-US" dirty="0" err="1"/>
              <a:t>skelné</a:t>
            </a:r>
            <a:r>
              <a:rPr lang="en-US" dirty="0"/>
              <a:t> </a:t>
            </a:r>
            <a:r>
              <a:rPr lang="en-US" dirty="0" err="1"/>
              <a:t>obsahuje</a:t>
            </a:r>
            <a:r>
              <a:rPr lang="en-US" dirty="0"/>
              <a:t> </a:t>
            </a:r>
            <a:r>
              <a:rPr lang="en-US" dirty="0" err="1"/>
              <a:t>keramický</a:t>
            </a:r>
            <a:r>
              <a:rPr lang="en-US" dirty="0"/>
              <a:t> </a:t>
            </a:r>
            <a:r>
              <a:rPr lang="en-US" dirty="0" err="1"/>
              <a:t>střep</a:t>
            </a:r>
            <a:r>
              <a:rPr lang="en-US" dirty="0"/>
              <a:t> </a:t>
            </a:r>
            <a:r>
              <a:rPr lang="en-US" dirty="0" err="1"/>
              <a:t>obvykle</a:t>
            </a:r>
            <a:r>
              <a:rPr lang="en-US" dirty="0"/>
              <a:t> </a:t>
            </a:r>
            <a:r>
              <a:rPr lang="en-US" dirty="0" err="1"/>
              <a:t>také</a:t>
            </a:r>
            <a:r>
              <a:rPr lang="en-US" dirty="0"/>
              <a:t> </a:t>
            </a:r>
            <a:r>
              <a:rPr lang="en-US" dirty="0" err="1"/>
              <a:t>větší</a:t>
            </a:r>
            <a:r>
              <a:rPr lang="en-US" dirty="0"/>
              <a:t> </a:t>
            </a:r>
            <a:r>
              <a:rPr lang="en-US" dirty="0" err="1"/>
              <a:t>či</a:t>
            </a:r>
            <a:r>
              <a:rPr lang="en-US" dirty="0"/>
              <a:t> </a:t>
            </a:r>
            <a:r>
              <a:rPr lang="en-US" dirty="0" err="1"/>
              <a:t>menší</a:t>
            </a:r>
            <a:r>
              <a:rPr lang="en-US" dirty="0"/>
              <a:t> </a:t>
            </a:r>
            <a:r>
              <a:rPr lang="en-US" dirty="0" err="1"/>
              <a:t>množství</a:t>
            </a:r>
            <a:r>
              <a:rPr lang="en-US" dirty="0"/>
              <a:t> </a:t>
            </a:r>
            <a:r>
              <a:rPr lang="en-US" dirty="0" err="1"/>
              <a:t>pórů</a:t>
            </a:r>
            <a:r>
              <a:rPr lang="en-US" dirty="0"/>
              <a:t>. </a:t>
            </a:r>
            <a:r>
              <a:rPr lang="en-US" dirty="0" err="1"/>
              <a:t>Fázové</a:t>
            </a:r>
            <a:r>
              <a:rPr lang="en-US" dirty="0"/>
              <a:t> (</a:t>
            </a:r>
            <a:r>
              <a:rPr lang="en-US" dirty="0" err="1"/>
              <a:t>mineralogické</a:t>
            </a:r>
            <a:r>
              <a:rPr lang="en-US" dirty="0"/>
              <a:t>) </a:t>
            </a:r>
            <a:r>
              <a:rPr lang="en-US" dirty="0" err="1"/>
              <a:t>složení</a:t>
            </a:r>
            <a:r>
              <a:rPr lang="en-US" dirty="0"/>
              <a:t> </a:t>
            </a:r>
            <a:r>
              <a:rPr lang="en-US" dirty="0" err="1"/>
              <a:t>žárem</a:t>
            </a:r>
            <a:r>
              <a:rPr lang="en-US" dirty="0"/>
              <a:t> </a:t>
            </a:r>
            <a:r>
              <a:rPr lang="en-US" dirty="0" err="1"/>
              <a:t>vzniklého</a:t>
            </a:r>
            <a:r>
              <a:rPr lang="en-US" dirty="0"/>
              <a:t> </a:t>
            </a:r>
            <a:r>
              <a:rPr lang="en-US" dirty="0" err="1"/>
              <a:t>produktu</a:t>
            </a:r>
            <a:r>
              <a:rPr lang="en-US" dirty="0"/>
              <a:t> se </a:t>
            </a:r>
            <a:r>
              <a:rPr lang="en-US" dirty="0" err="1"/>
              <a:t>může</a:t>
            </a:r>
            <a:r>
              <a:rPr lang="en-US" dirty="0"/>
              <a:t> </a:t>
            </a:r>
            <a:r>
              <a:rPr lang="en-US" dirty="0" err="1"/>
              <a:t>vlivem</a:t>
            </a:r>
            <a:r>
              <a:rPr lang="en-US" dirty="0"/>
              <a:t> </a:t>
            </a:r>
            <a:r>
              <a:rPr lang="en-US" dirty="0" err="1"/>
              <a:t>vysokoteplotních</a:t>
            </a:r>
            <a:r>
              <a:rPr lang="en-US" dirty="0"/>
              <a:t> </a:t>
            </a:r>
            <a:r>
              <a:rPr lang="en-US" dirty="0" err="1"/>
              <a:t>reakcí</a:t>
            </a:r>
            <a:r>
              <a:rPr lang="en-US" dirty="0"/>
              <a:t> </a:t>
            </a:r>
            <a:r>
              <a:rPr lang="en-US" dirty="0" err="1"/>
              <a:t>zcela</a:t>
            </a:r>
            <a:r>
              <a:rPr lang="en-US" dirty="0"/>
              <a:t> </a:t>
            </a:r>
            <a:r>
              <a:rPr lang="en-US" dirty="0" err="1"/>
              <a:t>lišit</a:t>
            </a:r>
            <a:r>
              <a:rPr lang="en-US" dirty="0"/>
              <a:t> od </a:t>
            </a:r>
            <a:r>
              <a:rPr lang="en-US" dirty="0" err="1"/>
              <a:t>výchozí</a:t>
            </a:r>
            <a:r>
              <a:rPr lang="en-US" dirty="0"/>
              <a:t> </a:t>
            </a:r>
            <a:r>
              <a:rPr lang="en-US" dirty="0" err="1"/>
              <a:t>keramické</a:t>
            </a:r>
            <a:r>
              <a:rPr lang="en-US" dirty="0"/>
              <a:t> </a:t>
            </a:r>
            <a:r>
              <a:rPr lang="en-US" dirty="0" err="1"/>
              <a:t>výrobní</a:t>
            </a:r>
            <a:r>
              <a:rPr lang="en-US" dirty="0"/>
              <a:t> </a:t>
            </a:r>
            <a:r>
              <a:rPr lang="en-US" dirty="0" err="1"/>
              <a:t>směsi</a:t>
            </a:r>
            <a:r>
              <a:rPr lang="en-US" dirty="0"/>
              <a:t>. </a:t>
            </a:r>
            <a:r>
              <a:rPr lang="en-US" dirty="0" err="1"/>
              <a:t>Krystalickými</a:t>
            </a:r>
            <a:r>
              <a:rPr lang="en-US" dirty="0"/>
              <a:t> </a:t>
            </a:r>
            <a:r>
              <a:rPr lang="en-US" dirty="0" err="1"/>
              <a:t>fázemi</a:t>
            </a:r>
            <a:r>
              <a:rPr lang="en-US" dirty="0"/>
              <a:t> </a:t>
            </a:r>
            <a:r>
              <a:rPr lang="en-US" dirty="0" err="1"/>
              <a:t>keramiky</a:t>
            </a:r>
            <a:r>
              <a:rPr lang="en-US" dirty="0"/>
              <a:t> </a:t>
            </a:r>
            <a:r>
              <a:rPr lang="en-US" dirty="0" err="1"/>
              <a:t>jsou</a:t>
            </a:r>
            <a:r>
              <a:rPr lang="en-US" dirty="0"/>
              <a:t> </a:t>
            </a:r>
            <a:r>
              <a:rPr lang="en-US" dirty="0" err="1"/>
              <a:t>často</a:t>
            </a:r>
            <a:r>
              <a:rPr lang="en-US" dirty="0"/>
              <a:t> </a:t>
            </a:r>
            <a:r>
              <a:rPr lang="en-US" dirty="0" err="1"/>
              <a:t>vysokoteplotní</a:t>
            </a:r>
            <a:r>
              <a:rPr lang="en-US" dirty="0"/>
              <a:t> </a:t>
            </a:r>
            <a:r>
              <a:rPr lang="en-US" dirty="0" err="1"/>
              <a:t>minerály</a:t>
            </a:r>
            <a:r>
              <a:rPr lang="en-US" dirty="0"/>
              <a:t> </a:t>
            </a:r>
            <a:r>
              <a:rPr lang="en-US" dirty="0" err="1"/>
              <a:t>známé</a:t>
            </a:r>
            <a:r>
              <a:rPr lang="en-US" dirty="0"/>
              <a:t> v </a:t>
            </a:r>
            <a:r>
              <a:rPr lang="en-US" dirty="0" err="1"/>
              <a:t>přírodě</a:t>
            </a:r>
            <a:r>
              <a:rPr lang="en-US" dirty="0"/>
              <a:t>, </a:t>
            </a:r>
            <a:r>
              <a:rPr lang="en-US" dirty="0" err="1"/>
              <a:t>které</a:t>
            </a:r>
            <a:r>
              <a:rPr lang="en-US" dirty="0"/>
              <a:t> se </a:t>
            </a:r>
            <a:r>
              <a:rPr lang="en-US" dirty="0" err="1"/>
              <a:t>vyznačují</a:t>
            </a:r>
            <a:r>
              <a:rPr lang="en-US" dirty="0"/>
              <a:t> </a:t>
            </a:r>
            <a:r>
              <a:rPr lang="en-US" dirty="0" err="1"/>
              <a:t>pevností</a:t>
            </a:r>
            <a:r>
              <a:rPr lang="en-US" dirty="0"/>
              <a:t>, </a:t>
            </a:r>
            <a:r>
              <a:rPr lang="en-US" dirty="0" err="1"/>
              <a:t>chemickou</a:t>
            </a:r>
            <a:r>
              <a:rPr lang="en-US" dirty="0"/>
              <a:t> </a:t>
            </a:r>
            <a:r>
              <a:rPr lang="en-US" dirty="0" err="1"/>
              <a:t>odolností</a:t>
            </a:r>
            <a:r>
              <a:rPr lang="en-US" dirty="0"/>
              <a:t> a </a:t>
            </a:r>
            <a:r>
              <a:rPr lang="en-US" dirty="0" err="1"/>
              <a:t>stálostí</a:t>
            </a:r>
            <a:r>
              <a:rPr lang="en-US" dirty="0"/>
              <a:t> za </a:t>
            </a:r>
            <a:r>
              <a:rPr lang="en-US" dirty="0" err="1"/>
              <a:t>zvýšených</a:t>
            </a:r>
            <a:r>
              <a:rPr lang="en-US" dirty="0"/>
              <a:t> </a:t>
            </a:r>
            <a:r>
              <a:rPr lang="en-US" dirty="0" err="1"/>
              <a:t>teplot</a:t>
            </a:r>
            <a:r>
              <a:rPr lang="en-US" dirty="0"/>
              <a:t>. V </a:t>
            </a:r>
            <a:r>
              <a:rPr lang="en-US" dirty="0" err="1"/>
              <a:t>případě</a:t>
            </a:r>
            <a:r>
              <a:rPr lang="en-US" dirty="0"/>
              <a:t> </a:t>
            </a:r>
            <a:r>
              <a:rPr lang="en-US" dirty="0" err="1"/>
              <a:t>moderních</a:t>
            </a:r>
            <a:r>
              <a:rPr lang="en-US" dirty="0"/>
              <a:t> </a:t>
            </a:r>
            <a:r>
              <a:rPr lang="en-US" dirty="0" err="1"/>
              <a:t>typů</a:t>
            </a:r>
            <a:r>
              <a:rPr lang="en-US" dirty="0"/>
              <a:t> </a:t>
            </a:r>
            <a:r>
              <a:rPr lang="en-US" dirty="0" err="1"/>
              <a:t>technické</a:t>
            </a:r>
            <a:r>
              <a:rPr lang="en-US" dirty="0"/>
              <a:t> </a:t>
            </a:r>
            <a:r>
              <a:rPr lang="en-US" dirty="0" err="1"/>
              <a:t>keramiky</a:t>
            </a:r>
            <a:r>
              <a:rPr lang="en-US" dirty="0"/>
              <a:t> </a:t>
            </a:r>
            <a:r>
              <a:rPr lang="en-US" dirty="0" err="1"/>
              <a:t>jde</a:t>
            </a:r>
            <a:r>
              <a:rPr lang="en-US" dirty="0"/>
              <a:t> </a:t>
            </a:r>
            <a:r>
              <a:rPr lang="en-US" dirty="0" err="1"/>
              <a:t>často</a:t>
            </a:r>
            <a:r>
              <a:rPr lang="en-US" dirty="0"/>
              <a:t> </a:t>
            </a:r>
            <a:r>
              <a:rPr lang="en-US" dirty="0" err="1"/>
              <a:t>také</a:t>
            </a:r>
            <a:r>
              <a:rPr lang="en-US" dirty="0"/>
              <a:t> o </a:t>
            </a:r>
            <a:r>
              <a:rPr lang="en-US" dirty="0" err="1"/>
              <a:t>krystalické</a:t>
            </a:r>
            <a:r>
              <a:rPr lang="en-US" dirty="0"/>
              <a:t> </a:t>
            </a:r>
            <a:r>
              <a:rPr lang="en-US" dirty="0" err="1"/>
              <a:t>produkty</a:t>
            </a:r>
            <a:r>
              <a:rPr lang="en-US" dirty="0"/>
              <a:t> </a:t>
            </a:r>
            <a:r>
              <a:rPr lang="en-US" dirty="0" err="1"/>
              <a:t>umělé</a:t>
            </a:r>
            <a:r>
              <a:rPr lang="en-US" dirty="0"/>
              <a:t>, se </a:t>
            </a:r>
            <a:r>
              <a:rPr lang="en-US" dirty="0" err="1"/>
              <a:t>specifickými</a:t>
            </a:r>
            <a:r>
              <a:rPr lang="en-US" dirty="0"/>
              <a:t> </a:t>
            </a:r>
            <a:r>
              <a:rPr lang="en-US" dirty="0" err="1"/>
              <a:t>vlastnostmi</a:t>
            </a:r>
            <a:r>
              <a:rPr lang="en-US" dirty="0"/>
              <a:t> </a:t>
            </a:r>
            <a:r>
              <a:rPr lang="en-US" dirty="0" err="1"/>
              <a:t>elektrickými</a:t>
            </a:r>
            <a:r>
              <a:rPr lang="en-US" dirty="0"/>
              <a:t>, </a:t>
            </a:r>
            <a:r>
              <a:rPr lang="en-US" dirty="0" err="1"/>
              <a:t>magnetickými</a:t>
            </a:r>
            <a:r>
              <a:rPr lang="en-US" dirty="0"/>
              <a:t> </a:t>
            </a:r>
            <a:r>
              <a:rPr lang="en-US" dirty="0" err="1"/>
              <a:t>apod</a:t>
            </a:r>
            <a:r>
              <a:rPr lang="en-US" dirty="0"/>
              <a:t>. </a:t>
            </a:r>
            <a:r>
              <a:rPr lang="en-US" dirty="0" err="1"/>
              <a:t>Podíl</a:t>
            </a:r>
            <a:r>
              <a:rPr lang="en-US" dirty="0"/>
              <a:t> </a:t>
            </a:r>
            <a:r>
              <a:rPr lang="en-US" dirty="0" err="1"/>
              <a:t>krystalických</a:t>
            </a:r>
            <a:r>
              <a:rPr lang="en-US" dirty="0"/>
              <a:t> </a:t>
            </a:r>
            <a:r>
              <a:rPr lang="en-US" dirty="0" err="1"/>
              <a:t>složek</a:t>
            </a:r>
            <a:r>
              <a:rPr lang="en-US" dirty="0"/>
              <a:t> v </a:t>
            </a:r>
            <a:r>
              <a:rPr lang="en-US" dirty="0" err="1"/>
              <a:t>keramickém</a:t>
            </a:r>
            <a:r>
              <a:rPr lang="en-US" dirty="0"/>
              <a:t> </a:t>
            </a:r>
            <a:r>
              <a:rPr lang="en-US" dirty="0" err="1"/>
              <a:t>střepu</a:t>
            </a:r>
            <a:r>
              <a:rPr lang="en-US" dirty="0"/>
              <a:t> by </a:t>
            </a:r>
            <a:r>
              <a:rPr lang="en-US" dirty="0" err="1"/>
              <a:t>měl</a:t>
            </a:r>
            <a:r>
              <a:rPr lang="en-US" dirty="0"/>
              <a:t> </a:t>
            </a:r>
            <a:r>
              <a:rPr lang="en-US" dirty="0" err="1"/>
              <a:t>činit</a:t>
            </a:r>
            <a:r>
              <a:rPr lang="en-US" dirty="0"/>
              <a:t> </a:t>
            </a:r>
            <a:r>
              <a:rPr lang="en-US" dirty="0" err="1"/>
              <a:t>nejméně</a:t>
            </a:r>
            <a:r>
              <a:rPr lang="en-US" dirty="0"/>
              <a:t> 30 %.</a:t>
            </a:r>
          </a:p>
        </p:txBody>
      </p:sp>
      <p:sp>
        <p:nvSpPr>
          <p:cNvPr id="3" name="TextovéPole 2">
            <a:extLst>
              <a:ext uri="{FF2B5EF4-FFF2-40B4-BE49-F238E27FC236}">
                <a16:creationId xmlns:a16="http://schemas.microsoft.com/office/drawing/2014/main" id="{52A70268-FD78-4806-8C82-A2F1103C3686}"/>
              </a:ext>
            </a:extLst>
          </p:cNvPr>
          <p:cNvSpPr txBox="1"/>
          <p:nvPr/>
        </p:nvSpPr>
        <p:spPr>
          <a:xfrm>
            <a:off x="344557" y="848139"/>
            <a:ext cx="1581395" cy="523220"/>
          </a:xfrm>
          <a:prstGeom prst="rect">
            <a:avLst/>
          </a:prstGeom>
          <a:noFill/>
        </p:spPr>
        <p:txBody>
          <a:bodyPr wrap="none" rtlCol="0">
            <a:spAutoFit/>
          </a:bodyPr>
          <a:lstStyle/>
          <a:p>
            <a:r>
              <a:rPr lang="cs-CZ" sz="2800" b="1" dirty="0"/>
              <a:t>Keramika</a:t>
            </a:r>
            <a:endParaRPr lang="en-US" sz="2800" b="1" dirty="0"/>
          </a:p>
        </p:txBody>
      </p:sp>
    </p:spTree>
    <p:extLst>
      <p:ext uri="{BB962C8B-B14F-4D97-AF65-F5344CB8AC3E}">
        <p14:creationId xmlns:p14="http://schemas.microsoft.com/office/powerpoint/2010/main" val="608769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322C7F9-85B6-4ED1-918D-DC86C0AF4FEA}"/>
              </a:ext>
            </a:extLst>
          </p:cNvPr>
          <p:cNvSpPr txBox="1"/>
          <p:nvPr/>
        </p:nvSpPr>
        <p:spPr>
          <a:xfrm>
            <a:off x="424070" y="172278"/>
            <a:ext cx="2552686" cy="523220"/>
          </a:xfrm>
          <a:prstGeom prst="rect">
            <a:avLst/>
          </a:prstGeom>
          <a:noFill/>
        </p:spPr>
        <p:txBody>
          <a:bodyPr wrap="none" rtlCol="0">
            <a:spAutoFit/>
          </a:bodyPr>
          <a:lstStyle/>
          <a:p>
            <a:r>
              <a:rPr lang="cs-CZ" sz="2800" b="1" dirty="0"/>
              <a:t>Hrubá keramika</a:t>
            </a:r>
            <a:endParaRPr lang="en-US" sz="2800" b="1" dirty="0"/>
          </a:p>
        </p:txBody>
      </p:sp>
      <p:sp>
        <p:nvSpPr>
          <p:cNvPr id="3" name="TextovéPole 2">
            <a:extLst>
              <a:ext uri="{FF2B5EF4-FFF2-40B4-BE49-F238E27FC236}">
                <a16:creationId xmlns:a16="http://schemas.microsoft.com/office/drawing/2014/main" id="{0A9317D2-BAA2-48D5-8062-95D92DC931D2}"/>
              </a:ext>
            </a:extLst>
          </p:cNvPr>
          <p:cNvSpPr txBox="1"/>
          <p:nvPr/>
        </p:nvSpPr>
        <p:spPr>
          <a:xfrm>
            <a:off x="371060" y="848140"/>
            <a:ext cx="11622158" cy="3416320"/>
          </a:xfrm>
          <a:prstGeom prst="rect">
            <a:avLst/>
          </a:prstGeom>
          <a:noFill/>
        </p:spPr>
        <p:txBody>
          <a:bodyPr wrap="square" rtlCol="0">
            <a:spAutoFit/>
          </a:bodyPr>
          <a:lstStyle/>
          <a:p>
            <a:r>
              <a:rPr lang="cs-CZ" dirty="0"/>
              <a:t>= hliněné výrobky pro stavebnictví (např. cihly, střešní tašky, kabřince, drenážní trubky,</a:t>
            </a:r>
            <a:r>
              <a:rPr lang="en-US" dirty="0"/>
              <a:t> </a:t>
            </a:r>
            <a:r>
              <a:rPr lang="en-US" dirty="0" err="1"/>
              <a:t>kom</a:t>
            </a:r>
            <a:r>
              <a:rPr lang="cs-CZ" dirty="0" err="1"/>
              <a:t>ínové</a:t>
            </a:r>
            <a:r>
              <a:rPr lang="cs-CZ" dirty="0"/>
              <a:t> roury, …)</a:t>
            </a:r>
          </a:p>
          <a:p>
            <a:endParaRPr lang="cs-CZ" dirty="0"/>
          </a:p>
          <a:p>
            <a:r>
              <a:rPr lang="cs-CZ" b="1" dirty="0"/>
              <a:t>Suroviny</a:t>
            </a:r>
            <a:r>
              <a:rPr lang="cs-CZ" dirty="0"/>
              <a:t> -  jíl, slín, cihlářská hlína, jílovec, lupek, množství nečistot může být vyšší než u jemné keramiky. </a:t>
            </a:r>
          </a:p>
          <a:p>
            <a:endParaRPr lang="cs-CZ" dirty="0"/>
          </a:p>
          <a:p>
            <a:r>
              <a:rPr lang="cs-CZ" b="1" dirty="0"/>
              <a:t>Ostřiva</a:t>
            </a:r>
            <a:r>
              <a:rPr lang="cs-CZ" dirty="0"/>
              <a:t> – neplastické žárovzdorné látky, zmenšují plastičnost, omezuje se se sesychání a smršťování při výpalu (písek)</a:t>
            </a:r>
          </a:p>
          <a:p>
            <a:endParaRPr lang="cs-CZ" dirty="0"/>
          </a:p>
          <a:p>
            <a:r>
              <a:rPr lang="cs-CZ" b="1" dirty="0"/>
              <a:t>Taviva</a:t>
            </a:r>
            <a:r>
              <a:rPr lang="cs-CZ" dirty="0"/>
              <a:t> – napomáhání slinování v žáru (živce a slídy).</a:t>
            </a:r>
          </a:p>
          <a:p>
            <a:endParaRPr lang="cs-CZ" dirty="0"/>
          </a:p>
          <a:p>
            <a:r>
              <a:rPr lang="cs-CZ" b="1" dirty="0"/>
              <a:t>Glazury</a:t>
            </a:r>
            <a:r>
              <a:rPr lang="cs-CZ" dirty="0"/>
              <a:t> – vodní suspenze obsahující oxidy kovů, po vypálení vytvářejí sklovitý povlak, zlepšující vzhled a vlastnosti (jen určité druhy stavební keramiky). </a:t>
            </a:r>
          </a:p>
          <a:p>
            <a:endParaRPr lang="cs-CZ" dirty="0"/>
          </a:p>
          <a:p>
            <a:endParaRPr lang="en-US" dirty="0"/>
          </a:p>
        </p:txBody>
      </p:sp>
    </p:spTree>
    <p:extLst>
      <p:ext uri="{BB962C8B-B14F-4D97-AF65-F5344CB8AC3E}">
        <p14:creationId xmlns:p14="http://schemas.microsoft.com/office/powerpoint/2010/main" val="654650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Image result for cihla derovana&quot;">
            <a:extLst>
              <a:ext uri="{FF2B5EF4-FFF2-40B4-BE49-F238E27FC236}">
                <a16:creationId xmlns:a16="http://schemas.microsoft.com/office/drawing/2014/main" id="{91CB8595-919D-485F-9400-42F36625D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8642" y="1510746"/>
            <a:ext cx="2173358" cy="163001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993D3AA-B7DE-44B4-8DA6-78EED5DE4AB1}"/>
              </a:ext>
            </a:extLst>
          </p:cNvPr>
          <p:cNvSpPr txBox="1"/>
          <p:nvPr/>
        </p:nvSpPr>
        <p:spPr>
          <a:xfrm>
            <a:off x="304800" y="225287"/>
            <a:ext cx="2369367" cy="523220"/>
          </a:xfrm>
          <a:prstGeom prst="rect">
            <a:avLst/>
          </a:prstGeom>
          <a:noFill/>
        </p:spPr>
        <p:txBody>
          <a:bodyPr wrap="none" rtlCol="0">
            <a:spAutoFit/>
          </a:bodyPr>
          <a:lstStyle/>
          <a:p>
            <a:r>
              <a:rPr lang="cs-CZ" sz="2800" b="1" dirty="0"/>
              <a:t>Cihlářské zboží</a:t>
            </a:r>
            <a:endParaRPr lang="en-US" sz="2800" b="1" dirty="0"/>
          </a:p>
        </p:txBody>
      </p:sp>
      <p:sp>
        <p:nvSpPr>
          <p:cNvPr id="6" name="TextovéPole 5">
            <a:extLst>
              <a:ext uri="{FF2B5EF4-FFF2-40B4-BE49-F238E27FC236}">
                <a16:creationId xmlns:a16="http://schemas.microsoft.com/office/drawing/2014/main" id="{13FBAFA6-804A-4145-8E9E-4CBA0AF76304}"/>
              </a:ext>
            </a:extLst>
          </p:cNvPr>
          <p:cNvSpPr txBox="1"/>
          <p:nvPr/>
        </p:nvSpPr>
        <p:spPr>
          <a:xfrm>
            <a:off x="251792" y="861389"/>
            <a:ext cx="9978885" cy="1200329"/>
          </a:xfrm>
          <a:prstGeom prst="rect">
            <a:avLst/>
          </a:prstGeom>
          <a:noFill/>
        </p:spPr>
        <p:txBody>
          <a:bodyPr wrap="square" rtlCol="0">
            <a:spAutoFit/>
          </a:bodyPr>
          <a:lstStyle/>
          <a:p>
            <a:pPr marL="285750" indent="-285750">
              <a:buFontTx/>
              <a:buChar char="-"/>
            </a:pPr>
            <a:r>
              <a:rPr lang="cs-CZ" dirty="0"/>
              <a:t>má barevný (červený nebo žlutý) střep, silně nasákavý, nevzdorující žáru. </a:t>
            </a:r>
          </a:p>
          <a:p>
            <a:pPr marL="285750" indent="-285750">
              <a:buFontTx/>
              <a:buChar char="-"/>
            </a:pPr>
            <a:endParaRPr lang="cs-CZ" dirty="0"/>
          </a:p>
          <a:p>
            <a:r>
              <a:rPr lang="cs-CZ" dirty="0"/>
              <a:t>Vytěžená hlína se mele v kolovém mlýnu, kde se za pomoci vody a přísad vytvoří těsto. V odvzdušňovacím pásmovém lisu se formují různé druhy cihel. </a:t>
            </a:r>
          </a:p>
        </p:txBody>
      </p:sp>
      <p:pic>
        <p:nvPicPr>
          <p:cNvPr id="12" name="Picture 2" descr="Image result for bricks manufacturing&quot;">
            <a:extLst>
              <a:ext uri="{FF2B5EF4-FFF2-40B4-BE49-F238E27FC236}">
                <a16:creationId xmlns:a16="http://schemas.microsoft.com/office/drawing/2014/main" id="{4980335C-E7E3-4A60-8469-A414291DA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64" y="2163541"/>
            <a:ext cx="5998265" cy="4548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cihly vostinove&quot;">
            <a:extLst>
              <a:ext uri="{FF2B5EF4-FFF2-40B4-BE49-F238E27FC236}">
                <a16:creationId xmlns:a16="http://schemas.microsoft.com/office/drawing/2014/main" id="{ECB9FFD0-4D98-433C-A0C2-4AB1F13D4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6384" y="3273286"/>
            <a:ext cx="1816588" cy="12125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cihla vostinova">
            <a:extLst>
              <a:ext uri="{FF2B5EF4-FFF2-40B4-BE49-F238E27FC236}">
                <a16:creationId xmlns:a16="http://schemas.microsoft.com/office/drawing/2014/main" id="{95DBE15B-45BD-4921-8892-9BD5A0DB1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1652" y="426456"/>
            <a:ext cx="1761502" cy="11273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cihla duta&quot;">
            <a:extLst>
              <a:ext uri="{FF2B5EF4-FFF2-40B4-BE49-F238E27FC236}">
                <a16:creationId xmlns:a16="http://schemas.microsoft.com/office/drawing/2014/main" id="{C9F9DBDD-C89D-47B2-9733-00DF6F483A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2139" y="5036655"/>
            <a:ext cx="2093842" cy="157038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B3A9A669-82CE-4E25-AB92-DA2FAADBB7CE}"/>
              </a:ext>
            </a:extLst>
          </p:cNvPr>
          <p:cNvSpPr/>
          <p:nvPr/>
        </p:nvSpPr>
        <p:spPr>
          <a:xfrm>
            <a:off x="6453808" y="5106913"/>
            <a:ext cx="3352799" cy="1477328"/>
          </a:xfrm>
          <a:prstGeom prst="rect">
            <a:avLst/>
          </a:prstGeom>
        </p:spPr>
        <p:txBody>
          <a:bodyPr wrap="square">
            <a:spAutoFit/>
          </a:bodyPr>
          <a:lstStyle/>
          <a:p>
            <a:r>
              <a:rPr lang="cs-CZ" dirty="0"/>
              <a:t>Kromě plných, děrovaných/voštinových a dutých cihel se takto vyrábí i střešní tašky, dlaždice, stropní panely a drenážní trubky</a:t>
            </a:r>
            <a:endParaRPr lang="en-US" dirty="0"/>
          </a:p>
        </p:txBody>
      </p:sp>
      <p:pic>
        <p:nvPicPr>
          <p:cNvPr id="8204" name="Picture 12" descr="Image result for drenazni trubky hlinene">
            <a:extLst>
              <a:ext uri="{FF2B5EF4-FFF2-40B4-BE49-F238E27FC236}">
                <a16:creationId xmlns:a16="http://schemas.microsoft.com/office/drawing/2014/main" id="{0A5B1FBE-BA7B-4C57-BA82-0DF7AF33A2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3274" y="2289313"/>
            <a:ext cx="2622274" cy="262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704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52E2DAE-D252-4775-8433-403FBDBB1B31}"/>
              </a:ext>
            </a:extLst>
          </p:cNvPr>
          <p:cNvSpPr txBox="1"/>
          <p:nvPr/>
        </p:nvSpPr>
        <p:spPr>
          <a:xfrm>
            <a:off x="185531" y="1126434"/>
            <a:ext cx="11608904" cy="2308324"/>
          </a:xfrm>
          <a:prstGeom prst="rect">
            <a:avLst/>
          </a:prstGeom>
          <a:noFill/>
        </p:spPr>
        <p:txBody>
          <a:bodyPr wrap="square" rtlCol="0">
            <a:spAutoFit/>
          </a:bodyPr>
          <a:lstStyle/>
          <a:p>
            <a:r>
              <a:rPr lang="cs-CZ" dirty="0"/>
              <a:t>Lehké cihly se vyrábí přidáváním </a:t>
            </a:r>
          </a:p>
          <a:p>
            <a:endParaRPr lang="cs-CZ" dirty="0"/>
          </a:p>
          <a:p>
            <a:r>
              <a:rPr lang="cs-CZ" b="1" i="1" dirty="0"/>
              <a:t>   lehkých příměsí </a:t>
            </a:r>
            <a:r>
              <a:rPr lang="cs-CZ" dirty="0"/>
              <a:t>(vermikulit, perlit, křemelina, …) </a:t>
            </a:r>
          </a:p>
          <a:p>
            <a:endParaRPr lang="cs-CZ" dirty="0"/>
          </a:p>
          <a:p>
            <a:r>
              <a:rPr lang="cs-CZ" b="1" i="1" dirty="0"/>
              <a:t>   organických hmot </a:t>
            </a:r>
            <a:r>
              <a:rPr lang="cs-CZ" dirty="0"/>
              <a:t>(</a:t>
            </a:r>
            <a:r>
              <a:rPr lang="cs-CZ" u="sng" dirty="0"/>
              <a:t>dřevěné piliny</a:t>
            </a:r>
            <a:r>
              <a:rPr lang="cs-CZ" dirty="0"/>
              <a:t>, saze, rašelina, </a:t>
            </a:r>
            <a:r>
              <a:rPr lang="cs-CZ" u="sng" dirty="0"/>
              <a:t>kuličky z pěnového polystyrenu </a:t>
            </a:r>
            <a:r>
              <a:rPr lang="cs-CZ" dirty="0"/>
              <a:t>nebo pryskyřic…) jejichž vyhořením vznikají póry a dutinky</a:t>
            </a:r>
          </a:p>
          <a:p>
            <a:endParaRPr lang="cs-CZ" dirty="0"/>
          </a:p>
          <a:p>
            <a:r>
              <a:rPr lang="cs-CZ" b="1" i="1" dirty="0"/>
              <a:t>   plynotvorných látek </a:t>
            </a:r>
            <a:r>
              <a:rPr lang="cs-CZ" dirty="0"/>
              <a:t>(např. práškový hliník který hmotu napění vznikajícím vodíkem, vytvrzování v autoklávech)</a:t>
            </a:r>
            <a:endParaRPr lang="en-US" dirty="0"/>
          </a:p>
        </p:txBody>
      </p:sp>
      <p:sp>
        <p:nvSpPr>
          <p:cNvPr id="2" name="Obdélník 1">
            <a:extLst>
              <a:ext uri="{FF2B5EF4-FFF2-40B4-BE49-F238E27FC236}">
                <a16:creationId xmlns:a16="http://schemas.microsoft.com/office/drawing/2014/main" id="{EF271927-9911-4B47-B467-BB406C3E030C}"/>
              </a:ext>
            </a:extLst>
          </p:cNvPr>
          <p:cNvSpPr/>
          <p:nvPr/>
        </p:nvSpPr>
        <p:spPr>
          <a:xfrm>
            <a:off x="323579" y="408369"/>
            <a:ext cx="1907702" cy="523220"/>
          </a:xfrm>
          <a:prstGeom prst="rect">
            <a:avLst/>
          </a:prstGeom>
        </p:spPr>
        <p:txBody>
          <a:bodyPr wrap="none">
            <a:spAutoFit/>
          </a:bodyPr>
          <a:lstStyle/>
          <a:p>
            <a:r>
              <a:rPr lang="cs-CZ" sz="2800" b="1" dirty="0"/>
              <a:t>Lehké cihly </a:t>
            </a:r>
            <a:endParaRPr lang="en-US" sz="2800" dirty="0"/>
          </a:p>
        </p:txBody>
      </p:sp>
    </p:spTree>
    <p:extLst>
      <p:ext uri="{BB962C8B-B14F-4D97-AF65-F5344CB8AC3E}">
        <p14:creationId xmlns:p14="http://schemas.microsoft.com/office/powerpoint/2010/main" val="1523493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0C6DF3-AC5E-4197-9068-4FE8DD4C143A}"/>
              </a:ext>
            </a:extLst>
          </p:cNvPr>
          <p:cNvSpPr>
            <a:spLocks noGrp="1"/>
          </p:cNvSpPr>
          <p:nvPr>
            <p:ph type="title"/>
          </p:nvPr>
        </p:nvSpPr>
        <p:spPr>
          <a:xfrm>
            <a:off x="665922" y="365127"/>
            <a:ext cx="10515600" cy="646332"/>
          </a:xfrm>
        </p:spPr>
        <p:txBody>
          <a:bodyPr>
            <a:normAutofit/>
          </a:bodyPr>
          <a:lstStyle/>
          <a:p>
            <a:r>
              <a:rPr lang="cs-CZ" sz="2800" b="1" dirty="0">
                <a:latin typeface="+mn-lt"/>
              </a:rPr>
              <a:t>Sádrokarton</a:t>
            </a:r>
            <a:endParaRPr lang="en-US" sz="2800" b="1" dirty="0">
              <a:latin typeface="+mn-lt"/>
            </a:endParaRPr>
          </a:p>
        </p:txBody>
      </p:sp>
      <p:sp>
        <p:nvSpPr>
          <p:cNvPr id="3" name="Obdélník 2">
            <a:extLst>
              <a:ext uri="{FF2B5EF4-FFF2-40B4-BE49-F238E27FC236}">
                <a16:creationId xmlns:a16="http://schemas.microsoft.com/office/drawing/2014/main" id="{BF6C2E10-F744-4B70-8FEE-B92ECCBCBFC0}"/>
              </a:ext>
            </a:extLst>
          </p:cNvPr>
          <p:cNvSpPr/>
          <p:nvPr/>
        </p:nvSpPr>
        <p:spPr>
          <a:xfrm>
            <a:off x="284922" y="1491905"/>
            <a:ext cx="11622156" cy="2585323"/>
          </a:xfrm>
          <a:prstGeom prst="rect">
            <a:avLst/>
          </a:prstGeom>
        </p:spPr>
        <p:txBody>
          <a:bodyPr wrap="square">
            <a:spAutoFit/>
          </a:bodyPr>
          <a:lstStyle/>
          <a:p>
            <a:r>
              <a:rPr lang="en-US" b="1" dirty="0" err="1"/>
              <a:t>Sádrokarton</a:t>
            </a:r>
            <a:r>
              <a:rPr lang="en-US" dirty="0"/>
              <a:t> = </a:t>
            </a:r>
            <a:r>
              <a:rPr lang="en-US" dirty="0" err="1"/>
              <a:t>lisovan</a:t>
            </a:r>
            <a:r>
              <a:rPr lang="cs-CZ" dirty="0"/>
              <a:t>á</a:t>
            </a:r>
            <a:r>
              <a:rPr lang="en-US" dirty="0"/>
              <a:t> </a:t>
            </a:r>
            <a:r>
              <a:rPr lang="en-US" dirty="0" err="1"/>
              <a:t>sádrov</a:t>
            </a:r>
            <a:r>
              <a:rPr lang="cs-CZ" dirty="0"/>
              <a:t>á</a:t>
            </a:r>
            <a:r>
              <a:rPr lang="en-US" dirty="0"/>
              <a:t> </a:t>
            </a:r>
            <a:r>
              <a:rPr lang="en-US" dirty="0" err="1"/>
              <a:t>hmot</a:t>
            </a:r>
            <a:r>
              <a:rPr lang="cs-CZ" dirty="0"/>
              <a:t>a</a:t>
            </a:r>
            <a:r>
              <a:rPr lang="en-US" dirty="0"/>
              <a:t> </a:t>
            </a:r>
            <a:r>
              <a:rPr lang="en-US" dirty="0" err="1"/>
              <a:t>mezi</a:t>
            </a:r>
            <a:r>
              <a:rPr lang="en-US" dirty="0"/>
              <a:t> dv</a:t>
            </a:r>
            <a:r>
              <a:rPr lang="cs-CZ" dirty="0" err="1"/>
              <a:t>ěm</a:t>
            </a:r>
            <a:r>
              <a:rPr lang="en-US" dirty="0"/>
              <a:t>a</a:t>
            </a:r>
            <a:r>
              <a:rPr lang="cs-CZ" dirty="0"/>
              <a:t> deskami ze</a:t>
            </a:r>
            <a:r>
              <a:rPr lang="en-US" dirty="0"/>
              <a:t> </a:t>
            </a:r>
            <a:r>
              <a:rPr lang="en-US" dirty="0" err="1"/>
              <a:t>silné</a:t>
            </a:r>
            <a:r>
              <a:rPr lang="cs-CZ" dirty="0"/>
              <a:t>ho</a:t>
            </a:r>
            <a:r>
              <a:rPr lang="en-US" dirty="0"/>
              <a:t> </a:t>
            </a:r>
            <a:r>
              <a:rPr lang="en-US" dirty="0" err="1"/>
              <a:t>kartonu</a:t>
            </a:r>
            <a:r>
              <a:rPr lang="cs-CZ" dirty="0"/>
              <a:t>, používá se ve formě panelů</a:t>
            </a:r>
            <a:r>
              <a:rPr lang="en-US" dirty="0"/>
              <a:t>. </a:t>
            </a:r>
            <a:r>
              <a:rPr lang="cs-CZ" dirty="0"/>
              <a:t>Umožňuje </a:t>
            </a:r>
            <a:r>
              <a:rPr lang="en-US" dirty="0" err="1"/>
              <a:t>stavět</a:t>
            </a:r>
            <a:r>
              <a:rPr lang="en-US" dirty="0"/>
              <a:t> </a:t>
            </a:r>
            <a:r>
              <a:rPr lang="en-US" dirty="0" err="1"/>
              <a:t>rychle</a:t>
            </a:r>
            <a:r>
              <a:rPr lang="en-US" dirty="0"/>
              <a:t> </a:t>
            </a:r>
            <a:r>
              <a:rPr lang="en-US" dirty="0" err="1"/>
              <a:t>příčky</a:t>
            </a:r>
            <a:r>
              <a:rPr lang="en-US" dirty="0"/>
              <a:t> a </a:t>
            </a:r>
            <a:r>
              <a:rPr lang="en-US" dirty="0" err="1"/>
              <a:t>realizovat</a:t>
            </a:r>
            <a:r>
              <a:rPr lang="en-US" dirty="0"/>
              <a:t> </a:t>
            </a:r>
            <a:r>
              <a:rPr lang="en-US" dirty="0" err="1"/>
              <a:t>rekonstrukce</a:t>
            </a:r>
            <a:r>
              <a:rPr lang="en-US" dirty="0"/>
              <a:t>, </a:t>
            </a:r>
            <a:r>
              <a:rPr lang="en-US" dirty="0" err="1"/>
              <a:t>zateplení</a:t>
            </a:r>
            <a:r>
              <a:rPr lang="en-US" dirty="0"/>
              <a:t> a </a:t>
            </a:r>
            <a:r>
              <a:rPr lang="en-US" dirty="0" err="1"/>
              <a:t>úpravy</a:t>
            </a:r>
            <a:r>
              <a:rPr lang="en-US" dirty="0"/>
              <a:t> </a:t>
            </a:r>
            <a:r>
              <a:rPr lang="en-US" dirty="0" err="1"/>
              <a:t>jakéhokoliv</a:t>
            </a:r>
            <a:r>
              <a:rPr lang="en-US" dirty="0"/>
              <a:t> </a:t>
            </a:r>
            <a:r>
              <a:rPr lang="en-US" dirty="0" err="1"/>
              <a:t>interiéru</a:t>
            </a:r>
            <a:r>
              <a:rPr lang="en-US" dirty="0"/>
              <a:t>.</a:t>
            </a:r>
            <a:endParaRPr lang="cs-CZ" dirty="0"/>
          </a:p>
          <a:p>
            <a:endParaRPr lang="cs-CZ" dirty="0"/>
          </a:p>
          <a:p>
            <a:r>
              <a:rPr lang="en-US" dirty="0" err="1"/>
              <a:t>Samotná</a:t>
            </a:r>
            <a:r>
              <a:rPr lang="en-US" dirty="0"/>
              <a:t> </a:t>
            </a:r>
            <a:r>
              <a:rPr lang="en-US" dirty="0" err="1"/>
              <a:t>deska</a:t>
            </a:r>
            <a:r>
              <a:rPr lang="en-US" dirty="0"/>
              <a:t> je </a:t>
            </a:r>
            <a:r>
              <a:rPr lang="en-US" dirty="0" err="1"/>
              <a:t>vyrobena</a:t>
            </a:r>
            <a:r>
              <a:rPr lang="en-US" dirty="0"/>
              <a:t> z </a:t>
            </a:r>
            <a:r>
              <a:rPr lang="en-US" dirty="0" err="1"/>
              <a:t>papíru</a:t>
            </a:r>
            <a:r>
              <a:rPr lang="en-US" dirty="0"/>
              <a:t>, </a:t>
            </a:r>
            <a:r>
              <a:rPr lang="en-US" dirty="0" err="1"/>
              <a:t>kde</a:t>
            </a:r>
            <a:r>
              <a:rPr lang="en-US" dirty="0"/>
              <a:t> </a:t>
            </a:r>
            <a:r>
              <a:rPr lang="en-US" dirty="0" err="1"/>
              <a:t>vnitřní</a:t>
            </a:r>
            <a:r>
              <a:rPr lang="en-US" dirty="0"/>
              <a:t> </a:t>
            </a:r>
            <a:r>
              <a:rPr lang="en-US" dirty="0" err="1"/>
              <a:t>jádro</a:t>
            </a:r>
            <a:r>
              <a:rPr lang="en-US" dirty="0"/>
              <a:t> </a:t>
            </a:r>
            <a:r>
              <a:rPr lang="en-US" dirty="0" err="1"/>
              <a:t>tvoří</a:t>
            </a:r>
            <a:r>
              <a:rPr lang="en-US" dirty="0"/>
              <a:t> </a:t>
            </a:r>
            <a:r>
              <a:rPr lang="cs-CZ" dirty="0"/>
              <a:t>směs </a:t>
            </a:r>
            <a:r>
              <a:rPr lang="en-US" dirty="0"/>
              <a:t>hemi-</a:t>
            </a:r>
            <a:r>
              <a:rPr lang="en-US" dirty="0" err="1"/>
              <a:t>hydrát</a:t>
            </a:r>
            <a:r>
              <a:rPr lang="cs-CZ" dirty="0"/>
              <a:t>u</a:t>
            </a:r>
            <a:r>
              <a:rPr lang="en-US" dirty="0"/>
              <a:t> </a:t>
            </a:r>
            <a:r>
              <a:rPr lang="en-US" dirty="0" err="1"/>
              <a:t>síranu</a:t>
            </a:r>
            <a:r>
              <a:rPr lang="en-US" dirty="0"/>
              <a:t> </a:t>
            </a:r>
            <a:r>
              <a:rPr lang="en-US" dirty="0" err="1"/>
              <a:t>vápenatého</a:t>
            </a:r>
            <a:r>
              <a:rPr lang="en-US" dirty="0"/>
              <a:t> (CaSO</a:t>
            </a:r>
            <a:r>
              <a:rPr lang="en-US" baseline="-25000" dirty="0"/>
              <a:t>4</a:t>
            </a:r>
            <a:r>
              <a:rPr lang="en-US" dirty="0"/>
              <a:t> · ½ H</a:t>
            </a:r>
            <a:r>
              <a:rPr lang="en-US" baseline="-25000" dirty="0"/>
              <a:t>2</a:t>
            </a:r>
            <a:r>
              <a:rPr lang="en-US" dirty="0"/>
              <a:t>O)</a:t>
            </a:r>
            <a:r>
              <a:rPr lang="cs-CZ" dirty="0"/>
              <a:t> a</a:t>
            </a:r>
            <a:r>
              <a:rPr lang="en-US" dirty="0"/>
              <a:t> </a:t>
            </a:r>
            <a:r>
              <a:rPr lang="en-US" dirty="0" err="1"/>
              <a:t>surového</a:t>
            </a:r>
            <a:r>
              <a:rPr lang="en-US" dirty="0"/>
              <a:t> </a:t>
            </a:r>
            <a:r>
              <a:rPr lang="en-US" dirty="0" err="1"/>
              <a:t>sádrovce</a:t>
            </a:r>
            <a:r>
              <a:rPr lang="en-US" dirty="0"/>
              <a:t> (CaSO</a:t>
            </a:r>
            <a:r>
              <a:rPr lang="en-US" baseline="-25000" dirty="0"/>
              <a:t>4</a:t>
            </a:r>
            <a:r>
              <a:rPr lang="en-US" dirty="0"/>
              <a:t> · 2 H</a:t>
            </a:r>
            <a:r>
              <a:rPr lang="en-US" baseline="-25000" dirty="0"/>
              <a:t>2</a:t>
            </a:r>
            <a:r>
              <a:rPr lang="en-US" dirty="0"/>
              <a:t>O). Tato </a:t>
            </a:r>
            <a:r>
              <a:rPr lang="en-US" dirty="0" err="1"/>
              <a:t>směs</a:t>
            </a:r>
            <a:r>
              <a:rPr lang="en-US" dirty="0"/>
              <a:t> se </a:t>
            </a:r>
            <a:r>
              <a:rPr lang="en-US" dirty="0" err="1"/>
              <a:t>smísí</a:t>
            </a:r>
            <a:r>
              <a:rPr lang="en-US" dirty="0"/>
              <a:t> s </a:t>
            </a:r>
            <a:r>
              <a:rPr lang="en-US" dirty="0" err="1"/>
              <a:t>vlákny</a:t>
            </a:r>
            <a:r>
              <a:rPr lang="en-US" dirty="0"/>
              <a:t> (</a:t>
            </a:r>
            <a:r>
              <a:rPr lang="en-US" dirty="0" err="1"/>
              <a:t>typicky</a:t>
            </a:r>
            <a:r>
              <a:rPr lang="en-US" dirty="0"/>
              <a:t> </a:t>
            </a:r>
            <a:r>
              <a:rPr lang="en-US" dirty="0" err="1"/>
              <a:t>papír</a:t>
            </a:r>
            <a:r>
              <a:rPr lang="en-US" dirty="0"/>
              <a:t> </a:t>
            </a:r>
            <a:r>
              <a:rPr lang="en-US" dirty="0" err="1"/>
              <a:t>nebo</a:t>
            </a:r>
            <a:r>
              <a:rPr lang="en-US" dirty="0"/>
              <a:t> ze </a:t>
            </a:r>
            <a:r>
              <a:rPr lang="en-US" dirty="0" err="1"/>
              <a:t>skleněných</a:t>
            </a:r>
            <a:r>
              <a:rPr lang="en-US" dirty="0"/>
              <a:t> </a:t>
            </a:r>
            <a:r>
              <a:rPr lang="en-US" dirty="0" err="1"/>
              <a:t>vláken</a:t>
            </a:r>
            <a:r>
              <a:rPr lang="en-US" dirty="0"/>
              <a:t>), </a:t>
            </a:r>
            <a:r>
              <a:rPr lang="en-US" dirty="0" err="1"/>
              <a:t>plastifikátoru</a:t>
            </a:r>
            <a:r>
              <a:rPr lang="en-US" dirty="0"/>
              <a:t>, </a:t>
            </a:r>
            <a:r>
              <a:rPr lang="en-US" dirty="0" err="1"/>
              <a:t>pěnidla</a:t>
            </a:r>
            <a:r>
              <a:rPr lang="en-US" dirty="0"/>
              <a:t> a </a:t>
            </a:r>
            <a:r>
              <a:rPr lang="en-US" dirty="0" err="1"/>
              <a:t>jemně</a:t>
            </a:r>
            <a:r>
              <a:rPr lang="en-US" dirty="0"/>
              <a:t> </a:t>
            </a:r>
            <a:r>
              <a:rPr lang="en-US" dirty="0" err="1"/>
              <a:t>mleté</a:t>
            </a:r>
            <a:r>
              <a:rPr lang="en-US" dirty="0"/>
              <a:t> </a:t>
            </a:r>
            <a:r>
              <a:rPr lang="en-US" dirty="0" err="1"/>
              <a:t>sádry</a:t>
            </a:r>
            <a:r>
              <a:rPr lang="en-US" dirty="0"/>
              <a:t> </a:t>
            </a:r>
            <a:r>
              <a:rPr lang="en-US" dirty="0" err="1"/>
              <a:t>jako</a:t>
            </a:r>
            <a:r>
              <a:rPr lang="en-US" dirty="0"/>
              <a:t> </a:t>
            </a:r>
            <a:r>
              <a:rPr lang="en-US" dirty="0" err="1"/>
              <a:t>urychlovače</a:t>
            </a:r>
            <a:r>
              <a:rPr lang="en-US" dirty="0"/>
              <a:t>, EDTA, </a:t>
            </a:r>
            <a:r>
              <a:rPr lang="en-US" dirty="0" err="1"/>
              <a:t>škrobu</a:t>
            </a:r>
            <a:r>
              <a:rPr lang="en-US" dirty="0"/>
              <a:t> </a:t>
            </a:r>
            <a:r>
              <a:rPr lang="en-US" dirty="0" err="1"/>
              <a:t>nebo</a:t>
            </a:r>
            <a:r>
              <a:rPr lang="en-US" dirty="0"/>
              <a:t> </a:t>
            </a:r>
            <a:r>
              <a:rPr lang="en-US" dirty="0" err="1"/>
              <a:t>jiných</a:t>
            </a:r>
            <a:r>
              <a:rPr lang="en-US" dirty="0"/>
              <a:t> </a:t>
            </a:r>
            <a:r>
              <a:rPr lang="en-US" dirty="0" err="1"/>
              <a:t>látek</a:t>
            </a:r>
            <a:r>
              <a:rPr lang="en-US" dirty="0"/>
              <a:t>, </a:t>
            </a:r>
            <a:r>
              <a:rPr lang="en-US" dirty="0" err="1"/>
              <a:t>které</a:t>
            </a:r>
            <a:r>
              <a:rPr lang="en-US" dirty="0"/>
              <a:t> </a:t>
            </a:r>
            <a:r>
              <a:rPr lang="en-US" dirty="0" err="1"/>
              <a:t>mohou</a:t>
            </a:r>
            <a:r>
              <a:rPr lang="en-US" dirty="0"/>
              <a:t> </a:t>
            </a:r>
            <a:r>
              <a:rPr lang="en-US" dirty="0" err="1"/>
              <a:t>zamezit</a:t>
            </a:r>
            <a:r>
              <a:rPr lang="en-US" dirty="0"/>
              <a:t> </a:t>
            </a:r>
            <a:r>
              <a:rPr lang="en-US" dirty="0" err="1"/>
              <a:t>výskytu</a:t>
            </a:r>
            <a:r>
              <a:rPr lang="en-US" dirty="0"/>
              <a:t> </a:t>
            </a:r>
            <a:r>
              <a:rPr lang="en-US" dirty="0" err="1"/>
              <a:t>plísním</a:t>
            </a:r>
            <a:r>
              <a:rPr lang="en-US" dirty="0"/>
              <a:t> a </a:t>
            </a:r>
            <a:r>
              <a:rPr lang="en-US" dirty="0" err="1"/>
              <a:t>také</a:t>
            </a:r>
            <a:r>
              <a:rPr lang="en-US" dirty="0"/>
              <a:t> </a:t>
            </a:r>
            <a:r>
              <a:rPr lang="en-US" dirty="0" err="1"/>
              <a:t>zvýšit</a:t>
            </a:r>
            <a:r>
              <a:rPr lang="en-US" dirty="0"/>
              <a:t> </a:t>
            </a:r>
            <a:r>
              <a:rPr lang="en-US" dirty="0" err="1"/>
              <a:t>požární</a:t>
            </a:r>
            <a:r>
              <a:rPr lang="en-US" dirty="0"/>
              <a:t> </a:t>
            </a:r>
            <a:r>
              <a:rPr lang="en-US" dirty="0" err="1"/>
              <a:t>odolnost</a:t>
            </a:r>
            <a:r>
              <a:rPr lang="en-US" dirty="0"/>
              <a:t> (</a:t>
            </a:r>
            <a:r>
              <a:rPr lang="en-US" dirty="0" err="1"/>
              <a:t>sklolaminát</a:t>
            </a:r>
            <a:r>
              <a:rPr lang="en-US" dirty="0"/>
              <a:t>), </a:t>
            </a:r>
            <a:r>
              <a:rPr lang="en-US" dirty="0" err="1"/>
              <a:t>voskové</a:t>
            </a:r>
            <a:r>
              <a:rPr lang="en-US" dirty="0"/>
              <a:t> </a:t>
            </a:r>
            <a:r>
              <a:rPr lang="en-US" dirty="0" err="1"/>
              <a:t>emulze</a:t>
            </a:r>
            <a:r>
              <a:rPr lang="en-US" dirty="0"/>
              <a:t> </a:t>
            </a:r>
            <a:r>
              <a:rPr lang="en-US" dirty="0" err="1"/>
              <a:t>nebo</a:t>
            </a:r>
            <a:r>
              <a:rPr lang="en-US" dirty="0"/>
              <a:t> </a:t>
            </a:r>
            <a:r>
              <a:rPr lang="en-US" dirty="0" err="1"/>
              <a:t>silany</a:t>
            </a:r>
            <a:r>
              <a:rPr lang="en-US" dirty="0"/>
              <a:t> pro </a:t>
            </a:r>
            <a:r>
              <a:rPr lang="en-US" dirty="0" err="1"/>
              <a:t>nižší</a:t>
            </a:r>
            <a:r>
              <a:rPr lang="en-US" dirty="0"/>
              <a:t> </a:t>
            </a:r>
            <a:r>
              <a:rPr lang="en-US" dirty="0" err="1"/>
              <a:t>nasákavost</a:t>
            </a:r>
            <a:r>
              <a:rPr lang="en-US" dirty="0"/>
              <a:t> </a:t>
            </a:r>
            <a:r>
              <a:rPr lang="en-US" dirty="0" err="1"/>
              <a:t>vody</a:t>
            </a:r>
            <a:r>
              <a:rPr lang="en-US" dirty="0"/>
              <a:t>. </a:t>
            </a:r>
            <a:r>
              <a:rPr lang="en-US" dirty="0" err="1"/>
              <a:t>Následně</a:t>
            </a:r>
            <a:r>
              <a:rPr lang="en-US" dirty="0"/>
              <a:t> je </a:t>
            </a:r>
            <a:r>
              <a:rPr lang="en-US" dirty="0" err="1"/>
              <a:t>vytvořen</a:t>
            </a:r>
            <a:r>
              <a:rPr lang="en-US" dirty="0"/>
              <a:t> </a:t>
            </a:r>
            <a:r>
              <a:rPr lang="en-US" dirty="0" err="1"/>
              <a:t>sendvič</a:t>
            </a:r>
            <a:r>
              <a:rPr lang="en-US" dirty="0"/>
              <a:t> – </a:t>
            </a:r>
            <a:r>
              <a:rPr lang="en-US" dirty="0" err="1"/>
              <a:t>jádro</a:t>
            </a:r>
            <a:r>
              <a:rPr lang="en-US" dirty="0"/>
              <a:t> </a:t>
            </a:r>
            <a:r>
              <a:rPr lang="en-US" dirty="0" err="1"/>
              <a:t>mokré</a:t>
            </a:r>
            <a:r>
              <a:rPr lang="en-US" dirty="0"/>
              <a:t> </a:t>
            </a:r>
            <a:r>
              <a:rPr lang="en-US" dirty="0" err="1"/>
              <a:t>sádry</a:t>
            </a:r>
            <a:r>
              <a:rPr lang="en-US" dirty="0"/>
              <a:t> </a:t>
            </a:r>
            <a:r>
              <a:rPr lang="en-US" dirty="0" err="1"/>
              <a:t>mezi</a:t>
            </a:r>
            <a:r>
              <a:rPr lang="en-US" dirty="0"/>
              <a:t> </a:t>
            </a:r>
            <a:r>
              <a:rPr lang="en-US" dirty="0" err="1"/>
              <a:t>dva</a:t>
            </a:r>
            <a:r>
              <a:rPr lang="en-US" dirty="0"/>
              <a:t> </a:t>
            </a:r>
            <a:r>
              <a:rPr lang="en-US" dirty="0" err="1"/>
              <a:t>listy</a:t>
            </a:r>
            <a:r>
              <a:rPr lang="en-US" dirty="0"/>
              <a:t> </a:t>
            </a:r>
            <a:r>
              <a:rPr lang="en-US" dirty="0" err="1"/>
              <a:t>papíru</a:t>
            </a:r>
            <a:r>
              <a:rPr lang="en-US" dirty="0"/>
              <a:t>. </a:t>
            </a:r>
            <a:r>
              <a:rPr lang="en-US" dirty="0" err="1"/>
              <a:t>Potom</a:t>
            </a:r>
            <a:r>
              <a:rPr lang="en-US" dirty="0"/>
              <a:t> se </a:t>
            </a:r>
            <a:r>
              <a:rPr lang="en-US" dirty="0" err="1"/>
              <a:t>jádro</a:t>
            </a:r>
            <a:r>
              <a:rPr lang="en-US" dirty="0"/>
              <a:t> </a:t>
            </a:r>
            <a:r>
              <a:rPr lang="en-US" dirty="0" err="1"/>
              <a:t>sendviče</a:t>
            </a:r>
            <a:r>
              <a:rPr lang="en-US" dirty="0"/>
              <a:t> </a:t>
            </a:r>
            <a:r>
              <a:rPr lang="en-US" dirty="0" err="1"/>
              <a:t>suší</a:t>
            </a:r>
            <a:r>
              <a:rPr lang="en-US" dirty="0"/>
              <a:t> </a:t>
            </a:r>
            <a:r>
              <a:rPr lang="en-US" dirty="0" err="1"/>
              <a:t>ve</a:t>
            </a:r>
            <a:r>
              <a:rPr lang="en-US" dirty="0"/>
              <a:t> </a:t>
            </a:r>
            <a:r>
              <a:rPr lang="en-US" dirty="0" err="1"/>
              <a:t>velké</a:t>
            </a:r>
            <a:r>
              <a:rPr lang="en-US" dirty="0"/>
              <a:t> </a:t>
            </a:r>
            <a:r>
              <a:rPr lang="en-US" dirty="0" err="1"/>
              <a:t>sušicí</a:t>
            </a:r>
            <a:r>
              <a:rPr lang="en-US" dirty="0"/>
              <a:t> </a:t>
            </a:r>
            <a:r>
              <a:rPr lang="en-US" dirty="0" err="1"/>
              <a:t>komoře</a:t>
            </a:r>
            <a:r>
              <a:rPr lang="en-US" dirty="0"/>
              <a:t>. Po </a:t>
            </a:r>
            <a:r>
              <a:rPr lang="en-US" dirty="0" err="1"/>
              <a:t>vysušení</a:t>
            </a:r>
            <a:r>
              <a:rPr lang="en-US" dirty="0"/>
              <a:t> se </a:t>
            </a:r>
            <a:r>
              <a:rPr lang="en-US" dirty="0" err="1"/>
              <a:t>sendvič</a:t>
            </a:r>
            <a:r>
              <a:rPr lang="en-US" dirty="0"/>
              <a:t> </a:t>
            </a:r>
            <a:r>
              <a:rPr lang="en-US" dirty="0" err="1"/>
              <a:t>stane</a:t>
            </a:r>
            <a:r>
              <a:rPr lang="en-US" dirty="0"/>
              <a:t> </a:t>
            </a:r>
            <a:r>
              <a:rPr lang="en-US" dirty="0" err="1"/>
              <a:t>tuhý</a:t>
            </a:r>
            <a:r>
              <a:rPr lang="en-US" dirty="0"/>
              <a:t> a </a:t>
            </a:r>
            <a:r>
              <a:rPr lang="en-US" dirty="0" err="1"/>
              <a:t>dostatečně</a:t>
            </a:r>
            <a:r>
              <a:rPr lang="en-US" dirty="0"/>
              <a:t> </a:t>
            </a:r>
            <a:r>
              <a:rPr lang="en-US" dirty="0" err="1"/>
              <a:t>silný</a:t>
            </a:r>
            <a:r>
              <a:rPr lang="en-US" dirty="0"/>
              <a:t> pro </a:t>
            </a:r>
            <a:r>
              <a:rPr lang="en-US" dirty="0" err="1"/>
              <a:t>použití</a:t>
            </a:r>
            <a:r>
              <a:rPr lang="en-US" dirty="0"/>
              <a:t> </a:t>
            </a:r>
            <a:r>
              <a:rPr lang="en-US" dirty="0" err="1"/>
              <a:t>jako</a:t>
            </a:r>
            <a:r>
              <a:rPr lang="en-US" dirty="0"/>
              <a:t> </a:t>
            </a:r>
            <a:r>
              <a:rPr lang="en-US" dirty="0" err="1"/>
              <a:t>stavební</a:t>
            </a:r>
            <a:r>
              <a:rPr lang="en-US" dirty="0"/>
              <a:t> </a:t>
            </a:r>
            <a:r>
              <a:rPr lang="en-US" dirty="0" err="1"/>
              <a:t>materiál</a:t>
            </a:r>
            <a:r>
              <a:rPr lang="en-US" dirty="0"/>
              <a:t>. </a:t>
            </a:r>
          </a:p>
        </p:txBody>
      </p:sp>
      <p:pic>
        <p:nvPicPr>
          <p:cNvPr id="1026" name="Picture 2" descr="Nalezený obrázek pro sádrokarton">
            <a:extLst>
              <a:ext uri="{FF2B5EF4-FFF2-40B4-BE49-F238E27FC236}">
                <a16:creationId xmlns:a16="http://schemas.microsoft.com/office/drawing/2014/main" id="{8CC58D11-5767-49CA-8054-13A5530EF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440" y="3961771"/>
            <a:ext cx="3600840" cy="269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401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D25F4A0-39E6-4356-9F8E-E5324C216044}"/>
              </a:ext>
            </a:extLst>
          </p:cNvPr>
          <p:cNvSpPr txBox="1"/>
          <p:nvPr/>
        </p:nvSpPr>
        <p:spPr>
          <a:xfrm>
            <a:off x="304800" y="357810"/>
            <a:ext cx="2433680" cy="523220"/>
          </a:xfrm>
          <a:prstGeom prst="rect">
            <a:avLst/>
          </a:prstGeom>
          <a:noFill/>
        </p:spPr>
        <p:txBody>
          <a:bodyPr wrap="none" rtlCol="0">
            <a:spAutoFit/>
          </a:bodyPr>
          <a:lstStyle/>
          <a:p>
            <a:r>
              <a:rPr lang="cs-CZ" sz="2800" b="1" dirty="0"/>
              <a:t>Nepálená hlína</a:t>
            </a:r>
            <a:endParaRPr lang="en-US" sz="2800" b="1" dirty="0"/>
          </a:p>
        </p:txBody>
      </p:sp>
      <p:pic>
        <p:nvPicPr>
          <p:cNvPr id="7170" name="Picture 2" descr="Image result for Nepálené cihly&quot;">
            <a:extLst>
              <a:ext uri="{FF2B5EF4-FFF2-40B4-BE49-F238E27FC236}">
                <a16:creationId xmlns:a16="http://schemas.microsoft.com/office/drawing/2014/main" id="{A87C4D28-5704-49BD-A915-2171B8FD3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4730" y="4731024"/>
            <a:ext cx="2468246" cy="181554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7F8AD02E-EB41-4179-A9D7-214CDFA96D77}"/>
              </a:ext>
            </a:extLst>
          </p:cNvPr>
          <p:cNvSpPr/>
          <p:nvPr/>
        </p:nvSpPr>
        <p:spPr>
          <a:xfrm>
            <a:off x="159025" y="960786"/>
            <a:ext cx="11794435" cy="3416320"/>
          </a:xfrm>
          <a:prstGeom prst="rect">
            <a:avLst/>
          </a:prstGeom>
        </p:spPr>
        <p:txBody>
          <a:bodyPr wrap="square">
            <a:spAutoFit/>
          </a:bodyPr>
          <a:lstStyle/>
          <a:p>
            <a:r>
              <a:rPr lang="en-US" dirty="0" err="1">
                <a:solidFill>
                  <a:srgbClr val="000000"/>
                </a:solidFill>
              </a:rPr>
              <a:t>Nepálená</a:t>
            </a:r>
            <a:r>
              <a:rPr lang="en-US" dirty="0">
                <a:solidFill>
                  <a:srgbClr val="000000"/>
                </a:solidFill>
              </a:rPr>
              <a:t> </a:t>
            </a:r>
            <a:r>
              <a:rPr lang="en-US" dirty="0" err="1">
                <a:solidFill>
                  <a:srgbClr val="000000"/>
                </a:solidFill>
              </a:rPr>
              <a:t>hlína</a:t>
            </a:r>
            <a:r>
              <a:rPr lang="en-US" b="1" dirty="0">
                <a:solidFill>
                  <a:srgbClr val="000000"/>
                </a:solidFill>
              </a:rPr>
              <a:t> </a:t>
            </a:r>
            <a:r>
              <a:rPr lang="en-US" dirty="0" err="1">
                <a:solidFill>
                  <a:srgbClr val="000000"/>
                </a:solidFill>
              </a:rPr>
              <a:t>byla</a:t>
            </a:r>
            <a:r>
              <a:rPr lang="en-US" dirty="0">
                <a:solidFill>
                  <a:srgbClr val="000000"/>
                </a:solidFill>
              </a:rPr>
              <a:t> v </a:t>
            </a:r>
            <a:r>
              <a:rPr lang="en-US" dirty="0" err="1">
                <a:solidFill>
                  <a:srgbClr val="000000"/>
                </a:solidFill>
              </a:rPr>
              <a:t>minulosti</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území</a:t>
            </a:r>
            <a:r>
              <a:rPr lang="en-US" dirty="0">
                <a:solidFill>
                  <a:srgbClr val="000000"/>
                </a:solidFill>
              </a:rPr>
              <a:t> </a:t>
            </a:r>
            <a:r>
              <a:rPr lang="en-US" dirty="0" err="1">
                <a:solidFill>
                  <a:srgbClr val="000000"/>
                </a:solidFill>
              </a:rPr>
              <a:t>České</a:t>
            </a:r>
            <a:r>
              <a:rPr lang="en-US" dirty="0">
                <a:solidFill>
                  <a:srgbClr val="000000"/>
                </a:solidFill>
              </a:rPr>
              <a:t> </a:t>
            </a:r>
            <a:r>
              <a:rPr lang="en-US" dirty="0" err="1">
                <a:solidFill>
                  <a:srgbClr val="000000"/>
                </a:solidFill>
              </a:rPr>
              <a:t>republiky</a:t>
            </a:r>
            <a:r>
              <a:rPr lang="en-US" dirty="0">
                <a:solidFill>
                  <a:srgbClr val="000000"/>
                </a:solidFill>
              </a:rPr>
              <a:t> </a:t>
            </a:r>
            <a:r>
              <a:rPr lang="en-US" dirty="0" err="1">
                <a:solidFill>
                  <a:srgbClr val="000000"/>
                </a:solidFill>
              </a:rPr>
              <a:t>tradičně</a:t>
            </a:r>
            <a:r>
              <a:rPr lang="en-US" dirty="0">
                <a:solidFill>
                  <a:srgbClr val="000000"/>
                </a:solidFill>
              </a:rPr>
              <a:t> a </a:t>
            </a:r>
            <a:r>
              <a:rPr lang="en-US" dirty="0" err="1">
                <a:solidFill>
                  <a:srgbClr val="000000"/>
                </a:solidFill>
              </a:rPr>
              <a:t>hojně</a:t>
            </a:r>
            <a:r>
              <a:rPr lang="en-US" dirty="0">
                <a:solidFill>
                  <a:srgbClr val="000000"/>
                </a:solidFill>
              </a:rPr>
              <a:t> </a:t>
            </a:r>
            <a:r>
              <a:rPr lang="en-US" dirty="0" err="1">
                <a:solidFill>
                  <a:srgbClr val="000000"/>
                </a:solidFill>
              </a:rPr>
              <a:t>užívaným</a:t>
            </a:r>
            <a:r>
              <a:rPr lang="en-US" dirty="0">
                <a:solidFill>
                  <a:srgbClr val="000000"/>
                </a:solidFill>
              </a:rPr>
              <a:t> </a:t>
            </a:r>
            <a:r>
              <a:rPr lang="en-US" dirty="0" err="1">
                <a:solidFill>
                  <a:srgbClr val="000000"/>
                </a:solidFill>
              </a:rPr>
              <a:t>stavebním</a:t>
            </a:r>
            <a:r>
              <a:rPr lang="en-US" dirty="0">
                <a:solidFill>
                  <a:srgbClr val="000000"/>
                </a:solidFill>
              </a:rPr>
              <a:t> </a:t>
            </a:r>
            <a:r>
              <a:rPr lang="en-US" dirty="0" err="1">
                <a:solidFill>
                  <a:srgbClr val="000000"/>
                </a:solidFill>
              </a:rPr>
              <a:t>materiálem</a:t>
            </a:r>
            <a:r>
              <a:rPr lang="en-US" dirty="0">
                <a:solidFill>
                  <a:srgbClr val="000000"/>
                </a:solidFill>
              </a:rPr>
              <a:t>. </a:t>
            </a:r>
            <a:r>
              <a:rPr lang="cs-CZ" dirty="0">
                <a:solidFill>
                  <a:srgbClr val="000000"/>
                </a:solidFill>
              </a:rPr>
              <a:t>   </a:t>
            </a:r>
          </a:p>
          <a:p>
            <a:r>
              <a:rPr lang="cs-CZ" dirty="0">
                <a:solidFill>
                  <a:srgbClr val="000000"/>
                </a:solidFill>
              </a:rPr>
              <a:t>    </a:t>
            </a:r>
            <a:r>
              <a:rPr lang="en-US" dirty="0" err="1">
                <a:solidFill>
                  <a:srgbClr val="000000"/>
                </a:solidFill>
              </a:rPr>
              <a:t>Sušené</a:t>
            </a:r>
            <a:r>
              <a:rPr lang="en-US" dirty="0">
                <a:solidFill>
                  <a:srgbClr val="000000"/>
                </a:solidFill>
              </a:rPr>
              <a:t> </a:t>
            </a:r>
            <a:r>
              <a:rPr lang="en-US" b="1" dirty="0" err="1">
                <a:solidFill>
                  <a:srgbClr val="000000"/>
                </a:solidFill>
              </a:rPr>
              <a:t>nepálené</a:t>
            </a:r>
            <a:r>
              <a:rPr lang="en-US" b="1" dirty="0">
                <a:solidFill>
                  <a:srgbClr val="000000"/>
                </a:solidFill>
              </a:rPr>
              <a:t> </a:t>
            </a:r>
            <a:r>
              <a:rPr lang="en-US" b="1" dirty="0" err="1">
                <a:solidFill>
                  <a:srgbClr val="000000"/>
                </a:solidFill>
              </a:rPr>
              <a:t>cihly</a:t>
            </a:r>
            <a:r>
              <a:rPr lang="cs-CZ" b="1" dirty="0">
                <a:solidFill>
                  <a:srgbClr val="000000"/>
                </a:solidFill>
              </a:rPr>
              <a:t> </a:t>
            </a:r>
            <a:r>
              <a:rPr lang="cs-CZ" dirty="0">
                <a:solidFill>
                  <a:srgbClr val="000000"/>
                </a:solidFill>
              </a:rPr>
              <a:t>(</a:t>
            </a:r>
            <a:r>
              <a:rPr lang="en-US" dirty="0" err="1">
                <a:solidFill>
                  <a:srgbClr val="000000"/>
                </a:solidFill>
              </a:rPr>
              <a:t>vepřovice</a:t>
            </a:r>
            <a:r>
              <a:rPr lang="en-US" dirty="0">
                <a:solidFill>
                  <a:srgbClr val="000000"/>
                </a:solidFill>
              </a:rPr>
              <a:t>, </a:t>
            </a:r>
            <a:r>
              <a:rPr lang="en-US" dirty="0" err="1">
                <a:solidFill>
                  <a:srgbClr val="000000"/>
                </a:solidFill>
              </a:rPr>
              <a:t>truplovice</a:t>
            </a:r>
            <a:r>
              <a:rPr lang="en-US" dirty="0">
                <a:solidFill>
                  <a:srgbClr val="000000"/>
                </a:solidFill>
              </a:rPr>
              <a:t>, </a:t>
            </a:r>
            <a:r>
              <a:rPr lang="en-US" dirty="0" err="1">
                <a:solidFill>
                  <a:srgbClr val="000000"/>
                </a:solidFill>
              </a:rPr>
              <a:t>kotovice</a:t>
            </a:r>
            <a:r>
              <a:rPr lang="en-US" dirty="0">
                <a:solidFill>
                  <a:srgbClr val="000000"/>
                </a:solidFill>
              </a:rPr>
              <a:t> </a:t>
            </a:r>
            <a:r>
              <a:rPr lang="en-US" dirty="0" err="1">
                <a:solidFill>
                  <a:srgbClr val="000000"/>
                </a:solidFill>
              </a:rPr>
              <a:t>atd</a:t>
            </a:r>
            <a:r>
              <a:rPr lang="en-US" dirty="0">
                <a:solidFill>
                  <a:srgbClr val="000000"/>
                </a:solidFill>
              </a:rPr>
              <a:t>.</a:t>
            </a:r>
            <a:r>
              <a:rPr lang="cs-CZ" dirty="0">
                <a:solidFill>
                  <a:srgbClr val="000000"/>
                </a:solidFill>
              </a:rPr>
              <a:t>)</a:t>
            </a:r>
            <a:r>
              <a:rPr lang="en-US" dirty="0">
                <a:solidFill>
                  <a:srgbClr val="000000"/>
                </a:solidFill>
              </a:rPr>
              <a:t>, se </a:t>
            </a:r>
            <a:r>
              <a:rPr lang="en-US" dirty="0" err="1">
                <a:solidFill>
                  <a:srgbClr val="000000"/>
                </a:solidFill>
              </a:rPr>
              <a:t>připravovaly</a:t>
            </a:r>
            <a:r>
              <a:rPr lang="en-US" dirty="0">
                <a:solidFill>
                  <a:srgbClr val="000000"/>
                </a:solidFill>
              </a:rPr>
              <a:t> z </a:t>
            </a:r>
            <a:r>
              <a:rPr lang="en-US" dirty="0" err="1">
                <a:solidFill>
                  <a:srgbClr val="000000"/>
                </a:solidFill>
              </a:rPr>
              <a:t>odleželé</a:t>
            </a:r>
            <a:r>
              <a:rPr lang="en-US" dirty="0">
                <a:solidFill>
                  <a:srgbClr val="000000"/>
                </a:solidFill>
              </a:rPr>
              <a:t> </a:t>
            </a:r>
            <a:r>
              <a:rPr lang="en-US" dirty="0" err="1">
                <a:solidFill>
                  <a:srgbClr val="000000"/>
                </a:solidFill>
              </a:rPr>
              <a:t>hlíny</a:t>
            </a:r>
            <a:r>
              <a:rPr lang="en-US" dirty="0">
                <a:solidFill>
                  <a:srgbClr val="000000"/>
                </a:solidFill>
              </a:rPr>
              <a:t> a </a:t>
            </a:r>
            <a:r>
              <a:rPr lang="en-US" dirty="0" err="1">
                <a:solidFill>
                  <a:srgbClr val="000000"/>
                </a:solidFill>
              </a:rPr>
              <a:t>používaly</a:t>
            </a:r>
            <a:r>
              <a:rPr lang="en-US" dirty="0">
                <a:solidFill>
                  <a:srgbClr val="000000"/>
                </a:solidFill>
              </a:rPr>
              <a:t> se </a:t>
            </a:r>
            <a:r>
              <a:rPr lang="en-US" dirty="0" err="1">
                <a:solidFill>
                  <a:srgbClr val="000000"/>
                </a:solidFill>
              </a:rPr>
              <a:t>především</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stavbu</a:t>
            </a:r>
            <a:r>
              <a:rPr lang="en-US" dirty="0">
                <a:solidFill>
                  <a:srgbClr val="000000"/>
                </a:solidFill>
              </a:rPr>
              <a:t> </a:t>
            </a:r>
            <a:r>
              <a:rPr lang="en-US" dirty="0" err="1">
                <a:solidFill>
                  <a:srgbClr val="000000"/>
                </a:solidFill>
              </a:rPr>
              <a:t>nosných</a:t>
            </a:r>
            <a:r>
              <a:rPr lang="en-US" dirty="0">
                <a:solidFill>
                  <a:srgbClr val="000000"/>
                </a:solidFill>
              </a:rPr>
              <a:t>, </a:t>
            </a:r>
            <a:r>
              <a:rPr lang="en-US" dirty="0" err="1">
                <a:solidFill>
                  <a:srgbClr val="000000"/>
                </a:solidFill>
              </a:rPr>
              <a:t>obvodových</a:t>
            </a:r>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nenosných</a:t>
            </a:r>
            <a:r>
              <a:rPr lang="en-US" dirty="0">
                <a:solidFill>
                  <a:srgbClr val="000000"/>
                </a:solidFill>
              </a:rPr>
              <a:t> </a:t>
            </a:r>
            <a:r>
              <a:rPr lang="en-US" dirty="0" err="1">
                <a:solidFill>
                  <a:srgbClr val="000000"/>
                </a:solidFill>
              </a:rPr>
              <a:t>stěn</a:t>
            </a:r>
            <a:r>
              <a:rPr lang="en-US" dirty="0">
                <a:solidFill>
                  <a:srgbClr val="000000"/>
                </a:solidFill>
              </a:rPr>
              <a:t>. </a:t>
            </a:r>
            <a:endParaRPr lang="cs-CZ" dirty="0">
              <a:solidFill>
                <a:srgbClr val="000000"/>
              </a:solidFill>
            </a:endParaRPr>
          </a:p>
          <a:p>
            <a:r>
              <a:rPr lang="cs-CZ" dirty="0">
                <a:solidFill>
                  <a:srgbClr val="000000"/>
                </a:solidFill>
              </a:rPr>
              <a:t>   </a:t>
            </a:r>
            <a:r>
              <a:rPr lang="en-US" dirty="0">
                <a:solidFill>
                  <a:srgbClr val="000000"/>
                </a:solidFill>
              </a:rPr>
              <a:t>Na </a:t>
            </a:r>
            <a:r>
              <a:rPr lang="en-US" dirty="0" err="1">
                <a:solidFill>
                  <a:srgbClr val="000000"/>
                </a:solidFill>
              </a:rPr>
              <a:t>obvodová</a:t>
            </a:r>
            <a:r>
              <a:rPr lang="en-US" dirty="0">
                <a:solidFill>
                  <a:srgbClr val="000000"/>
                </a:solidFill>
              </a:rPr>
              <a:t> </a:t>
            </a:r>
            <a:r>
              <a:rPr lang="en-US" dirty="0" err="1">
                <a:solidFill>
                  <a:srgbClr val="000000"/>
                </a:solidFill>
              </a:rPr>
              <a:t>zdiva</a:t>
            </a:r>
            <a:r>
              <a:rPr lang="en-US" dirty="0">
                <a:solidFill>
                  <a:srgbClr val="000000"/>
                </a:solidFill>
              </a:rPr>
              <a:t> se </a:t>
            </a:r>
            <a:r>
              <a:rPr lang="en-US" dirty="0" err="1">
                <a:solidFill>
                  <a:srgbClr val="000000"/>
                </a:solidFill>
              </a:rPr>
              <a:t>používaly</a:t>
            </a:r>
            <a:r>
              <a:rPr lang="en-US" dirty="0">
                <a:solidFill>
                  <a:srgbClr val="000000"/>
                </a:solidFill>
              </a:rPr>
              <a:t> </a:t>
            </a:r>
            <a:r>
              <a:rPr lang="en-US" dirty="0" err="1">
                <a:solidFill>
                  <a:srgbClr val="000000"/>
                </a:solidFill>
              </a:rPr>
              <a:t>také</a:t>
            </a:r>
            <a:r>
              <a:rPr lang="en-US" dirty="0">
                <a:solidFill>
                  <a:srgbClr val="000000"/>
                </a:solidFill>
              </a:rPr>
              <a:t> </a:t>
            </a:r>
            <a:r>
              <a:rPr lang="en-US" dirty="0" err="1">
                <a:solidFill>
                  <a:srgbClr val="000000"/>
                </a:solidFill>
              </a:rPr>
              <a:t>tzv</a:t>
            </a:r>
            <a:r>
              <a:rPr lang="en-US" dirty="0">
                <a:solidFill>
                  <a:srgbClr val="000000"/>
                </a:solidFill>
              </a:rPr>
              <a:t>. </a:t>
            </a:r>
            <a:r>
              <a:rPr lang="en-US" b="1" dirty="0" err="1">
                <a:solidFill>
                  <a:srgbClr val="000000"/>
                </a:solidFill>
              </a:rPr>
              <a:t>války</a:t>
            </a:r>
            <a:r>
              <a:rPr lang="en-US" dirty="0">
                <a:solidFill>
                  <a:srgbClr val="000000"/>
                </a:solidFill>
              </a:rPr>
              <a:t>, </a:t>
            </a:r>
            <a:r>
              <a:rPr lang="en-US" dirty="0" err="1">
                <a:solidFill>
                  <a:srgbClr val="000000"/>
                </a:solidFill>
              </a:rPr>
              <a:t>tedy</a:t>
            </a:r>
            <a:r>
              <a:rPr lang="en-US" dirty="0">
                <a:solidFill>
                  <a:srgbClr val="000000"/>
                </a:solidFill>
              </a:rPr>
              <a:t> </a:t>
            </a:r>
            <a:r>
              <a:rPr lang="en-US" dirty="0" err="1">
                <a:solidFill>
                  <a:srgbClr val="000000"/>
                </a:solidFill>
              </a:rPr>
              <a:t>ručně</a:t>
            </a:r>
            <a:r>
              <a:rPr lang="en-US" dirty="0">
                <a:solidFill>
                  <a:srgbClr val="000000"/>
                </a:solidFill>
              </a:rPr>
              <a:t> </a:t>
            </a:r>
            <a:r>
              <a:rPr lang="en-US" dirty="0" err="1">
                <a:solidFill>
                  <a:srgbClr val="000000"/>
                </a:solidFill>
              </a:rPr>
              <a:t>tvarované</a:t>
            </a:r>
            <a:r>
              <a:rPr lang="en-US" dirty="0">
                <a:solidFill>
                  <a:srgbClr val="000000"/>
                </a:solidFill>
              </a:rPr>
              <a:t> </a:t>
            </a:r>
            <a:r>
              <a:rPr lang="en-US" dirty="0" err="1">
                <a:solidFill>
                  <a:srgbClr val="000000"/>
                </a:solidFill>
              </a:rPr>
              <a:t>válečky</a:t>
            </a:r>
            <a:r>
              <a:rPr lang="en-US" dirty="0">
                <a:solidFill>
                  <a:srgbClr val="000000"/>
                </a:solidFill>
              </a:rPr>
              <a:t> z </a:t>
            </a:r>
            <a:r>
              <a:rPr lang="en-US" dirty="0" err="1">
                <a:solidFill>
                  <a:srgbClr val="000000"/>
                </a:solidFill>
              </a:rPr>
              <a:t>hlíny</a:t>
            </a:r>
            <a:r>
              <a:rPr lang="en-US" dirty="0">
                <a:solidFill>
                  <a:srgbClr val="000000"/>
                </a:solidFill>
              </a:rPr>
              <a:t> a </a:t>
            </a:r>
            <a:r>
              <a:rPr lang="en-US" dirty="0" err="1">
                <a:solidFill>
                  <a:srgbClr val="000000"/>
                </a:solidFill>
              </a:rPr>
              <a:t>slámy</a:t>
            </a:r>
            <a:r>
              <a:rPr lang="en-US" dirty="0">
                <a:solidFill>
                  <a:srgbClr val="000000"/>
                </a:solidFill>
              </a:rPr>
              <a:t>. </a:t>
            </a:r>
            <a:r>
              <a:rPr lang="en-US" dirty="0" err="1">
                <a:solidFill>
                  <a:srgbClr val="000000"/>
                </a:solidFill>
              </a:rPr>
              <a:t>Války</a:t>
            </a:r>
            <a:r>
              <a:rPr lang="en-US" dirty="0">
                <a:solidFill>
                  <a:srgbClr val="000000"/>
                </a:solidFill>
              </a:rPr>
              <a:t> </a:t>
            </a:r>
            <a:r>
              <a:rPr lang="en-US" dirty="0" err="1">
                <a:solidFill>
                  <a:srgbClr val="000000"/>
                </a:solidFill>
              </a:rPr>
              <a:t>byly</a:t>
            </a:r>
            <a:r>
              <a:rPr lang="en-US" dirty="0">
                <a:solidFill>
                  <a:srgbClr val="000000"/>
                </a:solidFill>
              </a:rPr>
              <a:t> o </a:t>
            </a:r>
            <a:r>
              <a:rPr lang="en-US" dirty="0" err="1">
                <a:solidFill>
                  <a:srgbClr val="000000"/>
                </a:solidFill>
              </a:rPr>
              <a:t>poznání</a:t>
            </a:r>
            <a:r>
              <a:rPr lang="en-US" dirty="0">
                <a:solidFill>
                  <a:srgbClr val="000000"/>
                </a:solidFill>
              </a:rPr>
              <a:t> </a:t>
            </a:r>
            <a:r>
              <a:rPr lang="en-US" dirty="0" err="1">
                <a:solidFill>
                  <a:srgbClr val="000000"/>
                </a:solidFill>
              </a:rPr>
              <a:t>méně</a:t>
            </a:r>
            <a:r>
              <a:rPr lang="en-US" dirty="0">
                <a:solidFill>
                  <a:srgbClr val="000000"/>
                </a:solidFill>
              </a:rPr>
              <a:t> </a:t>
            </a:r>
            <a:r>
              <a:rPr lang="en-US" dirty="0" err="1">
                <a:solidFill>
                  <a:srgbClr val="000000"/>
                </a:solidFill>
              </a:rPr>
              <a:t>náročné</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přípravu</a:t>
            </a:r>
            <a:r>
              <a:rPr lang="en-US" dirty="0">
                <a:solidFill>
                  <a:srgbClr val="000000"/>
                </a:solidFill>
              </a:rPr>
              <a:t>, </a:t>
            </a:r>
            <a:r>
              <a:rPr lang="en-US" dirty="0" err="1">
                <a:solidFill>
                  <a:srgbClr val="000000"/>
                </a:solidFill>
              </a:rPr>
              <a:t>neboť</a:t>
            </a:r>
            <a:r>
              <a:rPr lang="en-US" dirty="0">
                <a:solidFill>
                  <a:srgbClr val="000000"/>
                </a:solidFill>
              </a:rPr>
              <a:t> </a:t>
            </a:r>
            <a:r>
              <a:rPr lang="en-US" dirty="0" err="1">
                <a:solidFill>
                  <a:srgbClr val="000000"/>
                </a:solidFill>
              </a:rPr>
              <a:t>narozdíl</a:t>
            </a:r>
            <a:r>
              <a:rPr lang="en-US" dirty="0">
                <a:solidFill>
                  <a:srgbClr val="000000"/>
                </a:solidFill>
              </a:rPr>
              <a:t> od </a:t>
            </a:r>
            <a:r>
              <a:rPr lang="en-US" dirty="0" err="1">
                <a:solidFill>
                  <a:srgbClr val="000000"/>
                </a:solidFill>
              </a:rPr>
              <a:t>vepřovic</a:t>
            </a:r>
            <a:r>
              <a:rPr lang="en-US" dirty="0">
                <a:solidFill>
                  <a:srgbClr val="000000"/>
                </a:solidFill>
              </a:rPr>
              <a:t>, </a:t>
            </a:r>
            <a:r>
              <a:rPr lang="en-US" dirty="0" err="1">
                <a:solidFill>
                  <a:srgbClr val="000000"/>
                </a:solidFill>
              </a:rPr>
              <a:t>při</a:t>
            </a:r>
            <a:r>
              <a:rPr lang="en-US" dirty="0">
                <a:solidFill>
                  <a:srgbClr val="000000"/>
                </a:solidFill>
              </a:rPr>
              <a:t> </a:t>
            </a:r>
            <a:r>
              <a:rPr lang="en-US" dirty="0" err="1">
                <a:solidFill>
                  <a:srgbClr val="000000"/>
                </a:solidFill>
              </a:rPr>
              <a:t>jejichž</a:t>
            </a:r>
            <a:r>
              <a:rPr lang="en-US" dirty="0">
                <a:solidFill>
                  <a:srgbClr val="000000"/>
                </a:solidFill>
              </a:rPr>
              <a:t> </a:t>
            </a:r>
            <a:r>
              <a:rPr lang="en-US" dirty="0" err="1">
                <a:solidFill>
                  <a:srgbClr val="000000"/>
                </a:solidFill>
              </a:rPr>
              <a:t>přípravě</a:t>
            </a:r>
            <a:r>
              <a:rPr lang="en-US" dirty="0">
                <a:solidFill>
                  <a:srgbClr val="000000"/>
                </a:solidFill>
              </a:rPr>
              <a:t> se </a:t>
            </a:r>
            <a:r>
              <a:rPr lang="en-US" dirty="0" err="1">
                <a:solidFill>
                  <a:srgbClr val="000000"/>
                </a:solidFill>
              </a:rPr>
              <a:t>vytěžená</a:t>
            </a:r>
            <a:r>
              <a:rPr lang="en-US" dirty="0">
                <a:solidFill>
                  <a:srgbClr val="000000"/>
                </a:solidFill>
              </a:rPr>
              <a:t> </a:t>
            </a:r>
            <a:r>
              <a:rPr lang="en-US" dirty="0" err="1">
                <a:solidFill>
                  <a:srgbClr val="000000"/>
                </a:solidFill>
              </a:rPr>
              <a:t>hlína</a:t>
            </a:r>
            <a:r>
              <a:rPr lang="en-US" dirty="0">
                <a:solidFill>
                  <a:srgbClr val="000000"/>
                </a:solidFill>
              </a:rPr>
              <a:t> </a:t>
            </a:r>
            <a:r>
              <a:rPr lang="en-US" dirty="0" err="1">
                <a:solidFill>
                  <a:srgbClr val="000000"/>
                </a:solidFill>
              </a:rPr>
              <a:t>nechávala</a:t>
            </a:r>
            <a:r>
              <a:rPr lang="en-US" dirty="0">
                <a:solidFill>
                  <a:srgbClr val="000000"/>
                </a:solidFill>
              </a:rPr>
              <a:t> </a:t>
            </a:r>
            <a:r>
              <a:rPr lang="en-US" dirty="0" err="1">
                <a:solidFill>
                  <a:srgbClr val="000000"/>
                </a:solidFill>
              </a:rPr>
              <a:t>rok</a:t>
            </a:r>
            <a:r>
              <a:rPr lang="en-US" dirty="0">
                <a:solidFill>
                  <a:srgbClr val="000000"/>
                </a:solidFill>
              </a:rPr>
              <a:t> </a:t>
            </a:r>
            <a:r>
              <a:rPr lang="en-US" dirty="0" err="1">
                <a:solidFill>
                  <a:srgbClr val="000000"/>
                </a:solidFill>
              </a:rPr>
              <a:t>až</a:t>
            </a:r>
            <a:r>
              <a:rPr lang="en-US" dirty="0">
                <a:solidFill>
                  <a:srgbClr val="000000"/>
                </a:solidFill>
              </a:rPr>
              <a:t> </a:t>
            </a:r>
            <a:r>
              <a:rPr lang="en-US" dirty="0" err="1">
                <a:solidFill>
                  <a:srgbClr val="000000"/>
                </a:solidFill>
              </a:rPr>
              <a:t>dva</a:t>
            </a:r>
            <a:r>
              <a:rPr lang="en-US" dirty="0">
                <a:solidFill>
                  <a:srgbClr val="000000"/>
                </a:solidFill>
              </a:rPr>
              <a:t> „</a:t>
            </a:r>
            <a:r>
              <a:rPr lang="en-US" dirty="0" err="1">
                <a:solidFill>
                  <a:srgbClr val="000000"/>
                </a:solidFill>
              </a:rPr>
              <a:t>odstát</a:t>
            </a:r>
            <a:r>
              <a:rPr lang="en-US" dirty="0">
                <a:solidFill>
                  <a:srgbClr val="000000"/>
                </a:solidFill>
              </a:rPr>
              <a:t>“, aby </a:t>
            </a:r>
            <a:r>
              <a:rPr lang="en-US" dirty="0" err="1">
                <a:solidFill>
                  <a:srgbClr val="000000"/>
                </a:solidFill>
              </a:rPr>
              <a:t>na</a:t>
            </a:r>
            <a:r>
              <a:rPr lang="en-US" dirty="0">
                <a:solidFill>
                  <a:srgbClr val="000000"/>
                </a:solidFill>
              </a:rPr>
              <a:t> </a:t>
            </a:r>
            <a:r>
              <a:rPr lang="en-US" dirty="0" err="1">
                <a:solidFill>
                  <a:srgbClr val="000000"/>
                </a:solidFill>
              </a:rPr>
              <a:t>ni</a:t>
            </a:r>
            <a:r>
              <a:rPr lang="en-US" dirty="0">
                <a:solidFill>
                  <a:srgbClr val="000000"/>
                </a:solidFill>
              </a:rPr>
              <a:t> </a:t>
            </a:r>
            <a:r>
              <a:rPr lang="en-US" dirty="0" err="1">
                <a:solidFill>
                  <a:srgbClr val="000000"/>
                </a:solidFill>
              </a:rPr>
              <a:t>mohly</a:t>
            </a:r>
            <a:r>
              <a:rPr lang="en-US" dirty="0">
                <a:solidFill>
                  <a:srgbClr val="000000"/>
                </a:solidFill>
              </a:rPr>
              <a:t> </a:t>
            </a:r>
            <a:r>
              <a:rPr lang="en-US" dirty="0" err="1">
                <a:solidFill>
                  <a:srgbClr val="000000"/>
                </a:solidFill>
              </a:rPr>
              <a:t>působit</a:t>
            </a:r>
            <a:r>
              <a:rPr lang="en-US" dirty="0">
                <a:solidFill>
                  <a:srgbClr val="000000"/>
                </a:solidFill>
              </a:rPr>
              <a:t> </a:t>
            </a:r>
            <a:r>
              <a:rPr lang="en-US" dirty="0" err="1">
                <a:solidFill>
                  <a:srgbClr val="000000"/>
                </a:solidFill>
              </a:rPr>
              <a:t>homologizační</a:t>
            </a:r>
            <a:r>
              <a:rPr lang="en-US" dirty="0">
                <a:solidFill>
                  <a:srgbClr val="000000"/>
                </a:solidFill>
              </a:rPr>
              <a:t> </a:t>
            </a:r>
            <a:r>
              <a:rPr lang="en-US" dirty="0" err="1">
                <a:solidFill>
                  <a:srgbClr val="000000"/>
                </a:solidFill>
              </a:rPr>
              <a:t>vlivy</a:t>
            </a:r>
            <a:r>
              <a:rPr lang="en-US" dirty="0">
                <a:solidFill>
                  <a:srgbClr val="000000"/>
                </a:solidFill>
              </a:rPr>
              <a:t> </a:t>
            </a:r>
            <a:r>
              <a:rPr lang="en-US" dirty="0" err="1">
                <a:solidFill>
                  <a:srgbClr val="000000"/>
                </a:solidFill>
              </a:rPr>
              <a:t>počasí</a:t>
            </a:r>
            <a:r>
              <a:rPr lang="en-US" dirty="0">
                <a:solidFill>
                  <a:srgbClr val="000000"/>
                </a:solidFill>
              </a:rPr>
              <a:t>, se </a:t>
            </a:r>
            <a:r>
              <a:rPr lang="en-US" dirty="0" err="1">
                <a:solidFill>
                  <a:srgbClr val="000000"/>
                </a:solidFill>
              </a:rPr>
              <a:t>hlína</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války</a:t>
            </a:r>
            <a:r>
              <a:rPr lang="en-US" dirty="0">
                <a:solidFill>
                  <a:srgbClr val="000000"/>
                </a:solidFill>
              </a:rPr>
              <a:t> </a:t>
            </a:r>
            <a:r>
              <a:rPr lang="en-US" dirty="0" err="1">
                <a:solidFill>
                  <a:srgbClr val="000000"/>
                </a:solidFill>
              </a:rPr>
              <a:t>těžila</a:t>
            </a:r>
            <a:r>
              <a:rPr lang="en-US" dirty="0">
                <a:solidFill>
                  <a:srgbClr val="000000"/>
                </a:solidFill>
              </a:rPr>
              <a:t> </a:t>
            </a:r>
            <a:r>
              <a:rPr lang="en-US" dirty="0" err="1">
                <a:solidFill>
                  <a:srgbClr val="000000"/>
                </a:solidFill>
              </a:rPr>
              <a:t>jen</a:t>
            </a:r>
            <a:r>
              <a:rPr lang="en-US" dirty="0">
                <a:solidFill>
                  <a:srgbClr val="000000"/>
                </a:solidFill>
              </a:rPr>
              <a:t> </a:t>
            </a:r>
            <a:r>
              <a:rPr lang="en-US" dirty="0" err="1">
                <a:solidFill>
                  <a:srgbClr val="000000"/>
                </a:solidFill>
              </a:rPr>
              <a:t>několik</a:t>
            </a:r>
            <a:r>
              <a:rPr lang="en-US" dirty="0">
                <a:solidFill>
                  <a:srgbClr val="000000"/>
                </a:solidFill>
              </a:rPr>
              <a:t> </a:t>
            </a:r>
            <a:r>
              <a:rPr lang="en-US" dirty="0" err="1">
                <a:solidFill>
                  <a:srgbClr val="000000"/>
                </a:solidFill>
              </a:rPr>
              <a:t>dnů</a:t>
            </a:r>
            <a:r>
              <a:rPr lang="en-US" dirty="0">
                <a:solidFill>
                  <a:srgbClr val="000000"/>
                </a:solidFill>
              </a:rPr>
              <a:t> </a:t>
            </a:r>
            <a:r>
              <a:rPr lang="en-US" dirty="0" err="1">
                <a:solidFill>
                  <a:srgbClr val="000000"/>
                </a:solidFill>
              </a:rPr>
              <a:t>předem</a:t>
            </a:r>
            <a:r>
              <a:rPr lang="en-US" dirty="0">
                <a:solidFill>
                  <a:srgbClr val="000000"/>
                </a:solidFill>
              </a:rPr>
              <a:t> a </a:t>
            </a:r>
            <a:r>
              <a:rPr lang="en-US" dirty="0" err="1">
                <a:solidFill>
                  <a:srgbClr val="000000"/>
                </a:solidFill>
              </a:rPr>
              <a:t>vyrobené</a:t>
            </a:r>
            <a:r>
              <a:rPr lang="en-US" dirty="0">
                <a:solidFill>
                  <a:srgbClr val="000000"/>
                </a:solidFill>
              </a:rPr>
              <a:t> </a:t>
            </a:r>
            <a:r>
              <a:rPr lang="en-US" dirty="0" err="1">
                <a:solidFill>
                  <a:srgbClr val="000000"/>
                </a:solidFill>
              </a:rPr>
              <a:t>války</a:t>
            </a:r>
            <a:r>
              <a:rPr lang="en-US" dirty="0">
                <a:solidFill>
                  <a:srgbClr val="000000"/>
                </a:solidFill>
              </a:rPr>
              <a:t> </a:t>
            </a:r>
            <a:r>
              <a:rPr lang="en-US" dirty="0" err="1">
                <a:solidFill>
                  <a:srgbClr val="000000"/>
                </a:solidFill>
              </a:rPr>
              <a:t>nebylo</a:t>
            </a:r>
            <a:r>
              <a:rPr lang="en-US" dirty="0">
                <a:solidFill>
                  <a:srgbClr val="000000"/>
                </a:solidFill>
              </a:rPr>
              <a:t> </a:t>
            </a:r>
            <a:r>
              <a:rPr lang="en-US" dirty="0" err="1">
                <a:solidFill>
                  <a:srgbClr val="000000"/>
                </a:solidFill>
              </a:rPr>
              <a:t>nutné</a:t>
            </a:r>
            <a:r>
              <a:rPr lang="en-US" dirty="0">
                <a:solidFill>
                  <a:srgbClr val="000000"/>
                </a:solidFill>
              </a:rPr>
              <a:t> </a:t>
            </a:r>
            <a:r>
              <a:rPr lang="en-US" dirty="0" err="1">
                <a:solidFill>
                  <a:srgbClr val="000000"/>
                </a:solidFill>
              </a:rPr>
              <a:t>nechat</a:t>
            </a:r>
            <a:r>
              <a:rPr lang="en-US" dirty="0">
                <a:solidFill>
                  <a:srgbClr val="000000"/>
                </a:solidFill>
              </a:rPr>
              <a:t> </a:t>
            </a:r>
            <a:r>
              <a:rPr lang="en-US" dirty="0" err="1">
                <a:solidFill>
                  <a:srgbClr val="000000"/>
                </a:solidFill>
              </a:rPr>
              <a:t>ještě</a:t>
            </a:r>
            <a:r>
              <a:rPr lang="en-US" dirty="0">
                <a:solidFill>
                  <a:srgbClr val="000000"/>
                </a:solidFill>
              </a:rPr>
              <a:t> </a:t>
            </a:r>
            <a:r>
              <a:rPr lang="en-US" dirty="0" err="1">
                <a:solidFill>
                  <a:srgbClr val="000000"/>
                </a:solidFill>
              </a:rPr>
              <a:t>několik</a:t>
            </a:r>
            <a:r>
              <a:rPr lang="en-US" dirty="0">
                <a:solidFill>
                  <a:srgbClr val="000000"/>
                </a:solidFill>
              </a:rPr>
              <a:t> </a:t>
            </a:r>
            <a:r>
              <a:rPr lang="en-US" dirty="0" err="1">
                <a:solidFill>
                  <a:srgbClr val="000000"/>
                </a:solidFill>
              </a:rPr>
              <a:t>týdnů</a:t>
            </a:r>
            <a:r>
              <a:rPr lang="en-US" dirty="0">
                <a:solidFill>
                  <a:srgbClr val="000000"/>
                </a:solidFill>
              </a:rPr>
              <a:t> </a:t>
            </a:r>
            <a:r>
              <a:rPr lang="en-US" dirty="0" err="1">
                <a:solidFill>
                  <a:srgbClr val="000000"/>
                </a:solidFill>
              </a:rPr>
              <a:t>vysychat</a:t>
            </a:r>
            <a:r>
              <a:rPr lang="en-US" dirty="0">
                <a:solidFill>
                  <a:srgbClr val="000000"/>
                </a:solidFill>
              </a:rPr>
              <a:t>.</a:t>
            </a:r>
            <a:endParaRPr lang="cs-CZ" dirty="0">
              <a:solidFill>
                <a:srgbClr val="000000"/>
              </a:solidFill>
            </a:endParaRPr>
          </a:p>
          <a:p>
            <a:r>
              <a:rPr lang="cs-CZ" dirty="0"/>
              <a:t>   </a:t>
            </a:r>
            <a:r>
              <a:rPr lang="en-US" dirty="0" err="1"/>
              <a:t>Jiným</a:t>
            </a:r>
            <a:r>
              <a:rPr lang="en-US" dirty="0"/>
              <a:t> </a:t>
            </a:r>
            <a:r>
              <a:rPr lang="en-US" dirty="0" err="1"/>
              <a:t>způsobem</a:t>
            </a:r>
            <a:r>
              <a:rPr lang="en-US" dirty="0"/>
              <a:t> </a:t>
            </a:r>
            <a:r>
              <a:rPr lang="en-US" dirty="0" err="1"/>
              <a:t>využití</a:t>
            </a:r>
            <a:r>
              <a:rPr lang="en-US" dirty="0"/>
              <a:t> </a:t>
            </a:r>
            <a:r>
              <a:rPr lang="en-US" b="1" dirty="0" err="1"/>
              <a:t>nepálené</a:t>
            </a:r>
            <a:r>
              <a:rPr lang="en-US" b="1" dirty="0"/>
              <a:t> </a:t>
            </a:r>
            <a:r>
              <a:rPr lang="en-US" b="1" dirty="0" err="1"/>
              <a:t>hlíny</a:t>
            </a:r>
            <a:r>
              <a:rPr lang="en-US" b="1" dirty="0"/>
              <a:t> </a:t>
            </a:r>
            <a:r>
              <a:rPr lang="en-US" dirty="0" err="1"/>
              <a:t>bylo</a:t>
            </a:r>
            <a:r>
              <a:rPr lang="en-US" dirty="0"/>
              <a:t> </a:t>
            </a:r>
            <a:r>
              <a:rPr lang="en-US" dirty="0" err="1"/>
              <a:t>její</a:t>
            </a:r>
            <a:r>
              <a:rPr lang="en-US" dirty="0"/>
              <a:t> </a:t>
            </a:r>
            <a:r>
              <a:rPr lang="en-US" dirty="0" err="1"/>
              <a:t>udusávání</a:t>
            </a:r>
            <a:r>
              <a:rPr lang="en-US" dirty="0"/>
              <a:t> do </a:t>
            </a:r>
            <a:r>
              <a:rPr lang="en-US" dirty="0" err="1"/>
              <a:t>bednění</a:t>
            </a:r>
            <a:r>
              <a:rPr lang="en-US" dirty="0"/>
              <a:t> </a:t>
            </a:r>
            <a:r>
              <a:rPr lang="en-US" dirty="0" err="1"/>
              <a:t>nebo</a:t>
            </a:r>
            <a:r>
              <a:rPr lang="en-US" dirty="0"/>
              <a:t> </a:t>
            </a:r>
            <a:r>
              <a:rPr lang="en-US" dirty="0" err="1"/>
              <a:t>volné</a:t>
            </a:r>
            <a:r>
              <a:rPr lang="en-US" dirty="0"/>
              <a:t> </a:t>
            </a:r>
            <a:r>
              <a:rPr lang="en-US" dirty="0" err="1"/>
              <a:t>vrstvení</a:t>
            </a:r>
            <a:r>
              <a:rPr lang="en-US" dirty="0"/>
              <a:t> </a:t>
            </a:r>
            <a:r>
              <a:rPr lang="en-US" dirty="0" err="1"/>
              <a:t>udusané</a:t>
            </a:r>
            <a:r>
              <a:rPr lang="en-US" dirty="0"/>
              <a:t> </a:t>
            </a:r>
            <a:r>
              <a:rPr lang="en-US" dirty="0" err="1"/>
              <a:t>směsi</a:t>
            </a:r>
            <a:r>
              <a:rPr lang="en-US" dirty="0"/>
              <a:t> </a:t>
            </a:r>
            <a:r>
              <a:rPr lang="en-US" dirty="0" err="1"/>
              <a:t>hlíny</a:t>
            </a:r>
            <a:r>
              <a:rPr lang="en-US" dirty="0"/>
              <a:t> se </a:t>
            </a:r>
            <a:r>
              <a:rPr lang="en-US" dirty="0" err="1"/>
              <a:t>slámou</a:t>
            </a:r>
            <a:r>
              <a:rPr lang="en-US" dirty="0"/>
              <a:t> </a:t>
            </a:r>
            <a:r>
              <a:rPr lang="en-US" dirty="0" err="1"/>
              <a:t>či</a:t>
            </a:r>
            <a:r>
              <a:rPr lang="en-US" dirty="0"/>
              <a:t> </a:t>
            </a:r>
            <a:r>
              <a:rPr lang="en-US" dirty="0" err="1"/>
              <a:t>plevami</a:t>
            </a:r>
            <a:r>
              <a:rPr lang="en-US" dirty="0"/>
              <a:t> do </a:t>
            </a:r>
            <a:r>
              <a:rPr lang="en-US" dirty="0" err="1"/>
              <a:t>podoby</a:t>
            </a:r>
            <a:r>
              <a:rPr lang="en-US" dirty="0"/>
              <a:t> </a:t>
            </a:r>
            <a:r>
              <a:rPr lang="en-US" dirty="0" err="1"/>
              <a:t>masivního</a:t>
            </a:r>
            <a:r>
              <a:rPr lang="en-US" dirty="0"/>
              <a:t> </a:t>
            </a:r>
            <a:r>
              <a:rPr lang="en-US" dirty="0" err="1"/>
              <a:t>zdiva</a:t>
            </a:r>
            <a:r>
              <a:rPr lang="en-US" dirty="0"/>
              <a:t> </a:t>
            </a:r>
            <a:r>
              <a:rPr lang="en-US" dirty="0" err="1"/>
              <a:t>osekávaného</a:t>
            </a:r>
            <a:r>
              <a:rPr lang="en-US" dirty="0"/>
              <a:t> </a:t>
            </a:r>
            <a:r>
              <a:rPr lang="en-US" dirty="0" err="1"/>
              <a:t>během</a:t>
            </a:r>
            <a:r>
              <a:rPr lang="en-US" dirty="0"/>
              <a:t> </a:t>
            </a:r>
            <a:r>
              <a:rPr lang="en-US" dirty="0" err="1"/>
              <a:t>stavby</a:t>
            </a:r>
            <a:r>
              <a:rPr lang="en-US" dirty="0"/>
              <a:t> </a:t>
            </a:r>
            <a:r>
              <a:rPr lang="en-US" dirty="0" err="1"/>
              <a:t>rýčem</a:t>
            </a:r>
            <a:r>
              <a:rPr lang="en-US" dirty="0"/>
              <a:t>. </a:t>
            </a:r>
            <a:endParaRPr lang="cs-CZ" dirty="0"/>
          </a:p>
          <a:p>
            <a:r>
              <a:rPr lang="cs-CZ" dirty="0"/>
              <a:t>   </a:t>
            </a:r>
            <a:r>
              <a:rPr lang="en-US" dirty="0" err="1"/>
              <a:t>Další</a:t>
            </a:r>
            <a:r>
              <a:rPr lang="en-US" dirty="0"/>
              <a:t> </a:t>
            </a:r>
            <a:r>
              <a:rPr lang="en-US" dirty="0" err="1"/>
              <a:t>technologií</a:t>
            </a:r>
            <a:r>
              <a:rPr lang="en-US" dirty="0"/>
              <a:t> </a:t>
            </a:r>
            <a:r>
              <a:rPr lang="en-US" dirty="0" err="1"/>
              <a:t>byly</a:t>
            </a:r>
            <a:r>
              <a:rPr lang="en-US" dirty="0"/>
              <a:t> </a:t>
            </a:r>
            <a:r>
              <a:rPr lang="en-US" dirty="0" err="1"/>
              <a:t>tzv</a:t>
            </a:r>
            <a:r>
              <a:rPr lang="en-US" dirty="0"/>
              <a:t>. </a:t>
            </a:r>
            <a:r>
              <a:rPr lang="en-US" b="1" dirty="0" err="1"/>
              <a:t>omazávky</a:t>
            </a:r>
            <a:r>
              <a:rPr lang="en-US" b="1" dirty="0"/>
              <a:t> </a:t>
            </a:r>
            <a:r>
              <a:rPr lang="en-US" b="1" dirty="0" err="1"/>
              <a:t>či</a:t>
            </a:r>
            <a:r>
              <a:rPr lang="en-US" b="1" dirty="0"/>
              <a:t> </a:t>
            </a:r>
            <a:r>
              <a:rPr lang="en-US" b="1" dirty="0" err="1"/>
              <a:t>mazanice</a:t>
            </a:r>
            <a:r>
              <a:rPr lang="en-US" dirty="0"/>
              <a:t>, </a:t>
            </a:r>
            <a:r>
              <a:rPr lang="en-US" dirty="0" err="1"/>
              <a:t>kdy</a:t>
            </a:r>
            <a:r>
              <a:rPr lang="en-US" dirty="0"/>
              <a:t> se </a:t>
            </a:r>
            <a:r>
              <a:rPr lang="en-US" dirty="0" err="1"/>
              <a:t>jemnou</a:t>
            </a:r>
            <a:r>
              <a:rPr lang="en-US" dirty="0"/>
              <a:t> </a:t>
            </a:r>
            <a:r>
              <a:rPr lang="en-US" dirty="0" err="1"/>
              <a:t>hlínou</a:t>
            </a:r>
            <a:r>
              <a:rPr lang="en-US" dirty="0"/>
              <a:t> </a:t>
            </a:r>
            <a:r>
              <a:rPr lang="en-US" dirty="0" err="1"/>
              <a:t>omazávaly</a:t>
            </a:r>
            <a:r>
              <a:rPr lang="en-US" dirty="0"/>
              <a:t> </a:t>
            </a:r>
            <a:r>
              <a:rPr lang="en-US" dirty="0" err="1"/>
              <a:t>proutěné</a:t>
            </a:r>
            <a:r>
              <a:rPr lang="en-US" dirty="0"/>
              <a:t> </a:t>
            </a:r>
            <a:r>
              <a:rPr lang="en-US" dirty="0" err="1"/>
              <a:t>výplety</a:t>
            </a:r>
            <a:r>
              <a:rPr lang="en-US" dirty="0"/>
              <a:t> v </a:t>
            </a:r>
            <a:r>
              <a:rPr lang="en-US" dirty="0" err="1"/>
              <a:t>dřevěných</a:t>
            </a:r>
            <a:r>
              <a:rPr lang="en-US" dirty="0"/>
              <a:t> </a:t>
            </a:r>
            <a:r>
              <a:rPr lang="en-US" dirty="0" err="1"/>
              <a:t>konstrukcích</a:t>
            </a:r>
            <a:r>
              <a:rPr lang="en-US" dirty="0"/>
              <a:t> </a:t>
            </a:r>
            <a:r>
              <a:rPr lang="en-US" dirty="0" err="1"/>
              <a:t>domů</a:t>
            </a:r>
            <a:r>
              <a:rPr lang="en-US" dirty="0"/>
              <a:t>. </a:t>
            </a:r>
            <a:r>
              <a:rPr lang="en-US" dirty="0" err="1"/>
              <a:t>Vrstvou</a:t>
            </a:r>
            <a:r>
              <a:rPr lang="en-US" dirty="0"/>
              <a:t> </a:t>
            </a:r>
            <a:r>
              <a:rPr lang="en-US" dirty="0" err="1"/>
              <a:t>hliněno-slaměné</a:t>
            </a:r>
            <a:r>
              <a:rPr lang="en-US" dirty="0"/>
              <a:t> </a:t>
            </a:r>
            <a:r>
              <a:rPr lang="en-US" dirty="0" err="1"/>
              <a:t>kaše</a:t>
            </a:r>
            <a:r>
              <a:rPr lang="en-US" dirty="0"/>
              <a:t> se </a:t>
            </a:r>
            <a:r>
              <a:rPr lang="en-US" dirty="0" err="1"/>
              <a:t>také</a:t>
            </a:r>
            <a:r>
              <a:rPr lang="en-US" dirty="0"/>
              <a:t> </a:t>
            </a:r>
            <a:r>
              <a:rPr lang="en-US" dirty="0" err="1"/>
              <a:t>omazávaly</a:t>
            </a:r>
            <a:r>
              <a:rPr lang="en-US" dirty="0"/>
              <a:t> </a:t>
            </a:r>
            <a:r>
              <a:rPr lang="en-US" dirty="0" err="1"/>
              <a:t>roubené</a:t>
            </a:r>
            <a:r>
              <a:rPr lang="en-US" dirty="0"/>
              <a:t> </a:t>
            </a:r>
            <a:r>
              <a:rPr lang="en-US" dirty="0" err="1"/>
              <a:t>stavby</a:t>
            </a:r>
            <a:r>
              <a:rPr lang="en-US" dirty="0"/>
              <a:t> – </a:t>
            </a:r>
            <a:r>
              <a:rPr lang="en-US" dirty="0" err="1"/>
              <a:t>důvodem</a:t>
            </a:r>
            <a:r>
              <a:rPr lang="en-US" dirty="0"/>
              <a:t> </a:t>
            </a:r>
            <a:r>
              <a:rPr lang="en-US" dirty="0" err="1"/>
              <a:t>byla</a:t>
            </a:r>
            <a:r>
              <a:rPr lang="en-US" dirty="0"/>
              <a:t> </a:t>
            </a:r>
            <a:r>
              <a:rPr lang="en-US" dirty="0" err="1"/>
              <a:t>ochrana</a:t>
            </a:r>
            <a:r>
              <a:rPr lang="en-US" dirty="0"/>
              <a:t> </a:t>
            </a:r>
            <a:r>
              <a:rPr lang="en-US" dirty="0" err="1"/>
              <a:t>proti</a:t>
            </a:r>
            <a:r>
              <a:rPr lang="en-US" dirty="0"/>
              <a:t> </a:t>
            </a:r>
            <a:r>
              <a:rPr lang="en-US" dirty="0" err="1"/>
              <a:t>ohni</a:t>
            </a:r>
            <a:r>
              <a:rPr lang="en-US" dirty="0"/>
              <a:t>. </a:t>
            </a:r>
            <a:r>
              <a:rPr lang="cs-CZ" dirty="0"/>
              <a:t>   </a:t>
            </a:r>
          </a:p>
          <a:p>
            <a:r>
              <a:rPr lang="cs-CZ" dirty="0"/>
              <a:t>   </a:t>
            </a:r>
            <a:r>
              <a:rPr lang="en-US" dirty="0" err="1"/>
              <a:t>Neodmyslitelnou</a:t>
            </a:r>
            <a:r>
              <a:rPr lang="en-US" dirty="0"/>
              <a:t> </a:t>
            </a:r>
            <a:r>
              <a:rPr lang="en-US" dirty="0" err="1"/>
              <a:t>součástí</a:t>
            </a:r>
            <a:r>
              <a:rPr lang="en-US" dirty="0"/>
              <a:t> „</a:t>
            </a:r>
            <a:r>
              <a:rPr lang="en-US" dirty="0" err="1"/>
              <a:t>hliněného</a:t>
            </a:r>
            <a:r>
              <a:rPr lang="en-US" dirty="0"/>
              <a:t> </a:t>
            </a:r>
            <a:r>
              <a:rPr lang="en-US" dirty="0" err="1"/>
              <a:t>stavitelství</a:t>
            </a:r>
            <a:r>
              <a:rPr lang="en-US" dirty="0"/>
              <a:t>“ </a:t>
            </a:r>
            <a:r>
              <a:rPr lang="en-US" dirty="0" err="1"/>
              <a:t>byla</a:t>
            </a:r>
            <a:r>
              <a:rPr lang="en-US" dirty="0"/>
              <a:t> </a:t>
            </a:r>
            <a:r>
              <a:rPr lang="en-US" dirty="0" err="1"/>
              <a:t>také</a:t>
            </a:r>
            <a:r>
              <a:rPr lang="en-US" dirty="0"/>
              <a:t> </a:t>
            </a:r>
            <a:r>
              <a:rPr lang="en-US" dirty="0" err="1"/>
              <a:t>hliněná</a:t>
            </a:r>
            <a:r>
              <a:rPr lang="en-US" dirty="0"/>
              <a:t> </a:t>
            </a:r>
            <a:r>
              <a:rPr lang="en-US" dirty="0" err="1"/>
              <a:t>malta</a:t>
            </a:r>
            <a:r>
              <a:rPr lang="en-US" dirty="0"/>
              <a:t> </a:t>
            </a:r>
            <a:r>
              <a:rPr lang="en-US" dirty="0" err="1"/>
              <a:t>nebo</a:t>
            </a:r>
            <a:r>
              <a:rPr lang="en-US" dirty="0"/>
              <a:t> </a:t>
            </a:r>
            <a:r>
              <a:rPr lang="en-US" dirty="0" err="1"/>
              <a:t>hliněné</a:t>
            </a:r>
            <a:r>
              <a:rPr lang="en-US" dirty="0"/>
              <a:t> </a:t>
            </a:r>
            <a:r>
              <a:rPr lang="en-US" dirty="0" err="1"/>
              <a:t>omítky</a:t>
            </a:r>
            <a:r>
              <a:rPr lang="en-US" dirty="0"/>
              <a:t>.</a:t>
            </a:r>
          </a:p>
        </p:txBody>
      </p:sp>
      <p:pic>
        <p:nvPicPr>
          <p:cNvPr id="7172" name="Picture 4">
            <a:extLst>
              <a:ext uri="{FF2B5EF4-FFF2-40B4-BE49-F238E27FC236}">
                <a16:creationId xmlns:a16="http://schemas.microsoft.com/office/drawing/2014/main" id="{21A70198-B135-4230-B5E3-1CDF7A5CA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766" y="4689744"/>
            <a:ext cx="2670313" cy="19293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kotovice&quot;">
            <a:extLst>
              <a:ext uri="{FF2B5EF4-FFF2-40B4-BE49-F238E27FC236}">
                <a16:creationId xmlns:a16="http://schemas.microsoft.com/office/drawing/2014/main" id="{0EA8EC68-B071-47E2-90A7-E90BC56AC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85" y="4693754"/>
            <a:ext cx="3445565" cy="193813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kotovice&quot;">
            <a:extLst>
              <a:ext uri="{FF2B5EF4-FFF2-40B4-BE49-F238E27FC236}">
                <a16:creationId xmlns:a16="http://schemas.microsoft.com/office/drawing/2014/main" id="{83805B66-D348-4B17-B698-EC999B2A5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1861" y="4668077"/>
            <a:ext cx="2584174" cy="193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039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0934BFE-F7BB-45ED-8C6C-CD4DB22B17A0}"/>
              </a:ext>
            </a:extLst>
          </p:cNvPr>
          <p:cNvSpPr txBox="1"/>
          <p:nvPr/>
        </p:nvSpPr>
        <p:spPr>
          <a:xfrm>
            <a:off x="437322" y="490330"/>
            <a:ext cx="2878545" cy="523220"/>
          </a:xfrm>
          <a:prstGeom prst="rect">
            <a:avLst/>
          </a:prstGeom>
          <a:noFill/>
        </p:spPr>
        <p:txBody>
          <a:bodyPr wrap="none" rtlCol="0">
            <a:spAutoFit/>
          </a:bodyPr>
          <a:lstStyle/>
          <a:p>
            <a:r>
              <a:rPr lang="cs-CZ" sz="2800" b="1" dirty="0"/>
              <a:t>Žáruvzdorné zboží</a:t>
            </a:r>
            <a:endParaRPr lang="en-US" sz="2800" b="1" dirty="0"/>
          </a:p>
        </p:txBody>
      </p:sp>
      <p:sp>
        <p:nvSpPr>
          <p:cNvPr id="5" name="TextovéPole 4">
            <a:extLst>
              <a:ext uri="{FF2B5EF4-FFF2-40B4-BE49-F238E27FC236}">
                <a16:creationId xmlns:a16="http://schemas.microsoft.com/office/drawing/2014/main" id="{3466B728-902D-4104-B03B-C018DA73235F}"/>
              </a:ext>
            </a:extLst>
          </p:cNvPr>
          <p:cNvSpPr txBox="1"/>
          <p:nvPr/>
        </p:nvSpPr>
        <p:spPr>
          <a:xfrm>
            <a:off x="293383" y="1334391"/>
            <a:ext cx="11523478" cy="646331"/>
          </a:xfrm>
          <a:prstGeom prst="rect">
            <a:avLst/>
          </a:prstGeom>
          <a:noFill/>
        </p:spPr>
        <p:txBody>
          <a:bodyPr wrap="square" rtlCol="0">
            <a:spAutoFit/>
          </a:bodyPr>
          <a:lstStyle/>
          <a:p>
            <a:r>
              <a:rPr lang="cs-CZ" dirty="0"/>
              <a:t>Používají se hlavně jako vyzdívka pecí. Kromě vysoké teploty musí odolávat též </a:t>
            </a:r>
            <a:r>
              <a:rPr lang="en-US" dirty="0"/>
              <a:t>k</a:t>
            </a:r>
            <a:r>
              <a:rPr lang="cs-CZ" dirty="0"/>
              <a:t>y</a:t>
            </a:r>
            <a:r>
              <a:rPr lang="en-US" dirty="0" err="1"/>
              <a:t>sel</a:t>
            </a:r>
            <a:r>
              <a:rPr lang="cs-CZ" dirty="0"/>
              <a:t>é</a:t>
            </a:r>
            <a:r>
              <a:rPr lang="en-US" dirty="0"/>
              <a:t>mu, </a:t>
            </a:r>
            <a:r>
              <a:rPr lang="cs-CZ" dirty="0"/>
              <a:t>zá</a:t>
            </a:r>
            <a:r>
              <a:rPr lang="en-US" dirty="0" err="1"/>
              <a:t>sadit</a:t>
            </a:r>
            <a:r>
              <a:rPr lang="cs-CZ" dirty="0"/>
              <a:t>é</a:t>
            </a:r>
            <a:r>
              <a:rPr lang="en-US" dirty="0"/>
              <a:t>mu </a:t>
            </a:r>
            <a:r>
              <a:rPr lang="en-US" dirty="0" err="1"/>
              <a:t>nebo</a:t>
            </a:r>
            <a:r>
              <a:rPr lang="cs-CZ" dirty="0"/>
              <a:t> oxidačnímu prostředí. Podle tepelných a chemických podmínek se vybírá vhodný žáruvzdorný materiál (ZVM).</a:t>
            </a:r>
            <a:r>
              <a:rPr lang="en-US" dirty="0"/>
              <a:t> </a:t>
            </a:r>
            <a:endParaRPr lang="cs-CZ" dirty="0"/>
          </a:p>
        </p:txBody>
      </p:sp>
      <p:pic>
        <p:nvPicPr>
          <p:cNvPr id="7" name="Obrázek 6">
            <a:extLst>
              <a:ext uri="{FF2B5EF4-FFF2-40B4-BE49-F238E27FC236}">
                <a16:creationId xmlns:a16="http://schemas.microsoft.com/office/drawing/2014/main" id="{EA763A45-4BB3-4BC2-858D-182B93397D5C}"/>
              </a:ext>
            </a:extLst>
          </p:cNvPr>
          <p:cNvPicPr>
            <a:picLocks noChangeAspect="1"/>
          </p:cNvPicPr>
          <p:nvPr/>
        </p:nvPicPr>
        <p:blipFill>
          <a:blip r:embed="rId2"/>
          <a:stretch>
            <a:fillRect/>
          </a:stretch>
        </p:blipFill>
        <p:spPr>
          <a:xfrm>
            <a:off x="2421173" y="2284005"/>
            <a:ext cx="6487142" cy="716289"/>
          </a:xfrm>
          <a:prstGeom prst="rect">
            <a:avLst/>
          </a:prstGeom>
        </p:spPr>
      </p:pic>
      <p:pic>
        <p:nvPicPr>
          <p:cNvPr id="9" name="Picture 2" descr="Image result for fireclay magnezite&quot;">
            <a:extLst>
              <a:ext uri="{FF2B5EF4-FFF2-40B4-BE49-F238E27FC236}">
                <a16:creationId xmlns:a16="http://schemas.microsoft.com/office/drawing/2014/main" id="{D0604D95-70C6-4D90-B026-D225B775C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643" y="3715455"/>
            <a:ext cx="6449253" cy="314254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5A010F3E-7320-4464-B24C-AA1220744FC7}"/>
              </a:ext>
            </a:extLst>
          </p:cNvPr>
          <p:cNvPicPr>
            <a:picLocks noChangeAspect="1"/>
          </p:cNvPicPr>
          <p:nvPr/>
        </p:nvPicPr>
        <p:blipFill>
          <a:blip r:embed="rId4"/>
          <a:stretch>
            <a:fillRect/>
          </a:stretch>
        </p:blipFill>
        <p:spPr>
          <a:xfrm>
            <a:off x="171054" y="3979042"/>
            <a:ext cx="5301278" cy="2678249"/>
          </a:xfrm>
          <a:prstGeom prst="rect">
            <a:avLst/>
          </a:prstGeom>
        </p:spPr>
      </p:pic>
    </p:spTree>
    <p:extLst>
      <p:ext uri="{BB962C8B-B14F-4D97-AF65-F5344CB8AC3E}">
        <p14:creationId xmlns:p14="http://schemas.microsoft.com/office/powerpoint/2010/main" val="3353520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F06D204-7E64-458D-8C75-281DD91BA414}"/>
              </a:ext>
            </a:extLst>
          </p:cNvPr>
          <p:cNvSpPr txBox="1"/>
          <p:nvPr/>
        </p:nvSpPr>
        <p:spPr>
          <a:xfrm>
            <a:off x="278295" y="198782"/>
            <a:ext cx="2981739" cy="523220"/>
          </a:xfrm>
          <a:prstGeom prst="rect">
            <a:avLst/>
          </a:prstGeom>
          <a:noFill/>
        </p:spPr>
        <p:txBody>
          <a:bodyPr wrap="square" rtlCol="0">
            <a:spAutoFit/>
          </a:bodyPr>
          <a:lstStyle/>
          <a:p>
            <a:r>
              <a:rPr lang="cs-CZ" sz="2800" b="1" dirty="0"/>
              <a:t>Pórovité kamenivo</a:t>
            </a:r>
            <a:endParaRPr lang="en-US" sz="2800" b="1" dirty="0"/>
          </a:p>
        </p:txBody>
      </p:sp>
      <p:sp>
        <p:nvSpPr>
          <p:cNvPr id="3" name="TextovéPole 2">
            <a:extLst>
              <a:ext uri="{FF2B5EF4-FFF2-40B4-BE49-F238E27FC236}">
                <a16:creationId xmlns:a16="http://schemas.microsoft.com/office/drawing/2014/main" id="{DFF531A8-8516-4C0E-9CCF-6143BB65749F}"/>
              </a:ext>
            </a:extLst>
          </p:cNvPr>
          <p:cNvSpPr txBox="1"/>
          <p:nvPr/>
        </p:nvSpPr>
        <p:spPr>
          <a:xfrm>
            <a:off x="265043" y="795130"/>
            <a:ext cx="11463131" cy="923330"/>
          </a:xfrm>
          <a:prstGeom prst="rect">
            <a:avLst/>
          </a:prstGeom>
          <a:noFill/>
        </p:spPr>
        <p:txBody>
          <a:bodyPr wrap="square" rtlCol="0">
            <a:spAutoFit/>
          </a:bodyPr>
          <a:lstStyle/>
          <a:p>
            <a:r>
              <a:rPr lang="cs-CZ" dirty="0"/>
              <a:t>Materiály se strukturou uzavřených pórů a nízkou hustotou, které mají velmi dobré izolační vlastnosti. K jejich výrobě se používají některé druhy jílů a břidlic, skla (perlit), vysokopecních strusek. Využívá se vlastnosti jílů nadouvat se při rychlém ohřátí.</a:t>
            </a:r>
          </a:p>
        </p:txBody>
      </p:sp>
      <p:pic>
        <p:nvPicPr>
          <p:cNvPr id="4" name="Obrázek 3">
            <a:extLst>
              <a:ext uri="{FF2B5EF4-FFF2-40B4-BE49-F238E27FC236}">
                <a16:creationId xmlns:a16="http://schemas.microsoft.com/office/drawing/2014/main" id="{1EE0B4D5-DFAA-4A20-BE13-E7D4FB4AE71D}"/>
              </a:ext>
            </a:extLst>
          </p:cNvPr>
          <p:cNvPicPr>
            <a:picLocks noChangeAspect="1"/>
          </p:cNvPicPr>
          <p:nvPr/>
        </p:nvPicPr>
        <p:blipFill>
          <a:blip r:embed="rId2"/>
          <a:stretch>
            <a:fillRect/>
          </a:stretch>
        </p:blipFill>
        <p:spPr>
          <a:xfrm>
            <a:off x="9016109" y="1890402"/>
            <a:ext cx="2698812" cy="2456310"/>
          </a:xfrm>
          <a:prstGeom prst="rect">
            <a:avLst/>
          </a:prstGeom>
        </p:spPr>
      </p:pic>
      <p:pic>
        <p:nvPicPr>
          <p:cNvPr id="5128" name="Picture 8" descr="Image result for expandovaný Vermikulit&quot;">
            <a:extLst>
              <a:ext uri="{FF2B5EF4-FFF2-40B4-BE49-F238E27FC236}">
                <a16:creationId xmlns:a16="http://schemas.microsoft.com/office/drawing/2014/main" id="{949F6844-569B-4415-84AA-C103995DF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3344" y="4765958"/>
            <a:ext cx="2887110" cy="195869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C830A5F7-544E-41DF-8EFB-ACB5C777F9DF}"/>
              </a:ext>
            </a:extLst>
          </p:cNvPr>
          <p:cNvSpPr/>
          <p:nvPr/>
        </p:nvSpPr>
        <p:spPr>
          <a:xfrm>
            <a:off x="318051" y="1741368"/>
            <a:ext cx="8560905" cy="2585323"/>
          </a:xfrm>
          <a:prstGeom prst="rect">
            <a:avLst/>
          </a:prstGeom>
        </p:spPr>
        <p:txBody>
          <a:bodyPr wrap="square">
            <a:spAutoFit/>
          </a:bodyPr>
          <a:lstStyle/>
          <a:p>
            <a:r>
              <a:rPr lang="cs-CZ" b="1" dirty="0" err="1"/>
              <a:t>Keramzit</a:t>
            </a:r>
            <a:r>
              <a:rPr lang="cs-CZ" dirty="0"/>
              <a:t> vzhledově připomíná suchý hrách. Vyrábí se při vysokých teplotách – asi 1100 °C – v rotačních pecích ze speciálních třetihorních </a:t>
            </a:r>
            <a:r>
              <a:rPr lang="cs-CZ" dirty="0" err="1"/>
              <a:t>cyprisových</a:t>
            </a:r>
            <a:r>
              <a:rPr lang="cs-CZ" dirty="0"/>
              <a:t> jílů. Vypálením a expanzí zvětší svůj objem 3 až 3,5krát. Rotací se získává výhodný kulatý tvar, čímž připomíná malé valouny. Má zvláštní vnitřní pórovitou strukturu, která se výrazně liší od povrchu. Jedná se o nehořlavý materiál (odolává žáru až do výše výrobní teploty) a plně mrazuvzdorný a voděodolný. To jej předurčuje pro využití ve stavebnictví – ozelenění střech (a zlepšení tepelné izolace), zásyp krytiny ploché střechy, zásypy dřevěných trámových stropů, podsyp pod podlahové desky, v kořenových nebo biologických čističkách, drenáž pro odvod dešťové vody atd., zahradnictví, hobby a v dalších oborech. </a:t>
            </a:r>
          </a:p>
        </p:txBody>
      </p:sp>
      <p:sp>
        <p:nvSpPr>
          <p:cNvPr id="6" name="Obdélník 5">
            <a:extLst>
              <a:ext uri="{FF2B5EF4-FFF2-40B4-BE49-F238E27FC236}">
                <a16:creationId xmlns:a16="http://schemas.microsoft.com/office/drawing/2014/main" id="{A8144797-1E6D-45A5-90CA-27E312D8A7D9}"/>
              </a:ext>
            </a:extLst>
          </p:cNvPr>
          <p:cNvSpPr/>
          <p:nvPr/>
        </p:nvSpPr>
        <p:spPr>
          <a:xfrm>
            <a:off x="270055" y="4437029"/>
            <a:ext cx="8622154" cy="1200329"/>
          </a:xfrm>
          <a:prstGeom prst="rect">
            <a:avLst/>
          </a:prstGeom>
        </p:spPr>
        <p:txBody>
          <a:bodyPr wrap="square">
            <a:spAutoFit/>
          </a:bodyPr>
          <a:lstStyle/>
          <a:p>
            <a:r>
              <a:rPr lang="cs-CZ" b="1" dirty="0"/>
              <a:t>Expandovaný vermikulit</a:t>
            </a:r>
            <a:r>
              <a:rPr lang="cs-CZ" dirty="0"/>
              <a:t>. Vermikulit (</a:t>
            </a:r>
            <a:r>
              <a:rPr lang="cs-CZ" dirty="0" err="1"/>
              <a:t>Mg,Fe,Al</a:t>
            </a:r>
            <a:r>
              <a:rPr lang="cs-CZ" dirty="0"/>
              <a:t>)</a:t>
            </a:r>
            <a:r>
              <a:rPr lang="cs-CZ" baseline="-25000" dirty="0"/>
              <a:t>3</a:t>
            </a:r>
            <a:r>
              <a:rPr lang="cs-CZ" dirty="0"/>
              <a:t>(</a:t>
            </a:r>
            <a:r>
              <a:rPr lang="cs-CZ" dirty="0" err="1"/>
              <a:t>Al,Si</a:t>
            </a:r>
            <a:r>
              <a:rPr lang="cs-CZ" dirty="0"/>
              <a:t>)</a:t>
            </a:r>
            <a:r>
              <a:rPr lang="cs-CZ" baseline="-25000" dirty="0"/>
              <a:t>4</a:t>
            </a:r>
            <a:r>
              <a:rPr lang="cs-CZ" dirty="0"/>
              <a:t>O</a:t>
            </a:r>
            <a:r>
              <a:rPr lang="cs-CZ" baseline="-25000" dirty="0"/>
              <a:t>10</a:t>
            </a:r>
            <a:r>
              <a:rPr lang="cs-CZ" dirty="0"/>
              <a:t>(OH)</a:t>
            </a:r>
            <a:r>
              <a:rPr lang="cs-CZ" baseline="-25000" dirty="0"/>
              <a:t>2 </a:t>
            </a:r>
            <a:r>
              <a:rPr lang="cs-CZ" dirty="0"/>
              <a:t>· 4 H</a:t>
            </a:r>
            <a:r>
              <a:rPr lang="cs-CZ" baseline="-25000" dirty="0"/>
              <a:t>2</a:t>
            </a:r>
            <a:r>
              <a:rPr lang="cs-CZ" dirty="0"/>
              <a:t>O, je jednoklonný minerál svou strukturou i vzhledem podobný chloritům, či slídám; jeho krystaly se při zahřívání roztahují a tvoří lehké, pórovité útvary červovitého typu. </a:t>
            </a:r>
            <a:r>
              <a:rPr lang="en-US" dirty="0" err="1"/>
              <a:t>Expandovaný</a:t>
            </a:r>
            <a:r>
              <a:rPr lang="en-US" dirty="0"/>
              <a:t> </a:t>
            </a:r>
            <a:r>
              <a:rPr lang="en-US" dirty="0" err="1"/>
              <a:t>vermikulit</a:t>
            </a:r>
            <a:r>
              <a:rPr lang="en-US" dirty="0"/>
              <a:t> je </a:t>
            </a:r>
            <a:r>
              <a:rPr lang="en-US" dirty="0" err="1"/>
              <a:t>užíván</a:t>
            </a:r>
            <a:r>
              <a:rPr lang="en-US" dirty="0"/>
              <a:t> </a:t>
            </a:r>
            <a:r>
              <a:rPr lang="en-US" dirty="0" err="1"/>
              <a:t>jako</a:t>
            </a:r>
            <a:r>
              <a:rPr lang="en-US" dirty="0"/>
              <a:t> </a:t>
            </a:r>
            <a:r>
              <a:rPr lang="en-US" dirty="0" err="1"/>
              <a:t>upravovač</a:t>
            </a:r>
            <a:r>
              <a:rPr lang="en-US" dirty="0"/>
              <a:t> </a:t>
            </a:r>
            <a:r>
              <a:rPr lang="en-US" dirty="0" err="1"/>
              <a:t>půdy</a:t>
            </a:r>
            <a:r>
              <a:rPr lang="en-US" dirty="0"/>
              <a:t>, </a:t>
            </a:r>
            <a:r>
              <a:rPr lang="en-US" dirty="0" err="1"/>
              <a:t>sypaná</a:t>
            </a:r>
            <a:r>
              <a:rPr lang="en-US" dirty="0"/>
              <a:t> </a:t>
            </a:r>
            <a:r>
              <a:rPr lang="en-US" dirty="0" err="1"/>
              <a:t>izolace</a:t>
            </a:r>
            <a:r>
              <a:rPr lang="en-US" dirty="0"/>
              <a:t> a </a:t>
            </a:r>
            <a:r>
              <a:rPr lang="en-US" dirty="0" err="1"/>
              <a:t>balicí</a:t>
            </a:r>
            <a:r>
              <a:rPr lang="en-US" dirty="0"/>
              <a:t> </a:t>
            </a:r>
            <a:r>
              <a:rPr lang="en-US" dirty="0" err="1"/>
              <a:t>materiál</a:t>
            </a:r>
            <a:r>
              <a:rPr lang="en-US" dirty="0"/>
              <a:t>, </a:t>
            </a:r>
            <a:r>
              <a:rPr lang="en-US" dirty="0" err="1"/>
              <a:t>plnivo</a:t>
            </a:r>
            <a:r>
              <a:rPr lang="en-US" dirty="0"/>
              <a:t> </a:t>
            </a:r>
            <a:r>
              <a:rPr lang="en-US" dirty="0" err="1"/>
              <a:t>omítek</a:t>
            </a:r>
            <a:r>
              <a:rPr lang="en-US" dirty="0"/>
              <a:t> a </a:t>
            </a:r>
            <a:r>
              <a:rPr lang="en-US" dirty="0" err="1"/>
              <a:t>betonů</a:t>
            </a:r>
            <a:r>
              <a:rPr lang="en-US" dirty="0"/>
              <a:t>. </a:t>
            </a:r>
            <a:endParaRPr lang="cs-CZ" dirty="0"/>
          </a:p>
        </p:txBody>
      </p:sp>
      <p:pic>
        <p:nvPicPr>
          <p:cNvPr id="5130" name="Picture 10" descr="Image result for vermiculite expansion&quot;">
            <a:extLst>
              <a:ext uri="{FF2B5EF4-FFF2-40B4-BE49-F238E27FC236}">
                <a16:creationId xmlns:a16="http://schemas.microsoft.com/office/drawing/2014/main" id="{56780AF1-34DD-47E0-AF84-0B8CCFAB2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4591" y="5722242"/>
            <a:ext cx="2451653" cy="1037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320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EF5F42-28AF-44E3-A3A5-264C76A30D38}"/>
              </a:ext>
            </a:extLst>
          </p:cNvPr>
          <p:cNvSpPr>
            <a:spLocks noGrp="1"/>
          </p:cNvSpPr>
          <p:nvPr>
            <p:ph type="title"/>
          </p:nvPr>
        </p:nvSpPr>
        <p:spPr>
          <a:xfrm>
            <a:off x="268356" y="259108"/>
            <a:ext cx="10515600" cy="589032"/>
          </a:xfrm>
        </p:spPr>
        <p:txBody>
          <a:bodyPr>
            <a:normAutofit/>
          </a:bodyPr>
          <a:lstStyle/>
          <a:p>
            <a:r>
              <a:rPr lang="cs-CZ" sz="2800" b="1" dirty="0">
                <a:latin typeface="+mn-lt"/>
              </a:rPr>
              <a:t>Jemná keramika</a:t>
            </a:r>
            <a:endParaRPr lang="en-US" sz="2800" b="1" dirty="0">
              <a:latin typeface="+mn-lt"/>
            </a:endParaRPr>
          </a:p>
        </p:txBody>
      </p:sp>
      <p:sp>
        <p:nvSpPr>
          <p:cNvPr id="4" name="TextovéPole 3">
            <a:extLst>
              <a:ext uri="{FF2B5EF4-FFF2-40B4-BE49-F238E27FC236}">
                <a16:creationId xmlns:a16="http://schemas.microsoft.com/office/drawing/2014/main" id="{821B18D9-DDB7-45AB-9C51-28BEAAE2E3B5}"/>
              </a:ext>
            </a:extLst>
          </p:cNvPr>
          <p:cNvSpPr txBox="1"/>
          <p:nvPr/>
        </p:nvSpPr>
        <p:spPr>
          <a:xfrm>
            <a:off x="212036" y="1139686"/>
            <a:ext cx="7606748" cy="2308324"/>
          </a:xfrm>
          <a:prstGeom prst="rect">
            <a:avLst/>
          </a:prstGeom>
          <a:noFill/>
        </p:spPr>
        <p:txBody>
          <a:bodyPr wrap="square" rtlCol="0">
            <a:spAutoFit/>
          </a:bodyPr>
          <a:lstStyle/>
          <a:p>
            <a:r>
              <a:rPr lang="cs-CZ" b="1" dirty="0"/>
              <a:t>Hrnčířské zboží</a:t>
            </a:r>
            <a:r>
              <a:rPr lang="cs-CZ" dirty="0"/>
              <a:t>: vyrábí se z hrnčířských jílů a hlín, ostřivo je jemný křemenný písek. Výrobky se tvoří ručně, na hrnčířském kruhu, lisováním nebo odléváním tekuté směsi do forem. Po vysušení se glazují stříkáním, poléváním nebo namáčením a vypalují se při teplotě 1100-1200 °C.</a:t>
            </a:r>
          </a:p>
          <a:p>
            <a:endParaRPr lang="cs-CZ" dirty="0"/>
          </a:p>
          <a:p>
            <a:r>
              <a:rPr lang="cs-CZ" b="1" dirty="0"/>
              <a:t>Kachlové zboží</a:t>
            </a:r>
            <a:r>
              <a:rPr lang="cs-CZ" dirty="0"/>
              <a:t>: vyrábí se z hrnčířských, pórovinových a šamotových hlín. Kachle se získávány lisováním. Glazuje se syrový nebo </a:t>
            </a:r>
            <a:r>
              <a:rPr lang="cs-CZ" dirty="0" err="1"/>
              <a:t>předžíhaný</a:t>
            </a:r>
            <a:r>
              <a:rPr lang="cs-CZ" dirty="0"/>
              <a:t> střep, který se následně vypaluje.</a:t>
            </a:r>
          </a:p>
        </p:txBody>
      </p:sp>
      <p:pic>
        <p:nvPicPr>
          <p:cNvPr id="6" name="Obrázek 5">
            <a:extLst>
              <a:ext uri="{FF2B5EF4-FFF2-40B4-BE49-F238E27FC236}">
                <a16:creationId xmlns:a16="http://schemas.microsoft.com/office/drawing/2014/main" id="{04099D61-1162-4E72-AAD2-48111E76721B}"/>
              </a:ext>
            </a:extLst>
          </p:cNvPr>
          <p:cNvPicPr>
            <a:picLocks noChangeAspect="1"/>
          </p:cNvPicPr>
          <p:nvPr/>
        </p:nvPicPr>
        <p:blipFill>
          <a:blip r:embed="rId2"/>
          <a:stretch>
            <a:fillRect/>
          </a:stretch>
        </p:blipFill>
        <p:spPr>
          <a:xfrm>
            <a:off x="9250017" y="4395252"/>
            <a:ext cx="2796208" cy="2319251"/>
          </a:xfrm>
          <a:prstGeom prst="rect">
            <a:avLst/>
          </a:prstGeom>
        </p:spPr>
      </p:pic>
      <p:sp>
        <p:nvSpPr>
          <p:cNvPr id="7" name="Obdélník 6">
            <a:extLst>
              <a:ext uri="{FF2B5EF4-FFF2-40B4-BE49-F238E27FC236}">
                <a16:creationId xmlns:a16="http://schemas.microsoft.com/office/drawing/2014/main" id="{6FC1B939-C88C-417D-8E49-38724DA9AD15}"/>
              </a:ext>
            </a:extLst>
          </p:cNvPr>
          <p:cNvSpPr/>
          <p:nvPr/>
        </p:nvSpPr>
        <p:spPr>
          <a:xfrm>
            <a:off x="185531" y="4513157"/>
            <a:ext cx="8812695" cy="1200329"/>
          </a:xfrm>
          <a:prstGeom prst="rect">
            <a:avLst/>
          </a:prstGeom>
        </p:spPr>
        <p:txBody>
          <a:bodyPr wrap="square">
            <a:spAutoFit/>
          </a:bodyPr>
          <a:lstStyle/>
          <a:p>
            <a:r>
              <a:rPr lang="cs-CZ" b="1" dirty="0"/>
              <a:t>Pórovina</a:t>
            </a:r>
            <a:r>
              <a:rPr lang="cs-CZ" dirty="0"/>
              <a:t>: výrobky s bílým průlinčitým střepem. Surovinou jsou pórovinové jíly, živec, křemen a křída. Výrobky se vytvářejí lisováním (obkladačky) nebo odléváním (sanitární keramika). </a:t>
            </a:r>
            <a:r>
              <a:rPr lang="en-US" dirty="0"/>
              <a:t> </a:t>
            </a:r>
            <a:r>
              <a:rPr lang="cs-CZ" dirty="0"/>
              <a:t>V</a:t>
            </a:r>
            <a:r>
              <a:rPr lang="en-US" dirty="0" err="1"/>
              <a:t>ypalovací</a:t>
            </a:r>
            <a:r>
              <a:rPr lang="en-US" dirty="0"/>
              <a:t> </a:t>
            </a:r>
            <a:r>
              <a:rPr lang="en-US" dirty="0" err="1"/>
              <a:t>teplota</a:t>
            </a:r>
            <a:r>
              <a:rPr lang="en-US" dirty="0"/>
              <a:t> se </a:t>
            </a:r>
            <a:r>
              <a:rPr lang="en-US" dirty="0" err="1"/>
              <a:t>pohybuje</a:t>
            </a:r>
            <a:r>
              <a:rPr lang="en-US" dirty="0"/>
              <a:t> </a:t>
            </a:r>
            <a:r>
              <a:rPr lang="en-US" dirty="0" err="1"/>
              <a:t>mezi</a:t>
            </a:r>
            <a:r>
              <a:rPr lang="en-US" dirty="0"/>
              <a:t> 1100-1200°C.  </a:t>
            </a:r>
            <a:r>
              <a:rPr lang="en-US" dirty="0" err="1"/>
              <a:t>Glazuje</a:t>
            </a:r>
            <a:r>
              <a:rPr lang="en-US" dirty="0"/>
              <a:t> se </a:t>
            </a:r>
            <a:r>
              <a:rPr lang="en-US" dirty="0" err="1"/>
              <a:t>nízkotavitelnými</a:t>
            </a:r>
            <a:r>
              <a:rPr lang="en-US" dirty="0"/>
              <a:t> </a:t>
            </a:r>
            <a:r>
              <a:rPr lang="en-US" dirty="0" err="1"/>
              <a:t>borito-olovnatými</a:t>
            </a:r>
            <a:r>
              <a:rPr lang="en-US" dirty="0"/>
              <a:t> </a:t>
            </a:r>
            <a:r>
              <a:rPr lang="en-US" dirty="0" err="1"/>
              <a:t>glazurami</a:t>
            </a:r>
            <a:r>
              <a:rPr lang="en-US" dirty="0"/>
              <a:t>.</a:t>
            </a:r>
            <a:endParaRPr lang="cs-CZ" dirty="0"/>
          </a:p>
        </p:txBody>
      </p:sp>
      <p:pic>
        <p:nvPicPr>
          <p:cNvPr id="8" name="Obrázek 7">
            <a:extLst>
              <a:ext uri="{FF2B5EF4-FFF2-40B4-BE49-F238E27FC236}">
                <a16:creationId xmlns:a16="http://schemas.microsoft.com/office/drawing/2014/main" id="{377087A2-BDF0-4E37-BAEA-2CDBF5BD26EC}"/>
              </a:ext>
            </a:extLst>
          </p:cNvPr>
          <p:cNvPicPr>
            <a:picLocks noChangeAspect="1"/>
          </p:cNvPicPr>
          <p:nvPr/>
        </p:nvPicPr>
        <p:blipFill>
          <a:blip r:embed="rId3"/>
          <a:stretch>
            <a:fillRect/>
          </a:stretch>
        </p:blipFill>
        <p:spPr>
          <a:xfrm>
            <a:off x="8062067" y="331950"/>
            <a:ext cx="3904646" cy="3431667"/>
          </a:xfrm>
          <a:prstGeom prst="rect">
            <a:avLst/>
          </a:prstGeom>
        </p:spPr>
      </p:pic>
    </p:spTree>
    <p:extLst>
      <p:ext uri="{BB962C8B-B14F-4D97-AF65-F5344CB8AC3E}">
        <p14:creationId xmlns:p14="http://schemas.microsoft.com/office/powerpoint/2010/main" val="217883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BC80079-3D0D-434E-B185-BF00B151C662}"/>
              </a:ext>
            </a:extLst>
          </p:cNvPr>
          <p:cNvSpPr txBox="1"/>
          <p:nvPr/>
        </p:nvSpPr>
        <p:spPr>
          <a:xfrm>
            <a:off x="410817" y="530087"/>
            <a:ext cx="1678921" cy="523220"/>
          </a:xfrm>
          <a:prstGeom prst="rect">
            <a:avLst/>
          </a:prstGeom>
          <a:noFill/>
        </p:spPr>
        <p:txBody>
          <a:bodyPr wrap="none" rtlCol="0">
            <a:spAutoFit/>
          </a:bodyPr>
          <a:lstStyle/>
          <a:p>
            <a:r>
              <a:rPr lang="cs-CZ" sz="2800" b="1" dirty="0"/>
              <a:t>Kamenina</a:t>
            </a:r>
            <a:endParaRPr lang="en-US" sz="2800" b="1" dirty="0"/>
          </a:p>
        </p:txBody>
      </p:sp>
      <p:sp>
        <p:nvSpPr>
          <p:cNvPr id="5" name="Obdélník 4">
            <a:extLst>
              <a:ext uri="{FF2B5EF4-FFF2-40B4-BE49-F238E27FC236}">
                <a16:creationId xmlns:a16="http://schemas.microsoft.com/office/drawing/2014/main" id="{5CA41EA4-1EE6-464E-A940-B50137D9B283}"/>
              </a:ext>
            </a:extLst>
          </p:cNvPr>
          <p:cNvSpPr/>
          <p:nvPr/>
        </p:nvSpPr>
        <p:spPr>
          <a:xfrm>
            <a:off x="357808" y="1304836"/>
            <a:ext cx="11688418" cy="2585323"/>
          </a:xfrm>
          <a:prstGeom prst="rect">
            <a:avLst/>
          </a:prstGeom>
        </p:spPr>
        <p:txBody>
          <a:bodyPr wrap="square">
            <a:spAutoFit/>
          </a:bodyPr>
          <a:lstStyle/>
          <a:p>
            <a:r>
              <a:rPr lang="cs-CZ" b="1" dirty="0"/>
              <a:t>Kamenina</a:t>
            </a:r>
            <a:r>
              <a:rPr lang="cs-CZ" dirty="0"/>
              <a:t>: výrobky s barevným slinutým střepem. Vyrábí se z kameninových jílů </a:t>
            </a:r>
          </a:p>
          <a:p>
            <a:r>
              <a:rPr lang="cs-CZ" dirty="0"/>
              <a:t>(</a:t>
            </a:r>
            <a:r>
              <a:rPr lang="cs-CZ" dirty="0" err="1"/>
              <a:t>nízkoslinující</a:t>
            </a:r>
            <a:r>
              <a:rPr lang="cs-CZ" dirty="0"/>
              <a:t> </a:t>
            </a:r>
            <a:r>
              <a:rPr lang="cs-CZ" dirty="0" err="1"/>
              <a:t>illitické</a:t>
            </a:r>
            <a:r>
              <a:rPr lang="cs-CZ" dirty="0"/>
              <a:t> jíly), křemene a živce. Vypaluje se při teplotě 1200-1300 °C. </a:t>
            </a:r>
          </a:p>
          <a:p>
            <a:endParaRPr lang="cs-CZ" b="1" dirty="0"/>
          </a:p>
          <a:p>
            <a:r>
              <a:rPr lang="cs-CZ" b="1" i="1" dirty="0"/>
              <a:t>Technická kamenina </a:t>
            </a:r>
            <a:r>
              <a:rPr lang="cs-CZ" dirty="0"/>
              <a:t>se používá k výrobě kanalizačních rour, výlevek, dlaždic, konstrukčních prvků pro </a:t>
            </a:r>
            <a:r>
              <a:rPr lang="cs-CZ" dirty="0" err="1"/>
              <a:t>chem</a:t>
            </a:r>
            <a:r>
              <a:rPr lang="cs-CZ" dirty="0"/>
              <a:t>. průmysl. Kyselinovzdorná kamenina má solnou glazuru s přídavkem ZrO</a:t>
            </a:r>
            <a:r>
              <a:rPr lang="cs-CZ" baseline="-25000" dirty="0"/>
              <a:t>2</a:t>
            </a:r>
            <a:r>
              <a:rPr lang="cs-CZ" dirty="0"/>
              <a:t> nebo </a:t>
            </a:r>
            <a:r>
              <a:rPr lang="cs-CZ" dirty="0" err="1"/>
              <a:t>fosrorečnanů</a:t>
            </a:r>
            <a:r>
              <a:rPr lang="cs-CZ" dirty="0"/>
              <a:t>. Odolnost proti zásadám lze zvýšit přídavkem </a:t>
            </a:r>
            <a:r>
              <a:rPr lang="cs-CZ" dirty="0" err="1"/>
              <a:t>BaO</a:t>
            </a:r>
            <a:r>
              <a:rPr lang="cs-CZ" dirty="0"/>
              <a:t>, </a:t>
            </a:r>
            <a:r>
              <a:rPr lang="cs-CZ" dirty="0" err="1"/>
              <a:t>MgO</a:t>
            </a:r>
            <a:r>
              <a:rPr lang="cs-CZ" dirty="0"/>
              <a:t> nebo Cr</a:t>
            </a:r>
            <a:r>
              <a:rPr lang="cs-CZ" baseline="-25000" dirty="0"/>
              <a:t>2</a:t>
            </a:r>
            <a:r>
              <a:rPr lang="cs-CZ" dirty="0"/>
              <a:t>O</a:t>
            </a:r>
            <a:r>
              <a:rPr lang="cs-CZ" baseline="-25000" dirty="0"/>
              <a:t>3</a:t>
            </a:r>
            <a:r>
              <a:rPr lang="cs-CZ" dirty="0"/>
              <a:t>.</a:t>
            </a:r>
          </a:p>
          <a:p>
            <a:r>
              <a:rPr lang="cs-CZ" dirty="0"/>
              <a:t> </a:t>
            </a:r>
          </a:p>
          <a:p>
            <a:r>
              <a:rPr lang="cs-CZ" b="1" i="1" dirty="0"/>
              <a:t>Jemná (stolní) kamenina</a:t>
            </a:r>
            <a:r>
              <a:rPr lang="cs-CZ" i="1" dirty="0"/>
              <a:t> </a:t>
            </a:r>
            <a:r>
              <a:rPr lang="cs-CZ" dirty="0"/>
              <a:t>se vyrábí litím, má šedivý, žlutý nebo červený střep. Patří sem např.</a:t>
            </a:r>
          </a:p>
          <a:p>
            <a:r>
              <a:rPr lang="cs-CZ" dirty="0"/>
              <a:t> „</a:t>
            </a:r>
            <a:r>
              <a:rPr lang="cs-CZ" dirty="0" err="1"/>
              <a:t>wedgwoodský</a:t>
            </a:r>
            <a:r>
              <a:rPr lang="cs-CZ" dirty="0"/>
              <a:t> porcelán“, litovelská keramika, …</a:t>
            </a:r>
          </a:p>
        </p:txBody>
      </p:sp>
      <p:pic>
        <p:nvPicPr>
          <p:cNvPr id="13314" name="Picture 2" descr="Image result for wedgewood pottery&quot;">
            <a:extLst>
              <a:ext uri="{FF2B5EF4-FFF2-40B4-BE49-F238E27FC236}">
                <a16:creationId xmlns:a16="http://schemas.microsoft.com/office/drawing/2014/main" id="{EAD2C025-3018-4AF1-B249-12508FE03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727" y="2928730"/>
            <a:ext cx="2746928" cy="366257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BC67E04-3AE3-45E5-AC60-E4E3EFBFFC2E}"/>
              </a:ext>
            </a:extLst>
          </p:cNvPr>
          <p:cNvSpPr txBox="1"/>
          <p:nvPr/>
        </p:nvSpPr>
        <p:spPr>
          <a:xfrm>
            <a:off x="357809" y="4134678"/>
            <a:ext cx="8653669" cy="646331"/>
          </a:xfrm>
          <a:prstGeom prst="rect">
            <a:avLst/>
          </a:prstGeom>
          <a:noFill/>
        </p:spPr>
        <p:txBody>
          <a:bodyPr wrap="square" rtlCol="0">
            <a:spAutoFit/>
          </a:bodyPr>
          <a:lstStyle/>
          <a:p>
            <a:r>
              <a:rPr lang="cs-CZ" b="1" i="1" dirty="0"/>
              <a:t>Technická jemná kamenina</a:t>
            </a:r>
            <a:r>
              <a:rPr lang="cs-CZ" dirty="0"/>
              <a:t>: střep podobný porcelánu (světle se vypalující jíly s nízkým obsahem křemene). Výroba laboratorního nádobí a izolátorů.</a:t>
            </a:r>
            <a:endParaRPr lang="en-US" dirty="0"/>
          </a:p>
        </p:txBody>
      </p:sp>
      <p:pic>
        <p:nvPicPr>
          <p:cNvPr id="13316" name="Picture 4" descr="Image result for kamenina">
            <a:extLst>
              <a:ext uri="{FF2B5EF4-FFF2-40B4-BE49-F238E27FC236}">
                <a16:creationId xmlns:a16="http://schemas.microsoft.com/office/drawing/2014/main" id="{ED2F0C8B-1351-40F0-9F66-587F56017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93" y="5066265"/>
            <a:ext cx="28098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kamenina">
            <a:extLst>
              <a:ext uri="{FF2B5EF4-FFF2-40B4-BE49-F238E27FC236}">
                <a16:creationId xmlns:a16="http://schemas.microsoft.com/office/drawing/2014/main" id="{D6EFEC88-E2C6-415E-BFE5-37A9FC14C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017" y="4877215"/>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Image result for kamenina&quot;">
            <a:extLst>
              <a:ext uri="{FF2B5EF4-FFF2-40B4-BE49-F238E27FC236}">
                <a16:creationId xmlns:a16="http://schemas.microsoft.com/office/drawing/2014/main" id="{778821CA-AAD1-44D9-8F4C-0D12AC0CF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2785" y="4960248"/>
            <a:ext cx="28098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1C4B21E5-BF0F-436E-8126-94EE2B0DB504}"/>
              </a:ext>
            </a:extLst>
          </p:cNvPr>
          <p:cNvPicPr>
            <a:picLocks noChangeAspect="1"/>
          </p:cNvPicPr>
          <p:nvPr/>
        </p:nvPicPr>
        <p:blipFill>
          <a:blip r:embed="rId6"/>
          <a:stretch>
            <a:fillRect/>
          </a:stretch>
        </p:blipFill>
        <p:spPr>
          <a:xfrm>
            <a:off x="8719931" y="185530"/>
            <a:ext cx="2885446" cy="1638092"/>
          </a:xfrm>
          <a:prstGeom prst="rect">
            <a:avLst/>
          </a:prstGeom>
        </p:spPr>
      </p:pic>
    </p:spTree>
    <p:extLst>
      <p:ext uri="{BB962C8B-B14F-4D97-AF65-F5344CB8AC3E}">
        <p14:creationId xmlns:p14="http://schemas.microsoft.com/office/powerpoint/2010/main" val="31975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DF317E5-717B-4D65-8A8C-ED1F56B030AE}"/>
              </a:ext>
            </a:extLst>
          </p:cNvPr>
          <p:cNvSpPr/>
          <p:nvPr/>
        </p:nvSpPr>
        <p:spPr>
          <a:xfrm>
            <a:off x="172277" y="1097987"/>
            <a:ext cx="11754679" cy="923330"/>
          </a:xfrm>
          <a:prstGeom prst="rect">
            <a:avLst/>
          </a:prstGeom>
        </p:spPr>
        <p:txBody>
          <a:bodyPr wrap="square">
            <a:spAutoFit/>
          </a:bodyPr>
          <a:lstStyle/>
          <a:p>
            <a:r>
              <a:rPr lang="cs-CZ" b="1" dirty="0"/>
              <a:t>Fajáns obyčejná</a:t>
            </a:r>
            <a:r>
              <a:rPr lang="cs-CZ" dirty="0"/>
              <a:t>: má pórovitý, neprůsvitný, barevný střep, vyrábí se z kvalitních hrnčířských hlín obsahujících vápenec a sloučeniny železa. Pokrývá se neprůhlednou bílou nebo barevnou olovnatou glazurou s přídavkem SnO</a:t>
            </a:r>
            <a:r>
              <a:rPr lang="cs-CZ" baseline="-25000" dirty="0"/>
              <a:t>2</a:t>
            </a:r>
            <a:r>
              <a:rPr lang="cs-CZ" dirty="0"/>
              <a:t>. Vyrábí se z ní kachle, džbánky, talíře, aj. Patří sem italská majolika, </a:t>
            </a:r>
            <a:r>
              <a:rPr lang="cs-CZ" dirty="0" err="1"/>
              <a:t>delftská</a:t>
            </a:r>
            <a:r>
              <a:rPr lang="cs-CZ" dirty="0"/>
              <a:t> fajáns, habánská keramika. </a:t>
            </a:r>
          </a:p>
        </p:txBody>
      </p:sp>
      <p:sp>
        <p:nvSpPr>
          <p:cNvPr id="3" name="Obdélník 2">
            <a:extLst>
              <a:ext uri="{FF2B5EF4-FFF2-40B4-BE49-F238E27FC236}">
                <a16:creationId xmlns:a16="http://schemas.microsoft.com/office/drawing/2014/main" id="{ABABF541-CC3D-4820-AE42-9139F72CCC3F}"/>
              </a:ext>
            </a:extLst>
          </p:cNvPr>
          <p:cNvSpPr/>
          <p:nvPr/>
        </p:nvSpPr>
        <p:spPr>
          <a:xfrm>
            <a:off x="265044" y="5540996"/>
            <a:ext cx="11741426" cy="1200329"/>
          </a:xfrm>
          <a:prstGeom prst="rect">
            <a:avLst/>
          </a:prstGeom>
        </p:spPr>
        <p:txBody>
          <a:bodyPr wrap="square">
            <a:spAutoFit/>
          </a:bodyPr>
          <a:lstStyle/>
          <a:p>
            <a:r>
              <a:rPr lang="cs-CZ" b="1" dirty="0"/>
              <a:t>Fajáns jemná</a:t>
            </a:r>
            <a:r>
              <a:rPr lang="cs-CZ" dirty="0"/>
              <a:t>: má pórovitý, neprůsvitný, bílý střep, pokrývá se průhlednou boritou nebo olovnatou glazurou. Podobně jako porcelán se vypaluje před a po glazování v ochranných pouzdrech. Slouží jako náhražka porcelánu na dekorační výrobky a levnější nádobí. </a:t>
            </a:r>
          </a:p>
          <a:p>
            <a:endParaRPr lang="cs-CZ" dirty="0"/>
          </a:p>
        </p:txBody>
      </p:sp>
      <p:sp>
        <p:nvSpPr>
          <p:cNvPr id="4" name="TextovéPole 3">
            <a:extLst>
              <a:ext uri="{FF2B5EF4-FFF2-40B4-BE49-F238E27FC236}">
                <a16:creationId xmlns:a16="http://schemas.microsoft.com/office/drawing/2014/main" id="{02B781E6-4417-4D11-9636-BFD40F447DD7}"/>
              </a:ext>
            </a:extLst>
          </p:cNvPr>
          <p:cNvSpPr txBox="1"/>
          <p:nvPr/>
        </p:nvSpPr>
        <p:spPr>
          <a:xfrm>
            <a:off x="331304" y="318052"/>
            <a:ext cx="1122230" cy="523220"/>
          </a:xfrm>
          <a:prstGeom prst="rect">
            <a:avLst/>
          </a:prstGeom>
          <a:noFill/>
        </p:spPr>
        <p:txBody>
          <a:bodyPr wrap="none" rtlCol="0">
            <a:spAutoFit/>
          </a:bodyPr>
          <a:lstStyle/>
          <a:p>
            <a:r>
              <a:rPr lang="cs-CZ" sz="2800" b="1" dirty="0"/>
              <a:t>Fajáns</a:t>
            </a:r>
            <a:endParaRPr lang="en-US" sz="2800" b="1" dirty="0"/>
          </a:p>
        </p:txBody>
      </p:sp>
      <p:pic>
        <p:nvPicPr>
          <p:cNvPr id="5" name="Obrázek 4">
            <a:extLst>
              <a:ext uri="{FF2B5EF4-FFF2-40B4-BE49-F238E27FC236}">
                <a16:creationId xmlns:a16="http://schemas.microsoft.com/office/drawing/2014/main" id="{6A821DE0-F09B-44C8-9605-7B0891BEE851}"/>
              </a:ext>
            </a:extLst>
          </p:cNvPr>
          <p:cNvPicPr>
            <a:picLocks noChangeAspect="1"/>
          </p:cNvPicPr>
          <p:nvPr/>
        </p:nvPicPr>
        <p:blipFill>
          <a:blip r:embed="rId2"/>
          <a:stretch>
            <a:fillRect/>
          </a:stretch>
        </p:blipFill>
        <p:spPr>
          <a:xfrm>
            <a:off x="3022532" y="2427218"/>
            <a:ext cx="2092808" cy="2236758"/>
          </a:xfrm>
          <a:prstGeom prst="rect">
            <a:avLst/>
          </a:prstGeom>
        </p:spPr>
      </p:pic>
      <p:pic>
        <p:nvPicPr>
          <p:cNvPr id="6" name="Obrázek 5">
            <a:extLst>
              <a:ext uri="{FF2B5EF4-FFF2-40B4-BE49-F238E27FC236}">
                <a16:creationId xmlns:a16="http://schemas.microsoft.com/office/drawing/2014/main" id="{1593721E-7167-4E3C-A81F-83347D01B0D0}"/>
              </a:ext>
            </a:extLst>
          </p:cNvPr>
          <p:cNvPicPr>
            <a:picLocks noChangeAspect="1"/>
          </p:cNvPicPr>
          <p:nvPr/>
        </p:nvPicPr>
        <p:blipFill>
          <a:blip r:embed="rId3"/>
          <a:stretch>
            <a:fillRect/>
          </a:stretch>
        </p:blipFill>
        <p:spPr>
          <a:xfrm>
            <a:off x="385970" y="2457450"/>
            <a:ext cx="2224708" cy="2269202"/>
          </a:xfrm>
          <a:prstGeom prst="rect">
            <a:avLst/>
          </a:prstGeom>
        </p:spPr>
      </p:pic>
      <p:cxnSp>
        <p:nvCxnSpPr>
          <p:cNvPr id="8" name="Přímá spojnice se šipkou 7">
            <a:extLst>
              <a:ext uri="{FF2B5EF4-FFF2-40B4-BE49-F238E27FC236}">
                <a16:creationId xmlns:a16="http://schemas.microsoft.com/office/drawing/2014/main" id="{2ADE0929-2F17-43FB-B427-EFB9CEC514DB}"/>
              </a:ext>
            </a:extLst>
          </p:cNvPr>
          <p:cNvCxnSpPr/>
          <p:nvPr/>
        </p:nvCxnSpPr>
        <p:spPr>
          <a:xfrm flipH="1">
            <a:off x="2040835" y="1961322"/>
            <a:ext cx="1987826" cy="41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A8EFAACF-E334-4320-B60E-BC84740502AA}"/>
              </a:ext>
            </a:extLst>
          </p:cNvPr>
          <p:cNvCxnSpPr/>
          <p:nvPr/>
        </p:nvCxnSpPr>
        <p:spPr>
          <a:xfrm flipH="1">
            <a:off x="4757530" y="2001078"/>
            <a:ext cx="1020418" cy="331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342" name="Picture 6" descr="Image result for habánská keramika&quot;">
            <a:extLst>
              <a:ext uri="{FF2B5EF4-FFF2-40B4-BE49-F238E27FC236}">
                <a16:creationId xmlns:a16="http://schemas.microsoft.com/office/drawing/2014/main" id="{D74724B1-8C8D-456D-B9D3-F5184FA48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157" y="2504662"/>
            <a:ext cx="3236413" cy="2153686"/>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Image result for tupeská keramika&quot;">
            <a:extLst>
              <a:ext uri="{FF2B5EF4-FFF2-40B4-BE49-F238E27FC236}">
                <a16:creationId xmlns:a16="http://schemas.microsoft.com/office/drawing/2014/main" id="{6CCF889B-2CAA-4DD8-AB22-28599418D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5826" y="2557669"/>
            <a:ext cx="3095227" cy="230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79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mapa&#10;&#10;Popis byl vytvořen automaticky">
            <a:extLst>
              <a:ext uri="{FF2B5EF4-FFF2-40B4-BE49-F238E27FC236}">
                <a16:creationId xmlns:a16="http://schemas.microsoft.com/office/drawing/2014/main" id="{784167A9-5755-48DE-A3EB-E94C849CF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94" y="2586360"/>
            <a:ext cx="6362654" cy="3827692"/>
          </a:xfrm>
          <a:prstGeom prst="rect">
            <a:avLst/>
          </a:prstGeom>
        </p:spPr>
      </p:pic>
      <p:pic>
        <p:nvPicPr>
          <p:cNvPr id="5" name="Obrázek 4" descr="Obsah obrázku exteriér, tráva, hora, příroda&#10;&#10;Popis byl vytvořen automaticky">
            <a:extLst>
              <a:ext uri="{FF2B5EF4-FFF2-40B4-BE49-F238E27FC236}">
                <a16:creationId xmlns:a16="http://schemas.microsoft.com/office/drawing/2014/main" id="{81714A18-C289-421B-B0DD-2D7D202C7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895" y="2826026"/>
            <a:ext cx="4929809" cy="3697357"/>
          </a:xfrm>
          <a:prstGeom prst="rect">
            <a:avLst/>
          </a:prstGeom>
        </p:spPr>
      </p:pic>
      <p:sp>
        <p:nvSpPr>
          <p:cNvPr id="6" name="Obdélník 5">
            <a:extLst>
              <a:ext uri="{FF2B5EF4-FFF2-40B4-BE49-F238E27FC236}">
                <a16:creationId xmlns:a16="http://schemas.microsoft.com/office/drawing/2014/main" id="{3F5FAA55-C08B-4632-A53B-FAE4B2AE98EA}"/>
              </a:ext>
            </a:extLst>
          </p:cNvPr>
          <p:cNvSpPr/>
          <p:nvPr/>
        </p:nvSpPr>
        <p:spPr>
          <a:xfrm>
            <a:off x="1788996" y="6318839"/>
            <a:ext cx="3281604" cy="307777"/>
          </a:xfrm>
          <a:prstGeom prst="rect">
            <a:avLst/>
          </a:prstGeom>
        </p:spPr>
        <p:txBody>
          <a:bodyPr wrap="none">
            <a:spAutoFit/>
          </a:bodyPr>
          <a:lstStyle/>
          <a:p>
            <a:r>
              <a:rPr lang="pt-BR" sz="1400" dirty="0">
                <a:solidFill>
                  <a:srgbClr val="000000"/>
                </a:solidFill>
              </a:rPr>
              <a:t>Ložiskové oblasti kaolínů v České republice</a:t>
            </a:r>
            <a:endParaRPr lang="en-US" sz="1400" dirty="0"/>
          </a:p>
        </p:txBody>
      </p:sp>
      <p:sp>
        <p:nvSpPr>
          <p:cNvPr id="2" name="Obdélník 1">
            <a:extLst>
              <a:ext uri="{FF2B5EF4-FFF2-40B4-BE49-F238E27FC236}">
                <a16:creationId xmlns:a16="http://schemas.microsoft.com/office/drawing/2014/main" id="{64731480-797A-4F94-AEC6-036D9D6FB565}"/>
              </a:ext>
            </a:extLst>
          </p:cNvPr>
          <p:cNvSpPr/>
          <p:nvPr/>
        </p:nvSpPr>
        <p:spPr>
          <a:xfrm>
            <a:off x="172277" y="943644"/>
            <a:ext cx="11887200" cy="923330"/>
          </a:xfrm>
          <a:prstGeom prst="rect">
            <a:avLst/>
          </a:prstGeom>
        </p:spPr>
        <p:txBody>
          <a:bodyPr wrap="square">
            <a:spAutoFit/>
          </a:bodyPr>
          <a:lstStyle/>
          <a:p>
            <a:r>
              <a:rPr lang="cs-CZ" b="1" dirty="0"/>
              <a:t>Porcelán</a:t>
            </a:r>
            <a:r>
              <a:rPr lang="cs-CZ" dirty="0"/>
              <a:t>: keramické výrobky s </a:t>
            </a:r>
            <a:r>
              <a:rPr lang="cs-CZ" dirty="0" err="1"/>
              <a:t>htným</a:t>
            </a:r>
            <a:r>
              <a:rPr lang="cs-CZ" dirty="0"/>
              <a:t> bílým slinutým střepem, v tenké vrstvě průsvitný. Výrobky se tvarují lisováním, odléváním nebo na hrnčířském kruhu.</a:t>
            </a:r>
          </a:p>
          <a:p>
            <a:endParaRPr lang="cs-CZ" dirty="0"/>
          </a:p>
        </p:txBody>
      </p:sp>
      <p:sp>
        <p:nvSpPr>
          <p:cNvPr id="4" name="TextovéPole 3">
            <a:extLst>
              <a:ext uri="{FF2B5EF4-FFF2-40B4-BE49-F238E27FC236}">
                <a16:creationId xmlns:a16="http://schemas.microsoft.com/office/drawing/2014/main" id="{482B2741-ABE7-4253-BE79-5CD513A359E0}"/>
              </a:ext>
            </a:extLst>
          </p:cNvPr>
          <p:cNvSpPr txBox="1"/>
          <p:nvPr/>
        </p:nvSpPr>
        <p:spPr>
          <a:xfrm>
            <a:off x="265043" y="251792"/>
            <a:ext cx="1475469" cy="523220"/>
          </a:xfrm>
          <a:prstGeom prst="rect">
            <a:avLst/>
          </a:prstGeom>
          <a:noFill/>
        </p:spPr>
        <p:txBody>
          <a:bodyPr wrap="none" rtlCol="0">
            <a:spAutoFit/>
          </a:bodyPr>
          <a:lstStyle/>
          <a:p>
            <a:r>
              <a:rPr lang="cs-CZ" sz="2800" b="1" dirty="0"/>
              <a:t>Porcelán</a:t>
            </a:r>
            <a:endParaRPr lang="en-US" sz="2800" b="1" dirty="0"/>
          </a:p>
        </p:txBody>
      </p:sp>
    </p:spTree>
    <p:extLst>
      <p:ext uri="{BB962C8B-B14F-4D97-AF65-F5344CB8AC3E}">
        <p14:creationId xmlns:p14="http://schemas.microsoft.com/office/powerpoint/2010/main" val="768760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8194A2EE-A802-4CC4-9BD6-0D04D3B4F238}"/>
              </a:ext>
            </a:extLst>
          </p:cNvPr>
          <p:cNvSpPr/>
          <p:nvPr/>
        </p:nvSpPr>
        <p:spPr>
          <a:xfrm>
            <a:off x="185531" y="221258"/>
            <a:ext cx="11873947" cy="5632311"/>
          </a:xfrm>
          <a:prstGeom prst="rect">
            <a:avLst/>
          </a:prstGeom>
        </p:spPr>
        <p:txBody>
          <a:bodyPr wrap="square">
            <a:spAutoFit/>
          </a:bodyPr>
          <a:lstStyle/>
          <a:p>
            <a:r>
              <a:rPr lang="en-US" dirty="0"/>
              <a:t>Na </a:t>
            </a:r>
            <a:r>
              <a:rPr lang="en-US" dirty="0" err="1"/>
              <a:t>výrobu</a:t>
            </a:r>
            <a:r>
              <a:rPr lang="en-US" dirty="0"/>
              <a:t> </a:t>
            </a:r>
            <a:r>
              <a:rPr lang="en-US" b="1" dirty="0" err="1"/>
              <a:t>tvrdého</a:t>
            </a:r>
            <a:r>
              <a:rPr lang="en-US" b="1" dirty="0"/>
              <a:t> </a:t>
            </a:r>
            <a:r>
              <a:rPr lang="en-US" b="1" dirty="0" err="1"/>
              <a:t>porcelánu</a:t>
            </a:r>
            <a:r>
              <a:rPr lang="en-US" b="1" dirty="0"/>
              <a:t> </a:t>
            </a:r>
            <a:r>
              <a:rPr lang="en-US" dirty="0"/>
              <a:t>se </a:t>
            </a:r>
            <a:r>
              <a:rPr lang="en-US" dirty="0" err="1"/>
              <a:t>používá</a:t>
            </a:r>
            <a:r>
              <a:rPr lang="en-US" dirty="0"/>
              <a:t> </a:t>
            </a:r>
            <a:r>
              <a:rPr lang="en-US" dirty="0" err="1"/>
              <a:t>směs</a:t>
            </a:r>
            <a:r>
              <a:rPr lang="en-US" dirty="0"/>
              <a:t> 50 % </a:t>
            </a:r>
            <a:r>
              <a:rPr lang="en-US" dirty="0" err="1"/>
              <a:t>kaolinu</a:t>
            </a:r>
            <a:r>
              <a:rPr lang="en-US" dirty="0"/>
              <a:t>, 25 % </a:t>
            </a:r>
            <a:r>
              <a:rPr lang="en-US" dirty="0" err="1"/>
              <a:t>křemene</a:t>
            </a:r>
            <a:r>
              <a:rPr lang="en-US" dirty="0"/>
              <a:t> (</a:t>
            </a:r>
            <a:r>
              <a:rPr lang="en-US" dirty="0" err="1"/>
              <a:t>ostřivo</a:t>
            </a:r>
            <a:r>
              <a:rPr lang="en-US" dirty="0"/>
              <a:t>) a 25 % </a:t>
            </a:r>
            <a:r>
              <a:rPr lang="en-US" dirty="0" err="1"/>
              <a:t>živce</a:t>
            </a:r>
            <a:r>
              <a:rPr lang="en-US" dirty="0"/>
              <a:t> (</a:t>
            </a:r>
            <a:r>
              <a:rPr lang="en-US" dirty="0" err="1"/>
              <a:t>tavivo</a:t>
            </a:r>
            <a:r>
              <a:rPr lang="en-US" dirty="0"/>
              <a:t>). </a:t>
            </a:r>
            <a:r>
              <a:rPr lang="en-US" dirty="0" err="1"/>
              <a:t>Někdy</a:t>
            </a:r>
            <a:r>
              <a:rPr lang="en-US" dirty="0"/>
              <a:t> se </a:t>
            </a:r>
            <a:r>
              <a:rPr lang="en-US" dirty="0" err="1"/>
              <a:t>přidává</a:t>
            </a:r>
            <a:r>
              <a:rPr lang="en-US" dirty="0"/>
              <a:t> </a:t>
            </a:r>
            <a:r>
              <a:rPr lang="en-US" dirty="0" err="1"/>
              <a:t>také</a:t>
            </a:r>
            <a:r>
              <a:rPr lang="en-US" dirty="0"/>
              <a:t> </a:t>
            </a:r>
            <a:r>
              <a:rPr lang="en-US" dirty="0" err="1"/>
              <a:t>křída</a:t>
            </a:r>
            <a:r>
              <a:rPr lang="en-US" dirty="0"/>
              <a:t> a </a:t>
            </a:r>
            <a:r>
              <a:rPr lang="en-US" dirty="0" err="1"/>
              <a:t>mramor</a:t>
            </a:r>
            <a:r>
              <a:rPr lang="en-US" dirty="0"/>
              <a:t>. </a:t>
            </a:r>
            <a:r>
              <a:rPr lang="cs-CZ" dirty="0"/>
              <a:t>Hotové výrobky se suší a dvakrát se vypalují. Nejdříve, při teplotě 950 °C vzniká tzv. biskvit, ten se glazuje a poté vypaluje při teplotě 1350- 1400 °C. </a:t>
            </a:r>
            <a:r>
              <a:rPr lang="en-US" dirty="0"/>
              <a:t> </a:t>
            </a:r>
            <a:r>
              <a:rPr lang="en-US" dirty="0" err="1"/>
              <a:t>Používá</a:t>
            </a:r>
            <a:r>
              <a:rPr lang="en-US" dirty="0"/>
              <a:t> se pro </a:t>
            </a:r>
            <a:r>
              <a:rPr lang="en-US" dirty="0" err="1"/>
              <a:t>výrobu</a:t>
            </a:r>
            <a:r>
              <a:rPr lang="cs-CZ" dirty="0"/>
              <a:t> kuchyňského a chemického</a:t>
            </a:r>
            <a:r>
              <a:rPr lang="en-US" dirty="0"/>
              <a:t> </a:t>
            </a:r>
            <a:r>
              <a:rPr lang="en-US" dirty="0" err="1"/>
              <a:t>nádobí</a:t>
            </a:r>
            <a:r>
              <a:rPr lang="en-US" dirty="0"/>
              <a:t>, </a:t>
            </a:r>
            <a:r>
              <a:rPr lang="cs-CZ" dirty="0"/>
              <a:t>dekoračních předmětů, </a:t>
            </a:r>
            <a:r>
              <a:rPr lang="en-US" dirty="0"/>
              <a:t>a</a:t>
            </a:r>
            <a:r>
              <a:rPr lang="cs-CZ" dirty="0"/>
              <a:t>pod</a:t>
            </a:r>
            <a:r>
              <a:rPr lang="en-US" dirty="0"/>
              <a:t>.</a:t>
            </a:r>
            <a:r>
              <a:rPr lang="cs-CZ" dirty="0"/>
              <a:t> Patří sem např. čínský porcelán, míšeňský porcelán, aj.</a:t>
            </a:r>
          </a:p>
          <a:p>
            <a:endParaRPr lang="cs-CZ" dirty="0"/>
          </a:p>
          <a:p>
            <a:endParaRPr lang="cs-CZ" dirty="0"/>
          </a:p>
          <a:p>
            <a:endParaRPr lang="cs-CZ" dirty="0"/>
          </a:p>
          <a:p>
            <a:endParaRPr lang="cs-CZ" dirty="0"/>
          </a:p>
          <a:p>
            <a:endParaRPr lang="cs-CZ" dirty="0"/>
          </a:p>
          <a:p>
            <a:endParaRPr lang="cs-CZ" dirty="0"/>
          </a:p>
          <a:p>
            <a:endParaRPr lang="cs-CZ" b="1" dirty="0"/>
          </a:p>
          <a:p>
            <a:endParaRPr lang="cs-CZ" b="1" dirty="0"/>
          </a:p>
          <a:p>
            <a:endParaRPr lang="cs-CZ" b="1" dirty="0"/>
          </a:p>
          <a:p>
            <a:endParaRPr lang="cs-CZ" b="1" dirty="0"/>
          </a:p>
          <a:p>
            <a:endParaRPr lang="cs-CZ" b="1" dirty="0"/>
          </a:p>
          <a:p>
            <a:endParaRPr lang="cs-CZ" b="1" dirty="0"/>
          </a:p>
          <a:p>
            <a:r>
              <a:rPr lang="en-US" b="1" dirty="0" err="1"/>
              <a:t>Měkký</a:t>
            </a:r>
            <a:r>
              <a:rPr lang="en-US" b="1" dirty="0"/>
              <a:t> </a:t>
            </a:r>
            <a:r>
              <a:rPr lang="en-US" b="1" dirty="0" err="1"/>
              <a:t>porcelán</a:t>
            </a:r>
            <a:r>
              <a:rPr lang="en-US" dirty="0"/>
              <a:t> </a:t>
            </a:r>
            <a:r>
              <a:rPr lang="en-US" dirty="0" err="1"/>
              <a:t>má</a:t>
            </a:r>
            <a:r>
              <a:rPr lang="en-US" dirty="0"/>
              <a:t> </a:t>
            </a:r>
            <a:r>
              <a:rPr lang="en-US" dirty="0" err="1"/>
              <a:t>menší</a:t>
            </a:r>
            <a:r>
              <a:rPr lang="en-US" dirty="0"/>
              <a:t> </a:t>
            </a:r>
            <a:r>
              <a:rPr lang="en-US" dirty="0" err="1"/>
              <a:t>podíl</a:t>
            </a:r>
            <a:r>
              <a:rPr lang="en-US" dirty="0"/>
              <a:t> </a:t>
            </a:r>
            <a:r>
              <a:rPr lang="en-US" dirty="0" err="1"/>
              <a:t>kaolinu</a:t>
            </a:r>
            <a:r>
              <a:rPr lang="en-US" dirty="0"/>
              <a:t>. </a:t>
            </a:r>
            <a:r>
              <a:rPr lang="en-US" dirty="0" err="1"/>
              <a:t>Porcelán</a:t>
            </a:r>
            <a:r>
              <a:rPr lang="en-US" dirty="0"/>
              <a:t> se </a:t>
            </a:r>
            <a:r>
              <a:rPr lang="en-US" dirty="0" err="1"/>
              <a:t>vyrábí</a:t>
            </a:r>
            <a:r>
              <a:rPr lang="en-US" dirty="0"/>
              <a:t> z </a:t>
            </a:r>
            <a:r>
              <a:rPr lang="en-US" dirty="0" err="1"/>
              <a:t>kaolínu</a:t>
            </a:r>
            <a:r>
              <a:rPr lang="en-US" dirty="0"/>
              <a:t>, </a:t>
            </a:r>
            <a:r>
              <a:rPr lang="en-US" dirty="0" err="1"/>
              <a:t>což</a:t>
            </a:r>
            <a:r>
              <a:rPr lang="en-US" dirty="0"/>
              <a:t> je </a:t>
            </a:r>
            <a:r>
              <a:rPr lang="en-US" dirty="0" err="1"/>
              <a:t>zvětralá</a:t>
            </a:r>
            <a:r>
              <a:rPr lang="en-US" dirty="0"/>
              <a:t> </a:t>
            </a:r>
            <a:r>
              <a:rPr lang="en-US" dirty="0" err="1"/>
              <a:t>živcová</a:t>
            </a:r>
            <a:r>
              <a:rPr lang="en-US" dirty="0"/>
              <a:t> </a:t>
            </a:r>
            <a:r>
              <a:rPr lang="en-US" dirty="0" err="1"/>
              <a:t>hornina</a:t>
            </a:r>
            <a:r>
              <a:rPr lang="en-US" dirty="0"/>
              <a:t>. Je to </a:t>
            </a:r>
            <a:r>
              <a:rPr lang="en-US" dirty="0" err="1"/>
              <a:t>čistá</a:t>
            </a:r>
            <a:r>
              <a:rPr lang="en-US" dirty="0"/>
              <a:t> a </a:t>
            </a:r>
            <a:r>
              <a:rPr lang="en-US" dirty="0" err="1"/>
              <a:t>kvalitní</a:t>
            </a:r>
            <a:r>
              <a:rPr lang="en-US" dirty="0"/>
              <a:t> </a:t>
            </a:r>
            <a:r>
              <a:rPr lang="en-US" dirty="0" err="1"/>
              <a:t>surovina</a:t>
            </a:r>
            <a:r>
              <a:rPr lang="en-US" dirty="0"/>
              <a:t>, </a:t>
            </a:r>
            <a:r>
              <a:rPr lang="en-US" dirty="0" err="1"/>
              <a:t>která</a:t>
            </a:r>
            <a:r>
              <a:rPr lang="en-US" dirty="0"/>
              <a:t> se </a:t>
            </a:r>
            <a:r>
              <a:rPr lang="en-US" dirty="0" err="1"/>
              <a:t>vyznačuje</a:t>
            </a:r>
            <a:r>
              <a:rPr lang="en-US" dirty="0"/>
              <a:t> </a:t>
            </a:r>
            <a:r>
              <a:rPr lang="en-US" dirty="0" err="1"/>
              <a:t>maximální</a:t>
            </a:r>
            <a:r>
              <a:rPr lang="en-US" dirty="0"/>
              <a:t> </a:t>
            </a:r>
            <a:r>
              <a:rPr lang="en-US" dirty="0" err="1"/>
              <a:t>pevností</a:t>
            </a:r>
            <a:r>
              <a:rPr lang="en-US" dirty="0"/>
              <a:t>, </a:t>
            </a:r>
            <a:r>
              <a:rPr lang="en-US" dirty="0" err="1"/>
              <a:t>transparentností</a:t>
            </a:r>
            <a:r>
              <a:rPr lang="en-US" dirty="0"/>
              <a:t> a </a:t>
            </a:r>
            <a:r>
              <a:rPr lang="en-US" dirty="0" err="1"/>
              <a:t>bělostí</a:t>
            </a:r>
            <a:r>
              <a:rPr lang="en-US" dirty="0"/>
              <a:t> a </a:t>
            </a:r>
            <a:r>
              <a:rPr lang="en-US" dirty="0" err="1"/>
              <a:t>pálí</a:t>
            </a:r>
            <a:r>
              <a:rPr lang="en-US" dirty="0"/>
              <a:t> se </a:t>
            </a:r>
            <a:r>
              <a:rPr lang="en-US" dirty="0" err="1"/>
              <a:t>při</a:t>
            </a:r>
            <a:r>
              <a:rPr lang="en-US" dirty="0"/>
              <a:t> </a:t>
            </a:r>
            <a:r>
              <a:rPr lang="en-US" dirty="0" err="1"/>
              <a:t>teplotách</a:t>
            </a:r>
            <a:r>
              <a:rPr lang="en-US" dirty="0"/>
              <a:t> </a:t>
            </a:r>
            <a:r>
              <a:rPr lang="en-US" dirty="0" err="1"/>
              <a:t>nad</a:t>
            </a:r>
            <a:r>
              <a:rPr lang="en-US" dirty="0"/>
              <a:t> 1300 °C. </a:t>
            </a:r>
            <a:r>
              <a:rPr lang="en-US" dirty="0" err="1"/>
              <a:t>Redukční</a:t>
            </a:r>
            <a:r>
              <a:rPr lang="en-US" dirty="0"/>
              <a:t> </a:t>
            </a:r>
            <a:r>
              <a:rPr lang="en-US" dirty="0" err="1"/>
              <a:t>prostředí</a:t>
            </a:r>
            <a:r>
              <a:rPr lang="en-US" dirty="0"/>
              <a:t>, to </a:t>
            </a:r>
            <a:r>
              <a:rPr lang="en-US" dirty="0" err="1"/>
              <a:t>znamená</a:t>
            </a:r>
            <a:r>
              <a:rPr lang="en-US" dirty="0"/>
              <a:t> s </a:t>
            </a:r>
            <a:r>
              <a:rPr lang="en-US" dirty="0" err="1"/>
              <a:t>omezeným</a:t>
            </a:r>
            <a:r>
              <a:rPr lang="en-US" dirty="0"/>
              <a:t> </a:t>
            </a:r>
            <a:r>
              <a:rPr lang="en-US" dirty="0" err="1"/>
              <a:t>přístupem</a:t>
            </a:r>
            <a:r>
              <a:rPr lang="en-US" dirty="0"/>
              <a:t> </a:t>
            </a:r>
            <a:r>
              <a:rPr lang="en-US" dirty="0" err="1"/>
              <a:t>vzduchu</a:t>
            </a:r>
            <a:r>
              <a:rPr lang="en-US" dirty="0"/>
              <a:t>, </a:t>
            </a:r>
            <a:r>
              <a:rPr lang="en-US" dirty="0" err="1"/>
              <a:t>zajistí</a:t>
            </a:r>
            <a:r>
              <a:rPr lang="en-US" dirty="0"/>
              <a:t> </a:t>
            </a:r>
            <a:r>
              <a:rPr lang="en-US" dirty="0" err="1"/>
              <a:t>jeho</a:t>
            </a:r>
            <a:r>
              <a:rPr lang="en-US" dirty="0"/>
              <a:t> </a:t>
            </a:r>
            <a:r>
              <a:rPr lang="en-US" dirty="0" err="1"/>
              <a:t>bělost</a:t>
            </a:r>
            <a:r>
              <a:rPr lang="en-US" dirty="0"/>
              <a:t>, a </a:t>
            </a:r>
            <a:r>
              <a:rPr lang="en-US" dirty="0" err="1"/>
              <a:t>zabrání</a:t>
            </a:r>
            <a:r>
              <a:rPr lang="en-US" dirty="0"/>
              <a:t> </a:t>
            </a:r>
            <a:r>
              <a:rPr lang="en-US" dirty="0" err="1"/>
              <a:t>nežádoucímu</a:t>
            </a:r>
            <a:r>
              <a:rPr lang="en-US" dirty="0"/>
              <a:t> </a:t>
            </a:r>
            <a:r>
              <a:rPr lang="en-US" dirty="0" err="1"/>
              <a:t>zabarvení</a:t>
            </a:r>
            <a:r>
              <a:rPr lang="en-US" dirty="0"/>
              <a:t> </a:t>
            </a:r>
            <a:r>
              <a:rPr lang="en-US" dirty="0" err="1"/>
              <a:t>způsobeného</a:t>
            </a:r>
            <a:r>
              <a:rPr lang="en-US" dirty="0"/>
              <a:t> </a:t>
            </a:r>
            <a:r>
              <a:rPr lang="en-US" dirty="0" err="1"/>
              <a:t>železitými</a:t>
            </a:r>
            <a:r>
              <a:rPr lang="en-US" dirty="0"/>
              <a:t> </a:t>
            </a:r>
            <a:r>
              <a:rPr lang="en-US" dirty="0" err="1"/>
              <a:t>nečistotami</a:t>
            </a:r>
            <a:r>
              <a:rPr lang="en-US" dirty="0"/>
              <a:t>.</a:t>
            </a:r>
            <a:r>
              <a:rPr lang="cs-CZ" dirty="0"/>
              <a:t> </a:t>
            </a:r>
            <a:r>
              <a:rPr lang="en-US" dirty="0" err="1"/>
              <a:t>Používá</a:t>
            </a:r>
            <a:r>
              <a:rPr lang="en-US" dirty="0"/>
              <a:t> se pro </a:t>
            </a:r>
            <a:r>
              <a:rPr lang="en-US" dirty="0" err="1"/>
              <a:t>výrobu</a:t>
            </a:r>
            <a:r>
              <a:rPr lang="en-US" dirty="0"/>
              <a:t> </a:t>
            </a:r>
            <a:r>
              <a:rPr lang="en-US" dirty="0" err="1"/>
              <a:t>sanitární</a:t>
            </a:r>
            <a:r>
              <a:rPr lang="en-US" dirty="0"/>
              <a:t> </a:t>
            </a:r>
            <a:r>
              <a:rPr lang="en-US" dirty="0" err="1"/>
              <a:t>keramiky</a:t>
            </a:r>
            <a:r>
              <a:rPr lang="en-US" dirty="0"/>
              <a:t>, </a:t>
            </a:r>
            <a:r>
              <a:rPr lang="en-US" dirty="0" err="1"/>
              <a:t>elektrických</a:t>
            </a:r>
            <a:r>
              <a:rPr lang="en-US" dirty="0"/>
              <a:t> </a:t>
            </a:r>
            <a:r>
              <a:rPr lang="en-US" dirty="0" err="1"/>
              <a:t>izolátorů</a:t>
            </a:r>
            <a:r>
              <a:rPr lang="en-US" dirty="0"/>
              <a:t>, </a:t>
            </a:r>
            <a:r>
              <a:rPr lang="en-US" dirty="0" err="1"/>
              <a:t>dlaždic</a:t>
            </a:r>
            <a:r>
              <a:rPr lang="en-US" dirty="0"/>
              <a:t>, a</a:t>
            </a:r>
            <a:r>
              <a:rPr lang="cs-CZ" dirty="0"/>
              <a:t>pod.</a:t>
            </a:r>
          </a:p>
        </p:txBody>
      </p:sp>
      <p:pic>
        <p:nvPicPr>
          <p:cNvPr id="16386" name="Picture 2" descr="Image result for míšeňský porcelán">
            <a:extLst>
              <a:ext uri="{FF2B5EF4-FFF2-40B4-BE49-F238E27FC236}">
                <a16:creationId xmlns:a16="http://schemas.microsoft.com/office/drawing/2014/main" id="{797947CA-43AF-490B-8BA2-147EB6943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591" y="1834425"/>
            <a:ext cx="2319956" cy="203417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7F37B635-57C5-4F45-93C7-51A364CA2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0306" y="1804366"/>
            <a:ext cx="2169972" cy="203876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mage result for cinsky porcelan">
            <a:extLst>
              <a:ext uri="{FF2B5EF4-FFF2-40B4-BE49-F238E27FC236}">
                <a16:creationId xmlns:a16="http://schemas.microsoft.com/office/drawing/2014/main" id="{B4865516-69E7-4C63-9348-729D0A725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05" y="1704682"/>
            <a:ext cx="3075539" cy="23036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Přímá spojnice se šipkou 9">
            <a:extLst>
              <a:ext uri="{FF2B5EF4-FFF2-40B4-BE49-F238E27FC236}">
                <a16:creationId xmlns:a16="http://schemas.microsoft.com/office/drawing/2014/main" id="{E3B22DDD-D5D1-4AF3-8D06-A11F2C233500}"/>
              </a:ext>
            </a:extLst>
          </p:cNvPr>
          <p:cNvCxnSpPr>
            <a:cxnSpLocks/>
          </p:cNvCxnSpPr>
          <p:nvPr/>
        </p:nvCxnSpPr>
        <p:spPr>
          <a:xfrm>
            <a:off x="4797288" y="1457739"/>
            <a:ext cx="503582" cy="622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08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2A430D3-0BF9-45F1-B64D-090F80E79B24}"/>
              </a:ext>
            </a:extLst>
          </p:cNvPr>
          <p:cNvSpPr/>
          <p:nvPr/>
        </p:nvSpPr>
        <p:spPr>
          <a:xfrm>
            <a:off x="212034" y="405635"/>
            <a:ext cx="11675166" cy="1754326"/>
          </a:xfrm>
          <a:prstGeom prst="rect">
            <a:avLst/>
          </a:prstGeom>
        </p:spPr>
        <p:txBody>
          <a:bodyPr wrap="square">
            <a:spAutoFit/>
          </a:bodyPr>
          <a:lstStyle/>
          <a:p>
            <a:r>
              <a:rPr lang="en-US" b="1" dirty="0" err="1"/>
              <a:t>Kostní</a:t>
            </a:r>
            <a:r>
              <a:rPr lang="en-US" b="1" dirty="0"/>
              <a:t> </a:t>
            </a:r>
            <a:r>
              <a:rPr lang="en-US" b="1" dirty="0" err="1"/>
              <a:t>porcelán</a:t>
            </a:r>
            <a:r>
              <a:rPr lang="cs-CZ" b="1" dirty="0"/>
              <a:t> </a:t>
            </a:r>
            <a:r>
              <a:rPr lang="cs-CZ" dirty="0"/>
              <a:t>(Bone </a:t>
            </a:r>
            <a:r>
              <a:rPr lang="cs-CZ" dirty="0" err="1"/>
              <a:t>China</a:t>
            </a:r>
            <a:r>
              <a:rPr lang="cs-CZ" dirty="0"/>
              <a:t>) je druh měkkého porcelánu typický pro Velkou Británii</a:t>
            </a:r>
            <a:r>
              <a:rPr lang="en-US" dirty="0"/>
              <a:t>. Je pro </a:t>
            </a:r>
            <a:r>
              <a:rPr lang="en-US" dirty="0" err="1"/>
              <a:t>něj</a:t>
            </a:r>
            <a:r>
              <a:rPr lang="en-US" dirty="0"/>
              <a:t> </a:t>
            </a:r>
            <a:r>
              <a:rPr lang="en-US" dirty="0" err="1"/>
              <a:t>charakteristická</a:t>
            </a:r>
            <a:r>
              <a:rPr lang="en-US" dirty="0"/>
              <a:t> </a:t>
            </a:r>
            <a:r>
              <a:rPr lang="en-US" dirty="0" err="1"/>
              <a:t>zářivá</a:t>
            </a:r>
            <a:r>
              <a:rPr lang="en-US" dirty="0"/>
              <a:t> </a:t>
            </a:r>
            <a:r>
              <a:rPr lang="en-US" dirty="0" err="1"/>
              <a:t>bělost</a:t>
            </a:r>
            <a:r>
              <a:rPr lang="en-US" dirty="0"/>
              <a:t>, </a:t>
            </a:r>
            <a:r>
              <a:rPr lang="en-US" dirty="0" err="1"/>
              <a:t>lehkost</a:t>
            </a:r>
            <a:r>
              <a:rPr lang="en-US" dirty="0"/>
              <a:t>, </a:t>
            </a:r>
            <a:r>
              <a:rPr lang="en-US" dirty="0" err="1"/>
              <a:t>velká</a:t>
            </a:r>
            <a:r>
              <a:rPr lang="en-US" dirty="0"/>
              <a:t> </a:t>
            </a:r>
            <a:r>
              <a:rPr lang="en-US" dirty="0" err="1"/>
              <a:t>průhlednost</a:t>
            </a:r>
            <a:r>
              <a:rPr lang="en-US" dirty="0"/>
              <a:t> a </a:t>
            </a:r>
            <a:r>
              <a:rPr lang="en-US" dirty="0" err="1"/>
              <a:t>pevnost</a:t>
            </a:r>
            <a:r>
              <a:rPr lang="en-US" dirty="0"/>
              <a:t>. </a:t>
            </a:r>
            <a:r>
              <a:rPr lang="en-US" dirty="0" err="1"/>
              <a:t>Podíl</a:t>
            </a:r>
            <a:r>
              <a:rPr lang="en-US" dirty="0"/>
              <a:t> </a:t>
            </a:r>
            <a:r>
              <a:rPr lang="en-US" dirty="0" err="1"/>
              <a:t>kostní</a:t>
            </a:r>
            <a:r>
              <a:rPr lang="en-US" dirty="0"/>
              <a:t> </a:t>
            </a:r>
            <a:r>
              <a:rPr lang="en-US" dirty="0" err="1"/>
              <a:t>moučky</a:t>
            </a:r>
            <a:r>
              <a:rPr lang="en-US" dirty="0"/>
              <a:t> je </a:t>
            </a:r>
            <a:r>
              <a:rPr lang="en-US" dirty="0" err="1"/>
              <a:t>minimálně</a:t>
            </a:r>
            <a:r>
              <a:rPr lang="en-US" dirty="0"/>
              <a:t> 25 %, </a:t>
            </a:r>
            <a:r>
              <a:rPr lang="en-US" dirty="0" err="1"/>
              <a:t>nejlepší</a:t>
            </a:r>
            <a:r>
              <a:rPr lang="en-US" dirty="0"/>
              <a:t> </a:t>
            </a:r>
            <a:r>
              <a:rPr lang="en-US" dirty="0" err="1"/>
              <a:t>kostní</a:t>
            </a:r>
            <a:r>
              <a:rPr lang="en-US" dirty="0"/>
              <a:t> </a:t>
            </a:r>
            <a:r>
              <a:rPr lang="en-US" dirty="0" err="1"/>
              <a:t>porcelán</a:t>
            </a:r>
            <a:r>
              <a:rPr lang="en-US" dirty="0"/>
              <a:t> </a:t>
            </a:r>
            <a:r>
              <a:rPr lang="en-US" dirty="0" err="1"/>
              <a:t>obsahuje</a:t>
            </a:r>
            <a:r>
              <a:rPr lang="en-US" dirty="0"/>
              <a:t> </a:t>
            </a:r>
            <a:r>
              <a:rPr lang="en-US" dirty="0" err="1"/>
              <a:t>až</a:t>
            </a:r>
            <a:r>
              <a:rPr lang="en-US" dirty="0"/>
              <a:t> 50 %</a:t>
            </a:r>
            <a:r>
              <a:rPr lang="cs-CZ" dirty="0"/>
              <a:t> (fosforečnan má silné </a:t>
            </a:r>
            <a:r>
              <a:rPr lang="cs-CZ" dirty="0" err="1"/>
              <a:t>sklotvorné</a:t>
            </a:r>
            <a:r>
              <a:rPr lang="cs-CZ" dirty="0"/>
              <a:t> vlastnosti)</a:t>
            </a:r>
            <a:r>
              <a:rPr lang="en-US" dirty="0"/>
              <a:t>. </a:t>
            </a:r>
            <a:r>
              <a:rPr lang="en-US" dirty="0" err="1"/>
              <a:t>Zbytek</a:t>
            </a:r>
            <a:r>
              <a:rPr lang="en-US" dirty="0"/>
              <a:t> </a:t>
            </a:r>
            <a:r>
              <a:rPr lang="en-US" dirty="0" err="1"/>
              <a:t>suroviny</a:t>
            </a:r>
            <a:r>
              <a:rPr lang="en-US" dirty="0"/>
              <a:t> </a:t>
            </a:r>
            <a:r>
              <a:rPr lang="en-US" dirty="0" err="1"/>
              <a:t>tvoří</a:t>
            </a:r>
            <a:r>
              <a:rPr lang="en-US" dirty="0"/>
              <a:t> </a:t>
            </a:r>
            <a:r>
              <a:rPr lang="en-US" dirty="0" err="1"/>
              <a:t>kaolín</a:t>
            </a:r>
            <a:r>
              <a:rPr lang="en-US" dirty="0"/>
              <a:t> a </a:t>
            </a:r>
            <a:r>
              <a:rPr lang="en-US" dirty="0" err="1"/>
              <a:t>živcové</a:t>
            </a:r>
            <a:r>
              <a:rPr lang="en-US" dirty="0"/>
              <a:t> </a:t>
            </a:r>
            <a:r>
              <a:rPr lang="en-US" dirty="0" err="1"/>
              <a:t>písky</a:t>
            </a:r>
            <a:r>
              <a:rPr lang="en-US" dirty="0"/>
              <a:t> </a:t>
            </a:r>
            <a:r>
              <a:rPr lang="en-US" dirty="0" err="1"/>
              <a:t>zhruba</a:t>
            </a:r>
            <a:r>
              <a:rPr lang="en-US" dirty="0"/>
              <a:t> </a:t>
            </a:r>
            <a:r>
              <a:rPr lang="en-US" dirty="0" err="1"/>
              <a:t>ve</a:t>
            </a:r>
            <a:r>
              <a:rPr lang="en-US" dirty="0"/>
              <a:t> </a:t>
            </a:r>
            <a:r>
              <a:rPr lang="en-US" dirty="0" err="1"/>
              <a:t>stejném</a:t>
            </a:r>
            <a:r>
              <a:rPr lang="en-US" dirty="0"/>
              <a:t> </a:t>
            </a:r>
            <a:r>
              <a:rPr lang="en-US" dirty="0" err="1"/>
              <a:t>poměru</a:t>
            </a:r>
            <a:r>
              <a:rPr lang="en-US" dirty="0"/>
              <a:t>.</a:t>
            </a:r>
            <a:r>
              <a:rPr lang="cs-CZ" dirty="0"/>
              <a:t> </a:t>
            </a:r>
            <a:r>
              <a:rPr lang="en-US" dirty="0"/>
              <a:t>Je </a:t>
            </a:r>
            <a:r>
              <a:rPr lang="en-US" dirty="0" err="1"/>
              <a:t>méně</a:t>
            </a:r>
            <a:r>
              <a:rPr lang="en-US" dirty="0"/>
              <a:t> </a:t>
            </a:r>
            <a:r>
              <a:rPr lang="en-US" dirty="0" err="1"/>
              <a:t>náročný</a:t>
            </a:r>
            <a:r>
              <a:rPr lang="en-US" dirty="0"/>
              <a:t> </a:t>
            </a:r>
            <a:r>
              <a:rPr lang="en-US" dirty="0" err="1"/>
              <a:t>na</a:t>
            </a:r>
            <a:r>
              <a:rPr lang="en-US" dirty="0"/>
              <a:t> </a:t>
            </a:r>
            <a:r>
              <a:rPr lang="en-US" dirty="0" err="1"/>
              <a:t>energii</a:t>
            </a:r>
            <a:r>
              <a:rPr lang="en-US" dirty="0"/>
              <a:t>, </a:t>
            </a:r>
            <a:r>
              <a:rPr lang="en-US" dirty="0" err="1"/>
              <a:t>vypaluje</a:t>
            </a:r>
            <a:r>
              <a:rPr lang="en-US" dirty="0"/>
              <a:t> se </a:t>
            </a:r>
            <a:r>
              <a:rPr lang="en-US" dirty="0" err="1"/>
              <a:t>při</a:t>
            </a:r>
            <a:r>
              <a:rPr lang="en-US" dirty="0"/>
              <a:t> </a:t>
            </a:r>
            <a:r>
              <a:rPr lang="en-US" dirty="0" err="1"/>
              <a:t>nižší</a:t>
            </a:r>
            <a:r>
              <a:rPr lang="en-US" dirty="0"/>
              <a:t> </a:t>
            </a:r>
            <a:r>
              <a:rPr lang="en-US" dirty="0" err="1"/>
              <a:t>teplotě</a:t>
            </a:r>
            <a:r>
              <a:rPr lang="en-US" dirty="0"/>
              <a:t> </a:t>
            </a:r>
            <a:r>
              <a:rPr lang="en-US" dirty="0" err="1"/>
              <a:t>než</a:t>
            </a:r>
            <a:r>
              <a:rPr lang="en-US" dirty="0"/>
              <a:t> </a:t>
            </a:r>
            <a:r>
              <a:rPr lang="en-US" dirty="0" err="1"/>
              <a:t>tvrdý</a:t>
            </a:r>
            <a:r>
              <a:rPr lang="en-US" dirty="0"/>
              <a:t> </a:t>
            </a:r>
            <a:r>
              <a:rPr lang="en-US" dirty="0" err="1"/>
              <a:t>porcelán</a:t>
            </a:r>
            <a:r>
              <a:rPr lang="en-US" dirty="0"/>
              <a:t>. </a:t>
            </a:r>
            <a:r>
              <a:rPr lang="en-US" dirty="0" err="1"/>
              <a:t>První</a:t>
            </a:r>
            <a:r>
              <a:rPr lang="en-US" dirty="0"/>
              <a:t> </a:t>
            </a:r>
            <a:r>
              <a:rPr lang="en-US" dirty="0" err="1"/>
              <a:t>výpal</a:t>
            </a:r>
            <a:r>
              <a:rPr lang="en-US" dirty="0"/>
              <a:t> je </a:t>
            </a:r>
            <a:r>
              <a:rPr lang="en-US" dirty="0" err="1"/>
              <a:t>při</a:t>
            </a:r>
            <a:r>
              <a:rPr lang="en-US" dirty="0"/>
              <a:t> </a:t>
            </a:r>
            <a:r>
              <a:rPr lang="en-US" dirty="0" err="1"/>
              <a:t>teplotě</a:t>
            </a:r>
            <a:r>
              <a:rPr lang="en-US" dirty="0"/>
              <a:t> 1200 °C </a:t>
            </a:r>
            <a:r>
              <a:rPr lang="en-US" dirty="0" err="1"/>
              <a:t>až</a:t>
            </a:r>
            <a:r>
              <a:rPr lang="en-US" dirty="0"/>
              <a:t> 1300 °C. Po </a:t>
            </a:r>
            <a:r>
              <a:rPr lang="en-US" dirty="0" err="1"/>
              <a:t>zchladnutí</a:t>
            </a:r>
            <a:r>
              <a:rPr lang="en-US" dirty="0"/>
              <a:t> se „</a:t>
            </a:r>
            <a:r>
              <a:rPr lang="en-US" dirty="0" err="1"/>
              <a:t>střep</a:t>
            </a:r>
            <a:r>
              <a:rPr lang="en-US" dirty="0"/>
              <a:t>“ </a:t>
            </a:r>
            <a:r>
              <a:rPr lang="en-US" dirty="0" err="1"/>
              <a:t>obrousí</a:t>
            </a:r>
            <a:r>
              <a:rPr lang="en-US" dirty="0"/>
              <a:t> za </a:t>
            </a:r>
            <a:r>
              <a:rPr lang="en-US" dirty="0" err="1"/>
              <a:t>sucha</a:t>
            </a:r>
            <a:r>
              <a:rPr lang="en-US" dirty="0"/>
              <a:t> pro </a:t>
            </a:r>
            <a:r>
              <a:rPr lang="en-US" dirty="0" err="1"/>
              <a:t>dosažení</a:t>
            </a:r>
            <a:r>
              <a:rPr lang="en-US" dirty="0"/>
              <a:t> </a:t>
            </a:r>
            <a:r>
              <a:rPr lang="en-US" dirty="0" err="1"/>
              <a:t>požadované</a:t>
            </a:r>
            <a:r>
              <a:rPr lang="en-US" dirty="0"/>
              <a:t> </a:t>
            </a:r>
            <a:r>
              <a:rPr lang="en-US" dirty="0" err="1"/>
              <a:t>jemnosti</a:t>
            </a:r>
            <a:r>
              <a:rPr lang="en-US" dirty="0"/>
              <a:t>. </a:t>
            </a:r>
            <a:r>
              <a:rPr lang="en-US" dirty="0" err="1"/>
              <a:t>Obrušuje</a:t>
            </a:r>
            <a:r>
              <a:rPr lang="en-US" dirty="0"/>
              <a:t> se </a:t>
            </a:r>
            <a:r>
              <a:rPr lang="en-US" dirty="0" err="1"/>
              <a:t>až</a:t>
            </a:r>
            <a:r>
              <a:rPr lang="en-US" dirty="0"/>
              <a:t> </a:t>
            </a:r>
            <a:r>
              <a:rPr lang="en-US" dirty="0" err="1"/>
              <a:t>na</a:t>
            </a:r>
            <a:r>
              <a:rPr lang="en-US" dirty="0"/>
              <a:t> </a:t>
            </a:r>
            <a:r>
              <a:rPr lang="en-US" dirty="0" err="1"/>
              <a:t>polovinu</a:t>
            </a:r>
            <a:r>
              <a:rPr lang="en-US" dirty="0"/>
              <a:t> </a:t>
            </a:r>
            <a:r>
              <a:rPr lang="en-US" dirty="0" err="1"/>
              <a:t>původní</a:t>
            </a:r>
            <a:r>
              <a:rPr lang="en-US" dirty="0"/>
              <a:t> </a:t>
            </a:r>
            <a:r>
              <a:rPr lang="en-US" dirty="0" err="1"/>
              <a:t>tloušťky</a:t>
            </a:r>
            <a:r>
              <a:rPr lang="en-US" dirty="0"/>
              <a:t>. </a:t>
            </a:r>
            <a:r>
              <a:rPr lang="en-US" dirty="0" err="1"/>
              <a:t>Další</a:t>
            </a:r>
            <a:r>
              <a:rPr lang="en-US" dirty="0"/>
              <a:t> </a:t>
            </a:r>
            <a:r>
              <a:rPr lang="en-US" dirty="0" err="1"/>
              <a:t>výpal</a:t>
            </a:r>
            <a:r>
              <a:rPr lang="en-US" dirty="0"/>
              <a:t> </a:t>
            </a:r>
            <a:r>
              <a:rPr lang="en-US" dirty="0" err="1"/>
              <a:t>následuje</a:t>
            </a:r>
            <a:r>
              <a:rPr lang="en-US" dirty="0"/>
              <a:t> po </a:t>
            </a:r>
            <a:r>
              <a:rPr lang="en-US" dirty="0" err="1"/>
              <a:t>oglazovaní</a:t>
            </a:r>
            <a:r>
              <a:rPr lang="en-US" dirty="0"/>
              <a:t> </a:t>
            </a:r>
            <a:r>
              <a:rPr lang="en-US" dirty="0" err="1"/>
              <a:t>produktu</a:t>
            </a:r>
            <a:r>
              <a:rPr lang="en-US" dirty="0"/>
              <a:t>, </a:t>
            </a:r>
            <a:r>
              <a:rPr lang="en-US" dirty="0" err="1"/>
              <a:t>při</a:t>
            </a:r>
            <a:r>
              <a:rPr lang="en-US" dirty="0"/>
              <a:t> </a:t>
            </a:r>
            <a:r>
              <a:rPr lang="en-US" dirty="0" err="1"/>
              <a:t>teplotě</a:t>
            </a:r>
            <a:r>
              <a:rPr lang="en-US" dirty="0"/>
              <a:t> 1100 °C </a:t>
            </a:r>
            <a:r>
              <a:rPr lang="en-US" dirty="0" err="1"/>
              <a:t>až</a:t>
            </a:r>
            <a:r>
              <a:rPr lang="en-US" dirty="0"/>
              <a:t> 1150 °C.</a:t>
            </a:r>
          </a:p>
        </p:txBody>
      </p:sp>
      <p:pic>
        <p:nvPicPr>
          <p:cNvPr id="17410" name="Picture 2" descr="Image result for bone china&quot;">
            <a:extLst>
              <a:ext uri="{FF2B5EF4-FFF2-40B4-BE49-F238E27FC236}">
                <a16:creationId xmlns:a16="http://schemas.microsoft.com/office/drawing/2014/main" id="{0E308C9E-6729-493C-A32C-DE9276271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043" y="2221396"/>
            <a:ext cx="5537961" cy="251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261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52425" y="304931"/>
            <a:ext cx="11334750" cy="2862322"/>
          </a:xfrm>
          <a:prstGeom prst="rect">
            <a:avLst/>
          </a:prstGeom>
        </p:spPr>
        <p:txBody>
          <a:bodyPr wrap="square">
            <a:spAutoFit/>
          </a:bodyPr>
          <a:lstStyle/>
          <a:p>
            <a:r>
              <a:rPr lang="cs-CZ" b="1" dirty="0">
                <a:cs typeface="Arial" panose="020B0604020202020204" pitchFamily="34" charset="0"/>
              </a:rPr>
              <a:t>Křemelina</a:t>
            </a:r>
            <a:r>
              <a:rPr lang="cs-CZ" dirty="0">
                <a:cs typeface="Arial" panose="020B0604020202020204" pitchFamily="34" charset="0"/>
              </a:rPr>
              <a:t> (diatomit) je nezpevněná (sypká) hornina, která je tvořena většinou opálovými schránkami rozsivek, ty tvoří nejméně 40 %  jejího objemu.</a:t>
            </a:r>
          </a:p>
          <a:p>
            <a:r>
              <a:rPr lang="cs-CZ" dirty="0">
                <a:cs typeface="Arial" panose="020B0604020202020204" pitchFamily="34" charset="0"/>
              </a:rPr>
              <a:t>Jde o velice jemnozrnný, práškovitý až jílovitý sediment. Čistá, má bílou barvu, bývá i nazelenalá, šedá, hnědavá dle příměsí. Vysoce kvalitní křemelina obsahuje kolem 90 % oxidu křemičitého. Důležitou vlastností pro využití je pórovitost, dosahující u dobrých druhů až 80 %. Objemová hmotnost vysušené křemeliny je 0,3–0,5 g/cm³, takže výrobky z ní plavou na vodě. </a:t>
            </a:r>
          </a:p>
          <a:p>
            <a:endParaRPr lang="cs-CZ" dirty="0">
              <a:cs typeface="Arial" panose="020B0604020202020204" pitchFamily="34" charset="0"/>
            </a:endParaRPr>
          </a:p>
          <a:p>
            <a:r>
              <a:rPr lang="cs-CZ" dirty="0">
                <a:cs typeface="Arial" panose="020B0604020202020204" pitchFamily="34" charset="0"/>
              </a:rPr>
              <a:t>Dalšími ceněnými vlastnostmi jsou tepelně izolační, </a:t>
            </a:r>
          </a:p>
          <a:p>
            <a:r>
              <a:rPr lang="cs-CZ" dirty="0">
                <a:cs typeface="Arial" panose="020B0604020202020204" pitchFamily="34" charset="0"/>
              </a:rPr>
              <a:t>žáruvzdornost, vysoká absorpční schopnost, </a:t>
            </a:r>
          </a:p>
          <a:p>
            <a:r>
              <a:rPr lang="cs-CZ" dirty="0">
                <a:cs typeface="Arial" panose="020B0604020202020204" pitchFamily="34" charset="0"/>
              </a:rPr>
              <a:t>odolnost vůči kyselinám atd. </a:t>
            </a:r>
          </a:p>
        </p:txBody>
      </p:sp>
      <p:sp>
        <p:nvSpPr>
          <p:cNvPr id="6" name="Obdélník 5"/>
          <p:cNvSpPr/>
          <p:nvPr/>
        </p:nvSpPr>
        <p:spPr>
          <a:xfrm>
            <a:off x="352425" y="5484585"/>
            <a:ext cx="11734800" cy="1200329"/>
          </a:xfrm>
          <a:prstGeom prst="rect">
            <a:avLst/>
          </a:prstGeom>
        </p:spPr>
        <p:txBody>
          <a:bodyPr wrap="square">
            <a:spAutoFit/>
          </a:bodyPr>
          <a:lstStyle/>
          <a:p>
            <a:r>
              <a:rPr lang="cs-CZ" dirty="0">
                <a:cs typeface="Arial" panose="020B0604020202020204" pitchFamily="34" charset="0"/>
              </a:rPr>
              <a:t>Zřejmě první průmyslové využití diatomitu představovala výroba dynamitu. Nitroglycerin smíchaný se zeminou bylo možné dále hníst a zpracovávat, aniž by hrozilo bezprostřední nebezpečí výbuchu. </a:t>
            </a:r>
          </a:p>
          <a:p>
            <a:r>
              <a:rPr lang="cs-CZ" dirty="0">
                <a:cs typeface="Arial" panose="020B0604020202020204" pitchFamily="34" charset="0"/>
              </a:rPr>
              <a:t>  V dnešní době slouží zejména k výrobě filtrů (na oleje, tuky, ale též pivo a víno), jako plnidlo, k výrobě abraziv, zvukových, tepelných izolátorů, jako speciální stavební materiál (lehčené tvárnice), používá se i v zemědělství. </a:t>
            </a:r>
          </a:p>
        </p:txBody>
      </p:sp>
      <p:pic>
        <p:nvPicPr>
          <p:cNvPr id="91138"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24100"/>
            <a:ext cx="4544632" cy="2688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229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46BA6C-022B-444E-910D-B05B616D77B3}"/>
              </a:ext>
            </a:extLst>
          </p:cNvPr>
          <p:cNvSpPr>
            <a:spLocks noGrp="1"/>
          </p:cNvSpPr>
          <p:nvPr>
            <p:ph type="title"/>
          </p:nvPr>
        </p:nvSpPr>
        <p:spPr>
          <a:xfrm>
            <a:off x="838200" y="365126"/>
            <a:ext cx="10515600" cy="602284"/>
          </a:xfrm>
        </p:spPr>
        <p:txBody>
          <a:bodyPr>
            <a:normAutofit/>
          </a:bodyPr>
          <a:lstStyle/>
          <a:p>
            <a:r>
              <a:rPr lang="cs-CZ" sz="2800" b="1" dirty="0">
                <a:latin typeface="+mn-lt"/>
              </a:rPr>
              <a:t>Hořečnaté maltoviny</a:t>
            </a:r>
            <a:endParaRPr lang="en-US" sz="2800" b="1" dirty="0">
              <a:latin typeface="+mn-lt"/>
            </a:endParaRPr>
          </a:p>
        </p:txBody>
      </p:sp>
      <p:sp>
        <p:nvSpPr>
          <p:cNvPr id="4" name="TextovéPole 3">
            <a:extLst>
              <a:ext uri="{FF2B5EF4-FFF2-40B4-BE49-F238E27FC236}">
                <a16:creationId xmlns:a16="http://schemas.microsoft.com/office/drawing/2014/main" id="{4AAD9197-B5F1-4980-B890-A7E18C7A80A5}"/>
              </a:ext>
            </a:extLst>
          </p:cNvPr>
          <p:cNvSpPr txBox="1"/>
          <p:nvPr/>
        </p:nvSpPr>
        <p:spPr>
          <a:xfrm>
            <a:off x="384314" y="1073426"/>
            <a:ext cx="11168022" cy="4247317"/>
          </a:xfrm>
          <a:prstGeom prst="rect">
            <a:avLst/>
          </a:prstGeom>
          <a:noFill/>
        </p:spPr>
        <p:txBody>
          <a:bodyPr wrap="square" rtlCol="0">
            <a:spAutoFit/>
          </a:bodyPr>
          <a:lstStyle/>
          <a:p>
            <a:pPr algn="just"/>
            <a:r>
              <a:rPr lang="cs-CZ" b="1" dirty="0"/>
              <a:t>S</a:t>
            </a:r>
            <a:r>
              <a:rPr lang="en-US" b="1" dirty="0" err="1"/>
              <a:t>orelova</a:t>
            </a:r>
            <a:r>
              <a:rPr lang="en-US" b="1" dirty="0"/>
              <a:t> </a:t>
            </a:r>
            <a:r>
              <a:rPr lang="en-US" b="1" dirty="0" err="1"/>
              <a:t>maltovina</a:t>
            </a:r>
            <a:r>
              <a:rPr lang="en-US" b="1" dirty="0"/>
              <a:t> </a:t>
            </a:r>
            <a:r>
              <a:rPr lang="en-US" dirty="0"/>
              <a:t>se </a:t>
            </a:r>
            <a:r>
              <a:rPr lang="en-US" dirty="0" err="1"/>
              <a:t>připravuje</a:t>
            </a:r>
            <a:r>
              <a:rPr lang="en-US" dirty="0"/>
              <a:t> </a:t>
            </a:r>
            <a:r>
              <a:rPr lang="en-US" dirty="0" err="1"/>
              <a:t>smícháním</a:t>
            </a:r>
            <a:r>
              <a:rPr lang="en-US" dirty="0"/>
              <a:t> </a:t>
            </a:r>
            <a:r>
              <a:rPr lang="en-US" dirty="0" err="1"/>
              <a:t>jemného</a:t>
            </a:r>
            <a:r>
              <a:rPr lang="en-US" dirty="0"/>
              <a:t> </a:t>
            </a:r>
            <a:r>
              <a:rPr lang="en-US" dirty="0" err="1"/>
              <a:t>práškového</a:t>
            </a:r>
            <a:r>
              <a:rPr lang="en-US" dirty="0"/>
              <a:t> </a:t>
            </a:r>
            <a:r>
              <a:rPr lang="en-US" dirty="0" err="1"/>
              <a:t>oxidu</a:t>
            </a:r>
            <a:r>
              <a:rPr lang="en-US" dirty="0"/>
              <a:t> </a:t>
            </a:r>
            <a:r>
              <a:rPr lang="en-US" dirty="0" err="1"/>
              <a:t>hořečnatého</a:t>
            </a:r>
            <a:r>
              <a:rPr lang="en-US" dirty="0"/>
              <a:t> (</a:t>
            </a:r>
            <a:r>
              <a:rPr lang="en-US" dirty="0" err="1"/>
              <a:t>tzv</a:t>
            </a:r>
            <a:r>
              <a:rPr lang="en-US" dirty="0"/>
              <a:t>. </a:t>
            </a:r>
            <a:r>
              <a:rPr lang="en-US" dirty="0" err="1"/>
              <a:t>kaustického</a:t>
            </a:r>
            <a:r>
              <a:rPr lang="en-US" dirty="0"/>
              <a:t> </a:t>
            </a:r>
            <a:r>
              <a:rPr lang="en-US" dirty="0" err="1"/>
              <a:t>magnezitu</a:t>
            </a:r>
            <a:r>
              <a:rPr lang="cs-CZ" dirty="0"/>
              <a:t>, </a:t>
            </a:r>
            <a:r>
              <a:rPr lang="en-US" dirty="0"/>
              <a:t>MgO) s </a:t>
            </a:r>
            <a:r>
              <a:rPr lang="en-US" dirty="0" err="1"/>
              <a:t>vodním</a:t>
            </a:r>
            <a:r>
              <a:rPr lang="en-US" dirty="0"/>
              <a:t> </a:t>
            </a:r>
            <a:r>
              <a:rPr lang="en-US" dirty="0" err="1"/>
              <a:t>roztokem</a:t>
            </a:r>
            <a:r>
              <a:rPr lang="en-US" dirty="0"/>
              <a:t> </a:t>
            </a:r>
            <a:r>
              <a:rPr lang="en-US" dirty="0" err="1"/>
              <a:t>chloridu</a:t>
            </a:r>
            <a:r>
              <a:rPr lang="en-US" dirty="0"/>
              <a:t> </a:t>
            </a:r>
            <a:r>
              <a:rPr lang="en-US" dirty="0" err="1"/>
              <a:t>hořečnatého</a:t>
            </a:r>
            <a:r>
              <a:rPr lang="en-US" dirty="0"/>
              <a:t> (MgCl</a:t>
            </a:r>
            <a:r>
              <a:rPr lang="en-US" baseline="-25000" dirty="0"/>
              <a:t>2</a:t>
            </a:r>
            <a:r>
              <a:rPr lang="en-US" dirty="0"/>
              <a:t>). </a:t>
            </a:r>
            <a:r>
              <a:rPr lang="en-US" dirty="0" err="1"/>
              <a:t>Poměr</a:t>
            </a:r>
            <a:r>
              <a:rPr lang="en-US" dirty="0"/>
              <a:t> </a:t>
            </a:r>
            <a:r>
              <a:rPr lang="en-US" dirty="0" err="1"/>
              <a:t>mísení</a:t>
            </a:r>
            <a:r>
              <a:rPr lang="en-US" dirty="0"/>
              <a:t> je 2 </a:t>
            </a:r>
            <a:r>
              <a:rPr lang="en-US" dirty="0" err="1"/>
              <a:t>až</a:t>
            </a:r>
            <a:r>
              <a:rPr lang="en-US" dirty="0"/>
              <a:t> 5 </a:t>
            </a:r>
            <a:r>
              <a:rPr lang="en-US" dirty="0" err="1"/>
              <a:t>dílů</a:t>
            </a:r>
            <a:r>
              <a:rPr lang="en-US" dirty="0"/>
              <a:t> MgO </a:t>
            </a:r>
            <a:r>
              <a:rPr lang="en-US" dirty="0" err="1"/>
              <a:t>na</a:t>
            </a:r>
            <a:r>
              <a:rPr lang="en-US" dirty="0"/>
              <a:t> 1 </a:t>
            </a:r>
            <a:r>
              <a:rPr lang="en-US" dirty="0" err="1"/>
              <a:t>díl</a:t>
            </a:r>
            <a:r>
              <a:rPr lang="en-US" dirty="0"/>
              <a:t> MgCl</a:t>
            </a:r>
            <a:r>
              <a:rPr lang="en-US" baseline="-25000" dirty="0"/>
              <a:t>2</a:t>
            </a:r>
            <a:r>
              <a:rPr lang="cs-CZ" baseline="-25000" dirty="0"/>
              <a:t> </a:t>
            </a:r>
            <a:r>
              <a:rPr lang="cs-CZ" dirty="0"/>
              <a:t>(v</a:t>
            </a:r>
            <a:r>
              <a:rPr lang="en-US" dirty="0" err="1"/>
              <a:t>yšší</a:t>
            </a:r>
            <a:r>
              <a:rPr lang="en-US" dirty="0"/>
              <a:t> </a:t>
            </a:r>
            <a:r>
              <a:rPr lang="en-US" dirty="0" err="1"/>
              <a:t>koncentrace</a:t>
            </a:r>
            <a:r>
              <a:rPr lang="en-US" dirty="0"/>
              <a:t> MgCl</a:t>
            </a:r>
            <a:r>
              <a:rPr lang="en-US" baseline="-25000" dirty="0"/>
              <a:t>2</a:t>
            </a:r>
            <a:r>
              <a:rPr lang="en-US" dirty="0"/>
              <a:t> </a:t>
            </a:r>
            <a:r>
              <a:rPr lang="en-US" dirty="0" err="1"/>
              <a:t>snižuje</a:t>
            </a:r>
            <a:r>
              <a:rPr lang="en-US" dirty="0"/>
              <a:t> </a:t>
            </a:r>
            <a:r>
              <a:rPr lang="en-US" dirty="0" err="1"/>
              <a:t>pevnost</a:t>
            </a:r>
            <a:r>
              <a:rPr lang="en-US" dirty="0"/>
              <a:t> </a:t>
            </a:r>
            <a:r>
              <a:rPr lang="en-US" dirty="0" err="1"/>
              <a:t>pojiva</a:t>
            </a:r>
            <a:r>
              <a:rPr lang="cs-CZ" dirty="0"/>
              <a:t>)</a:t>
            </a:r>
            <a:r>
              <a:rPr lang="en-US" dirty="0"/>
              <a:t>. </a:t>
            </a:r>
            <a:r>
              <a:rPr lang="en-US" dirty="0" err="1"/>
              <a:t>Při</a:t>
            </a:r>
            <a:r>
              <a:rPr lang="en-US" dirty="0"/>
              <a:t> </a:t>
            </a:r>
            <a:r>
              <a:rPr lang="en-US" dirty="0" err="1"/>
              <a:t>hydrataci</a:t>
            </a:r>
            <a:r>
              <a:rPr lang="en-US" dirty="0"/>
              <a:t> </a:t>
            </a:r>
            <a:r>
              <a:rPr lang="en-US" dirty="0" err="1"/>
              <a:t>vzniká</a:t>
            </a:r>
            <a:r>
              <a:rPr lang="en-US" dirty="0"/>
              <a:t> </a:t>
            </a:r>
            <a:r>
              <a:rPr lang="en-US" dirty="0" err="1"/>
              <a:t>sloučenina</a:t>
            </a:r>
            <a:r>
              <a:rPr lang="en-US" dirty="0"/>
              <a:t> 5</a:t>
            </a:r>
            <a:r>
              <a:rPr lang="cs-CZ" dirty="0"/>
              <a:t> </a:t>
            </a:r>
            <a:r>
              <a:rPr lang="en-US" dirty="0"/>
              <a:t>Mg(OH)</a:t>
            </a:r>
            <a:r>
              <a:rPr lang="en-US" baseline="-25000" dirty="0"/>
              <a:t>2</a:t>
            </a:r>
            <a:r>
              <a:rPr lang="cs-CZ" dirty="0"/>
              <a:t> . </a:t>
            </a:r>
            <a:r>
              <a:rPr lang="en-US" dirty="0"/>
              <a:t>MgCl</a:t>
            </a:r>
            <a:r>
              <a:rPr lang="en-US" baseline="-25000" dirty="0"/>
              <a:t>2</a:t>
            </a:r>
            <a:r>
              <a:rPr lang="cs-CZ" dirty="0"/>
              <a:t> . </a:t>
            </a:r>
            <a:r>
              <a:rPr lang="en-US" dirty="0"/>
              <a:t>7</a:t>
            </a:r>
            <a:r>
              <a:rPr lang="cs-CZ" dirty="0"/>
              <a:t> </a:t>
            </a:r>
            <a:r>
              <a:rPr lang="en-US" dirty="0"/>
              <a:t>H</a:t>
            </a:r>
            <a:r>
              <a:rPr lang="en-US" baseline="-25000" dirty="0"/>
              <a:t>2</a:t>
            </a:r>
            <a:r>
              <a:rPr lang="en-US" dirty="0"/>
              <a:t>O (</a:t>
            </a:r>
            <a:r>
              <a:rPr lang="en-US" dirty="0" err="1"/>
              <a:t>hydroxid</a:t>
            </a:r>
            <a:r>
              <a:rPr lang="en-US" dirty="0"/>
              <a:t> </a:t>
            </a:r>
            <a:r>
              <a:rPr lang="en-US" dirty="0" err="1"/>
              <a:t>chlorid</a:t>
            </a:r>
            <a:r>
              <a:rPr lang="en-US" dirty="0"/>
              <a:t> </a:t>
            </a:r>
            <a:r>
              <a:rPr lang="en-US" dirty="0" err="1"/>
              <a:t>hořečnatý</a:t>
            </a:r>
            <a:r>
              <a:rPr lang="en-US" dirty="0"/>
              <a:t>).</a:t>
            </a:r>
          </a:p>
          <a:p>
            <a:pPr algn="just"/>
            <a:r>
              <a:rPr lang="en-US" dirty="0" err="1"/>
              <a:t>Místo</a:t>
            </a:r>
            <a:r>
              <a:rPr lang="en-US" dirty="0"/>
              <a:t> </a:t>
            </a:r>
            <a:r>
              <a:rPr lang="en-US" dirty="0" err="1"/>
              <a:t>magnezitu</a:t>
            </a:r>
            <a:r>
              <a:rPr lang="en-US" dirty="0"/>
              <a:t> </a:t>
            </a:r>
            <a:r>
              <a:rPr lang="en-US" dirty="0" err="1"/>
              <a:t>lze</a:t>
            </a:r>
            <a:r>
              <a:rPr lang="en-US" dirty="0"/>
              <a:t> </a:t>
            </a:r>
            <a:r>
              <a:rPr lang="en-US" dirty="0" err="1"/>
              <a:t>použít</a:t>
            </a:r>
            <a:r>
              <a:rPr lang="en-US" dirty="0"/>
              <a:t> </a:t>
            </a:r>
            <a:r>
              <a:rPr lang="en-US" dirty="0" err="1"/>
              <a:t>také</a:t>
            </a:r>
            <a:r>
              <a:rPr lang="en-US" dirty="0"/>
              <a:t> </a:t>
            </a:r>
            <a:r>
              <a:rPr lang="en-US" dirty="0" err="1"/>
              <a:t>pálený</a:t>
            </a:r>
            <a:r>
              <a:rPr lang="en-US" dirty="0"/>
              <a:t> </a:t>
            </a:r>
            <a:r>
              <a:rPr lang="en-US" dirty="0" err="1"/>
              <a:t>dolomit</a:t>
            </a:r>
            <a:r>
              <a:rPr lang="en-US" dirty="0"/>
              <a:t>, </a:t>
            </a:r>
            <a:r>
              <a:rPr lang="en-US" dirty="0" err="1"/>
              <a:t>který</a:t>
            </a:r>
            <a:r>
              <a:rPr lang="en-US" dirty="0"/>
              <a:t> ale </a:t>
            </a:r>
            <a:r>
              <a:rPr lang="en-US" dirty="0" err="1"/>
              <a:t>musí</a:t>
            </a:r>
            <a:r>
              <a:rPr lang="en-US" dirty="0"/>
              <a:t> </a:t>
            </a:r>
            <a:r>
              <a:rPr lang="en-US" dirty="0" err="1"/>
              <a:t>být</a:t>
            </a:r>
            <a:r>
              <a:rPr lang="en-US" dirty="0"/>
              <a:t> </a:t>
            </a:r>
            <a:r>
              <a:rPr lang="en-US" dirty="0" err="1"/>
              <a:t>vypálen</a:t>
            </a:r>
            <a:r>
              <a:rPr lang="en-US" dirty="0"/>
              <a:t> </a:t>
            </a:r>
            <a:r>
              <a:rPr lang="en-US" dirty="0" err="1"/>
              <a:t>na</a:t>
            </a:r>
            <a:r>
              <a:rPr lang="en-US" dirty="0"/>
              <a:t> </a:t>
            </a:r>
            <a:r>
              <a:rPr lang="en-US" dirty="0" err="1"/>
              <a:t>nižší</a:t>
            </a:r>
            <a:r>
              <a:rPr lang="en-US" dirty="0"/>
              <a:t> </a:t>
            </a:r>
            <a:r>
              <a:rPr lang="en-US" dirty="0" err="1"/>
              <a:t>teplotě</a:t>
            </a:r>
            <a:r>
              <a:rPr lang="en-US" dirty="0"/>
              <a:t> </a:t>
            </a:r>
            <a:r>
              <a:rPr lang="en-US" dirty="0" err="1"/>
              <a:t>tak</a:t>
            </a:r>
            <a:r>
              <a:rPr lang="en-US" dirty="0"/>
              <a:t>, aby se </a:t>
            </a:r>
            <a:r>
              <a:rPr lang="en-US" dirty="0" err="1"/>
              <a:t>nerozložila</a:t>
            </a:r>
            <a:r>
              <a:rPr lang="en-US" dirty="0"/>
              <a:t> </a:t>
            </a:r>
            <a:r>
              <a:rPr lang="en-US" dirty="0" err="1"/>
              <a:t>jeho</a:t>
            </a:r>
            <a:r>
              <a:rPr lang="en-US" dirty="0"/>
              <a:t> </a:t>
            </a:r>
            <a:r>
              <a:rPr lang="en-US" dirty="0" err="1"/>
              <a:t>vápencová</a:t>
            </a:r>
            <a:r>
              <a:rPr lang="en-US" dirty="0"/>
              <a:t> </a:t>
            </a:r>
            <a:r>
              <a:rPr lang="en-US" dirty="0" err="1"/>
              <a:t>složka</a:t>
            </a:r>
            <a:r>
              <a:rPr lang="en-US" dirty="0"/>
              <a:t>, </a:t>
            </a:r>
            <a:r>
              <a:rPr lang="en-US" dirty="0" err="1"/>
              <a:t>protože</a:t>
            </a:r>
            <a:r>
              <a:rPr lang="en-US" dirty="0"/>
              <a:t> </a:t>
            </a:r>
            <a:r>
              <a:rPr lang="en-US" dirty="0" err="1"/>
              <a:t>oxid</a:t>
            </a:r>
            <a:r>
              <a:rPr lang="en-US" dirty="0"/>
              <a:t> </a:t>
            </a:r>
            <a:r>
              <a:rPr lang="en-US" dirty="0" err="1"/>
              <a:t>vápenatý</a:t>
            </a:r>
            <a:r>
              <a:rPr lang="en-US" dirty="0"/>
              <a:t> (</a:t>
            </a:r>
            <a:r>
              <a:rPr lang="en-US" dirty="0" err="1"/>
              <a:t>CaO</a:t>
            </a:r>
            <a:r>
              <a:rPr lang="en-US" dirty="0"/>
              <a:t>) </a:t>
            </a:r>
            <a:r>
              <a:rPr lang="en-US" dirty="0" err="1"/>
              <a:t>velmi</a:t>
            </a:r>
            <a:r>
              <a:rPr lang="en-US" dirty="0"/>
              <a:t> </a:t>
            </a:r>
            <a:r>
              <a:rPr lang="en-US" dirty="0" err="1"/>
              <a:t>zhoršuje</a:t>
            </a:r>
            <a:r>
              <a:rPr lang="en-US" dirty="0"/>
              <a:t> </a:t>
            </a:r>
            <a:r>
              <a:rPr lang="en-US" dirty="0" err="1"/>
              <a:t>vlastnosti</a:t>
            </a:r>
            <a:r>
              <a:rPr lang="en-US" dirty="0"/>
              <a:t> </a:t>
            </a:r>
            <a:r>
              <a:rPr lang="en-US" dirty="0" err="1"/>
              <a:t>pojiva</a:t>
            </a:r>
            <a:r>
              <a:rPr lang="en-US" dirty="0"/>
              <a:t>, </a:t>
            </a:r>
            <a:r>
              <a:rPr lang="en-US" dirty="0" err="1"/>
              <a:t>zejména</a:t>
            </a:r>
            <a:r>
              <a:rPr lang="en-US" dirty="0"/>
              <a:t> </a:t>
            </a:r>
            <a:r>
              <a:rPr lang="en-US" dirty="0" err="1"/>
              <a:t>odolnost</a:t>
            </a:r>
            <a:r>
              <a:rPr lang="en-US" dirty="0"/>
              <a:t> </a:t>
            </a:r>
            <a:r>
              <a:rPr lang="en-US" dirty="0" err="1"/>
              <a:t>proti</a:t>
            </a:r>
            <a:r>
              <a:rPr lang="en-US" dirty="0"/>
              <a:t> </a:t>
            </a:r>
            <a:r>
              <a:rPr lang="en-US" dirty="0" err="1"/>
              <a:t>vlhkosti</a:t>
            </a:r>
            <a:r>
              <a:rPr lang="en-US" dirty="0"/>
              <a:t>.</a:t>
            </a:r>
            <a:endParaRPr lang="cs-CZ" dirty="0"/>
          </a:p>
          <a:p>
            <a:pPr algn="just"/>
            <a:endParaRPr lang="cs-CZ" dirty="0"/>
          </a:p>
          <a:p>
            <a:pPr algn="just"/>
            <a:r>
              <a:rPr lang="en-US" dirty="0" err="1"/>
              <a:t>Sorelova</a:t>
            </a:r>
            <a:r>
              <a:rPr lang="en-US" dirty="0"/>
              <a:t> </a:t>
            </a:r>
            <a:r>
              <a:rPr lang="en-US" dirty="0" err="1"/>
              <a:t>maltovina</a:t>
            </a:r>
            <a:r>
              <a:rPr lang="en-US" dirty="0"/>
              <a:t> </a:t>
            </a:r>
            <a:r>
              <a:rPr lang="en-US" dirty="0" err="1"/>
              <a:t>vyniká</a:t>
            </a:r>
            <a:r>
              <a:rPr lang="en-US" dirty="0"/>
              <a:t> </a:t>
            </a:r>
            <a:r>
              <a:rPr lang="en-US" dirty="0" err="1"/>
              <a:t>pevností</a:t>
            </a:r>
            <a:r>
              <a:rPr lang="en-US" dirty="0"/>
              <a:t>, </a:t>
            </a:r>
            <a:r>
              <a:rPr lang="en-US" dirty="0" err="1"/>
              <a:t>odolností</a:t>
            </a:r>
            <a:r>
              <a:rPr lang="en-US" dirty="0"/>
              <a:t> </a:t>
            </a:r>
            <a:r>
              <a:rPr lang="en-US" dirty="0" err="1"/>
              <a:t>proti</a:t>
            </a:r>
            <a:r>
              <a:rPr lang="en-US" dirty="0"/>
              <a:t> </a:t>
            </a:r>
            <a:r>
              <a:rPr lang="en-US" dirty="0" err="1"/>
              <a:t>vlhkosti</a:t>
            </a:r>
            <a:r>
              <a:rPr lang="en-US" dirty="0"/>
              <a:t>, </a:t>
            </a:r>
            <a:r>
              <a:rPr lang="en-US" dirty="0" err="1"/>
              <a:t>objemovou</a:t>
            </a:r>
            <a:r>
              <a:rPr lang="en-US" dirty="0"/>
              <a:t> </a:t>
            </a:r>
            <a:r>
              <a:rPr lang="en-US" dirty="0" err="1"/>
              <a:t>stálostí</a:t>
            </a:r>
            <a:r>
              <a:rPr lang="en-US" dirty="0"/>
              <a:t> a </a:t>
            </a:r>
            <a:r>
              <a:rPr lang="en-US" dirty="0" err="1"/>
              <a:t>dobrou</a:t>
            </a:r>
            <a:r>
              <a:rPr lang="en-US" dirty="0"/>
              <a:t> </a:t>
            </a:r>
            <a:r>
              <a:rPr lang="en-US" dirty="0" err="1"/>
              <a:t>afinitou</a:t>
            </a:r>
            <a:r>
              <a:rPr lang="en-US" dirty="0"/>
              <a:t> k </a:t>
            </a:r>
            <a:r>
              <a:rPr lang="en-US" dirty="0" err="1"/>
              <a:t>organickým</a:t>
            </a:r>
            <a:r>
              <a:rPr lang="en-US" dirty="0"/>
              <a:t> </a:t>
            </a:r>
            <a:r>
              <a:rPr lang="en-US" dirty="0" err="1"/>
              <a:t>materiálům</a:t>
            </a:r>
            <a:r>
              <a:rPr lang="en-US" dirty="0"/>
              <a:t>, u </a:t>
            </a:r>
            <a:r>
              <a:rPr lang="en-US" dirty="0" err="1"/>
              <a:t>nichž</a:t>
            </a:r>
            <a:r>
              <a:rPr lang="en-US" dirty="0"/>
              <a:t> </a:t>
            </a:r>
            <a:r>
              <a:rPr lang="en-US" dirty="0" err="1"/>
              <a:t>navíc</a:t>
            </a:r>
            <a:r>
              <a:rPr lang="en-US" dirty="0"/>
              <a:t> </a:t>
            </a:r>
            <a:r>
              <a:rPr lang="en-US" dirty="0" err="1"/>
              <a:t>výrazně</a:t>
            </a:r>
            <a:r>
              <a:rPr lang="en-US" dirty="0"/>
              <a:t> </a:t>
            </a:r>
            <a:r>
              <a:rPr lang="en-US" dirty="0" err="1"/>
              <a:t>zvyšuje</a:t>
            </a:r>
            <a:r>
              <a:rPr lang="en-US" dirty="0"/>
              <a:t> </a:t>
            </a:r>
            <a:r>
              <a:rPr lang="en-US" dirty="0" err="1"/>
              <a:t>požární</a:t>
            </a:r>
            <a:r>
              <a:rPr lang="en-US" dirty="0"/>
              <a:t> </a:t>
            </a:r>
            <a:r>
              <a:rPr lang="en-US" dirty="0" err="1"/>
              <a:t>odolnost</a:t>
            </a:r>
            <a:r>
              <a:rPr lang="en-US" dirty="0"/>
              <a:t>. </a:t>
            </a:r>
            <a:r>
              <a:rPr lang="en-US" dirty="0" err="1"/>
              <a:t>Nevýhodou</a:t>
            </a:r>
            <a:r>
              <a:rPr lang="en-US" dirty="0"/>
              <a:t> je </a:t>
            </a:r>
            <a:r>
              <a:rPr lang="en-US" dirty="0" err="1"/>
              <a:t>jeho</a:t>
            </a:r>
            <a:r>
              <a:rPr lang="en-US" dirty="0"/>
              <a:t> </a:t>
            </a:r>
            <a:r>
              <a:rPr lang="en-US" dirty="0" err="1"/>
              <a:t>chemická</a:t>
            </a:r>
            <a:r>
              <a:rPr lang="en-US" dirty="0"/>
              <a:t> </a:t>
            </a:r>
            <a:r>
              <a:rPr lang="en-US" dirty="0" err="1"/>
              <a:t>agresivita</a:t>
            </a:r>
            <a:r>
              <a:rPr lang="en-US" dirty="0"/>
              <a:t> </a:t>
            </a:r>
            <a:r>
              <a:rPr lang="en-US" dirty="0" err="1"/>
              <a:t>vůči</a:t>
            </a:r>
            <a:r>
              <a:rPr lang="en-US" dirty="0"/>
              <a:t> </a:t>
            </a:r>
            <a:r>
              <a:rPr lang="en-US" dirty="0" err="1"/>
              <a:t>kovům</a:t>
            </a:r>
            <a:r>
              <a:rPr lang="en-US" dirty="0"/>
              <a:t>, </a:t>
            </a:r>
            <a:r>
              <a:rPr lang="en-US" dirty="0" err="1"/>
              <a:t>zejména</a:t>
            </a:r>
            <a:r>
              <a:rPr lang="en-US" dirty="0"/>
              <a:t> </a:t>
            </a:r>
            <a:r>
              <a:rPr lang="en-US" dirty="0" err="1"/>
              <a:t>oceli</a:t>
            </a:r>
            <a:r>
              <a:rPr lang="en-US" dirty="0"/>
              <a:t>, </a:t>
            </a:r>
            <a:r>
              <a:rPr lang="en-US" dirty="0" err="1"/>
              <a:t>na</a:t>
            </a:r>
            <a:r>
              <a:rPr lang="en-US" dirty="0"/>
              <a:t> </a:t>
            </a:r>
            <a:r>
              <a:rPr lang="en-US" dirty="0" err="1"/>
              <a:t>níž</a:t>
            </a:r>
            <a:r>
              <a:rPr lang="en-US" dirty="0"/>
              <a:t> </a:t>
            </a:r>
            <a:r>
              <a:rPr lang="en-US" dirty="0" err="1"/>
              <a:t>způsobuje</a:t>
            </a:r>
            <a:r>
              <a:rPr lang="en-US" dirty="0"/>
              <a:t> </a:t>
            </a:r>
            <a:r>
              <a:rPr lang="en-US" dirty="0" err="1"/>
              <a:t>intenzivní</a:t>
            </a:r>
            <a:r>
              <a:rPr lang="en-US" dirty="0"/>
              <a:t> </a:t>
            </a:r>
            <a:r>
              <a:rPr lang="en-US" dirty="0" err="1"/>
              <a:t>korozi</a:t>
            </a:r>
            <a:r>
              <a:rPr lang="en-US" dirty="0"/>
              <a:t>. </a:t>
            </a:r>
            <a:r>
              <a:rPr lang="en-US" dirty="0" err="1"/>
              <a:t>Využívá</a:t>
            </a:r>
            <a:r>
              <a:rPr lang="en-US" dirty="0"/>
              <a:t> se </a:t>
            </a:r>
            <a:r>
              <a:rPr lang="en-US" dirty="0" err="1"/>
              <a:t>jako</a:t>
            </a:r>
            <a:r>
              <a:rPr lang="en-US" dirty="0"/>
              <a:t> </a:t>
            </a:r>
            <a:r>
              <a:rPr lang="en-US" dirty="0" err="1"/>
              <a:t>pojivo</a:t>
            </a:r>
            <a:r>
              <a:rPr lang="en-US" dirty="0"/>
              <a:t> pro </a:t>
            </a:r>
            <a:r>
              <a:rPr lang="en-US" dirty="0" err="1"/>
              <a:t>desky</a:t>
            </a:r>
            <a:r>
              <a:rPr lang="en-US" dirty="0"/>
              <a:t> s </a:t>
            </a:r>
            <a:r>
              <a:rPr lang="en-US" dirty="0" err="1"/>
              <a:t>organickým</a:t>
            </a:r>
            <a:r>
              <a:rPr lang="en-US" dirty="0"/>
              <a:t> </a:t>
            </a:r>
            <a:r>
              <a:rPr lang="en-US" dirty="0" err="1"/>
              <a:t>plnivem</a:t>
            </a:r>
            <a:r>
              <a:rPr lang="en-US" dirty="0"/>
              <a:t>, </a:t>
            </a:r>
            <a:r>
              <a:rPr lang="en-US" dirty="0" err="1"/>
              <a:t>například</a:t>
            </a:r>
            <a:r>
              <a:rPr lang="en-US" dirty="0"/>
              <a:t> </a:t>
            </a:r>
            <a:r>
              <a:rPr lang="en-US" b="1" i="1" dirty="0" err="1"/>
              <a:t>heraklitové</a:t>
            </a:r>
            <a:r>
              <a:rPr lang="en-US" b="1" i="1" dirty="0"/>
              <a:t> </a:t>
            </a:r>
            <a:r>
              <a:rPr lang="en-US" b="1" i="1" dirty="0" err="1"/>
              <a:t>desky</a:t>
            </a:r>
            <a:r>
              <a:rPr lang="en-US" dirty="0"/>
              <a:t>. </a:t>
            </a:r>
            <a:r>
              <a:rPr lang="en-US" dirty="0" err="1"/>
              <a:t>Dříve</a:t>
            </a:r>
            <a:r>
              <a:rPr lang="en-US" dirty="0"/>
              <a:t> se </a:t>
            </a:r>
            <a:r>
              <a:rPr lang="en-US" dirty="0" err="1"/>
              <a:t>používal</a:t>
            </a:r>
            <a:r>
              <a:rPr lang="en-US" dirty="0"/>
              <a:t> pro </a:t>
            </a:r>
            <a:r>
              <a:rPr lang="en-US" dirty="0" err="1"/>
              <a:t>přípravu</a:t>
            </a:r>
            <a:r>
              <a:rPr lang="en-US" dirty="0"/>
              <a:t> malty a </a:t>
            </a:r>
            <a:r>
              <a:rPr lang="en-US" dirty="0" err="1"/>
              <a:t>stavebních</a:t>
            </a:r>
            <a:r>
              <a:rPr lang="en-US" dirty="0"/>
              <a:t> </a:t>
            </a:r>
            <a:r>
              <a:rPr lang="en-US" dirty="0" err="1"/>
              <a:t>tmelů</a:t>
            </a:r>
            <a:r>
              <a:rPr lang="en-US" dirty="0"/>
              <a:t>. </a:t>
            </a:r>
            <a:r>
              <a:rPr lang="en-US" dirty="0" err="1"/>
              <a:t>Dnes</a:t>
            </a:r>
            <a:r>
              <a:rPr lang="en-US" dirty="0"/>
              <a:t> je </a:t>
            </a:r>
            <a:r>
              <a:rPr lang="en-US" dirty="0" err="1"/>
              <a:t>prakticky</a:t>
            </a:r>
            <a:r>
              <a:rPr lang="en-US" dirty="0"/>
              <a:t> </a:t>
            </a:r>
            <a:r>
              <a:rPr lang="en-US" dirty="0" err="1"/>
              <a:t>nahrazen</a:t>
            </a:r>
            <a:r>
              <a:rPr lang="en-US" dirty="0"/>
              <a:t> </a:t>
            </a:r>
            <a:r>
              <a:rPr lang="en-US" dirty="0" err="1"/>
              <a:t>akrylátovými</a:t>
            </a:r>
            <a:r>
              <a:rPr lang="en-US" dirty="0"/>
              <a:t> </a:t>
            </a:r>
            <a:r>
              <a:rPr lang="en-US" dirty="0" err="1"/>
              <a:t>pryskyřicemi</a:t>
            </a:r>
            <a:r>
              <a:rPr lang="en-US" dirty="0"/>
              <a:t>. </a:t>
            </a:r>
            <a:r>
              <a:rPr lang="en-US" dirty="0" err="1"/>
              <a:t>Jako</a:t>
            </a:r>
            <a:r>
              <a:rPr lang="en-US" dirty="0"/>
              <a:t> </a:t>
            </a:r>
            <a:r>
              <a:rPr lang="en-US" dirty="0" err="1"/>
              <a:t>pojivo</a:t>
            </a:r>
            <a:r>
              <a:rPr lang="en-US" dirty="0"/>
              <a:t> se </a:t>
            </a:r>
            <a:r>
              <a:rPr lang="en-US" dirty="0" err="1"/>
              <a:t>používal</a:t>
            </a:r>
            <a:r>
              <a:rPr lang="en-US" dirty="0"/>
              <a:t> k </a:t>
            </a:r>
            <a:r>
              <a:rPr lang="en-US" dirty="0" err="1"/>
              <a:t>přípravě</a:t>
            </a:r>
            <a:r>
              <a:rPr lang="en-US" dirty="0"/>
              <a:t> </a:t>
            </a:r>
            <a:r>
              <a:rPr lang="en-US" b="1" i="1" dirty="0" err="1"/>
              <a:t>xylolitu</a:t>
            </a:r>
            <a:r>
              <a:rPr lang="en-US" dirty="0"/>
              <a:t>.</a:t>
            </a:r>
          </a:p>
          <a:p>
            <a:pPr algn="just"/>
            <a:endParaRPr lang="en-US" dirty="0"/>
          </a:p>
          <a:p>
            <a:pPr algn="just"/>
            <a:r>
              <a:rPr lang="en-US" dirty="0" err="1"/>
              <a:t>Mimo</a:t>
            </a:r>
            <a:r>
              <a:rPr lang="en-US" dirty="0"/>
              <a:t> </a:t>
            </a:r>
            <a:r>
              <a:rPr lang="en-US" dirty="0" err="1"/>
              <a:t>stavebnictví</a:t>
            </a:r>
            <a:r>
              <a:rPr lang="en-US" dirty="0"/>
              <a:t> se </a:t>
            </a:r>
            <a:r>
              <a:rPr lang="en-US" dirty="0" err="1"/>
              <a:t>používal</a:t>
            </a:r>
            <a:r>
              <a:rPr lang="en-US" dirty="0"/>
              <a:t> </a:t>
            </a:r>
            <a:r>
              <a:rPr lang="en-US" dirty="0" err="1"/>
              <a:t>jako</a:t>
            </a:r>
            <a:r>
              <a:rPr lang="en-US" dirty="0"/>
              <a:t> </a:t>
            </a:r>
          </a:p>
          <a:p>
            <a:pPr algn="just"/>
            <a:r>
              <a:rPr lang="en-US" dirty="0" err="1"/>
              <a:t>pojivo</a:t>
            </a:r>
            <a:r>
              <a:rPr lang="en-US" dirty="0"/>
              <a:t> pro </a:t>
            </a:r>
            <a:r>
              <a:rPr lang="en-US" dirty="0" err="1"/>
              <a:t>brusné</a:t>
            </a:r>
            <a:r>
              <a:rPr lang="en-US" dirty="0"/>
              <a:t> </a:t>
            </a:r>
            <a:r>
              <a:rPr lang="en-US" dirty="0" err="1"/>
              <a:t>nástroje</a:t>
            </a:r>
            <a:r>
              <a:rPr lang="en-US" dirty="0"/>
              <a:t>.</a:t>
            </a:r>
          </a:p>
        </p:txBody>
      </p:sp>
      <p:sp>
        <p:nvSpPr>
          <p:cNvPr id="5" name="TextovéPole 4">
            <a:extLst>
              <a:ext uri="{FF2B5EF4-FFF2-40B4-BE49-F238E27FC236}">
                <a16:creationId xmlns:a16="http://schemas.microsoft.com/office/drawing/2014/main" id="{E73C7160-5033-4C24-B552-373DB418534E}"/>
              </a:ext>
            </a:extLst>
          </p:cNvPr>
          <p:cNvSpPr txBox="1"/>
          <p:nvPr/>
        </p:nvSpPr>
        <p:spPr>
          <a:xfrm>
            <a:off x="3255819" y="6275757"/>
            <a:ext cx="894860" cy="369332"/>
          </a:xfrm>
          <a:prstGeom prst="rect">
            <a:avLst/>
          </a:prstGeom>
          <a:noFill/>
        </p:spPr>
        <p:txBody>
          <a:bodyPr wrap="none" rtlCol="0">
            <a:spAutoFit/>
          </a:bodyPr>
          <a:lstStyle/>
          <a:p>
            <a:r>
              <a:rPr lang="en-US" dirty="0" err="1"/>
              <a:t>heraklit</a:t>
            </a:r>
            <a:endParaRPr lang="en-US" dirty="0"/>
          </a:p>
        </p:txBody>
      </p:sp>
      <p:sp>
        <p:nvSpPr>
          <p:cNvPr id="6" name="TextovéPole 5">
            <a:extLst>
              <a:ext uri="{FF2B5EF4-FFF2-40B4-BE49-F238E27FC236}">
                <a16:creationId xmlns:a16="http://schemas.microsoft.com/office/drawing/2014/main" id="{F1F5DD2B-B84A-40D4-BBE7-C369DCE8CED0}"/>
              </a:ext>
            </a:extLst>
          </p:cNvPr>
          <p:cNvSpPr txBox="1"/>
          <p:nvPr/>
        </p:nvSpPr>
        <p:spPr>
          <a:xfrm>
            <a:off x="8104909" y="6308208"/>
            <a:ext cx="745717" cy="369332"/>
          </a:xfrm>
          <a:prstGeom prst="rect">
            <a:avLst/>
          </a:prstGeom>
          <a:noFill/>
        </p:spPr>
        <p:txBody>
          <a:bodyPr wrap="none" rtlCol="0">
            <a:spAutoFit/>
          </a:bodyPr>
          <a:lstStyle/>
          <a:p>
            <a:r>
              <a:rPr lang="en-US" dirty="0" err="1"/>
              <a:t>xylolit</a:t>
            </a:r>
            <a:endParaRPr lang="en-US" dirty="0"/>
          </a:p>
        </p:txBody>
      </p:sp>
      <p:pic>
        <p:nvPicPr>
          <p:cNvPr id="1026" name="Picture 2" descr="Výsledek obrázku pro heraklit">
            <a:extLst>
              <a:ext uri="{FF2B5EF4-FFF2-40B4-BE49-F238E27FC236}">
                <a16:creationId xmlns:a16="http://schemas.microsoft.com/office/drawing/2014/main" id="{EC80C790-9687-4761-9952-613CEA0BB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762" y="4650582"/>
            <a:ext cx="2688892" cy="20000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FF90392-AA9C-4183-AEEA-7086FC624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0303" y="4664524"/>
            <a:ext cx="2662231" cy="200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766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0E34A0-FBD7-4530-92E0-9FF7812291D6}"/>
              </a:ext>
            </a:extLst>
          </p:cNvPr>
          <p:cNvSpPr>
            <a:spLocks noGrp="1"/>
          </p:cNvSpPr>
          <p:nvPr>
            <p:ph type="ctrTitle"/>
          </p:nvPr>
        </p:nvSpPr>
        <p:spPr/>
        <p:txBody>
          <a:bodyPr/>
          <a:lstStyle/>
          <a:p>
            <a:r>
              <a:rPr lang="cs-CZ" dirty="0"/>
              <a:t>Metalurgie</a:t>
            </a:r>
            <a:endParaRPr lang="en-US" dirty="0"/>
          </a:p>
        </p:txBody>
      </p:sp>
    </p:spTree>
    <p:extLst>
      <p:ext uri="{BB962C8B-B14F-4D97-AF65-F5344CB8AC3E}">
        <p14:creationId xmlns:p14="http://schemas.microsoft.com/office/powerpoint/2010/main" val="3495979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0816" y="1407437"/>
            <a:ext cx="11428758" cy="3139321"/>
          </a:xfrm>
          <a:prstGeom prst="rect">
            <a:avLst/>
          </a:prstGeom>
        </p:spPr>
        <p:txBody>
          <a:bodyPr wrap="square">
            <a:spAutoFit/>
          </a:bodyPr>
          <a:lstStyle/>
          <a:p>
            <a:pPr algn="just"/>
            <a:r>
              <a:rPr lang="cs-CZ" dirty="0">
                <a:cs typeface="Arial" panose="020B0604020202020204" pitchFamily="34" charset="0"/>
              </a:rPr>
              <a:t>Železo je druhý nejrozšířenější kov a čtvrtý nejrozšířenější prvek. V zemské kůře se vyskytuje pouze ve formě sloučenin, průměrný obsah železa v zemské kůře je 4,2 % hmot. V přírodě se železo jen vzácně nachází jako ryzí kov, nejdůležitější železné rudy jsou</a:t>
            </a:r>
          </a:p>
          <a:p>
            <a:pPr algn="just"/>
            <a:r>
              <a:rPr lang="cs-CZ" b="1" dirty="0">
                <a:cs typeface="Arial" panose="020B0604020202020204" pitchFamily="34" charset="0"/>
              </a:rPr>
              <a:t>  magnetit</a:t>
            </a:r>
            <a:r>
              <a:rPr lang="cs-CZ" dirty="0">
                <a:cs typeface="Arial" panose="020B0604020202020204" pitchFamily="34" charset="0"/>
              </a:rPr>
              <a:t> (magnetovec) Fe</a:t>
            </a:r>
            <a:r>
              <a:rPr lang="cs-CZ" baseline="-25000" dirty="0">
                <a:cs typeface="Arial" panose="020B0604020202020204" pitchFamily="34" charset="0"/>
              </a:rPr>
              <a:t>3</a:t>
            </a:r>
            <a:r>
              <a:rPr lang="cs-CZ" dirty="0">
                <a:cs typeface="Arial" panose="020B0604020202020204" pitchFamily="34" charset="0"/>
              </a:rPr>
              <a:t>O</a:t>
            </a:r>
            <a:r>
              <a:rPr lang="cs-CZ" baseline="-25000" dirty="0">
                <a:cs typeface="Arial" panose="020B0604020202020204" pitchFamily="34" charset="0"/>
              </a:rPr>
              <a:t>4</a:t>
            </a:r>
            <a:r>
              <a:rPr lang="cs-CZ" dirty="0">
                <a:cs typeface="Arial" panose="020B0604020202020204" pitchFamily="34" charset="0"/>
              </a:rPr>
              <a:t> - obsah železa 72 % </a:t>
            </a:r>
          </a:p>
          <a:p>
            <a:pPr algn="just"/>
            <a:r>
              <a:rPr lang="cs-CZ" b="1" dirty="0">
                <a:cs typeface="Arial" panose="020B0604020202020204" pitchFamily="34" charset="0"/>
              </a:rPr>
              <a:t>  hematit</a:t>
            </a:r>
            <a:r>
              <a:rPr lang="cs-CZ" dirty="0">
                <a:cs typeface="Arial" panose="020B0604020202020204" pitchFamily="34" charset="0"/>
              </a:rPr>
              <a:t> (krevel) Fe</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 - 70 % </a:t>
            </a:r>
            <a:r>
              <a:rPr lang="cs-CZ" dirty="0" err="1">
                <a:cs typeface="Arial" panose="020B0604020202020204" pitchFamily="34" charset="0"/>
              </a:rPr>
              <a:t>Fe</a:t>
            </a:r>
            <a:endParaRPr lang="cs-CZ" dirty="0">
              <a:cs typeface="Arial" panose="020B0604020202020204" pitchFamily="34" charset="0"/>
            </a:endParaRPr>
          </a:p>
          <a:p>
            <a:pPr algn="just"/>
            <a:r>
              <a:rPr lang="cs-CZ" b="1" dirty="0">
                <a:cs typeface="Arial" panose="020B0604020202020204" pitchFamily="34" charset="0"/>
              </a:rPr>
              <a:t>  goethit</a:t>
            </a:r>
            <a:r>
              <a:rPr lang="cs-CZ" dirty="0">
                <a:cs typeface="Arial" panose="020B0604020202020204" pitchFamily="34" charset="0"/>
              </a:rPr>
              <a:t> </a:t>
            </a:r>
            <a:r>
              <a:rPr lang="cs-CZ" dirty="0" err="1">
                <a:cs typeface="Arial" panose="020B0604020202020204" pitchFamily="34" charset="0"/>
              </a:rPr>
              <a:t>FeO</a:t>
            </a:r>
            <a:r>
              <a:rPr lang="cs-CZ" dirty="0">
                <a:cs typeface="Arial" panose="020B0604020202020204" pitchFamily="34" charset="0"/>
              </a:rPr>
              <a:t>(OH) - 63 % </a:t>
            </a:r>
            <a:r>
              <a:rPr lang="cs-CZ" dirty="0" err="1">
                <a:cs typeface="Arial" panose="020B0604020202020204" pitchFamily="34" charset="0"/>
              </a:rPr>
              <a:t>Fe</a:t>
            </a:r>
            <a:endParaRPr lang="cs-CZ" dirty="0">
              <a:cs typeface="Arial" panose="020B0604020202020204" pitchFamily="34" charset="0"/>
            </a:endParaRPr>
          </a:p>
          <a:p>
            <a:pPr algn="just"/>
            <a:r>
              <a:rPr lang="cs-CZ" b="1" dirty="0">
                <a:cs typeface="Arial" panose="020B0604020202020204" pitchFamily="34" charset="0"/>
              </a:rPr>
              <a:t>  pyrhotin</a:t>
            </a:r>
            <a:r>
              <a:rPr lang="cs-CZ" dirty="0">
                <a:cs typeface="Arial" panose="020B0604020202020204" pitchFamily="34" charset="0"/>
              </a:rPr>
              <a:t> </a:t>
            </a:r>
            <a:r>
              <a:rPr lang="cs-CZ" dirty="0" err="1">
                <a:cs typeface="Arial" panose="020B0604020202020204" pitchFamily="34" charset="0"/>
              </a:rPr>
              <a:t>FeS</a:t>
            </a:r>
            <a:r>
              <a:rPr lang="cs-CZ" dirty="0">
                <a:cs typeface="Arial" panose="020B0604020202020204" pitchFamily="34" charset="0"/>
              </a:rPr>
              <a:t> - 63 % </a:t>
            </a:r>
            <a:r>
              <a:rPr lang="cs-CZ" dirty="0" err="1">
                <a:cs typeface="Arial" panose="020B0604020202020204" pitchFamily="34" charset="0"/>
              </a:rPr>
              <a:t>Fe</a:t>
            </a:r>
            <a:endParaRPr lang="cs-CZ" dirty="0">
              <a:cs typeface="Arial" panose="020B0604020202020204" pitchFamily="34" charset="0"/>
            </a:endParaRPr>
          </a:p>
          <a:p>
            <a:pPr algn="just"/>
            <a:r>
              <a:rPr lang="cs-CZ" b="1" dirty="0">
                <a:cs typeface="Arial" panose="020B0604020202020204" pitchFamily="34" charset="0"/>
              </a:rPr>
              <a:t>  limonit</a:t>
            </a:r>
            <a:r>
              <a:rPr lang="cs-CZ" dirty="0">
                <a:cs typeface="Arial" panose="020B0604020202020204" pitchFamily="34" charset="0"/>
              </a:rPr>
              <a:t> (hnědel) Fe</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·H</a:t>
            </a:r>
            <a:r>
              <a:rPr lang="cs-CZ" baseline="-25000" dirty="0">
                <a:cs typeface="Arial" panose="020B0604020202020204" pitchFamily="34" charset="0"/>
              </a:rPr>
              <a:t>2</a:t>
            </a:r>
            <a:r>
              <a:rPr lang="cs-CZ" dirty="0">
                <a:cs typeface="Arial" panose="020B0604020202020204" pitchFamily="34" charset="0"/>
              </a:rPr>
              <a:t>O - 52 ˜ 62 % </a:t>
            </a:r>
            <a:r>
              <a:rPr lang="cs-CZ" dirty="0" err="1">
                <a:cs typeface="Arial" panose="020B0604020202020204" pitchFamily="34" charset="0"/>
              </a:rPr>
              <a:t>Fe</a:t>
            </a:r>
            <a:endParaRPr lang="cs-CZ" dirty="0">
              <a:cs typeface="Arial" panose="020B0604020202020204" pitchFamily="34" charset="0"/>
            </a:endParaRPr>
          </a:p>
          <a:p>
            <a:pPr algn="just"/>
            <a:r>
              <a:rPr lang="cs-CZ" b="1" dirty="0">
                <a:cs typeface="Arial" panose="020B0604020202020204" pitchFamily="34" charset="0"/>
              </a:rPr>
              <a:t>  </a:t>
            </a:r>
            <a:r>
              <a:rPr lang="cs-CZ" b="1" dirty="0" err="1">
                <a:cs typeface="Arial" panose="020B0604020202020204" pitchFamily="34" charset="0"/>
              </a:rPr>
              <a:t>favalit</a:t>
            </a:r>
            <a:r>
              <a:rPr lang="cs-CZ" dirty="0">
                <a:cs typeface="Arial" panose="020B0604020202020204" pitchFamily="34" charset="0"/>
              </a:rPr>
              <a:t> Fe</a:t>
            </a:r>
            <a:r>
              <a:rPr lang="cs-CZ" baseline="-25000" dirty="0">
                <a:cs typeface="Arial" panose="020B0604020202020204" pitchFamily="34" charset="0"/>
              </a:rPr>
              <a:t>2</a:t>
            </a:r>
            <a:r>
              <a:rPr lang="cs-CZ" dirty="0">
                <a:cs typeface="Arial" panose="020B0604020202020204" pitchFamily="34" charset="0"/>
              </a:rPr>
              <a:t>SiO</a:t>
            </a:r>
            <a:r>
              <a:rPr lang="cs-CZ" baseline="-25000" dirty="0">
                <a:cs typeface="Arial" panose="020B0604020202020204" pitchFamily="34" charset="0"/>
              </a:rPr>
              <a:t>4</a:t>
            </a:r>
            <a:r>
              <a:rPr lang="cs-CZ" dirty="0">
                <a:cs typeface="Arial" panose="020B0604020202020204" pitchFamily="34" charset="0"/>
              </a:rPr>
              <a:t> - 55 % </a:t>
            </a:r>
            <a:r>
              <a:rPr lang="cs-CZ" dirty="0" err="1">
                <a:cs typeface="Arial" panose="020B0604020202020204" pitchFamily="34" charset="0"/>
              </a:rPr>
              <a:t>Fe</a:t>
            </a:r>
            <a:endParaRPr lang="cs-CZ" dirty="0">
              <a:cs typeface="Arial" panose="020B0604020202020204" pitchFamily="34" charset="0"/>
            </a:endParaRPr>
          </a:p>
          <a:p>
            <a:pPr algn="just"/>
            <a:r>
              <a:rPr lang="cs-CZ" b="1" dirty="0">
                <a:cs typeface="Arial" panose="020B0604020202020204" pitchFamily="34" charset="0"/>
              </a:rPr>
              <a:t>  siderit</a:t>
            </a:r>
            <a:r>
              <a:rPr lang="cs-CZ" dirty="0">
                <a:cs typeface="Arial" panose="020B0604020202020204" pitchFamily="34" charset="0"/>
              </a:rPr>
              <a:t> (ocelek) FeCO</a:t>
            </a:r>
            <a:r>
              <a:rPr lang="cs-CZ" baseline="-25000" dirty="0">
                <a:cs typeface="Arial" panose="020B0604020202020204" pitchFamily="34" charset="0"/>
              </a:rPr>
              <a:t>3</a:t>
            </a:r>
            <a:r>
              <a:rPr lang="cs-CZ" dirty="0">
                <a:cs typeface="Arial" panose="020B0604020202020204" pitchFamily="34" charset="0"/>
              </a:rPr>
              <a:t> - 48 % </a:t>
            </a:r>
            <a:r>
              <a:rPr lang="cs-CZ" dirty="0" err="1">
                <a:cs typeface="Arial" panose="020B0604020202020204" pitchFamily="34" charset="0"/>
              </a:rPr>
              <a:t>Fe</a:t>
            </a:r>
            <a:endParaRPr lang="cs-CZ" dirty="0">
              <a:cs typeface="Arial" panose="020B0604020202020204" pitchFamily="34" charset="0"/>
            </a:endParaRPr>
          </a:p>
          <a:p>
            <a:pPr algn="just"/>
            <a:r>
              <a:rPr lang="cs-CZ" b="1" dirty="0">
                <a:cs typeface="Arial" panose="020B0604020202020204" pitchFamily="34" charset="0"/>
              </a:rPr>
              <a:t>  pyrit</a:t>
            </a:r>
            <a:r>
              <a:rPr lang="cs-CZ" dirty="0">
                <a:cs typeface="Arial" panose="020B0604020202020204" pitchFamily="34" charset="0"/>
              </a:rPr>
              <a:t> (</a:t>
            </a:r>
            <a:r>
              <a:rPr lang="cs-CZ" dirty="0" err="1">
                <a:cs typeface="Arial" panose="020B0604020202020204" pitchFamily="34" charset="0"/>
              </a:rPr>
              <a:t>markasit</a:t>
            </a:r>
            <a:r>
              <a:rPr lang="cs-CZ" dirty="0">
                <a:cs typeface="Arial" panose="020B0604020202020204" pitchFamily="34" charset="0"/>
              </a:rPr>
              <a:t>) FeS</a:t>
            </a:r>
            <a:r>
              <a:rPr lang="cs-CZ" baseline="-25000" dirty="0">
                <a:cs typeface="Arial" panose="020B0604020202020204" pitchFamily="34" charset="0"/>
              </a:rPr>
              <a:t>2</a:t>
            </a:r>
            <a:r>
              <a:rPr lang="cs-CZ" dirty="0">
                <a:cs typeface="Arial" panose="020B0604020202020204" pitchFamily="34" charset="0"/>
              </a:rPr>
              <a:t> - 46 % </a:t>
            </a:r>
            <a:r>
              <a:rPr lang="cs-CZ" dirty="0" err="1">
                <a:cs typeface="Arial" panose="020B0604020202020204" pitchFamily="34" charset="0"/>
              </a:rPr>
              <a:t>Fe</a:t>
            </a:r>
            <a:endParaRPr lang="cs-CZ" dirty="0">
              <a:cs typeface="Arial" panose="020B0604020202020204" pitchFamily="34" charset="0"/>
            </a:endParaRPr>
          </a:p>
        </p:txBody>
      </p:sp>
      <p:sp>
        <p:nvSpPr>
          <p:cNvPr id="3" name="TextovéPole 2">
            <a:extLst>
              <a:ext uri="{FF2B5EF4-FFF2-40B4-BE49-F238E27FC236}">
                <a16:creationId xmlns:a16="http://schemas.microsoft.com/office/drawing/2014/main" id="{8B49FD07-647C-4BEB-86BA-217D2994B0F0}"/>
              </a:ext>
            </a:extLst>
          </p:cNvPr>
          <p:cNvSpPr txBox="1"/>
          <p:nvPr/>
        </p:nvSpPr>
        <p:spPr>
          <a:xfrm>
            <a:off x="636104" y="569844"/>
            <a:ext cx="3270319" cy="523220"/>
          </a:xfrm>
          <a:prstGeom prst="rect">
            <a:avLst/>
          </a:prstGeom>
          <a:noFill/>
        </p:spPr>
        <p:txBody>
          <a:bodyPr wrap="none" rtlCol="0">
            <a:spAutoFit/>
          </a:bodyPr>
          <a:lstStyle/>
          <a:p>
            <a:r>
              <a:rPr lang="cs-CZ" sz="2800" b="1" dirty="0"/>
              <a:t>Výroba železa a oceli</a:t>
            </a:r>
            <a:endParaRPr lang="en-US" sz="2800" b="1" dirty="0"/>
          </a:p>
        </p:txBody>
      </p:sp>
      <p:sp>
        <p:nvSpPr>
          <p:cNvPr id="5" name="TextovéPole 4">
            <a:extLst>
              <a:ext uri="{FF2B5EF4-FFF2-40B4-BE49-F238E27FC236}">
                <a16:creationId xmlns:a16="http://schemas.microsoft.com/office/drawing/2014/main" id="{7A24300F-80F6-6A84-8E0B-BF1D84AF86FC}"/>
              </a:ext>
            </a:extLst>
          </p:cNvPr>
          <p:cNvSpPr txBox="1"/>
          <p:nvPr/>
        </p:nvSpPr>
        <p:spPr>
          <a:xfrm>
            <a:off x="410816" y="5048161"/>
            <a:ext cx="4123084" cy="1477328"/>
          </a:xfrm>
          <a:prstGeom prst="rect">
            <a:avLst/>
          </a:prstGeom>
          <a:noFill/>
        </p:spPr>
        <p:txBody>
          <a:bodyPr wrap="square">
            <a:spAutoFit/>
          </a:bodyPr>
          <a:lstStyle/>
          <a:p>
            <a:pPr algn="just"/>
            <a:r>
              <a:rPr lang="en-US" dirty="0" err="1"/>
              <a:t>Čisté</a:t>
            </a:r>
            <a:r>
              <a:rPr lang="en-US" dirty="0"/>
              <a:t> </a:t>
            </a:r>
            <a:r>
              <a:rPr lang="en-US" dirty="0" err="1"/>
              <a:t>železo</a:t>
            </a:r>
            <a:r>
              <a:rPr lang="en-US" dirty="0"/>
              <a:t> </a:t>
            </a:r>
            <a:r>
              <a:rPr lang="en-US" b="1" dirty="0" err="1"/>
              <a:t>nemá</a:t>
            </a:r>
            <a:r>
              <a:rPr lang="en-US" dirty="0"/>
              <a:t> </a:t>
            </a:r>
            <a:r>
              <a:rPr lang="en-US" dirty="0" err="1"/>
              <a:t>větší</a:t>
            </a:r>
            <a:r>
              <a:rPr lang="en-US" dirty="0"/>
              <a:t> </a:t>
            </a:r>
            <a:r>
              <a:rPr lang="en-US" dirty="0" err="1"/>
              <a:t>praktický</a:t>
            </a:r>
            <a:r>
              <a:rPr lang="en-US" dirty="0"/>
              <a:t> </a:t>
            </a:r>
            <a:r>
              <a:rPr lang="en-US" dirty="0" err="1"/>
              <a:t>význam</a:t>
            </a:r>
            <a:r>
              <a:rPr lang="en-US" dirty="0"/>
              <a:t>. </a:t>
            </a:r>
            <a:r>
              <a:rPr lang="en-US" dirty="0" err="1"/>
              <a:t>Technické</a:t>
            </a:r>
            <a:r>
              <a:rPr lang="en-US" dirty="0"/>
              <a:t> </a:t>
            </a:r>
            <a:r>
              <a:rPr lang="en-US" dirty="0" err="1"/>
              <a:t>železo</a:t>
            </a:r>
            <a:r>
              <a:rPr lang="en-US" dirty="0"/>
              <a:t> (</a:t>
            </a:r>
            <a:r>
              <a:rPr lang="en-US" dirty="0" err="1"/>
              <a:t>slitina</a:t>
            </a:r>
            <a:r>
              <a:rPr lang="en-US" dirty="0"/>
              <a:t> </a:t>
            </a:r>
            <a:r>
              <a:rPr lang="en-US" dirty="0" err="1"/>
              <a:t>železa</a:t>
            </a:r>
            <a:r>
              <a:rPr lang="en-US" dirty="0"/>
              <a:t> s </a:t>
            </a:r>
            <a:r>
              <a:rPr lang="en-US" dirty="0" err="1"/>
              <a:t>uhlíkem</a:t>
            </a:r>
            <a:r>
              <a:rPr lang="en-US" dirty="0"/>
              <a:t>, </a:t>
            </a:r>
            <a:r>
              <a:rPr lang="en-US" dirty="0" err="1"/>
              <a:t>fosforem</a:t>
            </a:r>
            <a:r>
              <a:rPr lang="en-US" dirty="0"/>
              <a:t>, </a:t>
            </a:r>
            <a:r>
              <a:rPr lang="en-US" dirty="0" err="1"/>
              <a:t>křemíkem</a:t>
            </a:r>
            <a:r>
              <a:rPr lang="en-US" dirty="0"/>
              <a:t> a </a:t>
            </a:r>
            <a:r>
              <a:rPr lang="en-US" dirty="0" err="1"/>
              <a:t>dalšími</a:t>
            </a:r>
            <a:r>
              <a:rPr lang="en-US" dirty="0"/>
              <a:t> </a:t>
            </a:r>
            <a:r>
              <a:rPr lang="en-US" dirty="0" err="1"/>
              <a:t>prvky</a:t>
            </a:r>
            <a:r>
              <a:rPr lang="en-US" dirty="0"/>
              <a:t>) je </a:t>
            </a:r>
            <a:r>
              <a:rPr lang="en-US" dirty="0" err="1"/>
              <a:t>nejdůležitějším</a:t>
            </a:r>
            <a:r>
              <a:rPr lang="en-US" dirty="0"/>
              <a:t> </a:t>
            </a:r>
            <a:r>
              <a:rPr lang="en-US" dirty="0" err="1"/>
              <a:t>konstrukčním</a:t>
            </a:r>
            <a:r>
              <a:rPr lang="en-US" dirty="0"/>
              <a:t> </a:t>
            </a:r>
            <a:r>
              <a:rPr lang="en-US" dirty="0" err="1"/>
              <a:t>materiálem</a:t>
            </a:r>
            <a:r>
              <a:rPr lang="en-US" dirty="0"/>
              <a:t> a </a:t>
            </a:r>
            <a:r>
              <a:rPr lang="en-US" dirty="0" err="1"/>
              <a:t>technickým</a:t>
            </a:r>
            <a:r>
              <a:rPr lang="en-US" dirty="0"/>
              <a:t> </a:t>
            </a:r>
            <a:r>
              <a:rPr lang="en-US" dirty="0" err="1"/>
              <a:t>kovem</a:t>
            </a:r>
            <a:r>
              <a:rPr lang="en-US" dirty="0"/>
              <a:t> </a:t>
            </a:r>
            <a:r>
              <a:rPr lang="en-US" dirty="0" err="1"/>
              <a:t>vůbec</a:t>
            </a:r>
            <a:r>
              <a:rPr lang="en-US" dirty="0"/>
              <a:t>.</a:t>
            </a:r>
            <a:endParaRPr lang="en-US" dirty="0">
              <a:solidFill>
                <a:srgbClr val="333333"/>
              </a:solidFill>
            </a:endParaRPr>
          </a:p>
        </p:txBody>
      </p:sp>
      <p:pic>
        <p:nvPicPr>
          <p:cNvPr id="4098" name="Picture 2" descr="Magnetite - Minerals For Sale - #1505094">
            <a:extLst>
              <a:ext uri="{FF2B5EF4-FFF2-40B4-BE49-F238E27FC236}">
                <a16:creationId xmlns:a16="http://schemas.microsoft.com/office/drawing/2014/main" id="{524655E9-2070-BA6A-71F9-D28EF55BE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861" y="2238594"/>
            <a:ext cx="2124074" cy="168769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663529D-19DB-631F-8AD9-F62B221779A3}"/>
              </a:ext>
            </a:extLst>
          </p:cNvPr>
          <p:cNvSpPr txBox="1"/>
          <p:nvPr/>
        </p:nvSpPr>
        <p:spPr>
          <a:xfrm>
            <a:off x="6857999" y="4014128"/>
            <a:ext cx="1181100" cy="369332"/>
          </a:xfrm>
          <a:prstGeom prst="rect">
            <a:avLst/>
          </a:prstGeom>
          <a:noFill/>
        </p:spPr>
        <p:txBody>
          <a:bodyPr wrap="square">
            <a:spAutoFit/>
          </a:bodyPr>
          <a:lstStyle/>
          <a:p>
            <a:r>
              <a:rPr lang="cs-CZ" b="1" dirty="0">
                <a:cs typeface="Arial" panose="020B0604020202020204" pitchFamily="34" charset="0"/>
              </a:rPr>
              <a:t>magnetit</a:t>
            </a:r>
            <a:endParaRPr lang="cs-CZ" dirty="0"/>
          </a:p>
        </p:txBody>
      </p:sp>
      <p:pic>
        <p:nvPicPr>
          <p:cNvPr id="9" name="Obrázek 8">
            <a:extLst>
              <a:ext uri="{FF2B5EF4-FFF2-40B4-BE49-F238E27FC236}">
                <a16:creationId xmlns:a16="http://schemas.microsoft.com/office/drawing/2014/main" id="{1B9CF368-C297-5635-8B71-FE570FC70D1A}"/>
              </a:ext>
            </a:extLst>
          </p:cNvPr>
          <p:cNvPicPr>
            <a:picLocks noChangeAspect="1"/>
          </p:cNvPicPr>
          <p:nvPr/>
        </p:nvPicPr>
        <p:blipFill>
          <a:blip r:embed="rId3"/>
          <a:stretch>
            <a:fillRect/>
          </a:stretch>
        </p:blipFill>
        <p:spPr>
          <a:xfrm>
            <a:off x="9144000" y="2193433"/>
            <a:ext cx="2187766" cy="1567328"/>
          </a:xfrm>
          <a:prstGeom prst="rect">
            <a:avLst/>
          </a:prstGeom>
        </p:spPr>
      </p:pic>
      <p:sp>
        <p:nvSpPr>
          <p:cNvPr id="11" name="TextovéPole 10">
            <a:extLst>
              <a:ext uri="{FF2B5EF4-FFF2-40B4-BE49-F238E27FC236}">
                <a16:creationId xmlns:a16="http://schemas.microsoft.com/office/drawing/2014/main" id="{DEDE66CE-3F26-0A8E-7FE3-859A6619D5C8}"/>
              </a:ext>
            </a:extLst>
          </p:cNvPr>
          <p:cNvSpPr txBox="1"/>
          <p:nvPr/>
        </p:nvSpPr>
        <p:spPr>
          <a:xfrm>
            <a:off x="9851748" y="3926290"/>
            <a:ext cx="1987826" cy="369332"/>
          </a:xfrm>
          <a:prstGeom prst="rect">
            <a:avLst/>
          </a:prstGeom>
          <a:noFill/>
        </p:spPr>
        <p:txBody>
          <a:bodyPr wrap="square">
            <a:spAutoFit/>
          </a:bodyPr>
          <a:lstStyle/>
          <a:p>
            <a:r>
              <a:rPr lang="cs-CZ" b="1" dirty="0">
                <a:cs typeface="Arial" panose="020B0604020202020204" pitchFamily="34" charset="0"/>
              </a:rPr>
              <a:t>hematit</a:t>
            </a:r>
            <a:r>
              <a:rPr lang="cs-CZ" dirty="0">
                <a:cs typeface="Arial" panose="020B0604020202020204" pitchFamily="34" charset="0"/>
              </a:rPr>
              <a:t> </a:t>
            </a:r>
            <a:endParaRPr lang="cs-CZ" dirty="0"/>
          </a:p>
        </p:txBody>
      </p:sp>
      <p:pic>
        <p:nvPicPr>
          <p:cNvPr id="4100" name="Picture 4" descr="Eisco Limonite Specimen, 3cm in size, — Eisco Labs">
            <a:extLst>
              <a:ext uri="{FF2B5EF4-FFF2-40B4-BE49-F238E27FC236}">
                <a16:creationId xmlns:a16="http://schemas.microsoft.com/office/drawing/2014/main" id="{3A949D14-42F9-6D67-AD36-D01626B0F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534" y="4546758"/>
            <a:ext cx="1824727" cy="1968245"/>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500E5748-93D2-E99A-8CC6-888BBEF6ED0C}"/>
              </a:ext>
            </a:extLst>
          </p:cNvPr>
          <p:cNvSpPr txBox="1"/>
          <p:nvPr/>
        </p:nvSpPr>
        <p:spPr>
          <a:xfrm>
            <a:off x="5901358" y="6260477"/>
            <a:ext cx="6097656" cy="369332"/>
          </a:xfrm>
          <a:prstGeom prst="rect">
            <a:avLst/>
          </a:prstGeom>
          <a:noFill/>
        </p:spPr>
        <p:txBody>
          <a:bodyPr wrap="square">
            <a:spAutoFit/>
          </a:bodyPr>
          <a:lstStyle/>
          <a:p>
            <a:r>
              <a:rPr lang="cs-CZ" b="1" dirty="0">
                <a:cs typeface="Arial" panose="020B0604020202020204" pitchFamily="34" charset="0"/>
              </a:rPr>
              <a:t>limonit</a:t>
            </a:r>
            <a:r>
              <a:rPr lang="cs-CZ" dirty="0">
                <a:cs typeface="Arial" panose="020B0604020202020204" pitchFamily="34" charset="0"/>
              </a:rPr>
              <a:t> </a:t>
            </a:r>
            <a:endParaRPr lang="cs-CZ" dirty="0"/>
          </a:p>
        </p:txBody>
      </p:sp>
      <p:pic>
        <p:nvPicPr>
          <p:cNvPr id="4102" name="Picture 6" descr="Learning Geology: Pyrite (Marcasite)">
            <a:extLst>
              <a:ext uri="{FF2B5EF4-FFF2-40B4-BE49-F238E27FC236}">
                <a16:creationId xmlns:a16="http://schemas.microsoft.com/office/drawing/2014/main" id="{ACFEA3C1-61F4-4327-9511-C4F3C2B0D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9818" y="4291319"/>
            <a:ext cx="2416129" cy="20828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D1A2C709-35BF-2CE5-C548-BBB1766C522A}"/>
              </a:ext>
            </a:extLst>
          </p:cNvPr>
          <p:cNvSpPr txBox="1"/>
          <p:nvPr/>
        </p:nvSpPr>
        <p:spPr>
          <a:xfrm>
            <a:off x="10740649" y="6189523"/>
            <a:ext cx="1023266" cy="369332"/>
          </a:xfrm>
          <a:prstGeom prst="rect">
            <a:avLst/>
          </a:prstGeom>
          <a:noFill/>
        </p:spPr>
        <p:txBody>
          <a:bodyPr wrap="square">
            <a:spAutoFit/>
          </a:bodyPr>
          <a:lstStyle/>
          <a:p>
            <a:r>
              <a:rPr lang="cs-CZ" b="1" dirty="0">
                <a:cs typeface="Arial" panose="020B0604020202020204" pitchFamily="34" charset="0"/>
              </a:rPr>
              <a:t>pyrit</a:t>
            </a:r>
            <a:endParaRPr lang="cs-CZ" dirty="0"/>
          </a:p>
        </p:txBody>
      </p:sp>
    </p:spTree>
    <p:extLst>
      <p:ext uri="{BB962C8B-B14F-4D97-AF65-F5344CB8AC3E}">
        <p14:creationId xmlns:p14="http://schemas.microsoft.com/office/powerpoint/2010/main" val="27204559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100A5AB5-BB70-4C28-BEB4-9E2A3F4B5756}"/>
              </a:ext>
            </a:extLst>
          </p:cNvPr>
          <p:cNvSpPr/>
          <p:nvPr/>
        </p:nvSpPr>
        <p:spPr>
          <a:xfrm>
            <a:off x="185530" y="206708"/>
            <a:ext cx="11834192" cy="5355312"/>
          </a:xfrm>
          <a:prstGeom prst="rect">
            <a:avLst/>
          </a:prstGeom>
        </p:spPr>
        <p:txBody>
          <a:bodyPr wrap="square">
            <a:spAutoFit/>
          </a:bodyPr>
          <a:lstStyle/>
          <a:p>
            <a:r>
              <a:rPr lang="en-US" b="1" dirty="0" err="1"/>
              <a:t>Suroviny</a:t>
            </a:r>
            <a:endParaRPr lang="en-US" b="1" dirty="0"/>
          </a:p>
          <a:p>
            <a:endParaRPr lang="en-US" b="1" i="1" dirty="0"/>
          </a:p>
          <a:p>
            <a:r>
              <a:rPr lang="en-US" b="1" i="1" dirty="0" err="1"/>
              <a:t>Ruda</a:t>
            </a:r>
            <a:r>
              <a:rPr lang="cs-CZ" dirty="0"/>
              <a:t>:</a:t>
            </a:r>
            <a:r>
              <a:rPr lang="cs-CZ" i="1" dirty="0"/>
              <a:t> </a:t>
            </a:r>
            <a:r>
              <a:rPr lang="en-US" dirty="0"/>
              <a:t> </a:t>
            </a:r>
            <a:r>
              <a:rPr lang="en-US" dirty="0" err="1">
                <a:solidFill>
                  <a:srgbClr val="333333"/>
                </a:solidFill>
              </a:rPr>
              <a:t>hematit</a:t>
            </a:r>
            <a:r>
              <a:rPr lang="en-US" dirty="0">
                <a:solidFill>
                  <a:srgbClr val="333333"/>
                </a:solidFill>
              </a:rPr>
              <a:t> (</a:t>
            </a:r>
            <a:r>
              <a:rPr lang="en-US" dirty="0" err="1">
                <a:solidFill>
                  <a:srgbClr val="333333"/>
                </a:solidFill>
              </a:rPr>
              <a:t>krevel</a:t>
            </a:r>
            <a:r>
              <a:rPr lang="en-US" dirty="0">
                <a:solidFill>
                  <a:srgbClr val="333333"/>
                </a:solidFill>
              </a:rPr>
              <a:t>) Fe</a:t>
            </a:r>
            <a:r>
              <a:rPr lang="en-US" baseline="-25000" dirty="0">
                <a:solidFill>
                  <a:srgbClr val="333333"/>
                </a:solidFill>
              </a:rPr>
              <a:t>2</a:t>
            </a:r>
            <a:r>
              <a:rPr lang="en-US" dirty="0">
                <a:solidFill>
                  <a:srgbClr val="333333"/>
                </a:solidFill>
              </a:rPr>
              <a:t>O</a:t>
            </a:r>
            <a:r>
              <a:rPr lang="en-US" baseline="-25000" dirty="0">
                <a:solidFill>
                  <a:srgbClr val="333333"/>
                </a:solidFill>
              </a:rPr>
              <a:t>3</a:t>
            </a:r>
            <a:r>
              <a:rPr lang="en-US" dirty="0">
                <a:solidFill>
                  <a:srgbClr val="333333"/>
                </a:solidFill>
              </a:rPr>
              <a:t>, </a:t>
            </a:r>
            <a:r>
              <a:rPr lang="en-US" dirty="0" err="1">
                <a:solidFill>
                  <a:srgbClr val="333333"/>
                </a:solidFill>
              </a:rPr>
              <a:t>limonit</a:t>
            </a:r>
            <a:r>
              <a:rPr lang="en-US" dirty="0">
                <a:solidFill>
                  <a:srgbClr val="333333"/>
                </a:solidFill>
              </a:rPr>
              <a:t> (</a:t>
            </a:r>
            <a:r>
              <a:rPr lang="en-US" dirty="0" err="1">
                <a:solidFill>
                  <a:srgbClr val="333333"/>
                </a:solidFill>
              </a:rPr>
              <a:t>hnědel</a:t>
            </a:r>
            <a:r>
              <a:rPr lang="en-US" dirty="0">
                <a:solidFill>
                  <a:srgbClr val="333333"/>
                </a:solidFill>
              </a:rPr>
              <a:t>) Fe</a:t>
            </a:r>
            <a:r>
              <a:rPr lang="en-US" baseline="-25000" dirty="0">
                <a:solidFill>
                  <a:srgbClr val="333333"/>
                </a:solidFill>
              </a:rPr>
              <a:t>2</a:t>
            </a:r>
            <a:r>
              <a:rPr lang="en-US" dirty="0">
                <a:solidFill>
                  <a:srgbClr val="333333"/>
                </a:solidFill>
              </a:rPr>
              <a:t>O</a:t>
            </a:r>
            <a:r>
              <a:rPr lang="en-US" baseline="-25000" dirty="0">
                <a:solidFill>
                  <a:srgbClr val="333333"/>
                </a:solidFill>
              </a:rPr>
              <a:t>3</a:t>
            </a:r>
            <a:r>
              <a:rPr lang="en-US" dirty="0">
                <a:solidFill>
                  <a:srgbClr val="333333"/>
                </a:solidFill>
              </a:rPr>
              <a:t>.xH</a:t>
            </a:r>
            <a:r>
              <a:rPr lang="en-US" baseline="-25000" dirty="0">
                <a:solidFill>
                  <a:srgbClr val="333333"/>
                </a:solidFill>
              </a:rPr>
              <a:t>2</a:t>
            </a:r>
            <a:r>
              <a:rPr lang="en-US" dirty="0">
                <a:solidFill>
                  <a:srgbClr val="333333"/>
                </a:solidFill>
              </a:rPr>
              <a:t>O, </a:t>
            </a:r>
            <a:r>
              <a:rPr lang="en-US" dirty="0" err="1">
                <a:solidFill>
                  <a:srgbClr val="333333"/>
                </a:solidFill>
              </a:rPr>
              <a:t>ilmenit</a:t>
            </a:r>
            <a:r>
              <a:rPr lang="en-US" dirty="0">
                <a:solidFill>
                  <a:srgbClr val="333333"/>
                </a:solidFill>
              </a:rPr>
              <a:t> FeTiO</a:t>
            </a:r>
            <a:r>
              <a:rPr lang="en-US" baseline="-25000" dirty="0">
                <a:solidFill>
                  <a:srgbClr val="333333"/>
                </a:solidFill>
              </a:rPr>
              <a:t>3</a:t>
            </a:r>
            <a:r>
              <a:rPr lang="en-US" dirty="0">
                <a:solidFill>
                  <a:srgbClr val="333333"/>
                </a:solidFill>
              </a:rPr>
              <a:t>, </a:t>
            </a:r>
            <a:r>
              <a:rPr lang="en-US" dirty="0" err="1">
                <a:solidFill>
                  <a:srgbClr val="333333"/>
                </a:solidFill>
              </a:rPr>
              <a:t>magnetit</a:t>
            </a:r>
            <a:r>
              <a:rPr lang="en-US" dirty="0">
                <a:solidFill>
                  <a:srgbClr val="333333"/>
                </a:solidFill>
              </a:rPr>
              <a:t> (</a:t>
            </a:r>
            <a:r>
              <a:rPr lang="en-US" dirty="0" err="1">
                <a:solidFill>
                  <a:srgbClr val="333333"/>
                </a:solidFill>
              </a:rPr>
              <a:t>magnetovec</a:t>
            </a:r>
            <a:r>
              <a:rPr lang="en-US" dirty="0">
                <a:solidFill>
                  <a:srgbClr val="333333"/>
                </a:solidFill>
              </a:rPr>
              <a:t>) Fe</a:t>
            </a:r>
            <a:r>
              <a:rPr lang="en-US" baseline="-25000" dirty="0">
                <a:solidFill>
                  <a:srgbClr val="333333"/>
                </a:solidFill>
              </a:rPr>
              <a:t>3</a:t>
            </a:r>
            <a:r>
              <a:rPr lang="en-US" dirty="0">
                <a:solidFill>
                  <a:srgbClr val="333333"/>
                </a:solidFill>
              </a:rPr>
              <a:t>O</a:t>
            </a:r>
            <a:r>
              <a:rPr lang="en-US" baseline="-25000" dirty="0">
                <a:solidFill>
                  <a:srgbClr val="333333"/>
                </a:solidFill>
              </a:rPr>
              <a:t>4</a:t>
            </a:r>
            <a:r>
              <a:rPr lang="en-US" dirty="0">
                <a:solidFill>
                  <a:srgbClr val="333333"/>
                </a:solidFill>
              </a:rPr>
              <a:t>, </a:t>
            </a:r>
            <a:r>
              <a:rPr lang="en-US" dirty="0" err="1">
                <a:solidFill>
                  <a:srgbClr val="333333"/>
                </a:solidFill>
              </a:rPr>
              <a:t>siderit</a:t>
            </a:r>
            <a:r>
              <a:rPr lang="en-US" dirty="0">
                <a:solidFill>
                  <a:srgbClr val="333333"/>
                </a:solidFill>
              </a:rPr>
              <a:t> (</a:t>
            </a:r>
            <a:r>
              <a:rPr lang="en-US" dirty="0" err="1">
                <a:solidFill>
                  <a:srgbClr val="333333"/>
                </a:solidFill>
              </a:rPr>
              <a:t>ocelek</a:t>
            </a:r>
            <a:r>
              <a:rPr lang="en-US" dirty="0">
                <a:solidFill>
                  <a:srgbClr val="333333"/>
                </a:solidFill>
              </a:rPr>
              <a:t>) FeCO</a:t>
            </a:r>
            <a:r>
              <a:rPr lang="en-US" baseline="-25000" dirty="0">
                <a:solidFill>
                  <a:srgbClr val="333333"/>
                </a:solidFill>
              </a:rPr>
              <a:t>3</a:t>
            </a:r>
            <a:r>
              <a:rPr lang="en-US" dirty="0">
                <a:solidFill>
                  <a:srgbClr val="333333"/>
                </a:solidFill>
              </a:rPr>
              <a:t> </a:t>
            </a:r>
            <a:r>
              <a:rPr lang="en-US" dirty="0" err="1">
                <a:solidFill>
                  <a:srgbClr val="333333"/>
                </a:solidFill>
              </a:rPr>
              <a:t>nebo</a:t>
            </a:r>
            <a:r>
              <a:rPr lang="en-US" dirty="0">
                <a:solidFill>
                  <a:srgbClr val="333333"/>
                </a:solidFill>
              </a:rPr>
              <a:t> </a:t>
            </a:r>
            <a:r>
              <a:rPr lang="en-US" dirty="0" err="1">
                <a:solidFill>
                  <a:srgbClr val="333333"/>
                </a:solidFill>
              </a:rPr>
              <a:t>pyrit</a:t>
            </a:r>
            <a:r>
              <a:rPr lang="en-US" dirty="0">
                <a:solidFill>
                  <a:srgbClr val="333333"/>
                </a:solidFill>
              </a:rPr>
              <a:t> FeS</a:t>
            </a:r>
            <a:r>
              <a:rPr lang="en-US" baseline="-25000" dirty="0">
                <a:solidFill>
                  <a:srgbClr val="333333"/>
                </a:solidFill>
              </a:rPr>
              <a:t>2</a:t>
            </a:r>
            <a:r>
              <a:rPr lang="en-US" dirty="0">
                <a:solidFill>
                  <a:srgbClr val="333333"/>
                </a:solidFill>
              </a:rPr>
              <a:t>.</a:t>
            </a:r>
            <a:endParaRPr lang="en-US" dirty="0"/>
          </a:p>
          <a:p>
            <a:r>
              <a:rPr lang="en-US" dirty="0"/>
              <a:t>	</a:t>
            </a:r>
            <a:r>
              <a:rPr lang="en-US" dirty="0" err="1"/>
              <a:t>zpracování</a:t>
            </a:r>
            <a:r>
              <a:rPr lang="en-US" dirty="0"/>
              <a:t> </a:t>
            </a:r>
            <a:r>
              <a:rPr lang="en-US" dirty="0" err="1"/>
              <a:t>drcením</a:t>
            </a:r>
            <a:r>
              <a:rPr lang="en-US" dirty="0"/>
              <a:t> (</a:t>
            </a:r>
            <a:r>
              <a:rPr lang="en-US" dirty="0" err="1"/>
              <a:t>válcový</a:t>
            </a:r>
            <a:r>
              <a:rPr lang="en-US" dirty="0"/>
              <a:t> / </a:t>
            </a:r>
            <a:r>
              <a:rPr lang="en-US" dirty="0" err="1"/>
              <a:t>kuželový</a:t>
            </a:r>
            <a:r>
              <a:rPr lang="en-US" dirty="0"/>
              <a:t> </a:t>
            </a:r>
            <a:r>
              <a:rPr lang="en-US" dirty="0" err="1"/>
              <a:t>drtič</a:t>
            </a:r>
            <a:r>
              <a:rPr lang="en-US" dirty="0"/>
              <a:t>) a </a:t>
            </a:r>
            <a:r>
              <a:rPr lang="en-US" dirty="0" err="1"/>
              <a:t>tříděním</a:t>
            </a:r>
            <a:r>
              <a:rPr lang="en-US" dirty="0"/>
              <a:t> od </a:t>
            </a:r>
            <a:r>
              <a:rPr lang="en-US" dirty="0" err="1"/>
              <a:t>hlušiny</a:t>
            </a:r>
            <a:r>
              <a:rPr lang="en-US" dirty="0"/>
              <a:t> </a:t>
            </a:r>
            <a:r>
              <a:rPr lang="en-US" dirty="0" err="1"/>
              <a:t>na</a:t>
            </a:r>
            <a:r>
              <a:rPr lang="en-US" dirty="0"/>
              <a:t> </a:t>
            </a:r>
            <a:r>
              <a:rPr lang="en-US" dirty="0" err="1"/>
              <a:t>magnetickém</a:t>
            </a:r>
            <a:r>
              <a:rPr lang="en-US" dirty="0"/>
              <a:t> </a:t>
            </a:r>
            <a:r>
              <a:rPr lang="en-US" dirty="0" err="1"/>
              <a:t>třídiči</a:t>
            </a:r>
            <a:endParaRPr lang="en-US" dirty="0"/>
          </a:p>
          <a:p>
            <a:r>
              <a:rPr lang="en-US" dirty="0"/>
              <a:t>	</a:t>
            </a:r>
            <a:r>
              <a:rPr lang="en-US" dirty="0" err="1"/>
              <a:t>aglomerace</a:t>
            </a:r>
            <a:r>
              <a:rPr lang="en-US" dirty="0"/>
              <a:t> = </a:t>
            </a:r>
            <a:r>
              <a:rPr lang="en-US" dirty="0" err="1"/>
              <a:t>pražení</a:t>
            </a:r>
            <a:r>
              <a:rPr lang="en-US" dirty="0"/>
              <a:t> (</a:t>
            </a:r>
            <a:r>
              <a:rPr lang="en-US" dirty="0" err="1"/>
              <a:t>natavení</a:t>
            </a:r>
            <a:r>
              <a:rPr lang="en-US" dirty="0"/>
              <a:t> za </a:t>
            </a:r>
            <a:r>
              <a:rPr lang="en-US" dirty="0" err="1"/>
              <a:t>vysokých</a:t>
            </a:r>
            <a:r>
              <a:rPr lang="en-US" dirty="0"/>
              <a:t> </a:t>
            </a:r>
            <a:r>
              <a:rPr lang="en-US" dirty="0" err="1"/>
              <a:t>teplot</a:t>
            </a:r>
            <a:r>
              <a:rPr lang="en-US" dirty="0"/>
              <a:t>) za </a:t>
            </a:r>
            <a:r>
              <a:rPr lang="en-US" dirty="0" err="1"/>
              <a:t>snížení</a:t>
            </a:r>
            <a:r>
              <a:rPr lang="en-US" dirty="0"/>
              <a:t> </a:t>
            </a:r>
            <a:r>
              <a:rPr lang="en-US" dirty="0" err="1"/>
              <a:t>obsahu</a:t>
            </a:r>
            <a:r>
              <a:rPr lang="en-US" dirty="0"/>
              <a:t> </a:t>
            </a:r>
            <a:r>
              <a:rPr lang="en-US" dirty="0" err="1"/>
              <a:t>síry</a:t>
            </a:r>
            <a:r>
              <a:rPr lang="en-US" dirty="0"/>
              <a:t> a </a:t>
            </a:r>
            <a:r>
              <a:rPr lang="en-US" dirty="0" err="1"/>
              <a:t>odstranění</a:t>
            </a:r>
            <a:r>
              <a:rPr lang="en-US" dirty="0"/>
              <a:t> </a:t>
            </a:r>
            <a:r>
              <a:rPr lang="en-US" dirty="0" err="1"/>
              <a:t>vlhkosti</a:t>
            </a:r>
            <a:endParaRPr lang="en-US" dirty="0"/>
          </a:p>
          <a:p>
            <a:r>
              <a:rPr lang="en-US" b="1" i="1" dirty="0" err="1"/>
              <a:t>vysokopecní</a:t>
            </a:r>
            <a:r>
              <a:rPr lang="en-US" b="1" i="1" dirty="0"/>
              <a:t> </a:t>
            </a:r>
            <a:r>
              <a:rPr lang="en-US" b="1" i="1" dirty="0" err="1"/>
              <a:t>koks</a:t>
            </a:r>
            <a:r>
              <a:rPr lang="en-US" dirty="0"/>
              <a:t> (</a:t>
            </a:r>
            <a:r>
              <a:rPr lang="en-US" dirty="0" err="1"/>
              <a:t>palivo</a:t>
            </a:r>
            <a:r>
              <a:rPr lang="en-US" dirty="0"/>
              <a:t>)</a:t>
            </a:r>
          </a:p>
          <a:p>
            <a:r>
              <a:rPr lang="en-US" dirty="0"/>
              <a:t>	def.: </a:t>
            </a:r>
            <a:r>
              <a:rPr lang="en-US" dirty="0" err="1"/>
              <a:t>černé</a:t>
            </a:r>
            <a:r>
              <a:rPr lang="en-US" dirty="0"/>
              <a:t> </a:t>
            </a:r>
            <a:r>
              <a:rPr lang="en-US" dirty="0" err="1"/>
              <a:t>uhlí</a:t>
            </a:r>
            <a:r>
              <a:rPr lang="en-US" dirty="0"/>
              <a:t> </a:t>
            </a:r>
            <a:r>
              <a:rPr lang="en-US" dirty="0" err="1"/>
              <a:t>zpracované</a:t>
            </a:r>
            <a:r>
              <a:rPr lang="en-US" dirty="0"/>
              <a:t> </a:t>
            </a:r>
            <a:r>
              <a:rPr lang="en-US" dirty="0" err="1"/>
              <a:t>suchou</a:t>
            </a:r>
            <a:r>
              <a:rPr lang="en-US" dirty="0"/>
              <a:t> </a:t>
            </a:r>
            <a:r>
              <a:rPr lang="en-US" dirty="0" err="1"/>
              <a:t>destilací</a:t>
            </a:r>
            <a:r>
              <a:rPr lang="en-US" dirty="0"/>
              <a:t> = </a:t>
            </a:r>
            <a:r>
              <a:rPr lang="en-US" dirty="0" err="1"/>
              <a:t>zuhelnatění</a:t>
            </a:r>
            <a:r>
              <a:rPr lang="en-US" dirty="0"/>
              <a:t> (</a:t>
            </a:r>
            <a:r>
              <a:rPr lang="en-US" dirty="0" err="1"/>
              <a:t>podobná</a:t>
            </a:r>
            <a:r>
              <a:rPr lang="en-US" dirty="0"/>
              <a:t> </a:t>
            </a:r>
            <a:r>
              <a:rPr lang="en-US" dirty="0" err="1"/>
              <a:t>úprava</a:t>
            </a:r>
            <a:r>
              <a:rPr lang="en-US" dirty="0"/>
              <a:t> </a:t>
            </a:r>
            <a:r>
              <a:rPr lang="en-US" dirty="0" err="1"/>
              <a:t>jako</a:t>
            </a:r>
            <a:r>
              <a:rPr lang="en-US" dirty="0"/>
              <a:t> </a:t>
            </a:r>
            <a:r>
              <a:rPr lang="en-US" dirty="0" err="1"/>
              <a:t>při</a:t>
            </a:r>
            <a:r>
              <a:rPr lang="en-US" dirty="0"/>
              <a:t> </a:t>
            </a:r>
            <a:r>
              <a:rPr lang="en-US" dirty="0" err="1"/>
              <a:t>výrobě</a:t>
            </a:r>
            <a:r>
              <a:rPr lang="en-US" dirty="0"/>
              <a:t> </a:t>
            </a:r>
            <a:r>
              <a:rPr lang="en-US" dirty="0" err="1"/>
              <a:t>dřevěného</a:t>
            </a:r>
            <a:r>
              <a:rPr lang="en-US" dirty="0"/>
              <a:t> </a:t>
            </a:r>
            <a:r>
              <a:rPr lang="en-US" dirty="0" err="1"/>
              <a:t>uhlí</a:t>
            </a:r>
            <a:r>
              <a:rPr lang="en-US" dirty="0"/>
              <a:t>)</a:t>
            </a:r>
          </a:p>
          <a:p>
            <a:r>
              <a:rPr lang="en-US" dirty="0"/>
              <a:t>	</a:t>
            </a:r>
            <a:r>
              <a:rPr lang="en-US" dirty="0" err="1"/>
              <a:t>dodává</a:t>
            </a:r>
            <a:r>
              <a:rPr lang="en-US" dirty="0"/>
              <a:t> </a:t>
            </a:r>
            <a:r>
              <a:rPr lang="en-US" dirty="0" err="1"/>
              <a:t>teplo</a:t>
            </a:r>
            <a:r>
              <a:rPr lang="en-US" dirty="0"/>
              <a:t> k </a:t>
            </a:r>
            <a:r>
              <a:rPr lang="en-US" dirty="0" err="1"/>
              <a:t>roztavení</a:t>
            </a:r>
            <a:r>
              <a:rPr lang="en-US" dirty="0"/>
              <a:t> </a:t>
            </a:r>
            <a:r>
              <a:rPr lang="en-US" dirty="0" err="1"/>
              <a:t>rudy</a:t>
            </a:r>
            <a:endParaRPr lang="en-US" dirty="0"/>
          </a:p>
          <a:p>
            <a:r>
              <a:rPr lang="en-US" dirty="0"/>
              <a:t>	</a:t>
            </a:r>
            <a:r>
              <a:rPr lang="en-US" dirty="0" err="1"/>
              <a:t>dodává</a:t>
            </a:r>
            <a:r>
              <a:rPr lang="en-US" dirty="0"/>
              <a:t> </a:t>
            </a:r>
            <a:r>
              <a:rPr lang="en-US" dirty="0" err="1"/>
              <a:t>uhlík</a:t>
            </a:r>
            <a:r>
              <a:rPr lang="en-US" dirty="0"/>
              <a:t> k </a:t>
            </a:r>
            <a:r>
              <a:rPr lang="en-US" dirty="0" err="1"/>
              <a:t>redukci</a:t>
            </a:r>
            <a:r>
              <a:rPr lang="en-US" dirty="0"/>
              <a:t> </a:t>
            </a:r>
            <a:r>
              <a:rPr lang="en-US" dirty="0" err="1"/>
              <a:t>železa</a:t>
            </a:r>
            <a:endParaRPr lang="en-US" dirty="0"/>
          </a:p>
          <a:p>
            <a:r>
              <a:rPr lang="en-US" dirty="0"/>
              <a:t>	</a:t>
            </a:r>
            <a:r>
              <a:rPr lang="en-US" dirty="0" err="1"/>
              <a:t>dodává</a:t>
            </a:r>
            <a:r>
              <a:rPr lang="en-US" dirty="0"/>
              <a:t> </a:t>
            </a:r>
            <a:r>
              <a:rPr lang="en-US" dirty="0" err="1"/>
              <a:t>uhlík</a:t>
            </a:r>
            <a:r>
              <a:rPr lang="en-US" dirty="0"/>
              <a:t> k </a:t>
            </a:r>
            <a:r>
              <a:rPr lang="en-US" dirty="0" err="1"/>
              <a:t>nauhličení</a:t>
            </a:r>
            <a:r>
              <a:rPr lang="en-US" dirty="0"/>
              <a:t> </a:t>
            </a:r>
            <a:r>
              <a:rPr lang="en-US" dirty="0" err="1"/>
              <a:t>železa</a:t>
            </a:r>
            <a:endParaRPr lang="en-US" dirty="0"/>
          </a:p>
          <a:p>
            <a:r>
              <a:rPr lang="en-US" dirty="0"/>
              <a:t>	</a:t>
            </a:r>
            <a:r>
              <a:rPr lang="en-US" dirty="0" err="1"/>
              <a:t>tvoří</a:t>
            </a:r>
            <a:r>
              <a:rPr lang="en-US" dirty="0"/>
              <a:t> </a:t>
            </a:r>
            <a:r>
              <a:rPr lang="en-US" dirty="0" err="1"/>
              <a:t>pevnou</a:t>
            </a:r>
            <a:r>
              <a:rPr lang="en-US" dirty="0"/>
              <a:t> a </a:t>
            </a:r>
            <a:r>
              <a:rPr lang="en-US" dirty="0" err="1"/>
              <a:t>pórovitou</a:t>
            </a:r>
            <a:r>
              <a:rPr lang="en-US" dirty="0"/>
              <a:t> </a:t>
            </a:r>
            <a:r>
              <a:rPr lang="en-US" dirty="0" err="1"/>
              <a:t>kostru</a:t>
            </a:r>
            <a:endParaRPr lang="en-US" dirty="0"/>
          </a:p>
          <a:p>
            <a:r>
              <a:rPr lang="en-US" b="1" i="1" dirty="0" err="1"/>
              <a:t>struskotvorné</a:t>
            </a:r>
            <a:r>
              <a:rPr lang="en-US" b="1" i="1" dirty="0"/>
              <a:t> </a:t>
            </a:r>
            <a:r>
              <a:rPr lang="en-US" b="1" i="1" dirty="0" err="1"/>
              <a:t>přísady</a:t>
            </a:r>
            <a:r>
              <a:rPr lang="en-US" b="1" i="1" dirty="0"/>
              <a:t> </a:t>
            </a:r>
            <a:r>
              <a:rPr lang="en-US" dirty="0"/>
              <a:t>(</a:t>
            </a:r>
            <a:r>
              <a:rPr lang="en-US" dirty="0" err="1"/>
              <a:t>vápenec</a:t>
            </a:r>
            <a:r>
              <a:rPr lang="en-US" dirty="0"/>
              <a:t>)</a:t>
            </a:r>
          </a:p>
          <a:p>
            <a:r>
              <a:rPr lang="en-US" dirty="0"/>
              <a:t>	</a:t>
            </a:r>
            <a:r>
              <a:rPr lang="en-US" dirty="0" err="1"/>
              <a:t>usazuje</a:t>
            </a:r>
            <a:r>
              <a:rPr lang="en-US" dirty="0"/>
              <a:t> se </a:t>
            </a:r>
            <a:r>
              <a:rPr lang="en-US" dirty="0" err="1"/>
              <a:t>nad</a:t>
            </a:r>
            <a:r>
              <a:rPr lang="en-US" dirty="0"/>
              <a:t> </a:t>
            </a:r>
            <a:r>
              <a:rPr lang="en-US" dirty="0" err="1"/>
              <a:t>surovým</a:t>
            </a:r>
            <a:r>
              <a:rPr lang="en-US" dirty="0"/>
              <a:t> </a:t>
            </a:r>
            <a:r>
              <a:rPr lang="en-US" dirty="0" err="1"/>
              <a:t>železem</a:t>
            </a:r>
            <a:r>
              <a:rPr lang="en-US" dirty="0"/>
              <a:t>, </a:t>
            </a:r>
            <a:r>
              <a:rPr lang="en-US" dirty="0" err="1"/>
              <a:t>protože</a:t>
            </a:r>
            <a:r>
              <a:rPr lang="en-US" dirty="0"/>
              <a:t> </a:t>
            </a:r>
            <a:r>
              <a:rPr lang="en-US" dirty="0" err="1"/>
              <a:t>má</a:t>
            </a:r>
            <a:r>
              <a:rPr lang="en-US" dirty="0"/>
              <a:t> </a:t>
            </a:r>
            <a:r>
              <a:rPr lang="en-US" dirty="0" err="1"/>
              <a:t>nižší</a:t>
            </a:r>
            <a:r>
              <a:rPr lang="en-US" dirty="0"/>
              <a:t> </a:t>
            </a:r>
            <a:r>
              <a:rPr lang="en-US" dirty="0" err="1"/>
              <a:t>hustotu</a:t>
            </a:r>
            <a:r>
              <a:rPr lang="en-US" dirty="0"/>
              <a:t> a </a:t>
            </a:r>
            <a:r>
              <a:rPr lang="en-US" dirty="0" err="1"/>
              <a:t>chrání</a:t>
            </a:r>
            <a:r>
              <a:rPr lang="en-US" dirty="0"/>
              <a:t> × </a:t>
            </a:r>
            <a:r>
              <a:rPr lang="en-US" dirty="0" err="1"/>
              <a:t>oxidaci</a:t>
            </a:r>
            <a:endParaRPr lang="en-US" dirty="0"/>
          </a:p>
          <a:p>
            <a:r>
              <a:rPr lang="en-US" dirty="0"/>
              <a:t>	</a:t>
            </a:r>
            <a:r>
              <a:rPr lang="en-US" dirty="0" err="1"/>
              <a:t>váže</a:t>
            </a:r>
            <a:r>
              <a:rPr lang="en-US" dirty="0"/>
              <a:t> </a:t>
            </a:r>
            <a:r>
              <a:rPr lang="en-US" dirty="0" err="1"/>
              <a:t>na</a:t>
            </a:r>
            <a:r>
              <a:rPr lang="en-US" dirty="0"/>
              <a:t> </a:t>
            </a:r>
            <a:r>
              <a:rPr lang="en-US" dirty="0" err="1"/>
              <a:t>sebe</a:t>
            </a:r>
            <a:r>
              <a:rPr lang="en-US" dirty="0"/>
              <a:t> </a:t>
            </a:r>
            <a:r>
              <a:rPr lang="en-US" dirty="0" err="1"/>
              <a:t>nečistoty</a:t>
            </a:r>
            <a:endParaRPr lang="en-US" dirty="0"/>
          </a:p>
          <a:p>
            <a:endParaRPr lang="en-US" dirty="0"/>
          </a:p>
          <a:p>
            <a:pPr fontAlgn="base"/>
            <a:r>
              <a:rPr lang="en-US" b="1" dirty="0" err="1">
                <a:solidFill>
                  <a:srgbClr val="333333"/>
                </a:solidFill>
              </a:rPr>
              <a:t>Aglomerace</a:t>
            </a:r>
            <a:r>
              <a:rPr lang="en-US" dirty="0">
                <a:solidFill>
                  <a:srgbClr val="333333"/>
                </a:solidFill>
              </a:rPr>
              <a:t>: pro </a:t>
            </a:r>
            <a:r>
              <a:rPr lang="en-US" dirty="0" err="1">
                <a:solidFill>
                  <a:srgbClr val="333333"/>
                </a:solidFill>
              </a:rPr>
              <a:t>rudy</a:t>
            </a:r>
            <a:r>
              <a:rPr lang="en-US" dirty="0">
                <a:solidFill>
                  <a:srgbClr val="333333"/>
                </a:solidFill>
              </a:rPr>
              <a:t> s n</a:t>
            </a:r>
            <a:r>
              <a:rPr lang="cs-CZ" dirty="0" err="1">
                <a:solidFill>
                  <a:srgbClr val="333333"/>
                </a:solidFill>
              </a:rPr>
              <a:t>ízký</a:t>
            </a:r>
            <a:r>
              <a:rPr lang="en-US" dirty="0">
                <a:solidFill>
                  <a:srgbClr val="333333"/>
                </a:solidFill>
              </a:rPr>
              <a:t>m </a:t>
            </a:r>
            <a:r>
              <a:rPr lang="en-US" dirty="0" err="1">
                <a:solidFill>
                  <a:srgbClr val="333333"/>
                </a:solidFill>
              </a:rPr>
              <a:t>obsahem</a:t>
            </a:r>
            <a:r>
              <a:rPr lang="en-US" dirty="0">
                <a:solidFill>
                  <a:srgbClr val="333333"/>
                </a:solidFill>
              </a:rPr>
              <a:t> </a:t>
            </a:r>
            <a:r>
              <a:rPr lang="cs-CZ" dirty="0" err="1">
                <a:solidFill>
                  <a:srgbClr val="333333"/>
                </a:solidFill>
              </a:rPr>
              <a:t>Fe</a:t>
            </a:r>
            <a:r>
              <a:rPr lang="cs-CZ" dirty="0">
                <a:solidFill>
                  <a:srgbClr val="333333"/>
                </a:solidFill>
              </a:rPr>
              <a:t>. Na pohyblivém roštu se spéká směs rudy, paliva a hutních odpadů. Ruda se částečně redukuje a spéká se na aglomerát (až 10 % </a:t>
            </a:r>
            <a:r>
              <a:rPr lang="cs-CZ" dirty="0" err="1">
                <a:solidFill>
                  <a:srgbClr val="333333"/>
                </a:solidFill>
              </a:rPr>
              <a:t>Fe</a:t>
            </a:r>
            <a:r>
              <a:rPr lang="cs-CZ" dirty="0">
                <a:solidFill>
                  <a:srgbClr val="333333"/>
                </a:solidFill>
              </a:rPr>
              <a:t>), který se drtí na příslušnou zrnitost.</a:t>
            </a:r>
            <a:endParaRPr lang="en-US" dirty="0">
              <a:solidFill>
                <a:srgbClr val="333333"/>
              </a:solidFill>
            </a:endParaRPr>
          </a:p>
          <a:p>
            <a:pPr fontAlgn="base"/>
            <a:endParaRPr lang="en-US" dirty="0">
              <a:solidFill>
                <a:srgbClr val="333333"/>
              </a:solidFill>
            </a:endParaRPr>
          </a:p>
        </p:txBody>
      </p:sp>
    </p:spTree>
    <p:extLst>
      <p:ext uri="{BB962C8B-B14F-4D97-AF65-F5344CB8AC3E}">
        <p14:creationId xmlns:p14="http://schemas.microsoft.com/office/powerpoint/2010/main" val="1156538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8783" y="675156"/>
            <a:ext cx="7832036" cy="5078313"/>
          </a:xfrm>
          <a:prstGeom prst="rect">
            <a:avLst/>
          </a:prstGeom>
        </p:spPr>
        <p:txBody>
          <a:bodyPr wrap="square">
            <a:spAutoFit/>
          </a:bodyPr>
          <a:lstStyle/>
          <a:p>
            <a:pPr algn="just"/>
            <a:r>
              <a:rPr lang="cs-CZ" dirty="0">
                <a:cs typeface="Arial" panose="020B0604020202020204" pitchFamily="34" charset="0"/>
              </a:rPr>
              <a:t>Výroba surového železa se provádí redukcí železných ve vysoké peci. Ve vysoké peci probíhá při teplotách 400-1000°C nepřímá redukce železné rudy oxidem uhelnatým. Průběh nepřímé redukce železné rudy ve vysoké peci popisují rovnice:</a:t>
            </a:r>
          </a:p>
          <a:p>
            <a:pPr algn="ctr"/>
            <a:r>
              <a:rPr lang="cs-CZ" dirty="0">
                <a:cs typeface="Arial" panose="020B0604020202020204" pitchFamily="34" charset="0"/>
              </a:rPr>
              <a:t>3Fe</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 + CO → 2Fe</a:t>
            </a:r>
            <a:r>
              <a:rPr lang="cs-CZ" baseline="-25000" dirty="0">
                <a:cs typeface="Arial" panose="020B0604020202020204" pitchFamily="34" charset="0"/>
              </a:rPr>
              <a:t>3</a:t>
            </a:r>
            <a:r>
              <a:rPr lang="cs-CZ" dirty="0">
                <a:cs typeface="Arial" panose="020B0604020202020204" pitchFamily="34" charset="0"/>
              </a:rPr>
              <a:t>O</a:t>
            </a:r>
            <a:r>
              <a:rPr lang="cs-CZ" baseline="-25000" dirty="0">
                <a:cs typeface="Arial" panose="020B0604020202020204" pitchFamily="34" charset="0"/>
              </a:rPr>
              <a:t>4</a:t>
            </a:r>
            <a:r>
              <a:rPr lang="cs-CZ" dirty="0">
                <a:cs typeface="Arial" panose="020B0604020202020204" pitchFamily="34" charset="0"/>
              </a:rPr>
              <a:t> + CO</a:t>
            </a:r>
            <a:r>
              <a:rPr lang="cs-CZ" baseline="-25000" dirty="0">
                <a:cs typeface="Arial" panose="020B0604020202020204" pitchFamily="34" charset="0"/>
              </a:rPr>
              <a:t>2</a:t>
            </a:r>
            <a:br>
              <a:rPr lang="cs-CZ" dirty="0">
                <a:cs typeface="Arial" panose="020B0604020202020204" pitchFamily="34" charset="0"/>
              </a:rPr>
            </a:br>
            <a:r>
              <a:rPr lang="cs-CZ" dirty="0">
                <a:cs typeface="Arial" panose="020B0604020202020204" pitchFamily="34" charset="0"/>
              </a:rPr>
              <a:t>Fe</a:t>
            </a:r>
            <a:r>
              <a:rPr lang="cs-CZ" baseline="-25000" dirty="0">
                <a:cs typeface="Arial" panose="020B0604020202020204" pitchFamily="34" charset="0"/>
              </a:rPr>
              <a:t>3</a:t>
            </a:r>
            <a:r>
              <a:rPr lang="cs-CZ" dirty="0">
                <a:cs typeface="Arial" panose="020B0604020202020204" pitchFamily="34" charset="0"/>
              </a:rPr>
              <a:t>O</a:t>
            </a:r>
            <a:r>
              <a:rPr lang="cs-CZ" baseline="-25000" dirty="0">
                <a:cs typeface="Arial" panose="020B0604020202020204" pitchFamily="34" charset="0"/>
              </a:rPr>
              <a:t>4</a:t>
            </a:r>
            <a:r>
              <a:rPr lang="cs-CZ" dirty="0">
                <a:cs typeface="Arial" panose="020B0604020202020204" pitchFamily="34" charset="0"/>
              </a:rPr>
              <a:t> + CO → 3FeO + CO</a:t>
            </a:r>
            <a:r>
              <a:rPr lang="cs-CZ" baseline="-25000" dirty="0">
                <a:cs typeface="Arial" panose="020B0604020202020204" pitchFamily="34" charset="0"/>
              </a:rPr>
              <a:t>2</a:t>
            </a:r>
            <a:br>
              <a:rPr lang="cs-CZ" dirty="0">
                <a:cs typeface="Arial" panose="020B0604020202020204" pitchFamily="34" charset="0"/>
              </a:rPr>
            </a:br>
            <a:r>
              <a:rPr lang="cs-CZ" dirty="0">
                <a:cs typeface="Arial" panose="020B0604020202020204" pitchFamily="34" charset="0"/>
              </a:rPr>
              <a:t>Fe</a:t>
            </a:r>
            <a:r>
              <a:rPr lang="cs-CZ" baseline="-25000" dirty="0">
                <a:cs typeface="Arial" panose="020B0604020202020204" pitchFamily="34" charset="0"/>
              </a:rPr>
              <a:t>3</a:t>
            </a:r>
            <a:r>
              <a:rPr lang="cs-CZ" dirty="0">
                <a:cs typeface="Arial" panose="020B0604020202020204" pitchFamily="34" charset="0"/>
              </a:rPr>
              <a:t>O</a:t>
            </a:r>
            <a:r>
              <a:rPr lang="cs-CZ" baseline="-25000" dirty="0">
                <a:cs typeface="Arial" panose="020B0604020202020204" pitchFamily="34" charset="0"/>
              </a:rPr>
              <a:t>4</a:t>
            </a:r>
            <a:r>
              <a:rPr lang="cs-CZ" dirty="0">
                <a:cs typeface="Arial" panose="020B0604020202020204" pitchFamily="34" charset="0"/>
              </a:rPr>
              <a:t> + 4CO → 3Fe + 4CO</a:t>
            </a:r>
            <a:r>
              <a:rPr lang="cs-CZ" baseline="-25000" dirty="0">
                <a:cs typeface="Arial" panose="020B0604020202020204" pitchFamily="34" charset="0"/>
              </a:rPr>
              <a:t>2</a:t>
            </a:r>
            <a:br>
              <a:rPr lang="cs-CZ" dirty="0">
                <a:cs typeface="Arial" panose="020B0604020202020204" pitchFamily="34" charset="0"/>
              </a:rPr>
            </a:br>
            <a:r>
              <a:rPr lang="cs-CZ" dirty="0" err="1">
                <a:cs typeface="Arial" panose="020B0604020202020204" pitchFamily="34" charset="0"/>
              </a:rPr>
              <a:t>FeO</a:t>
            </a:r>
            <a:r>
              <a:rPr lang="cs-CZ" dirty="0">
                <a:cs typeface="Arial" panose="020B0604020202020204" pitchFamily="34" charset="0"/>
              </a:rPr>
              <a:t> + CO → </a:t>
            </a:r>
            <a:r>
              <a:rPr lang="cs-CZ" dirty="0" err="1">
                <a:cs typeface="Arial" panose="020B0604020202020204" pitchFamily="34" charset="0"/>
              </a:rPr>
              <a:t>Fe</a:t>
            </a:r>
            <a:r>
              <a:rPr lang="cs-CZ" dirty="0">
                <a:cs typeface="Arial" panose="020B0604020202020204" pitchFamily="34" charset="0"/>
              </a:rPr>
              <a:t> + CO</a:t>
            </a:r>
            <a:r>
              <a:rPr lang="cs-CZ" baseline="-25000" dirty="0">
                <a:cs typeface="Arial" panose="020B0604020202020204" pitchFamily="34" charset="0"/>
              </a:rPr>
              <a:t>2</a:t>
            </a:r>
            <a:endParaRPr lang="cs-CZ" dirty="0">
              <a:cs typeface="Arial" panose="020B0604020202020204" pitchFamily="34" charset="0"/>
            </a:endParaRPr>
          </a:p>
          <a:p>
            <a:pPr algn="just"/>
            <a:r>
              <a:rPr lang="cs-CZ" dirty="0">
                <a:cs typeface="Arial" panose="020B0604020202020204" pitchFamily="34" charset="0"/>
              </a:rPr>
              <a:t>Při teplotách 950-1000°C probíhá ve vysoké peci přímá redukce železné rudy uhlíkem. Průběh přímé redukce ve vysoké peci zobrazují rovnice:</a:t>
            </a:r>
          </a:p>
          <a:p>
            <a:pPr algn="ctr"/>
            <a:r>
              <a:rPr lang="cs-CZ" dirty="0">
                <a:cs typeface="Arial" panose="020B0604020202020204" pitchFamily="34" charset="0"/>
              </a:rPr>
              <a:t>3Fe</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 + C → 2Fe</a:t>
            </a:r>
            <a:r>
              <a:rPr lang="cs-CZ" baseline="-25000" dirty="0">
                <a:cs typeface="Arial" panose="020B0604020202020204" pitchFamily="34" charset="0"/>
              </a:rPr>
              <a:t>3</a:t>
            </a:r>
            <a:r>
              <a:rPr lang="cs-CZ" dirty="0">
                <a:cs typeface="Arial" panose="020B0604020202020204" pitchFamily="34" charset="0"/>
              </a:rPr>
              <a:t>O</a:t>
            </a:r>
            <a:r>
              <a:rPr lang="cs-CZ" baseline="-25000" dirty="0">
                <a:cs typeface="Arial" panose="020B0604020202020204" pitchFamily="34" charset="0"/>
              </a:rPr>
              <a:t>4</a:t>
            </a:r>
            <a:r>
              <a:rPr lang="cs-CZ" dirty="0">
                <a:cs typeface="Arial" panose="020B0604020202020204" pitchFamily="34" charset="0"/>
              </a:rPr>
              <a:t> + CO</a:t>
            </a:r>
            <a:br>
              <a:rPr lang="cs-CZ" dirty="0">
                <a:cs typeface="Arial" panose="020B0604020202020204" pitchFamily="34" charset="0"/>
              </a:rPr>
            </a:br>
            <a:r>
              <a:rPr lang="cs-CZ" dirty="0">
                <a:cs typeface="Arial" panose="020B0604020202020204" pitchFamily="34" charset="0"/>
              </a:rPr>
              <a:t>Fe</a:t>
            </a:r>
            <a:r>
              <a:rPr lang="cs-CZ" baseline="-25000" dirty="0">
                <a:cs typeface="Arial" panose="020B0604020202020204" pitchFamily="34" charset="0"/>
              </a:rPr>
              <a:t>3</a:t>
            </a:r>
            <a:r>
              <a:rPr lang="cs-CZ" dirty="0">
                <a:cs typeface="Arial" panose="020B0604020202020204" pitchFamily="34" charset="0"/>
              </a:rPr>
              <a:t>O</a:t>
            </a:r>
            <a:r>
              <a:rPr lang="cs-CZ" baseline="-25000" dirty="0">
                <a:cs typeface="Arial" panose="020B0604020202020204" pitchFamily="34" charset="0"/>
              </a:rPr>
              <a:t>4</a:t>
            </a:r>
            <a:r>
              <a:rPr lang="cs-CZ" dirty="0">
                <a:cs typeface="Arial" panose="020B0604020202020204" pitchFamily="34" charset="0"/>
              </a:rPr>
              <a:t> + C → 3FeO + CO</a:t>
            </a:r>
            <a:br>
              <a:rPr lang="cs-CZ" dirty="0">
                <a:cs typeface="Arial" panose="020B0604020202020204" pitchFamily="34" charset="0"/>
              </a:rPr>
            </a:br>
            <a:r>
              <a:rPr lang="cs-CZ" dirty="0">
                <a:cs typeface="Arial" panose="020B0604020202020204" pitchFamily="34" charset="0"/>
              </a:rPr>
              <a:t>Fe</a:t>
            </a:r>
            <a:r>
              <a:rPr lang="cs-CZ" baseline="-25000" dirty="0">
                <a:cs typeface="Arial" panose="020B0604020202020204" pitchFamily="34" charset="0"/>
              </a:rPr>
              <a:t>3</a:t>
            </a:r>
            <a:r>
              <a:rPr lang="cs-CZ" dirty="0">
                <a:cs typeface="Arial" panose="020B0604020202020204" pitchFamily="34" charset="0"/>
              </a:rPr>
              <a:t>O</a:t>
            </a:r>
            <a:r>
              <a:rPr lang="cs-CZ" baseline="-25000" dirty="0">
                <a:cs typeface="Arial" panose="020B0604020202020204" pitchFamily="34" charset="0"/>
              </a:rPr>
              <a:t>4</a:t>
            </a:r>
            <a:r>
              <a:rPr lang="cs-CZ" dirty="0">
                <a:cs typeface="Arial" panose="020B0604020202020204" pitchFamily="34" charset="0"/>
              </a:rPr>
              <a:t> + 4C → 3Fe + 4CO</a:t>
            </a:r>
            <a:br>
              <a:rPr lang="cs-CZ" dirty="0">
                <a:cs typeface="Arial" panose="020B0604020202020204" pitchFamily="34" charset="0"/>
              </a:rPr>
            </a:br>
            <a:r>
              <a:rPr lang="cs-CZ" dirty="0" err="1">
                <a:cs typeface="Arial" panose="020B0604020202020204" pitchFamily="34" charset="0"/>
              </a:rPr>
              <a:t>FeO</a:t>
            </a:r>
            <a:r>
              <a:rPr lang="cs-CZ" dirty="0">
                <a:cs typeface="Arial" panose="020B0604020202020204" pitchFamily="34" charset="0"/>
              </a:rPr>
              <a:t> + C → </a:t>
            </a:r>
            <a:r>
              <a:rPr lang="cs-CZ" dirty="0" err="1">
                <a:cs typeface="Arial" panose="020B0604020202020204" pitchFamily="34" charset="0"/>
              </a:rPr>
              <a:t>Fe</a:t>
            </a:r>
            <a:r>
              <a:rPr lang="cs-CZ" dirty="0">
                <a:cs typeface="Arial" panose="020B0604020202020204" pitchFamily="34" charset="0"/>
              </a:rPr>
              <a:t> + CO</a:t>
            </a:r>
          </a:p>
          <a:p>
            <a:pPr algn="just"/>
            <a:endParaRPr lang="cs-CZ" b="1" dirty="0">
              <a:solidFill>
                <a:srgbClr val="333333"/>
              </a:solidFill>
            </a:endParaRPr>
          </a:p>
          <a:p>
            <a:pPr algn="just"/>
            <a:r>
              <a:rPr lang="en-US" dirty="0" err="1"/>
              <a:t>Celý</a:t>
            </a:r>
            <a:r>
              <a:rPr lang="en-US" dirty="0"/>
              <a:t> </a:t>
            </a:r>
            <a:r>
              <a:rPr lang="en-US" dirty="0" err="1"/>
              <a:t>proces</a:t>
            </a:r>
            <a:r>
              <a:rPr lang="en-US" dirty="0"/>
              <a:t> </a:t>
            </a:r>
            <a:r>
              <a:rPr lang="en-US" dirty="0" err="1"/>
              <a:t>probíhá</a:t>
            </a:r>
            <a:r>
              <a:rPr lang="en-US" dirty="0"/>
              <a:t> </a:t>
            </a:r>
            <a:r>
              <a:rPr lang="en-US" dirty="0" err="1"/>
              <a:t>prakticky</a:t>
            </a:r>
            <a:r>
              <a:rPr lang="en-US" dirty="0"/>
              <a:t> </a:t>
            </a:r>
            <a:r>
              <a:rPr lang="en-US" dirty="0" err="1"/>
              <a:t>nepřetržitě</a:t>
            </a:r>
            <a:r>
              <a:rPr lang="en-US" dirty="0"/>
              <a:t> - </a:t>
            </a:r>
            <a:r>
              <a:rPr lang="en-US" dirty="0" err="1"/>
              <a:t>na</a:t>
            </a:r>
            <a:r>
              <a:rPr lang="en-US" dirty="0"/>
              <a:t> </a:t>
            </a:r>
            <a:r>
              <a:rPr lang="en-US" dirty="0" err="1"/>
              <a:t>horní</a:t>
            </a:r>
            <a:r>
              <a:rPr lang="en-US" dirty="0"/>
              <a:t> </a:t>
            </a:r>
            <a:r>
              <a:rPr lang="en-US" dirty="0" err="1"/>
              <a:t>část</a:t>
            </a:r>
            <a:r>
              <a:rPr lang="en-US" dirty="0"/>
              <a:t> </a:t>
            </a:r>
            <a:r>
              <a:rPr lang="en-US" dirty="0" err="1"/>
              <a:t>vysoké</a:t>
            </a:r>
            <a:r>
              <a:rPr lang="en-US" dirty="0"/>
              <a:t> </a:t>
            </a:r>
            <a:r>
              <a:rPr lang="en-US" dirty="0" err="1"/>
              <a:t>pece</a:t>
            </a:r>
            <a:r>
              <a:rPr lang="en-US" dirty="0"/>
              <a:t> se </a:t>
            </a:r>
            <a:r>
              <a:rPr lang="en-US" dirty="0" err="1"/>
              <a:t>stále</a:t>
            </a:r>
            <a:r>
              <a:rPr lang="en-US" dirty="0"/>
              <a:t> </a:t>
            </a:r>
            <a:r>
              <a:rPr lang="en-US" dirty="0" err="1"/>
              <a:t>zaváží</a:t>
            </a:r>
            <a:r>
              <a:rPr lang="en-US" dirty="0"/>
              <a:t> </a:t>
            </a:r>
            <a:r>
              <a:rPr lang="en-US" dirty="0" err="1"/>
              <a:t>železná</a:t>
            </a:r>
            <a:r>
              <a:rPr lang="en-US" dirty="0"/>
              <a:t> </a:t>
            </a:r>
            <a:r>
              <a:rPr lang="en-US" dirty="0" err="1"/>
              <a:t>ruda</a:t>
            </a:r>
            <a:r>
              <a:rPr lang="en-US" dirty="0"/>
              <a:t>, </a:t>
            </a:r>
            <a:r>
              <a:rPr lang="en-US" dirty="0" err="1"/>
              <a:t>železný</a:t>
            </a:r>
            <a:r>
              <a:rPr lang="en-US" dirty="0"/>
              <a:t> </a:t>
            </a:r>
            <a:r>
              <a:rPr lang="en-US" dirty="0" err="1"/>
              <a:t>šrot</a:t>
            </a:r>
            <a:r>
              <a:rPr lang="en-US" dirty="0"/>
              <a:t>, </a:t>
            </a:r>
            <a:r>
              <a:rPr lang="en-US" dirty="0" err="1"/>
              <a:t>koks</a:t>
            </a:r>
            <a:r>
              <a:rPr lang="en-US" dirty="0"/>
              <a:t> a </a:t>
            </a:r>
            <a:r>
              <a:rPr lang="en-US" dirty="0" err="1"/>
              <a:t>struskotvorné</a:t>
            </a:r>
            <a:r>
              <a:rPr lang="en-US" dirty="0"/>
              <a:t> </a:t>
            </a:r>
            <a:r>
              <a:rPr lang="en-US" dirty="0" err="1"/>
              <a:t>přísady</a:t>
            </a:r>
            <a:r>
              <a:rPr lang="en-US" dirty="0"/>
              <a:t> a </a:t>
            </a:r>
            <a:r>
              <a:rPr lang="en-US" dirty="0" err="1"/>
              <a:t>naspodu</a:t>
            </a:r>
            <a:r>
              <a:rPr lang="en-US" dirty="0"/>
              <a:t> se v </a:t>
            </a:r>
            <a:r>
              <a:rPr lang="en-US" dirty="0" err="1"/>
              <a:t>určitých</a:t>
            </a:r>
            <a:r>
              <a:rPr lang="en-US" dirty="0"/>
              <a:t> </a:t>
            </a:r>
            <a:r>
              <a:rPr lang="en-US" dirty="0" err="1"/>
              <a:t>intervalech</a:t>
            </a:r>
            <a:r>
              <a:rPr lang="en-US" dirty="0"/>
              <a:t> </a:t>
            </a:r>
            <a:r>
              <a:rPr lang="en-US" dirty="0" err="1"/>
              <a:t>odpouští</a:t>
            </a:r>
            <a:r>
              <a:rPr lang="en-US" dirty="0"/>
              <a:t> </a:t>
            </a:r>
            <a:r>
              <a:rPr lang="en-US" dirty="0" err="1"/>
              <a:t>roztavené</a:t>
            </a:r>
            <a:r>
              <a:rPr lang="en-US" dirty="0"/>
              <a:t> </a:t>
            </a:r>
            <a:r>
              <a:rPr lang="en-US" dirty="0" err="1"/>
              <a:t>kovové</a:t>
            </a:r>
            <a:r>
              <a:rPr lang="en-US" dirty="0"/>
              <a:t> </a:t>
            </a:r>
            <a:r>
              <a:rPr lang="en-US" dirty="0" err="1"/>
              <a:t>železo</a:t>
            </a:r>
            <a:r>
              <a:rPr lang="en-US" dirty="0"/>
              <a:t> - </a:t>
            </a:r>
            <a:r>
              <a:rPr lang="en-US" dirty="0" err="1"/>
              <a:t>odpich</a:t>
            </a:r>
            <a:r>
              <a:rPr lang="en-US" dirty="0"/>
              <a:t> </a:t>
            </a:r>
            <a:r>
              <a:rPr lang="en-US" dirty="0" err="1"/>
              <a:t>vysoké</a:t>
            </a:r>
            <a:r>
              <a:rPr lang="en-US" dirty="0"/>
              <a:t> </a:t>
            </a:r>
            <a:r>
              <a:rPr lang="en-US" dirty="0" err="1"/>
              <a:t>pece</a:t>
            </a:r>
            <a:r>
              <a:rPr lang="en-US" dirty="0"/>
              <a:t>.</a:t>
            </a:r>
          </a:p>
          <a:p>
            <a:pPr algn="just"/>
            <a:endParaRPr lang="cs-CZ" b="1" dirty="0">
              <a:solidFill>
                <a:srgbClr val="333333"/>
              </a:solidFill>
            </a:endParaRPr>
          </a:p>
        </p:txBody>
      </p:sp>
      <p:pic>
        <p:nvPicPr>
          <p:cNvPr id="3" name="Obrázek 2">
            <a:extLst>
              <a:ext uri="{FF2B5EF4-FFF2-40B4-BE49-F238E27FC236}">
                <a16:creationId xmlns:a16="http://schemas.microsoft.com/office/drawing/2014/main" id="{F0D6F182-379D-4810-AFE2-DA10C12329B2}"/>
              </a:ext>
            </a:extLst>
          </p:cNvPr>
          <p:cNvPicPr>
            <a:picLocks noChangeAspect="1"/>
          </p:cNvPicPr>
          <p:nvPr/>
        </p:nvPicPr>
        <p:blipFill>
          <a:blip r:embed="rId2"/>
          <a:stretch>
            <a:fillRect/>
          </a:stretch>
        </p:blipFill>
        <p:spPr>
          <a:xfrm>
            <a:off x="8395136" y="687303"/>
            <a:ext cx="3650683" cy="5435202"/>
          </a:xfrm>
          <a:prstGeom prst="rect">
            <a:avLst/>
          </a:prstGeom>
        </p:spPr>
      </p:pic>
    </p:spTree>
    <p:extLst>
      <p:ext uri="{BB962C8B-B14F-4D97-AF65-F5344CB8AC3E}">
        <p14:creationId xmlns:p14="http://schemas.microsoft.com/office/powerpoint/2010/main" val="1510724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60725FF-28AB-4704-8FF1-81BD6531966A}"/>
              </a:ext>
            </a:extLst>
          </p:cNvPr>
          <p:cNvSpPr/>
          <p:nvPr/>
        </p:nvSpPr>
        <p:spPr>
          <a:xfrm>
            <a:off x="410817" y="2769704"/>
            <a:ext cx="11317356" cy="1754326"/>
          </a:xfrm>
          <a:prstGeom prst="rect">
            <a:avLst/>
          </a:prstGeom>
        </p:spPr>
        <p:txBody>
          <a:bodyPr wrap="square">
            <a:spAutoFit/>
          </a:bodyPr>
          <a:lstStyle/>
          <a:p>
            <a:r>
              <a:rPr lang="en-US" b="1" dirty="0" err="1"/>
              <a:t>Vedlejší</a:t>
            </a:r>
            <a:r>
              <a:rPr lang="en-US" b="1" dirty="0"/>
              <a:t> </a:t>
            </a:r>
            <a:r>
              <a:rPr lang="en-US" b="1" dirty="0" err="1"/>
              <a:t>produkty</a:t>
            </a:r>
            <a:r>
              <a:rPr lang="en-US" b="1" dirty="0"/>
              <a:t> a </a:t>
            </a:r>
            <a:r>
              <a:rPr lang="en-US" b="1" dirty="0" err="1"/>
              <a:t>využití</a:t>
            </a:r>
            <a:endParaRPr lang="en-US" b="1" dirty="0"/>
          </a:p>
          <a:p>
            <a:endParaRPr lang="en-US" dirty="0"/>
          </a:p>
          <a:p>
            <a:r>
              <a:rPr lang="en-US" b="1" i="1" dirty="0" err="1"/>
              <a:t>Struska</a:t>
            </a:r>
            <a:endParaRPr lang="en-US" b="1" i="1" dirty="0"/>
          </a:p>
          <a:p>
            <a:r>
              <a:rPr lang="en-US" dirty="0"/>
              <a:t>	 se </a:t>
            </a:r>
            <a:r>
              <a:rPr lang="en-US" dirty="0" err="1"/>
              <a:t>využívá</a:t>
            </a:r>
            <a:r>
              <a:rPr lang="en-US" dirty="0"/>
              <a:t> </a:t>
            </a:r>
            <a:r>
              <a:rPr lang="en-US" dirty="0" err="1"/>
              <a:t>ve</a:t>
            </a:r>
            <a:r>
              <a:rPr lang="en-US" dirty="0"/>
              <a:t> </a:t>
            </a:r>
            <a:r>
              <a:rPr lang="en-US" dirty="0" err="1"/>
              <a:t>stavebnictví</a:t>
            </a:r>
            <a:r>
              <a:rPr lang="en-US" dirty="0"/>
              <a:t> k </a:t>
            </a:r>
            <a:r>
              <a:rPr lang="en-US" dirty="0" err="1"/>
              <a:t>výrobě</a:t>
            </a:r>
            <a:r>
              <a:rPr lang="en-US" dirty="0"/>
              <a:t> </a:t>
            </a:r>
            <a:r>
              <a:rPr lang="en-US" dirty="0" err="1"/>
              <a:t>tvárnic</a:t>
            </a:r>
            <a:r>
              <a:rPr lang="en-US" dirty="0"/>
              <a:t>, </a:t>
            </a:r>
            <a:r>
              <a:rPr lang="en-US" dirty="0" err="1"/>
              <a:t>izolací</a:t>
            </a:r>
            <a:r>
              <a:rPr lang="en-US" dirty="0"/>
              <a:t> </a:t>
            </a:r>
            <a:r>
              <a:rPr lang="en-US" dirty="0" err="1"/>
              <a:t>stěn</a:t>
            </a:r>
            <a:r>
              <a:rPr lang="en-US" dirty="0"/>
              <a:t> a </a:t>
            </a:r>
            <a:r>
              <a:rPr lang="en-US" dirty="0" err="1"/>
              <a:t>některých</a:t>
            </a:r>
            <a:r>
              <a:rPr lang="en-US" dirty="0"/>
              <a:t> </a:t>
            </a:r>
            <a:r>
              <a:rPr lang="en-US" dirty="0" err="1"/>
              <a:t>druhů</a:t>
            </a:r>
            <a:r>
              <a:rPr lang="en-US" dirty="0"/>
              <a:t> </a:t>
            </a:r>
            <a:r>
              <a:rPr lang="en-US" dirty="0" err="1"/>
              <a:t>cementu</a:t>
            </a:r>
            <a:r>
              <a:rPr lang="en-US" dirty="0"/>
              <a:t>, </a:t>
            </a:r>
            <a:r>
              <a:rPr lang="en-US" dirty="0" err="1"/>
              <a:t>struskové</a:t>
            </a:r>
            <a:r>
              <a:rPr lang="en-US" dirty="0"/>
              <a:t> </a:t>
            </a:r>
            <a:r>
              <a:rPr lang="en-US" dirty="0" err="1"/>
              <a:t>vlny</a:t>
            </a:r>
            <a:r>
              <a:rPr lang="en-US" dirty="0"/>
              <a:t>, </a:t>
            </a:r>
            <a:r>
              <a:rPr lang="en-US" dirty="0" err="1"/>
              <a:t>cihel</a:t>
            </a:r>
            <a:endParaRPr lang="en-US" dirty="0"/>
          </a:p>
          <a:p>
            <a:r>
              <a:rPr lang="en-US" b="1" i="1" dirty="0" err="1"/>
              <a:t>Vysokopecní</a:t>
            </a:r>
            <a:r>
              <a:rPr lang="en-US" b="1" i="1" dirty="0"/>
              <a:t> (</a:t>
            </a:r>
            <a:r>
              <a:rPr lang="en-US" b="1" i="1" dirty="0" err="1"/>
              <a:t>kychtov</a:t>
            </a:r>
            <a:r>
              <a:rPr lang="cs-CZ" b="1" i="1" dirty="0"/>
              <a:t>é</a:t>
            </a:r>
            <a:r>
              <a:rPr lang="en-US" b="1" i="1" dirty="0"/>
              <a:t>) </a:t>
            </a:r>
            <a:r>
              <a:rPr lang="en-US" b="1" i="1" dirty="0" err="1"/>
              <a:t>plyny</a:t>
            </a:r>
            <a:endParaRPr lang="en-US" b="1" i="1" dirty="0"/>
          </a:p>
          <a:p>
            <a:r>
              <a:rPr lang="en-US" dirty="0"/>
              <a:t>	</a:t>
            </a:r>
            <a:r>
              <a:rPr lang="en-US" dirty="0" err="1"/>
              <a:t>vytápějí</a:t>
            </a:r>
            <a:r>
              <a:rPr lang="en-US" dirty="0"/>
              <a:t> </a:t>
            </a:r>
            <a:r>
              <a:rPr lang="en-US" dirty="0" err="1"/>
              <a:t>ohřívače</a:t>
            </a:r>
            <a:r>
              <a:rPr lang="en-US" dirty="0"/>
              <a:t> </a:t>
            </a:r>
            <a:r>
              <a:rPr lang="en-US" dirty="0" err="1"/>
              <a:t>vzduchu</a:t>
            </a:r>
            <a:r>
              <a:rPr lang="en-US" dirty="0"/>
              <a:t> (</a:t>
            </a:r>
            <a:r>
              <a:rPr lang="en-US" dirty="0" err="1"/>
              <a:t>předávají</a:t>
            </a:r>
            <a:r>
              <a:rPr lang="en-US" dirty="0"/>
              <a:t> </a:t>
            </a:r>
            <a:r>
              <a:rPr lang="en-US" dirty="0" err="1"/>
              <a:t>teplo</a:t>
            </a:r>
            <a:r>
              <a:rPr lang="en-US" dirty="0"/>
              <a:t> </a:t>
            </a:r>
            <a:r>
              <a:rPr lang="en-US" dirty="0" err="1"/>
              <a:t>vzduchu</a:t>
            </a:r>
            <a:r>
              <a:rPr lang="en-US" dirty="0"/>
              <a:t> po </a:t>
            </a:r>
            <a:r>
              <a:rPr lang="en-US" dirty="0" err="1"/>
              <a:t>vyčištění</a:t>
            </a:r>
            <a:r>
              <a:rPr lang="cs-CZ" dirty="0"/>
              <a:t>),</a:t>
            </a:r>
            <a:r>
              <a:rPr lang="en-US" dirty="0"/>
              <a:t> </a:t>
            </a:r>
            <a:r>
              <a:rPr lang="en-US" dirty="0" err="1"/>
              <a:t>pohon</a:t>
            </a:r>
            <a:r>
              <a:rPr lang="en-US" dirty="0"/>
              <a:t> </a:t>
            </a:r>
            <a:r>
              <a:rPr lang="en-US" dirty="0" err="1"/>
              <a:t>plynových</a:t>
            </a:r>
            <a:r>
              <a:rPr lang="en-US" dirty="0"/>
              <a:t> </a:t>
            </a:r>
            <a:r>
              <a:rPr lang="en-US" dirty="0" err="1"/>
              <a:t>motorů</a:t>
            </a:r>
            <a:endParaRPr lang="en-US" dirty="0"/>
          </a:p>
        </p:txBody>
      </p:sp>
      <p:sp>
        <p:nvSpPr>
          <p:cNvPr id="5" name="Obdélník 4">
            <a:extLst>
              <a:ext uri="{FF2B5EF4-FFF2-40B4-BE49-F238E27FC236}">
                <a16:creationId xmlns:a16="http://schemas.microsoft.com/office/drawing/2014/main" id="{A6B45A2F-35AD-4783-8C07-AD015DB3B493}"/>
              </a:ext>
            </a:extLst>
          </p:cNvPr>
          <p:cNvSpPr/>
          <p:nvPr/>
        </p:nvSpPr>
        <p:spPr>
          <a:xfrm>
            <a:off x="424069" y="335340"/>
            <a:ext cx="11357114" cy="1754326"/>
          </a:xfrm>
          <a:prstGeom prst="rect">
            <a:avLst/>
          </a:prstGeom>
        </p:spPr>
        <p:txBody>
          <a:bodyPr wrap="square">
            <a:spAutoFit/>
          </a:bodyPr>
          <a:lstStyle/>
          <a:p>
            <a:pPr algn="just"/>
            <a:r>
              <a:rPr lang="en-US" b="1" dirty="0" err="1">
                <a:solidFill>
                  <a:srgbClr val="333333"/>
                </a:solidFill>
              </a:rPr>
              <a:t>Surové</a:t>
            </a:r>
            <a:r>
              <a:rPr lang="en-US" b="1" dirty="0">
                <a:solidFill>
                  <a:srgbClr val="333333"/>
                </a:solidFill>
              </a:rPr>
              <a:t> </a:t>
            </a:r>
            <a:r>
              <a:rPr lang="en-US" b="1" dirty="0" err="1">
                <a:solidFill>
                  <a:srgbClr val="333333"/>
                </a:solidFill>
              </a:rPr>
              <a:t>železo</a:t>
            </a:r>
            <a:r>
              <a:rPr lang="en-US" dirty="0">
                <a:solidFill>
                  <a:srgbClr val="333333"/>
                </a:solidFill>
              </a:rPr>
              <a:t> je </a:t>
            </a:r>
            <a:r>
              <a:rPr lang="en-US" dirty="0" err="1">
                <a:solidFill>
                  <a:srgbClr val="333333"/>
                </a:solidFill>
              </a:rPr>
              <a:t>tvrdé</a:t>
            </a:r>
            <a:r>
              <a:rPr lang="en-US" dirty="0">
                <a:solidFill>
                  <a:srgbClr val="333333"/>
                </a:solidFill>
              </a:rPr>
              <a:t> a </a:t>
            </a:r>
            <a:r>
              <a:rPr lang="en-US" dirty="0" err="1">
                <a:solidFill>
                  <a:srgbClr val="333333"/>
                </a:solidFill>
              </a:rPr>
              <a:t>křehké</a:t>
            </a:r>
            <a:r>
              <a:rPr lang="en-US" dirty="0">
                <a:solidFill>
                  <a:srgbClr val="333333"/>
                </a:solidFill>
              </a:rPr>
              <a:t>, </a:t>
            </a:r>
            <a:r>
              <a:rPr lang="en-US" dirty="0" err="1">
                <a:solidFill>
                  <a:srgbClr val="333333"/>
                </a:solidFill>
              </a:rPr>
              <a:t>není</a:t>
            </a:r>
            <a:r>
              <a:rPr lang="en-US" dirty="0">
                <a:solidFill>
                  <a:srgbClr val="333333"/>
                </a:solidFill>
              </a:rPr>
              <a:t> </a:t>
            </a:r>
            <a:r>
              <a:rPr lang="en-US" dirty="0" err="1">
                <a:solidFill>
                  <a:srgbClr val="333333"/>
                </a:solidFill>
              </a:rPr>
              <a:t>pružné</a:t>
            </a:r>
            <a:r>
              <a:rPr lang="en-US" dirty="0">
                <a:solidFill>
                  <a:srgbClr val="333333"/>
                </a:solidFill>
              </a:rPr>
              <a:t> ani </a:t>
            </a:r>
            <a:r>
              <a:rPr lang="en-US" dirty="0" err="1">
                <a:solidFill>
                  <a:srgbClr val="333333"/>
                </a:solidFill>
              </a:rPr>
              <a:t>kujné</a:t>
            </a:r>
            <a:r>
              <a:rPr lang="en-US" dirty="0">
                <a:solidFill>
                  <a:srgbClr val="333333"/>
                </a:solidFill>
              </a:rPr>
              <a:t>; </a:t>
            </a:r>
            <a:r>
              <a:rPr lang="en-US" dirty="0" err="1">
                <a:solidFill>
                  <a:srgbClr val="333333"/>
                </a:solidFill>
              </a:rPr>
              <a:t>kromě</a:t>
            </a:r>
            <a:r>
              <a:rPr lang="en-US" dirty="0">
                <a:solidFill>
                  <a:srgbClr val="333333"/>
                </a:solidFill>
              </a:rPr>
              <a:t> </a:t>
            </a:r>
            <a:r>
              <a:rPr lang="en-US" dirty="0" err="1">
                <a:solidFill>
                  <a:srgbClr val="333333"/>
                </a:solidFill>
              </a:rPr>
              <a:t>jiných</a:t>
            </a:r>
            <a:r>
              <a:rPr lang="en-US" dirty="0">
                <a:solidFill>
                  <a:srgbClr val="333333"/>
                </a:solidFill>
              </a:rPr>
              <a:t> </a:t>
            </a:r>
            <a:r>
              <a:rPr lang="en-US" dirty="0" err="1">
                <a:solidFill>
                  <a:srgbClr val="333333"/>
                </a:solidFill>
              </a:rPr>
              <a:t>prvků</a:t>
            </a:r>
            <a:r>
              <a:rPr lang="en-US" dirty="0">
                <a:solidFill>
                  <a:srgbClr val="333333"/>
                </a:solidFill>
              </a:rPr>
              <a:t> </a:t>
            </a:r>
            <a:r>
              <a:rPr lang="en-US" dirty="0" err="1">
                <a:solidFill>
                  <a:srgbClr val="333333"/>
                </a:solidFill>
              </a:rPr>
              <a:t>obsahuje</a:t>
            </a:r>
            <a:r>
              <a:rPr lang="en-US" dirty="0">
                <a:solidFill>
                  <a:srgbClr val="333333"/>
                </a:solidFill>
              </a:rPr>
              <a:t> </a:t>
            </a:r>
            <a:r>
              <a:rPr lang="en-US" dirty="0" err="1">
                <a:solidFill>
                  <a:srgbClr val="333333"/>
                </a:solidFill>
              </a:rPr>
              <a:t>uhlík</a:t>
            </a:r>
            <a:r>
              <a:rPr lang="en-US" dirty="0">
                <a:solidFill>
                  <a:srgbClr val="333333"/>
                </a:solidFill>
              </a:rPr>
              <a:t> </a:t>
            </a:r>
            <a:r>
              <a:rPr lang="en-US" dirty="0" err="1">
                <a:solidFill>
                  <a:srgbClr val="333333"/>
                </a:solidFill>
              </a:rPr>
              <a:t>přítomný</a:t>
            </a:r>
            <a:r>
              <a:rPr lang="en-US" dirty="0">
                <a:solidFill>
                  <a:srgbClr val="333333"/>
                </a:solidFill>
              </a:rPr>
              <a:t> </a:t>
            </a:r>
            <a:r>
              <a:rPr lang="en-US" dirty="0" err="1">
                <a:solidFill>
                  <a:srgbClr val="333333"/>
                </a:solidFill>
              </a:rPr>
              <a:t>jako</a:t>
            </a:r>
            <a:r>
              <a:rPr lang="en-US" dirty="0">
                <a:solidFill>
                  <a:srgbClr val="333333"/>
                </a:solidFill>
              </a:rPr>
              <a:t> </a:t>
            </a:r>
            <a:r>
              <a:rPr lang="en-US" dirty="0" err="1">
                <a:solidFill>
                  <a:srgbClr val="333333"/>
                </a:solidFill>
              </a:rPr>
              <a:t>grafit</a:t>
            </a:r>
            <a:r>
              <a:rPr lang="en-US" dirty="0">
                <a:solidFill>
                  <a:srgbClr val="333333"/>
                </a:solidFill>
              </a:rPr>
              <a:t> </a:t>
            </a:r>
            <a:r>
              <a:rPr lang="en-US" dirty="0" err="1">
                <a:solidFill>
                  <a:srgbClr val="333333"/>
                </a:solidFill>
              </a:rPr>
              <a:t>nebi</a:t>
            </a:r>
            <a:r>
              <a:rPr lang="en-US" dirty="0">
                <a:solidFill>
                  <a:srgbClr val="333333"/>
                </a:solidFill>
              </a:rPr>
              <a:t> </a:t>
            </a:r>
            <a:r>
              <a:rPr lang="en-US" dirty="0" err="1">
                <a:solidFill>
                  <a:srgbClr val="333333"/>
                </a:solidFill>
              </a:rPr>
              <a:t>jako</a:t>
            </a:r>
            <a:r>
              <a:rPr lang="en-US" dirty="0">
                <a:solidFill>
                  <a:srgbClr val="333333"/>
                </a:solidFill>
              </a:rPr>
              <a:t> </a:t>
            </a:r>
            <a:r>
              <a:rPr lang="en-US" dirty="0" err="1">
                <a:solidFill>
                  <a:srgbClr val="333333"/>
                </a:solidFill>
              </a:rPr>
              <a:t>karbid</a:t>
            </a:r>
            <a:r>
              <a:rPr lang="en-US" dirty="0">
                <a:solidFill>
                  <a:srgbClr val="333333"/>
                </a:solidFill>
              </a:rPr>
              <a:t> </a:t>
            </a:r>
            <a:r>
              <a:rPr lang="en-US" dirty="0" err="1">
                <a:solidFill>
                  <a:srgbClr val="333333"/>
                </a:solidFill>
              </a:rPr>
              <a:t>železa</a:t>
            </a:r>
            <a:r>
              <a:rPr lang="en-US" dirty="0">
                <a:solidFill>
                  <a:srgbClr val="333333"/>
                </a:solidFill>
              </a:rPr>
              <a:t> Fe</a:t>
            </a:r>
            <a:r>
              <a:rPr lang="en-US" baseline="-25000" dirty="0">
                <a:solidFill>
                  <a:srgbClr val="333333"/>
                </a:solidFill>
              </a:rPr>
              <a:t>3</a:t>
            </a:r>
            <a:r>
              <a:rPr lang="en-US" dirty="0">
                <a:solidFill>
                  <a:srgbClr val="333333"/>
                </a:solidFill>
              </a:rPr>
              <a:t>C. </a:t>
            </a:r>
            <a:r>
              <a:rPr lang="en-US" dirty="0" err="1"/>
              <a:t>Surové</a:t>
            </a:r>
            <a:r>
              <a:rPr lang="en-US" dirty="0"/>
              <a:t> </a:t>
            </a:r>
            <a:r>
              <a:rPr lang="en-US" dirty="0" err="1"/>
              <a:t>železo</a:t>
            </a:r>
            <a:r>
              <a:rPr lang="en-US" dirty="0"/>
              <a:t> </a:t>
            </a:r>
            <a:r>
              <a:rPr lang="en-US" dirty="0" err="1"/>
              <a:t>obsahuje</a:t>
            </a:r>
            <a:r>
              <a:rPr lang="en-US" dirty="0"/>
              <a:t> </a:t>
            </a:r>
            <a:r>
              <a:rPr lang="en-US" dirty="0" err="1"/>
              <a:t>řadu</a:t>
            </a:r>
            <a:r>
              <a:rPr lang="en-US" dirty="0"/>
              <a:t> </a:t>
            </a:r>
            <a:r>
              <a:rPr lang="en-US" dirty="0" err="1"/>
              <a:t>nežádoucích</a:t>
            </a:r>
            <a:r>
              <a:rPr lang="en-US" dirty="0"/>
              <a:t> </a:t>
            </a:r>
            <a:r>
              <a:rPr lang="en-US" dirty="0" err="1"/>
              <a:t>příměsí</a:t>
            </a:r>
            <a:r>
              <a:rPr lang="en-US" dirty="0"/>
              <a:t> </a:t>
            </a:r>
            <a:r>
              <a:rPr lang="en-US" dirty="0" err="1"/>
              <a:t>jako</a:t>
            </a:r>
            <a:r>
              <a:rPr lang="en-US" dirty="0"/>
              <a:t> je </a:t>
            </a:r>
            <a:r>
              <a:rPr lang="en-US" dirty="0" err="1"/>
              <a:t>uhlík</a:t>
            </a:r>
            <a:r>
              <a:rPr lang="en-US" dirty="0"/>
              <a:t> C (3–5%), </a:t>
            </a:r>
            <a:r>
              <a:rPr lang="en-US" dirty="0" err="1"/>
              <a:t>křemík</a:t>
            </a:r>
            <a:r>
              <a:rPr lang="en-US" dirty="0"/>
              <a:t> Si a </a:t>
            </a:r>
            <a:r>
              <a:rPr lang="en-US" dirty="0" err="1"/>
              <a:t>fosfor</a:t>
            </a:r>
            <a:r>
              <a:rPr lang="en-US" dirty="0"/>
              <a:t> P. V </a:t>
            </a:r>
            <a:r>
              <a:rPr lang="en-US" dirty="0" err="1"/>
              <a:t>menší</a:t>
            </a:r>
            <a:r>
              <a:rPr lang="en-US" dirty="0"/>
              <a:t> </a:t>
            </a:r>
            <a:r>
              <a:rPr lang="en-US" dirty="0" err="1"/>
              <a:t>míře</a:t>
            </a:r>
            <a:r>
              <a:rPr lang="en-US" dirty="0"/>
              <a:t> </a:t>
            </a:r>
            <a:r>
              <a:rPr lang="en-US" dirty="0" err="1"/>
              <a:t>přijímá</a:t>
            </a:r>
            <a:r>
              <a:rPr lang="en-US" dirty="0"/>
              <a:t> </a:t>
            </a:r>
            <a:r>
              <a:rPr lang="en-US" dirty="0" err="1"/>
              <a:t>i</a:t>
            </a:r>
            <a:r>
              <a:rPr lang="en-US" dirty="0"/>
              <a:t> </a:t>
            </a:r>
            <a:r>
              <a:rPr lang="en-US" dirty="0" err="1"/>
              <a:t>síru</a:t>
            </a:r>
            <a:r>
              <a:rPr lang="en-US" dirty="0"/>
              <a:t> S, </a:t>
            </a:r>
            <a:r>
              <a:rPr lang="en-US" dirty="0" err="1"/>
              <a:t>která</a:t>
            </a:r>
            <a:r>
              <a:rPr lang="en-US" dirty="0"/>
              <a:t> je ale </a:t>
            </a:r>
            <a:r>
              <a:rPr lang="en-US" dirty="0" err="1"/>
              <a:t>více</a:t>
            </a:r>
            <a:r>
              <a:rPr lang="en-US" dirty="0"/>
              <a:t> </a:t>
            </a:r>
            <a:r>
              <a:rPr lang="en-US" dirty="0" err="1"/>
              <a:t>zadržena</a:t>
            </a:r>
            <a:r>
              <a:rPr lang="en-US" dirty="0"/>
              <a:t> v </a:t>
            </a:r>
            <a:r>
              <a:rPr lang="en-US" dirty="0" err="1"/>
              <a:t>podobě</a:t>
            </a:r>
            <a:r>
              <a:rPr lang="en-US" dirty="0"/>
              <a:t> </a:t>
            </a:r>
            <a:r>
              <a:rPr lang="en-US" dirty="0" err="1"/>
              <a:t>sulfidu</a:t>
            </a:r>
            <a:r>
              <a:rPr lang="en-US" dirty="0"/>
              <a:t> </a:t>
            </a:r>
            <a:r>
              <a:rPr lang="en-US" dirty="0" err="1"/>
              <a:t>manganatého</a:t>
            </a:r>
            <a:r>
              <a:rPr lang="en-US" dirty="0"/>
              <a:t> </a:t>
            </a:r>
            <a:r>
              <a:rPr lang="en-US" dirty="0" err="1"/>
              <a:t>MnS</a:t>
            </a:r>
            <a:r>
              <a:rPr lang="en-US" dirty="0"/>
              <a:t> </a:t>
            </a:r>
            <a:r>
              <a:rPr lang="en-US" dirty="0" err="1"/>
              <a:t>ve</a:t>
            </a:r>
            <a:r>
              <a:rPr lang="en-US" dirty="0"/>
              <a:t> </a:t>
            </a:r>
            <a:r>
              <a:rPr lang="en-US" dirty="0" err="1"/>
              <a:t>strusce</a:t>
            </a:r>
            <a:r>
              <a:rPr lang="en-US" dirty="0"/>
              <a:t>. </a:t>
            </a:r>
            <a:r>
              <a:rPr lang="en-US" dirty="0" err="1"/>
              <a:t>Surové</a:t>
            </a:r>
            <a:r>
              <a:rPr lang="en-US" dirty="0"/>
              <a:t> </a:t>
            </a:r>
            <a:r>
              <a:rPr lang="en-US" dirty="0" err="1"/>
              <a:t>železo</a:t>
            </a:r>
            <a:r>
              <a:rPr lang="en-US" dirty="0"/>
              <a:t> se </a:t>
            </a:r>
            <a:r>
              <a:rPr lang="en-US" dirty="0" err="1"/>
              <a:t>dobře</a:t>
            </a:r>
            <a:r>
              <a:rPr lang="en-US" dirty="0"/>
              <a:t> </a:t>
            </a:r>
            <a:r>
              <a:rPr lang="en-US" dirty="0" err="1"/>
              <a:t>odlévá</a:t>
            </a:r>
            <a:r>
              <a:rPr lang="en-US" dirty="0"/>
              <a:t>, </a:t>
            </a:r>
            <a:r>
              <a:rPr lang="en-US" dirty="0" err="1"/>
              <a:t>nejčastěji</a:t>
            </a:r>
            <a:r>
              <a:rPr lang="en-US" dirty="0"/>
              <a:t> do </a:t>
            </a:r>
            <a:r>
              <a:rPr lang="en-US" dirty="0" err="1"/>
              <a:t>forem</a:t>
            </a:r>
            <a:r>
              <a:rPr lang="en-US" dirty="0"/>
              <a:t> </a:t>
            </a:r>
            <a:r>
              <a:rPr lang="en-US" dirty="0" err="1"/>
              <a:t>požadované</a:t>
            </a:r>
            <a:r>
              <a:rPr lang="en-US" dirty="0"/>
              <a:t> </a:t>
            </a:r>
            <a:r>
              <a:rPr lang="en-US" dirty="0" err="1"/>
              <a:t>velikosti</a:t>
            </a:r>
            <a:r>
              <a:rPr lang="en-US" dirty="0"/>
              <a:t> </a:t>
            </a:r>
            <a:r>
              <a:rPr lang="en-US" dirty="0" err="1"/>
              <a:t>nebo</a:t>
            </a:r>
            <a:r>
              <a:rPr lang="en-US" dirty="0"/>
              <a:t> do </a:t>
            </a:r>
            <a:r>
              <a:rPr lang="en-US" dirty="0" err="1"/>
              <a:t>ingotů</a:t>
            </a:r>
            <a:r>
              <a:rPr lang="en-US" dirty="0"/>
              <a:t> </a:t>
            </a:r>
            <a:r>
              <a:rPr lang="en-US" dirty="0" err="1"/>
              <a:t>či</a:t>
            </a:r>
            <a:r>
              <a:rPr lang="en-US" dirty="0"/>
              <a:t> </a:t>
            </a:r>
            <a:r>
              <a:rPr lang="en-US" dirty="0" err="1"/>
              <a:t>housek</a:t>
            </a:r>
            <a:r>
              <a:rPr lang="en-US" dirty="0"/>
              <a:t>. </a:t>
            </a:r>
            <a:r>
              <a:rPr lang="en-US" dirty="0" err="1"/>
              <a:t>Výsledný</a:t>
            </a:r>
            <a:r>
              <a:rPr lang="en-US" dirty="0"/>
              <a:t> </a:t>
            </a:r>
            <a:r>
              <a:rPr lang="en-US" dirty="0" err="1"/>
              <a:t>produkt</a:t>
            </a:r>
            <a:r>
              <a:rPr lang="en-US" dirty="0"/>
              <a:t> je </a:t>
            </a:r>
            <a:r>
              <a:rPr lang="en-US" dirty="0" err="1"/>
              <a:t>poměrně</a:t>
            </a:r>
            <a:r>
              <a:rPr lang="en-US" dirty="0"/>
              <a:t> </a:t>
            </a:r>
            <a:r>
              <a:rPr lang="en-US" dirty="0" err="1"/>
              <a:t>pevný</a:t>
            </a:r>
            <a:r>
              <a:rPr lang="en-US" dirty="0"/>
              <a:t> a </a:t>
            </a:r>
            <a:r>
              <a:rPr lang="en-US" dirty="0" err="1"/>
              <a:t>tvrdý</a:t>
            </a:r>
            <a:r>
              <a:rPr lang="en-US" dirty="0"/>
              <a:t>, ale </a:t>
            </a:r>
            <a:r>
              <a:rPr lang="en-US" dirty="0" err="1"/>
              <a:t>velmi</a:t>
            </a:r>
            <a:r>
              <a:rPr lang="en-US" dirty="0"/>
              <a:t> </a:t>
            </a:r>
            <a:r>
              <a:rPr lang="en-US" dirty="0" err="1"/>
              <a:t>křehký</a:t>
            </a:r>
            <a:r>
              <a:rPr lang="en-US" dirty="0"/>
              <a:t>, a </a:t>
            </a:r>
            <a:r>
              <a:rPr lang="en-US" dirty="0" err="1"/>
              <a:t>možnost</a:t>
            </a:r>
            <a:r>
              <a:rPr lang="en-US" dirty="0"/>
              <a:t> </a:t>
            </a:r>
            <a:r>
              <a:rPr lang="en-US" dirty="0" err="1"/>
              <a:t>jeho</a:t>
            </a:r>
            <a:r>
              <a:rPr lang="en-US" dirty="0"/>
              <a:t> </a:t>
            </a:r>
            <a:r>
              <a:rPr lang="en-US" dirty="0" err="1"/>
              <a:t>dalšího</a:t>
            </a:r>
            <a:r>
              <a:rPr lang="en-US" dirty="0"/>
              <a:t> </a:t>
            </a:r>
            <a:r>
              <a:rPr lang="en-US" dirty="0" err="1"/>
              <a:t>mechanického</a:t>
            </a:r>
            <a:r>
              <a:rPr lang="en-US" dirty="0"/>
              <a:t> </a:t>
            </a:r>
            <a:r>
              <a:rPr lang="en-US" dirty="0" err="1"/>
              <a:t>opracování</a:t>
            </a:r>
            <a:r>
              <a:rPr lang="en-US" dirty="0"/>
              <a:t> po </a:t>
            </a:r>
            <a:r>
              <a:rPr lang="en-US" dirty="0" err="1"/>
              <a:t>odlití</a:t>
            </a:r>
            <a:r>
              <a:rPr lang="en-US" dirty="0"/>
              <a:t> je </a:t>
            </a:r>
            <a:r>
              <a:rPr lang="en-US" dirty="0" err="1"/>
              <a:t>minimální</a:t>
            </a:r>
            <a:r>
              <a:rPr lang="en-US" dirty="0"/>
              <a:t>. </a:t>
            </a:r>
            <a:r>
              <a:rPr lang="en-US" dirty="0" err="1">
                <a:solidFill>
                  <a:srgbClr val="333333"/>
                </a:solidFill>
              </a:rPr>
              <a:t>Část</a:t>
            </a:r>
            <a:r>
              <a:rPr lang="en-US" dirty="0">
                <a:solidFill>
                  <a:srgbClr val="333333"/>
                </a:solidFill>
              </a:rPr>
              <a:t> </a:t>
            </a:r>
            <a:r>
              <a:rPr lang="en-US" dirty="0" err="1">
                <a:solidFill>
                  <a:srgbClr val="333333"/>
                </a:solidFill>
              </a:rPr>
              <a:t>surového</a:t>
            </a:r>
            <a:r>
              <a:rPr lang="en-US" dirty="0">
                <a:solidFill>
                  <a:srgbClr val="333333"/>
                </a:solidFill>
              </a:rPr>
              <a:t> </a:t>
            </a:r>
            <a:r>
              <a:rPr lang="en-US" dirty="0" err="1">
                <a:solidFill>
                  <a:srgbClr val="333333"/>
                </a:solidFill>
              </a:rPr>
              <a:t>železa</a:t>
            </a:r>
            <a:r>
              <a:rPr lang="en-US" dirty="0">
                <a:solidFill>
                  <a:srgbClr val="333333"/>
                </a:solidFill>
              </a:rPr>
              <a:t> se </a:t>
            </a:r>
            <a:r>
              <a:rPr lang="en-US" dirty="0" err="1">
                <a:solidFill>
                  <a:srgbClr val="333333"/>
                </a:solidFill>
              </a:rPr>
              <a:t>zpracuje</a:t>
            </a:r>
            <a:r>
              <a:rPr lang="en-US" dirty="0">
                <a:solidFill>
                  <a:srgbClr val="333333"/>
                </a:solidFill>
              </a:rPr>
              <a:t> </a:t>
            </a:r>
            <a:r>
              <a:rPr lang="en-US" dirty="0" err="1">
                <a:solidFill>
                  <a:srgbClr val="333333"/>
                </a:solidFill>
              </a:rPr>
              <a:t>na</a:t>
            </a:r>
            <a:r>
              <a:rPr lang="en-US" dirty="0">
                <a:solidFill>
                  <a:srgbClr val="333333"/>
                </a:solidFill>
              </a:rPr>
              <a:t> </a:t>
            </a:r>
            <a:r>
              <a:rPr lang="en-US" b="1" dirty="0" err="1">
                <a:solidFill>
                  <a:srgbClr val="333333"/>
                </a:solidFill>
              </a:rPr>
              <a:t>litinu</a:t>
            </a:r>
            <a:r>
              <a:rPr lang="en-US" dirty="0">
                <a:solidFill>
                  <a:srgbClr val="333333"/>
                </a:solidFill>
              </a:rPr>
              <a:t>, </a:t>
            </a:r>
            <a:r>
              <a:rPr lang="en-US" dirty="0" err="1">
                <a:solidFill>
                  <a:srgbClr val="333333"/>
                </a:solidFill>
              </a:rPr>
              <a:t>většina</a:t>
            </a:r>
            <a:r>
              <a:rPr lang="en-US" dirty="0">
                <a:solidFill>
                  <a:srgbClr val="333333"/>
                </a:solidFill>
              </a:rPr>
              <a:t> (</a:t>
            </a:r>
            <a:r>
              <a:rPr lang="en-US" dirty="0" err="1">
                <a:solidFill>
                  <a:srgbClr val="333333"/>
                </a:solidFill>
              </a:rPr>
              <a:t>asi</a:t>
            </a:r>
            <a:r>
              <a:rPr lang="en-US" dirty="0">
                <a:solidFill>
                  <a:srgbClr val="333333"/>
                </a:solidFill>
              </a:rPr>
              <a:t> 60% </a:t>
            </a:r>
            <a:r>
              <a:rPr lang="en-US" dirty="0" err="1">
                <a:solidFill>
                  <a:srgbClr val="333333"/>
                </a:solidFill>
              </a:rPr>
              <a:t>svět</a:t>
            </a:r>
            <a:r>
              <a:rPr lang="en-US" dirty="0">
                <a:solidFill>
                  <a:srgbClr val="333333"/>
                </a:solidFill>
              </a:rPr>
              <a:t>. </a:t>
            </a:r>
            <a:r>
              <a:rPr lang="en-US" dirty="0" err="1">
                <a:solidFill>
                  <a:srgbClr val="333333"/>
                </a:solidFill>
              </a:rPr>
              <a:t>produkce</a:t>
            </a:r>
            <a:r>
              <a:rPr lang="en-US" dirty="0">
                <a:solidFill>
                  <a:srgbClr val="333333"/>
                </a:solidFill>
              </a:rPr>
              <a:t>) </a:t>
            </a:r>
            <a:r>
              <a:rPr lang="en-US" dirty="0" err="1">
                <a:solidFill>
                  <a:srgbClr val="333333"/>
                </a:solidFill>
              </a:rPr>
              <a:t>však</a:t>
            </a:r>
            <a:r>
              <a:rPr lang="en-US" dirty="0">
                <a:solidFill>
                  <a:srgbClr val="333333"/>
                </a:solidFill>
              </a:rPr>
              <a:t> </a:t>
            </a:r>
            <a:r>
              <a:rPr lang="en-US" dirty="0" err="1">
                <a:solidFill>
                  <a:srgbClr val="333333"/>
                </a:solidFill>
              </a:rPr>
              <a:t>na</a:t>
            </a:r>
            <a:r>
              <a:rPr lang="en-US" dirty="0">
                <a:solidFill>
                  <a:srgbClr val="333333"/>
                </a:solidFill>
              </a:rPr>
              <a:t> </a:t>
            </a:r>
            <a:r>
              <a:rPr lang="en-US" b="1" dirty="0" err="1">
                <a:solidFill>
                  <a:srgbClr val="333333"/>
                </a:solidFill>
              </a:rPr>
              <a:t>ocel</a:t>
            </a:r>
            <a:r>
              <a:rPr lang="en-US" dirty="0">
                <a:solidFill>
                  <a:srgbClr val="333333"/>
                </a:solidFill>
              </a:rPr>
              <a:t>. </a:t>
            </a:r>
            <a:endParaRPr lang="cs-CZ" dirty="0">
              <a:solidFill>
                <a:srgbClr val="333333"/>
              </a:solidFill>
            </a:endParaRPr>
          </a:p>
        </p:txBody>
      </p:sp>
    </p:spTree>
    <p:extLst>
      <p:ext uri="{BB962C8B-B14F-4D97-AF65-F5344CB8AC3E}">
        <p14:creationId xmlns:p14="http://schemas.microsoft.com/office/powerpoint/2010/main" val="2505741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Výsledek obrázku pro výroba železa">
            <a:extLst>
              <a:ext uri="{FF2B5EF4-FFF2-40B4-BE49-F238E27FC236}">
                <a16:creationId xmlns:a16="http://schemas.microsoft.com/office/drawing/2014/main" id="{FDF3C521-020C-42AC-9F67-C9A860963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35" y="781877"/>
            <a:ext cx="4731892" cy="483704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C46DD50C-E390-4E9E-85F4-BD129C4E7DED}"/>
              </a:ext>
            </a:extLst>
          </p:cNvPr>
          <p:cNvPicPr>
            <a:picLocks noChangeAspect="1"/>
          </p:cNvPicPr>
          <p:nvPr/>
        </p:nvPicPr>
        <p:blipFill>
          <a:blip r:embed="rId3"/>
          <a:stretch>
            <a:fillRect/>
          </a:stretch>
        </p:blipFill>
        <p:spPr>
          <a:xfrm>
            <a:off x="5420139" y="878323"/>
            <a:ext cx="6440556" cy="5114412"/>
          </a:xfrm>
          <a:prstGeom prst="rect">
            <a:avLst/>
          </a:prstGeom>
        </p:spPr>
      </p:pic>
    </p:spTree>
    <p:extLst>
      <p:ext uri="{BB962C8B-B14F-4D97-AF65-F5344CB8AC3E}">
        <p14:creationId xmlns:p14="http://schemas.microsoft.com/office/powerpoint/2010/main" val="3823410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roba surového železa – obrázek vysoké pece">
            <a:extLst>
              <a:ext uri="{FF2B5EF4-FFF2-40B4-BE49-F238E27FC236}">
                <a16:creationId xmlns:a16="http://schemas.microsoft.com/office/drawing/2014/main" id="{F0B8460F-1450-401D-8AEF-0BDE583A7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347" y="0"/>
            <a:ext cx="8688149" cy="549683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4D05BDD3-4E12-4319-9FDC-57EF96A4B0D2}"/>
              </a:ext>
            </a:extLst>
          </p:cNvPr>
          <p:cNvSpPr/>
          <p:nvPr/>
        </p:nvSpPr>
        <p:spPr>
          <a:xfrm>
            <a:off x="196947" y="5723600"/>
            <a:ext cx="11746523" cy="830997"/>
          </a:xfrm>
          <a:prstGeom prst="rect">
            <a:avLst/>
          </a:prstGeom>
        </p:spPr>
        <p:txBody>
          <a:bodyPr wrap="square">
            <a:spAutoFit/>
          </a:bodyPr>
          <a:lstStyle/>
          <a:p>
            <a:r>
              <a:rPr lang="en-US" sz="1600" dirty="0">
                <a:solidFill>
                  <a:srgbClr val="000000"/>
                </a:solidFill>
              </a:rPr>
              <a:t>1) </a:t>
            </a:r>
            <a:r>
              <a:rPr lang="en-US" sz="1600" dirty="0" err="1">
                <a:solidFill>
                  <a:srgbClr val="000000"/>
                </a:solidFill>
              </a:rPr>
              <a:t>Sazebna</a:t>
            </a:r>
            <a:r>
              <a:rPr lang="en-US" sz="1600" dirty="0">
                <a:solidFill>
                  <a:srgbClr val="000000"/>
                </a:solidFill>
              </a:rPr>
              <a:t>, 2) </a:t>
            </a:r>
            <a:r>
              <a:rPr lang="en-US" sz="1600" dirty="0" err="1">
                <a:solidFill>
                  <a:srgbClr val="000000"/>
                </a:solidFill>
              </a:rPr>
              <a:t>Šachta</a:t>
            </a:r>
            <a:r>
              <a:rPr lang="en-US" sz="1600" dirty="0">
                <a:solidFill>
                  <a:srgbClr val="000000"/>
                </a:solidFill>
              </a:rPr>
              <a:t>, 3) </a:t>
            </a:r>
            <a:r>
              <a:rPr lang="en-US" sz="1600" dirty="0" err="1">
                <a:solidFill>
                  <a:srgbClr val="000000"/>
                </a:solidFill>
              </a:rPr>
              <a:t>Rozpor</a:t>
            </a:r>
            <a:r>
              <a:rPr lang="en-US" sz="1600" dirty="0">
                <a:solidFill>
                  <a:srgbClr val="000000"/>
                </a:solidFill>
              </a:rPr>
              <a:t>, 4) </a:t>
            </a:r>
            <a:r>
              <a:rPr lang="en-US" sz="1600" dirty="0" err="1">
                <a:solidFill>
                  <a:srgbClr val="000000"/>
                </a:solidFill>
              </a:rPr>
              <a:t>Zarážka</a:t>
            </a:r>
            <a:r>
              <a:rPr lang="en-US" sz="1600" dirty="0">
                <a:solidFill>
                  <a:srgbClr val="000000"/>
                </a:solidFill>
              </a:rPr>
              <a:t>, 5) </a:t>
            </a:r>
            <a:r>
              <a:rPr lang="en-US" sz="1600" dirty="0" err="1">
                <a:solidFill>
                  <a:srgbClr val="000000"/>
                </a:solidFill>
              </a:rPr>
              <a:t>Nístěj</a:t>
            </a:r>
            <a:r>
              <a:rPr lang="en-US" sz="1600" dirty="0">
                <a:solidFill>
                  <a:srgbClr val="000000"/>
                </a:solidFill>
              </a:rPr>
              <a:t>, 6) </a:t>
            </a:r>
            <a:r>
              <a:rPr lang="en-US" sz="1600" dirty="0" err="1">
                <a:solidFill>
                  <a:srgbClr val="000000"/>
                </a:solidFill>
              </a:rPr>
              <a:t>Podstava</a:t>
            </a:r>
            <a:r>
              <a:rPr lang="en-US" sz="1600" dirty="0">
                <a:solidFill>
                  <a:srgbClr val="000000"/>
                </a:solidFill>
              </a:rPr>
              <a:t>, 7) </a:t>
            </a:r>
            <a:r>
              <a:rPr lang="en-US" sz="1600" dirty="0" err="1">
                <a:solidFill>
                  <a:srgbClr val="000000"/>
                </a:solidFill>
              </a:rPr>
              <a:t>Závěr</a:t>
            </a:r>
            <a:r>
              <a:rPr lang="en-US" sz="1600" dirty="0">
                <a:solidFill>
                  <a:srgbClr val="000000"/>
                </a:solidFill>
              </a:rPr>
              <a:t>, 8) </a:t>
            </a:r>
            <a:r>
              <a:rPr lang="en-US" sz="1600" dirty="0" err="1">
                <a:solidFill>
                  <a:srgbClr val="000000"/>
                </a:solidFill>
              </a:rPr>
              <a:t>Vykládací</a:t>
            </a:r>
            <a:r>
              <a:rPr lang="en-US" sz="1600" dirty="0">
                <a:solidFill>
                  <a:srgbClr val="000000"/>
                </a:solidFill>
              </a:rPr>
              <a:t> </a:t>
            </a:r>
            <a:r>
              <a:rPr lang="en-US" sz="1600" dirty="0" err="1">
                <a:solidFill>
                  <a:srgbClr val="000000"/>
                </a:solidFill>
              </a:rPr>
              <a:t>vozík</a:t>
            </a:r>
            <a:r>
              <a:rPr lang="en-US" sz="1600" dirty="0">
                <a:solidFill>
                  <a:srgbClr val="000000"/>
                </a:solidFill>
              </a:rPr>
              <a:t> – skip, 9) </a:t>
            </a:r>
            <a:r>
              <a:rPr lang="en-US" sz="1600" dirty="0" err="1">
                <a:solidFill>
                  <a:srgbClr val="000000"/>
                </a:solidFill>
              </a:rPr>
              <a:t>Betonový</a:t>
            </a:r>
            <a:r>
              <a:rPr lang="en-US" sz="1600" dirty="0">
                <a:solidFill>
                  <a:srgbClr val="000000"/>
                </a:solidFill>
              </a:rPr>
              <a:t> </a:t>
            </a:r>
            <a:r>
              <a:rPr lang="en-US" sz="1600" dirty="0" err="1">
                <a:solidFill>
                  <a:srgbClr val="000000"/>
                </a:solidFill>
              </a:rPr>
              <a:t>základ</a:t>
            </a:r>
            <a:r>
              <a:rPr lang="en-US" sz="1600" dirty="0">
                <a:solidFill>
                  <a:srgbClr val="000000"/>
                </a:solidFill>
              </a:rPr>
              <a:t>, 10) </a:t>
            </a:r>
            <a:r>
              <a:rPr lang="en-US" sz="1600" dirty="0" err="1">
                <a:solidFill>
                  <a:srgbClr val="000000"/>
                </a:solidFill>
              </a:rPr>
              <a:t>Šikmý</a:t>
            </a:r>
            <a:r>
              <a:rPr lang="en-US" sz="1600" dirty="0">
                <a:solidFill>
                  <a:srgbClr val="000000"/>
                </a:solidFill>
              </a:rPr>
              <a:t> </a:t>
            </a:r>
            <a:r>
              <a:rPr lang="en-US" sz="1600" dirty="0" err="1">
                <a:solidFill>
                  <a:srgbClr val="000000"/>
                </a:solidFill>
              </a:rPr>
              <a:t>výtah</a:t>
            </a:r>
            <a:r>
              <a:rPr lang="en-US" sz="1600" dirty="0">
                <a:solidFill>
                  <a:srgbClr val="000000"/>
                </a:solidFill>
              </a:rPr>
              <a:t> </a:t>
            </a:r>
            <a:r>
              <a:rPr lang="en-US" sz="1600" dirty="0" err="1">
                <a:solidFill>
                  <a:srgbClr val="000000"/>
                </a:solidFill>
              </a:rPr>
              <a:t>na</a:t>
            </a:r>
            <a:r>
              <a:rPr lang="en-US" sz="1600" dirty="0">
                <a:solidFill>
                  <a:srgbClr val="000000"/>
                </a:solidFill>
              </a:rPr>
              <a:t> </a:t>
            </a:r>
            <a:r>
              <a:rPr lang="en-US" sz="1600" dirty="0" err="1">
                <a:solidFill>
                  <a:srgbClr val="000000"/>
                </a:solidFill>
              </a:rPr>
              <a:t>sazebnu</a:t>
            </a:r>
            <a:r>
              <a:rPr lang="en-US" sz="1600" dirty="0">
                <a:solidFill>
                  <a:srgbClr val="000000"/>
                </a:solidFill>
              </a:rPr>
              <a:t>, 11) </a:t>
            </a:r>
            <a:r>
              <a:rPr lang="en-US" sz="1600" dirty="0" err="1">
                <a:solidFill>
                  <a:srgbClr val="000000"/>
                </a:solidFill>
              </a:rPr>
              <a:t>Výfučny</a:t>
            </a:r>
            <a:r>
              <a:rPr lang="en-US" sz="1600" dirty="0">
                <a:solidFill>
                  <a:srgbClr val="000000"/>
                </a:solidFill>
              </a:rPr>
              <a:t>, 12) </a:t>
            </a:r>
            <a:r>
              <a:rPr lang="en-US" sz="1600" dirty="0" err="1">
                <a:solidFill>
                  <a:srgbClr val="000000"/>
                </a:solidFill>
              </a:rPr>
              <a:t>Větrovod</a:t>
            </a:r>
            <a:r>
              <a:rPr lang="en-US" sz="1600" dirty="0">
                <a:solidFill>
                  <a:srgbClr val="000000"/>
                </a:solidFill>
              </a:rPr>
              <a:t>, 13) </a:t>
            </a:r>
            <a:r>
              <a:rPr lang="en-US" sz="1600" dirty="0" err="1">
                <a:solidFill>
                  <a:srgbClr val="000000"/>
                </a:solidFill>
              </a:rPr>
              <a:t>Horký</a:t>
            </a:r>
            <a:r>
              <a:rPr lang="en-US" sz="1600" dirty="0">
                <a:solidFill>
                  <a:srgbClr val="000000"/>
                </a:solidFill>
              </a:rPr>
              <a:t> </a:t>
            </a:r>
            <a:r>
              <a:rPr lang="en-US" sz="1600" dirty="0" err="1">
                <a:solidFill>
                  <a:srgbClr val="000000"/>
                </a:solidFill>
              </a:rPr>
              <a:t>vzduch</a:t>
            </a:r>
            <a:r>
              <a:rPr lang="en-US" sz="1600" dirty="0">
                <a:solidFill>
                  <a:srgbClr val="000000"/>
                </a:solidFill>
              </a:rPr>
              <a:t> – </a:t>
            </a:r>
            <a:r>
              <a:rPr lang="en-US" sz="1600" dirty="0" err="1">
                <a:solidFill>
                  <a:srgbClr val="000000"/>
                </a:solidFill>
              </a:rPr>
              <a:t>vítr</a:t>
            </a:r>
            <a:r>
              <a:rPr lang="en-US" sz="1600" dirty="0">
                <a:solidFill>
                  <a:srgbClr val="000000"/>
                </a:solidFill>
              </a:rPr>
              <a:t>, 14) </a:t>
            </a:r>
            <a:r>
              <a:rPr lang="en-US" sz="1600" dirty="0" err="1">
                <a:solidFill>
                  <a:srgbClr val="000000"/>
                </a:solidFill>
              </a:rPr>
              <a:t>Vysokopecní</a:t>
            </a:r>
            <a:r>
              <a:rPr lang="en-US" sz="1600" dirty="0">
                <a:solidFill>
                  <a:srgbClr val="000000"/>
                </a:solidFill>
              </a:rPr>
              <a:t> </a:t>
            </a:r>
            <a:r>
              <a:rPr lang="en-US" sz="1600" dirty="0" err="1">
                <a:solidFill>
                  <a:srgbClr val="000000"/>
                </a:solidFill>
              </a:rPr>
              <a:t>plyn</a:t>
            </a:r>
            <a:r>
              <a:rPr lang="en-US" sz="1600" dirty="0">
                <a:solidFill>
                  <a:srgbClr val="000000"/>
                </a:solidFill>
              </a:rPr>
              <a:t> k </a:t>
            </a:r>
            <a:r>
              <a:rPr lang="en-US" sz="1600" dirty="0" err="1">
                <a:solidFill>
                  <a:srgbClr val="000000"/>
                </a:solidFill>
              </a:rPr>
              <a:t>čističům</a:t>
            </a:r>
            <a:r>
              <a:rPr lang="en-US" sz="1600" dirty="0">
                <a:solidFill>
                  <a:srgbClr val="000000"/>
                </a:solidFill>
              </a:rPr>
              <a:t>, 15) </a:t>
            </a:r>
            <a:r>
              <a:rPr lang="en-US" sz="1600" dirty="0" err="1">
                <a:solidFill>
                  <a:srgbClr val="000000"/>
                </a:solidFill>
              </a:rPr>
              <a:t>Ohřívače</a:t>
            </a:r>
            <a:r>
              <a:rPr lang="en-US" sz="1600" dirty="0">
                <a:solidFill>
                  <a:srgbClr val="000000"/>
                </a:solidFill>
              </a:rPr>
              <a:t> </a:t>
            </a:r>
            <a:r>
              <a:rPr lang="en-US" sz="1600" dirty="0" err="1">
                <a:solidFill>
                  <a:srgbClr val="000000"/>
                </a:solidFill>
              </a:rPr>
              <a:t>vzduchu</a:t>
            </a:r>
            <a:r>
              <a:rPr lang="en-US" sz="1600" dirty="0">
                <a:solidFill>
                  <a:srgbClr val="000000"/>
                </a:solidFill>
              </a:rPr>
              <a:t>, 16) </a:t>
            </a:r>
            <a:r>
              <a:rPr lang="en-US" sz="1600" dirty="0" err="1">
                <a:solidFill>
                  <a:srgbClr val="000000"/>
                </a:solidFill>
              </a:rPr>
              <a:t>Studený</a:t>
            </a:r>
            <a:r>
              <a:rPr lang="en-US" sz="1600" dirty="0">
                <a:solidFill>
                  <a:srgbClr val="000000"/>
                </a:solidFill>
              </a:rPr>
              <a:t> </a:t>
            </a:r>
            <a:r>
              <a:rPr lang="en-US" sz="1600" dirty="0" err="1">
                <a:solidFill>
                  <a:srgbClr val="000000"/>
                </a:solidFill>
              </a:rPr>
              <a:t>vzduch</a:t>
            </a:r>
            <a:r>
              <a:rPr lang="en-US" sz="1600" dirty="0">
                <a:solidFill>
                  <a:srgbClr val="000000"/>
                </a:solidFill>
              </a:rPr>
              <a:t>, 17) </a:t>
            </a:r>
            <a:r>
              <a:rPr lang="en-US" sz="1600" dirty="0" err="1">
                <a:solidFill>
                  <a:srgbClr val="000000"/>
                </a:solidFill>
              </a:rPr>
              <a:t>Vysokopecní</a:t>
            </a:r>
            <a:r>
              <a:rPr lang="en-US" sz="1600" dirty="0">
                <a:solidFill>
                  <a:srgbClr val="000000"/>
                </a:solidFill>
              </a:rPr>
              <a:t> </a:t>
            </a:r>
            <a:r>
              <a:rPr lang="en-US" sz="1600" dirty="0" err="1">
                <a:solidFill>
                  <a:srgbClr val="000000"/>
                </a:solidFill>
              </a:rPr>
              <a:t>plyn</a:t>
            </a:r>
            <a:r>
              <a:rPr lang="en-US" sz="1600" dirty="0">
                <a:solidFill>
                  <a:srgbClr val="000000"/>
                </a:solidFill>
              </a:rPr>
              <a:t> od </a:t>
            </a:r>
            <a:r>
              <a:rPr lang="en-US" sz="1600" dirty="0" err="1">
                <a:solidFill>
                  <a:srgbClr val="000000"/>
                </a:solidFill>
              </a:rPr>
              <a:t>čističe</a:t>
            </a:r>
            <a:r>
              <a:rPr lang="en-US" sz="1600" dirty="0">
                <a:solidFill>
                  <a:srgbClr val="000000"/>
                </a:solidFill>
              </a:rPr>
              <a:t> </a:t>
            </a:r>
            <a:r>
              <a:rPr lang="en-US" sz="1600" dirty="0" err="1">
                <a:solidFill>
                  <a:srgbClr val="000000"/>
                </a:solidFill>
              </a:rPr>
              <a:t>vzduchu</a:t>
            </a:r>
            <a:r>
              <a:rPr lang="en-US" sz="1600" dirty="0">
                <a:solidFill>
                  <a:srgbClr val="000000"/>
                </a:solidFill>
              </a:rPr>
              <a:t>, 18) </a:t>
            </a:r>
            <a:r>
              <a:rPr lang="en-US" sz="1600" dirty="0" err="1">
                <a:solidFill>
                  <a:srgbClr val="000000"/>
                </a:solidFill>
              </a:rPr>
              <a:t>Studený</a:t>
            </a:r>
            <a:r>
              <a:rPr lang="en-US" sz="1600" dirty="0">
                <a:solidFill>
                  <a:srgbClr val="000000"/>
                </a:solidFill>
              </a:rPr>
              <a:t> </a:t>
            </a:r>
            <a:r>
              <a:rPr lang="en-US" sz="1600" dirty="0" err="1">
                <a:solidFill>
                  <a:srgbClr val="000000"/>
                </a:solidFill>
              </a:rPr>
              <a:t>vzduch</a:t>
            </a:r>
            <a:r>
              <a:rPr lang="en-US" sz="1600" dirty="0">
                <a:solidFill>
                  <a:srgbClr val="000000"/>
                </a:solidFill>
              </a:rPr>
              <a:t>, 19) </a:t>
            </a:r>
            <a:r>
              <a:rPr lang="en-US" sz="1600" dirty="0" err="1">
                <a:solidFill>
                  <a:srgbClr val="000000"/>
                </a:solidFill>
              </a:rPr>
              <a:t>Spalovací</a:t>
            </a:r>
            <a:r>
              <a:rPr lang="en-US" sz="1600" dirty="0">
                <a:solidFill>
                  <a:srgbClr val="000000"/>
                </a:solidFill>
              </a:rPr>
              <a:t> </a:t>
            </a:r>
            <a:r>
              <a:rPr lang="en-US" sz="1600" dirty="0" err="1">
                <a:solidFill>
                  <a:srgbClr val="000000"/>
                </a:solidFill>
              </a:rPr>
              <a:t>komora</a:t>
            </a:r>
            <a:r>
              <a:rPr lang="en-US" sz="1600" dirty="0">
                <a:solidFill>
                  <a:srgbClr val="000000"/>
                </a:solidFill>
              </a:rPr>
              <a:t>, 20) </a:t>
            </a:r>
            <a:r>
              <a:rPr lang="en-US" sz="1600" dirty="0" err="1">
                <a:solidFill>
                  <a:srgbClr val="000000"/>
                </a:solidFill>
              </a:rPr>
              <a:t>Spaliny</a:t>
            </a:r>
            <a:r>
              <a:rPr lang="en-US" sz="1600" dirty="0">
                <a:solidFill>
                  <a:srgbClr val="000000"/>
                </a:solidFill>
              </a:rPr>
              <a:t> do </a:t>
            </a:r>
            <a:r>
              <a:rPr lang="en-US" sz="1600" dirty="0" err="1">
                <a:solidFill>
                  <a:srgbClr val="000000"/>
                </a:solidFill>
              </a:rPr>
              <a:t>komína</a:t>
            </a:r>
            <a:r>
              <a:rPr lang="en-US" sz="1600" dirty="0">
                <a:solidFill>
                  <a:srgbClr val="000000"/>
                </a:solidFill>
              </a:rPr>
              <a:t>, 21) </a:t>
            </a:r>
            <a:r>
              <a:rPr lang="en-US" sz="1600" dirty="0" err="1">
                <a:solidFill>
                  <a:srgbClr val="000000"/>
                </a:solidFill>
              </a:rPr>
              <a:t>Surové</a:t>
            </a:r>
            <a:r>
              <a:rPr lang="en-US" sz="1600" dirty="0">
                <a:solidFill>
                  <a:srgbClr val="000000"/>
                </a:solidFill>
              </a:rPr>
              <a:t> </a:t>
            </a:r>
            <a:r>
              <a:rPr lang="en-US" sz="1600" dirty="0" err="1">
                <a:solidFill>
                  <a:srgbClr val="000000"/>
                </a:solidFill>
              </a:rPr>
              <a:t>železo</a:t>
            </a:r>
            <a:r>
              <a:rPr lang="en-US" sz="1600" dirty="0">
                <a:solidFill>
                  <a:srgbClr val="000000"/>
                </a:solidFill>
              </a:rPr>
              <a:t>, 22) </a:t>
            </a:r>
            <a:r>
              <a:rPr lang="en-US" sz="1600" dirty="0" err="1">
                <a:solidFill>
                  <a:srgbClr val="000000"/>
                </a:solidFill>
              </a:rPr>
              <a:t>Struska</a:t>
            </a:r>
            <a:endParaRPr lang="en-US" sz="1600" dirty="0"/>
          </a:p>
        </p:txBody>
      </p:sp>
    </p:spTree>
    <p:extLst>
      <p:ext uri="{BB962C8B-B14F-4D97-AF65-F5344CB8AC3E}">
        <p14:creationId xmlns:p14="http://schemas.microsoft.com/office/powerpoint/2010/main" val="3112472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ýsledek obrázku pro iron carbon phase diagram explained">
            <a:extLst>
              <a:ext uri="{FF2B5EF4-FFF2-40B4-BE49-F238E27FC236}">
                <a16:creationId xmlns:a16="http://schemas.microsoft.com/office/drawing/2014/main" id="{F03A550A-245F-49F6-B43C-0024FBEB4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731" y="76201"/>
            <a:ext cx="8918713" cy="6689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285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ýroba litiny – obrázek  kuplovny">
            <a:extLst>
              <a:ext uri="{FF2B5EF4-FFF2-40B4-BE49-F238E27FC236}">
                <a16:creationId xmlns:a16="http://schemas.microsoft.com/office/drawing/2014/main" id="{BC34C401-4F65-461A-A564-2481AECBF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610" y="265041"/>
            <a:ext cx="3979408" cy="555266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8F91D9CB-179F-45BE-B0DD-44B13B16FF41}"/>
              </a:ext>
            </a:extLst>
          </p:cNvPr>
          <p:cNvSpPr/>
          <p:nvPr/>
        </p:nvSpPr>
        <p:spPr>
          <a:xfrm>
            <a:off x="410818" y="5929053"/>
            <a:ext cx="11781182" cy="584775"/>
          </a:xfrm>
          <a:prstGeom prst="rect">
            <a:avLst/>
          </a:prstGeom>
        </p:spPr>
        <p:txBody>
          <a:bodyPr wrap="square">
            <a:spAutoFit/>
          </a:bodyPr>
          <a:lstStyle/>
          <a:p>
            <a:r>
              <a:rPr lang="en-US" sz="1600" dirty="0">
                <a:solidFill>
                  <a:srgbClr val="000000"/>
                </a:solidFill>
              </a:rPr>
              <a:t>1) </a:t>
            </a:r>
            <a:r>
              <a:rPr lang="en-US" sz="1600" dirty="0" err="1">
                <a:solidFill>
                  <a:srgbClr val="000000"/>
                </a:solidFill>
              </a:rPr>
              <a:t>Sázecí</a:t>
            </a:r>
            <a:r>
              <a:rPr lang="en-US" sz="1600" dirty="0">
                <a:solidFill>
                  <a:srgbClr val="000000"/>
                </a:solidFill>
              </a:rPr>
              <a:t> </a:t>
            </a:r>
            <a:r>
              <a:rPr lang="en-US" sz="1600" dirty="0" err="1">
                <a:solidFill>
                  <a:srgbClr val="000000"/>
                </a:solidFill>
              </a:rPr>
              <a:t>vědro</a:t>
            </a:r>
            <a:r>
              <a:rPr lang="cs-CZ" sz="1600" dirty="0">
                <a:solidFill>
                  <a:srgbClr val="000000"/>
                </a:solidFill>
              </a:rPr>
              <a:t>, </a:t>
            </a:r>
            <a:r>
              <a:rPr lang="en-US" sz="1600" dirty="0">
                <a:solidFill>
                  <a:srgbClr val="000000"/>
                </a:solidFill>
              </a:rPr>
              <a:t>2) </a:t>
            </a:r>
            <a:r>
              <a:rPr lang="en-US" sz="1600" dirty="0" err="1">
                <a:solidFill>
                  <a:srgbClr val="000000"/>
                </a:solidFill>
              </a:rPr>
              <a:t>Sázecí</a:t>
            </a:r>
            <a:r>
              <a:rPr lang="en-US" sz="1600" dirty="0">
                <a:solidFill>
                  <a:srgbClr val="000000"/>
                </a:solidFill>
              </a:rPr>
              <a:t> </a:t>
            </a:r>
            <a:r>
              <a:rPr lang="en-US" sz="1600" dirty="0" err="1">
                <a:solidFill>
                  <a:srgbClr val="000000"/>
                </a:solidFill>
              </a:rPr>
              <a:t>plošina</a:t>
            </a:r>
            <a:r>
              <a:rPr lang="cs-CZ" sz="1600" dirty="0">
                <a:solidFill>
                  <a:srgbClr val="000000"/>
                </a:solidFill>
              </a:rPr>
              <a:t>, </a:t>
            </a:r>
            <a:r>
              <a:rPr lang="en-US" sz="1600" dirty="0">
                <a:solidFill>
                  <a:srgbClr val="000000"/>
                </a:solidFill>
              </a:rPr>
              <a:t>3) </a:t>
            </a:r>
            <a:r>
              <a:rPr lang="en-US" sz="1600" dirty="0" err="1">
                <a:solidFill>
                  <a:srgbClr val="000000"/>
                </a:solidFill>
              </a:rPr>
              <a:t>Žáruvzdorná</a:t>
            </a:r>
            <a:r>
              <a:rPr lang="en-US" sz="1600" dirty="0">
                <a:solidFill>
                  <a:srgbClr val="000000"/>
                </a:solidFill>
              </a:rPr>
              <a:t> </a:t>
            </a:r>
            <a:r>
              <a:rPr lang="en-US" sz="1600" dirty="0" err="1">
                <a:solidFill>
                  <a:srgbClr val="000000"/>
                </a:solidFill>
              </a:rPr>
              <a:t>vyzdívka</a:t>
            </a:r>
            <a:r>
              <a:rPr lang="cs-CZ" sz="1600" dirty="0">
                <a:solidFill>
                  <a:srgbClr val="000000"/>
                </a:solidFill>
              </a:rPr>
              <a:t>, </a:t>
            </a:r>
            <a:r>
              <a:rPr lang="en-US" sz="1600" dirty="0">
                <a:solidFill>
                  <a:srgbClr val="000000"/>
                </a:solidFill>
              </a:rPr>
              <a:t>4) </a:t>
            </a:r>
            <a:r>
              <a:rPr lang="en-US" sz="1600" dirty="0" err="1">
                <a:solidFill>
                  <a:srgbClr val="000000"/>
                </a:solidFill>
              </a:rPr>
              <a:t>Ocelový</a:t>
            </a:r>
            <a:r>
              <a:rPr lang="en-US" sz="1600" dirty="0">
                <a:solidFill>
                  <a:srgbClr val="000000"/>
                </a:solidFill>
              </a:rPr>
              <a:t> </a:t>
            </a:r>
            <a:r>
              <a:rPr lang="en-US" sz="1600" dirty="0" err="1">
                <a:solidFill>
                  <a:srgbClr val="000000"/>
                </a:solidFill>
              </a:rPr>
              <a:t>plášť</a:t>
            </a:r>
            <a:r>
              <a:rPr lang="cs-CZ" sz="1600" dirty="0">
                <a:solidFill>
                  <a:srgbClr val="000000"/>
                </a:solidFill>
              </a:rPr>
              <a:t>, </a:t>
            </a:r>
            <a:r>
              <a:rPr lang="en-US" sz="1600" dirty="0">
                <a:solidFill>
                  <a:srgbClr val="000000"/>
                </a:solidFill>
              </a:rPr>
              <a:t>5) </a:t>
            </a:r>
            <a:r>
              <a:rPr lang="en-US" sz="1600" dirty="0" err="1">
                <a:solidFill>
                  <a:srgbClr val="000000"/>
                </a:solidFill>
              </a:rPr>
              <a:t>Regulace</a:t>
            </a:r>
            <a:r>
              <a:rPr lang="en-US" sz="1600" dirty="0">
                <a:solidFill>
                  <a:srgbClr val="000000"/>
                </a:solidFill>
              </a:rPr>
              <a:t> </a:t>
            </a:r>
            <a:r>
              <a:rPr lang="en-US" sz="1600" dirty="0" err="1">
                <a:solidFill>
                  <a:srgbClr val="000000"/>
                </a:solidFill>
              </a:rPr>
              <a:t>větru</a:t>
            </a:r>
            <a:r>
              <a:rPr lang="cs-CZ" sz="1600" dirty="0">
                <a:solidFill>
                  <a:srgbClr val="000000"/>
                </a:solidFill>
              </a:rPr>
              <a:t>, </a:t>
            </a:r>
            <a:r>
              <a:rPr lang="en-US" sz="1600" dirty="0">
                <a:solidFill>
                  <a:srgbClr val="000000"/>
                </a:solidFill>
              </a:rPr>
              <a:t>6) </a:t>
            </a:r>
            <a:r>
              <a:rPr lang="en-US" sz="1600" dirty="0" err="1">
                <a:solidFill>
                  <a:srgbClr val="000000"/>
                </a:solidFill>
              </a:rPr>
              <a:t>Větrovod</a:t>
            </a:r>
            <a:r>
              <a:rPr lang="cs-CZ" sz="1600" dirty="0">
                <a:solidFill>
                  <a:srgbClr val="000000"/>
                </a:solidFill>
              </a:rPr>
              <a:t>, </a:t>
            </a:r>
            <a:r>
              <a:rPr lang="en-US" sz="1600" dirty="0">
                <a:solidFill>
                  <a:srgbClr val="000000"/>
                </a:solidFill>
              </a:rPr>
              <a:t>7) </a:t>
            </a:r>
            <a:r>
              <a:rPr lang="en-US" sz="1600" dirty="0" err="1">
                <a:solidFill>
                  <a:srgbClr val="000000"/>
                </a:solidFill>
              </a:rPr>
              <a:t>Obsluhovací</a:t>
            </a:r>
            <a:r>
              <a:rPr lang="en-US" sz="1600" dirty="0">
                <a:solidFill>
                  <a:srgbClr val="000000"/>
                </a:solidFill>
              </a:rPr>
              <a:t> </a:t>
            </a:r>
            <a:r>
              <a:rPr lang="en-US" sz="1600" dirty="0" err="1">
                <a:solidFill>
                  <a:srgbClr val="000000"/>
                </a:solidFill>
              </a:rPr>
              <a:t>plošina</a:t>
            </a:r>
            <a:r>
              <a:rPr lang="cs-CZ" sz="1600" dirty="0">
                <a:solidFill>
                  <a:srgbClr val="000000"/>
                </a:solidFill>
              </a:rPr>
              <a:t>, </a:t>
            </a:r>
            <a:r>
              <a:rPr lang="en-US" sz="1600" dirty="0">
                <a:solidFill>
                  <a:srgbClr val="000000"/>
                </a:solidFill>
              </a:rPr>
              <a:t>8) </a:t>
            </a:r>
            <a:r>
              <a:rPr lang="en-US" sz="1600" dirty="0" err="1">
                <a:solidFill>
                  <a:srgbClr val="000000"/>
                </a:solidFill>
              </a:rPr>
              <a:t>Základová</a:t>
            </a:r>
            <a:r>
              <a:rPr lang="en-US" sz="1600" dirty="0">
                <a:solidFill>
                  <a:srgbClr val="000000"/>
                </a:solidFill>
              </a:rPr>
              <a:t> </a:t>
            </a:r>
            <a:r>
              <a:rPr lang="en-US" sz="1600" dirty="0" err="1">
                <a:solidFill>
                  <a:srgbClr val="000000"/>
                </a:solidFill>
              </a:rPr>
              <a:t>deska</a:t>
            </a:r>
            <a:r>
              <a:rPr lang="cs-CZ" sz="1600" dirty="0">
                <a:solidFill>
                  <a:srgbClr val="000000"/>
                </a:solidFill>
              </a:rPr>
              <a:t>, </a:t>
            </a:r>
            <a:r>
              <a:rPr lang="en-US" sz="1600" dirty="0">
                <a:solidFill>
                  <a:srgbClr val="000000"/>
                </a:solidFill>
              </a:rPr>
              <a:t>9) </a:t>
            </a:r>
            <a:r>
              <a:rPr lang="en-US" sz="1600" dirty="0" err="1">
                <a:solidFill>
                  <a:srgbClr val="000000"/>
                </a:solidFill>
              </a:rPr>
              <a:t>Opěrné</a:t>
            </a:r>
            <a:r>
              <a:rPr lang="en-US" sz="1600" dirty="0">
                <a:solidFill>
                  <a:srgbClr val="000000"/>
                </a:solidFill>
              </a:rPr>
              <a:t> </a:t>
            </a:r>
            <a:r>
              <a:rPr lang="en-US" sz="1600" dirty="0" err="1">
                <a:solidFill>
                  <a:srgbClr val="000000"/>
                </a:solidFill>
              </a:rPr>
              <a:t>sloupy</a:t>
            </a:r>
            <a:r>
              <a:rPr lang="cs-CZ" sz="1600" dirty="0">
                <a:solidFill>
                  <a:srgbClr val="000000"/>
                </a:solidFill>
              </a:rPr>
              <a:t>, </a:t>
            </a:r>
            <a:r>
              <a:rPr lang="en-US" sz="1600" dirty="0">
                <a:solidFill>
                  <a:srgbClr val="000000"/>
                </a:solidFill>
              </a:rPr>
              <a:t>10) </a:t>
            </a:r>
            <a:r>
              <a:rPr lang="en-US" sz="1600" dirty="0" err="1">
                <a:solidFill>
                  <a:srgbClr val="000000"/>
                </a:solidFill>
              </a:rPr>
              <a:t>Spojovací</a:t>
            </a:r>
            <a:r>
              <a:rPr lang="en-US" sz="1600" dirty="0">
                <a:solidFill>
                  <a:srgbClr val="000000"/>
                </a:solidFill>
              </a:rPr>
              <a:t> </a:t>
            </a:r>
            <a:r>
              <a:rPr lang="en-US" sz="1600" dirty="0" err="1">
                <a:solidFill>
                  <a:srgbClr val="000000"/>
                </a:solidFill>
              </a:rPr>
              <a:t>kanálek</a:t>
            </a:r>
            <a:r>
              <a:rPr lang="cs-CZ" sz="1600" dirty="0">
                <a:solidFill>
                  <a:srgbClr val="000000"/>
                </a:solidFill>
              </a:rPr>
              <a:t>, </a:t>
            </a:r>
            <a:r>
              <a:rPr lang="en-US" sz="1600" dirty="0">
                <a:solidFill>
                  <a:srgbClr val="000000"/>
                </a:solidFill>
              </a:rPr>
              <a:t>11) </a:t>
            </a:r>
            <a:r>
              <a:rPr lang="en-US" sz="1600" dirty="0" err="1">
                <a:solidFill>
                  <a:srgbClr val="000000"/>
                </a:solidFill>
              </a:rPr>
              <a:t>Předpecí</a:t>
            </a:r>
            <a:r>
              <a:rPr lang="cs-CZ" sz="1600" dirty="0">
                <a:solidFill>
                  <a:srgbClr val="000000"/>
                </a:solidFill>
              </a:rPr>
              <a:t>, </a:t>
            </a:r>
            <a:r>
              <a:rPr lang="en-US" sz="1600" dirty="0">
                <a:solidFill>
                  <a:srgbClr val="000000"/>
                </a:solidFill>
              </a:rPr>
              <a:t>12) </a:t>
            </a:r>
            <a:r>
              <a:rPr lang="en-US" sz="1600" dirty="0" err="1">
                <a:solidFill>
                  <a:srgbClr val="000000"/>
                </a:solidFill>
              </a:rPr>
              <a:t>Výpusť</a:t>
            </a:r>
            <a:r>
              <a:rPr lang="en-US" sz="1600" dirty="0">
                <a:solidFill>
                  <a:srgbClr val="000000"/>
                </a:solidFill>
              </a:rPr>
              <a:t> </a:t>
            </a:r>
            <a:r>
              <a:rPr lang="en-US" sz="1600" dirty="0" err="1">
                <a:solidFill>
                  <a:srgbClr val="000000"/>
                </a:solidFill>
              </a:rPr>
              <a:t>litiny</a:t>
            </a:r>
            <a:r>
              <a:rPr lang="cs-CZ" sz="1600" dirty="0">
                <a:solidFill>
                  <a:srgbClr val="000000"/>
                </a:solidFill>
              </a:rPr>
              <a:t>, </a:t>
            </a:r>
            <a:r>
              <a:rPr lang="en-US" sz="1600" dirty="0">
                <a:solidFill>
                  <a:srgbClr val="000000"/>
                </a:solidFill>
              </a:rPr>
              <a:t>13) </a:t>
            </a:r>
            <a:r>
              <a:rPr lang="en-US" sz="1600" dirty="0" err="1">
                <a:solidFill>
                  <a:srgbClr val="000000"/>
                </a:solidFill>
              </a:rPr>
              <a:t>Jeřáb</a:t>
            </a:r>
            <a:endParaRPr lang="en-US" sz="1600" dirty="0"/>
          </a:p>
        </p:txBody>
      </p:sp>
      <p:sp>
        <p:nvSpPr>
          <p:cNvPr id="5" name="TextovéPole 4">
            <a:extLst>
              <a:ext uri="{FF2B5EF4-FFF2-40B4-BE49-F238E27FC236}">
                <a16:creationId xmlns:a16="http://schemas.microsoft.com/office/drawing/2014/main" id="{821BCB74-ABAE-4102-A147-E30B81D58783}"/>
              </a:ext>
            </a:extLst>
          </p:cNvPr>
          <p:cNvSpPr txBox="1"/>
          <p:nvPr/>
        </p:nvSpPr>
        <p:spPr>
          <a:xfrm>
            <a:off x="450574" y="371061"/>
            <a:ext cx="4180375" cy="523220"/>
          </a:xfrm>
          <a:prstGeom prst="rect">
            <a:avLst/>
          </a:prstGeom>
          <a:noFill/>
        </p:spPr>
        <p:txBody>
          <a:bodyPr wrap="none" rtlCol="0">
            <a:spAutoFit/>
          </a:bodyPr>
          <a:lstStyle/>
          <a:p>
            <a:r>
              <a:rPr lang="cs-CZ" sz="2800" b="1" dirty="0"/>
              <a:t>Výroba litiny ve slévárnách</a:t>
            </a:r>
            <a:endParaRPr lang="en-US" sz="2800" b="1" dirty="0"/>
          </a:p>
        </p:txBody>
      </p:sp>
      <p:sp>
        <p:nvSpPr>
          <p:cNvPr id="2" name="Obdélník 1">
            <a:extLst>
              <a:ext uri="{FF2B5EF4-FFF2-40B4-BE49-F238E27FC236}">
                <a16:creationId xmlns:a16="http://schemas.microsoft.com/office/drawing/2014/main" id="{D0DB29FF-FD2D-4110-8261-1F51F3E1890A}"/>
              </a:ext>
            </a:extLst>
          </p:cNvPr>
          <p:cNvSpPr/>
          <p:nvPr/>
        </p:nvSpPr>
        <p:spPr>
          <a:xfrm>
            <a:off x="316420" y="1436078"/>
            <a:ext cx="7798191" cy="2862322"/>
          </a:xfrm>
          <a:prstGeom prst="rect">
            <a:avLst/>
          </a:prstGeom>
        </p:spPr>
        <p:txBody>
          <a:bodyPr wrap="square">
            <a:spAutoFit/>
          </a:bodyPr>
          <a:lstStyle/>
          <a:p>
            <a:r>
              <a:rPr lang="en-US" dirty="0" err="1"/>
              <a:t>Litina</a:t>
            </a:r>
            <a:r>
              <a:rPr lang="en-US" dirty="0"/>
              <a:t> je </a:t>
            </a:r>
            <a:r>
              <a:rPr lang="en-US" dirty="0" err="1"/>
              <a:t>slitina</a:t>
            </a:r>
            <a:r>
              <a:rPr lang="en-US" dirty="0"/>
              <a:t> </a:t>
            </a:r>
            <a:r>
              <a:rPr lang="en-US" dirty="0" err="1"/>
              <a:t>železa</a:t>
            </a:r>
            <a:r>
              <a:rPr lang="en-US" dirty="0"/>
              <a:t> s </a:t>
            </a:r>
            <a:r>
              <a:rPr lang="en-US" dirty="0" err="1"/>
              <a:t>uhlíkem</a:t>
            </a:r>
            <a:r>
              <a:rPr lang="cs-CZ" dirty="0"/>
              <a:t> (</a:t>
            </a:r>
            <a:r>
              <a:rPr lang="en-US" dirty="0" err="1"/>
              <a:t>obsahuje</a:t>
            </a:r>
            <a:r>
              <a:rPr lang="en-US" dirty="0"/>
              <a:t> </a:t>
            </a:r>
            <a:r>
              <a:rPr lang="en-US" dirty="0" err="1"/>
              <a:t>více</a:t>
            </a:r>
            <a:r>
              <a:rPr lang="en-US" dirty="0"/>
              <a:t> </a:t>
            </a:r>
            <a:r>
              <a:rPr lang="en-US" dirty="0" err="1"/>
              <a:t>než</a:t>
            </a:r>
            <a:r>
              <a:rPr lang="en-US" dirty="0"/>
              <a:t> 2,14 % </a:t>
            </a:r>
            <a:r>
              <a:rPr lang="cs-CZ" dirty="0"/>
              <a:t>C)</a:t>
            </a:r>
            <a:r>
              <a:rPr lang="en-US" dirty="0"/>
              <a:t>. </a:t>
            </a:r>
            <a:r>
              <a:rPr lang="en-US" dirty="0" err="1"/>
              <a:t>Při</a:t>
            </a:r>
            <a:r>
              <a:rPr lang="en-US" dirty="0"/>
              <a:t> </a:t>
            </a:r>
            <a:r>
              <a:rPr lang="en-US" dirty="0" err="1"/>
              <a:t>obsazích</a:t>
            </a:r>
            <a:r>
              <a:rPr lang="en-US" dirty="0"/>
              <a:t> </a:t>
            </a:r>
            <a:r>
              <a:rPr lang="en-US" dirty="0" err="1"/>
              <a:t>uhlíku</a:t>
            </a:r>
            <a:r>
              <a:rPr lang="en-US" dirty="0"/>
              <a:t> </a:t>
            </a:r>
            <a:r>
              <a:rPr lang="en-US" dirty="0" err="1"/>
              <a:t>nižších</a:t>
            </a:r>
            <a:r>
              <a:rPr lang="en-US" dirty="0"/>
              <a:t> </a:t>
            </a:r>
            <a:r>
              <a:rPr lang="en-US" dirty="0" err="1"/>
              <a:t>než</a:t>
            </a:r>
            <a:r>
              <a:rPr lang="en-US" dirty="0"/>
              <a:t> 2,14 % se </a:t>
            </a:r>
            <a:r>
              <a:rPr lang="en-US" dirty="0" err="1"/>
              <a:t>hovoří</a:t>
            </a:r>
            <a:r>
              <a:rPr lang="en-US" dirty="0"/>
              <a:t> o </a:t>
            </a:r>
            <a:r>
              <a:rPr lang="en-US" dirty="0" err="1"/>
              <a:t>ocelích</a:t>
            </a:r>
            <a:r>
              <a:rPr lang="en-US" dirty="0"/>
              <a:t>. </a:t>
            </a:r>
            <a:r>
              <a:rPr lang="en-US" dirty="0" err="1"/>
              <a:t>Má</a:t>
            </a:r>
            <a:r>
              <a:rPr lang="en-US" dirty="0"/>
              <a:t> </a:t>
            </a:r>
            <a:r>
              <a:rPr lang="en-US" dirty="0" err="1"/>
              <a:t>vysokou</a:t>
            </a:r>
            <a:r>
              <a:rPr lang="en-US" dirty="0"/>
              <a:t> </a:t>
            </a:r>
            <a:r>
              <a:rPr lang="en-US" dirty="0" err="1"/>
              <a:t>odolnost</a:t>
            </a:r>
            <a:r>
              <a:rPr lang="en-US" dirty="0"/>
              <a:t> </a:t>
            </a:r>
            <a:r>
              <a:rPr lang="en-US" dirty="0" err="1"/>
              <a:t>vůči</a:t>
            </a:r>
            <a:r>
              <a:rPr lang="en-US" dirty="0"/>
              <a:t> </a:t>
            </a:r>
            <a:r>
              <a:rPr lang="en-US" dirty="0" err="1"/>
              <a:t>tlaku</a:t>
            </a:r>
            <a:r>
              <a:rPr lang="en-US" dirty="0"/>
              <a:t> a </a:t>
            </a:r>
            <a:r>
              <a:rPr lang="en-US" dirty="0" err="1"/>
              <a:t>teplotě</a:t>
            </a:r>
            <a:r>
              <a:rPr lang="en-US" dirty="0"/>
              <a:t> a </a:t>
            </a:r>
            <a:r>
              <a:rPr lang="en-US" dirty="0" err="1"/>
              <a:t>zároveň</a:t>
            </a:r>
            <a:r>
              <a:rPr lang="en-US" dirty="0"/>
              <a:t> </a:t>
            </a:r>
            <a:r>
              <a:rPr lang="en-US" dirty="0" err="1"/>
              <a:t>nízkou</a:t>
            </a:r>
            <a:r>
              <a:rPr lang="en-US" dirty="0"/>
              <a:t> </a:t>
            </a:r>
            <a:r>
              <a:rPr lang="en-US" dirty="0" err="1"/>
              <a:t>pružnost</a:t>
            </a:r>
            <a:r>
              <a:rPr lang="en-US" dirty="0"/>
              <a:t>. </a:t>
            </a:r>
            <a:r>
              <a:rPr lang="en-US" dirty="0" err="1"/>
              <a:t>Litiny</a:t>
            </a:r>
            <a:r>
              <a:rPr lang="en-US" dirty="0"/>
              <a:t>, u </a:t>
            </a:r>
            <a:r>
              <a:rPr lang="en-US" dirty="0" err="1"/>
              <a:t>kterých</a:t>
            </a:r>
            <a:r>
              <a:rPr lang="en-US" dirty="0"/>
              <a:t> je </a:t>
            </a:r>
            <a:r>
              <a:rPr lang="en-US" dirty="0" err="1"/>
              <a:t>uhlík</a:t>
            </a:r>
            <a:r>
              <a:rPr lang="en-US" dirty="0"/>
              <a:t> </a:t>
            </a:r>
            <a:r>
              <a:rPr lang="en-US" dirty="0" err="1"/>
              <a:t>vyloučen</a:t>
            </a:r>
            <a:r>
              <a:rPr lang="en-US" dirty="0"/>
              <a:t> </a:t>
            </a:r>
            <a:r>
              <a:rPr lang="en-US" dirty="0" err="1"/>
              <a:t>ve</a:t>
            </a:r>
            <a:r>
              <a:rPr lang="en-US" dirty="0"/>
              <a:t> </a:t>
            </a:r>
            <a:r>
              <a:rPr lang="en-US" dirty="0" err="1"/>
              <a:t>formě</a:t>
            </a:r>
            <a:r>
              <a:rPr lang="en-US" dirty="0"/>
              <a:t> </a:t>
            </a:r>
            <a:r>
              <a:rPr lang="en-US" dirty="0" err="1"/>
              <a:t>grafitu</a:t>
            </a:r>
            <a:r>
              <a:rPr lang="en-US" dirty="0"/>
              <a:t>, </a:t>
            </a:r>
            <a:r>
              <a:rPr lang="en-US" dirty="0" err="1"/>
              <a:t>jsou</a:t>
            </a:r>
            <a:r>
              <a:rPr lang="en-US" dirty="0"/>
              <a:t> </a:t>
            </a:r>
            <a:r>
              <a:rPr lang="en-US" dirty="0" err="1"/>
              <a:t>tzv</a:t>
            </a:r>
            <a:r>
              <a:rPr lang="en-US" dirty="0"/>
              <a:t>. </a:t>
            </a:r>
            <a:r>
              <a:rPr lang="en-US" dirty="0" err="1"/>
              <a:t>litiny</a:t>
            </a:r>
            <a:r>
              <a:rPr lang="en-US" dirty="0"/>
              <a:t> </a:t>
            </a:r>
            <a:r>
              <a:rPr lang="en-US" dirty="0" err="1"/>
              <a:t>samomazné</a:t>
            </a:r>
            <a:r>
              <a:rPr lang="en-US" dirty="0"/>
              <a:t>. </a:t>
            </a:r>
            <a:endParaRPr lang="cs-CZ" dirty="0"/>
          </a:p>
          <a:p>
            <a:endParaRPr lang="cs-CZ" dirty="0"/>
          </a:p>
          <a:p>
            <a:r>
              <a:rPr lang="cs-CZ" dirty="0"/>
              <a:t>Železo se roztaví v kupolní peci (kuplovně) a poté odlévá do pískových forem.</a:t>
            </a:r>
            <a:endParaRPr lang="en-US" dirty="0"/>
          </a:p>
          <a:p>
            <a:endParaRPr lang="cs-CZ" dirty="0"/>
          </a:p>
          <a:p>
            <a:r>
              <a:rPr lang="en-US" dirty="0" err="1"/>
              <a:t>Výrazem</a:t>
            </a:r>
            <a:r>
              <a:rPr lang="en-US" dirty="0"/>
              <a:t> </a:t>
            </a:r>
            <a:r>
              <a:rPr lang="en-US" dirty="0" err="1"/>
              <a:t>litina</a:t>
            </a:r>
            <a:r>
              <a:rPr lang="en-US" dirty="0"/>
              <a:t> se </a:t>
            </a:r>
            <a:r>
              <a:rPr lang="en-US" dirty="0" err="1"/>
              <a:t>označují</a:t>
            </a:r>
            <a:r>
              <a:rPr lang="en-US" dirty="0"/>
              <a:t> </a:t>
            </a:r>
            <a:r>
              <a:rPr lang="en-US" dirty="0" err="1"/>
              <a:t>také</a:t>
            </a:r>
            <a:r>
              <a:rPr lang="en-US" dirty="0"/>
              <a:t> </a:t>
            </a:r>
            <a:r>
              <a:rPr lang="en-US" dirty="0" err="1"/>
              <a:t>výrobky</a:t>
            </a:r>
            <a:r>
              <a:rPr lang="en-US" dirty="0"/>
              <a:t> z </a:t>
            </a:r>
            <a:r>
              <a:rPr lang="en-US" dirty="0" err="1"/>
              <a:t>litého</a:t>
            </a:r>
            <a:r>
              <a:rPr lang="en-US" dirty="0"/>
              <a:t> </a:t>
            </a:r>
            <a:r>
              <a:rPr lang="en-US" dirty="0" err="1"/>
              <a:t>železa</a:t>
            </a:r>
            <a:r>
              <a:rPr lang="en-US" dirty="0"/>
              <a:t> (</a:t>
            </a:r>
            <a:r>
              <a:rPr lang="en-US" dirty="0" err="1"/>
              <a:t>vany</a:t>
            </a:r>
            <a:r>
              <a:rPr lang="en-US" dirty="0"/>
              <a:t>, </a:t>
            </a:r>
            <a:r>
              <a:rPr lang="en-US" dirty="0" err="1"/>
              <a:t>radi</a:t>
            </a:r>
            <a:r>
              <a:rPr lang="cs-CZ" dirty="0"/>
              <a:t>á</a:t>
            </a:r>
            <a:r>
              <a:rPr lang="en-US" dirty="0"/>
              <a:t>tor</a:t>
            </a:r>
            <a:r>
              <a:rPr lang="cs-CZ" dirty="0"/>
              <a:t>y, odpadní roury)</a:t>
            </a:r>
            <a:r>
              <a:rPr lang="en-US" dirty="0"/>
              <a:t>, </a:t>
            </a:r>
            <a:r>
              <a:rPr lang="en-US" dirty="0" err="1"/>
              <a:t>uměleck</a:t>
            </a:r>
            <a:r>
              <a:rPr lang="cs-CZ" dirty="0"/>
              <a:t>é předměty (</a:t>
            </a:r>
            <a:r>
              <a:rPr lang="en-US" dirty="0" err="1"/>
              <a:t>např</a:t>
            </a:r>
            <a:r>
              <a:rPr lang="en-US" dirty="0"/>
              <a:t>. </a:t>
            </a:r>
            <a:r>
              <a:rPr lang="en-US" dirty="0" err="1"/>
              <a:t>reliéfní</a:t>
            </a:r>
            <a:r>
              <a:rPr lang="en-US" dirty="0"/>
              <a:t> </a:t>
            </a:r>
            <a:r>
              <a:rPr lang="en-US" dirty="0" err="1"/>
              <a:t>desky</a:t>
            </a:r>
            <a:r>
              <a:rPr lang="en-US" dirty="0"/>
              <a:t> </a:t>
            </a:r>
            <a:r>
              <a:rPr lang="en-US" dirty="0" err="1"/>
              <a:t>kamen</a:t>
            </a:r>
            <a:r>
              <a:rPr lang="en-US" dirty="0"/>
              <a:t> a </a:t>
            </a:r>
            <a:r>
              <a:rPr lang="en-US" dirty="0" err="1"/>
              <a:t>krbů</a:t>
            </a:r>
            <a:r>
              <a:rPr lang="en-US" dirty="0"/>
              <a:t>, </a:t>
            </a:r>
            <a:r>
              <a:rPr lang="en-US" dirty="0" err="1"/>
              <a:t>náhrobky</a:t>
            </a:r>
            <a:r>
              <a:rPr lang="en-US" dirty="0"/>
              <a:t>, </a:t>
            </a:r>
            <a:r>
              <a:rPr lang="en-US" dirty="0" err="1"/>
              <a:t>kříže</a:t>
            </a:r>
            <a:r>
              <a:rPr lang="en-US" dirty="0"/>
              <a:t>, </a:t>
            </a:r>
            <a:r>
              <a:rPr lang="en-US" dirty="0" err="1"/>
              <a:t>dekorativní</a:t>
            </a:r>
            <a:r>
              <a:rPr lang="en-US" dirty="0"/>
              <a:t> </a:t>
            </a:r>
            <a:r>
              <a:rPr lang="en-US" dirty="0" err="1"/>
              <a:t>předměty</a:t>
            </a:r>
            <a:r>
              <a:rPr lang="en-US" dirty="0"/>
              <a:t> </a:t>
            </a:r>
            <a:r>
              <a:rPr lang="en-US" dirty="0" err="1"/>
              <a:t>i</a:t>
            </a:r>
            <a:r>
              <a:rPr lang="en-US" dirty="0"/>
              <a:t> </a:t>
            </a:r>
            <a:r>
              <a:rPr lang="en-US" dirty="0" err="1"/>
              <a:t>šperky</a:t>
            </a:r>
            <a:r>
              <a:rPr lang="cs-CZ" dirty="0"/>
              <a:t>)</a:t>
            </a:r>
            <a:r>
              <a:rPr lang="en-US" dirty="0"/>
              <a:t>.</a:t>
            </a:r>
            <a:endParaRPr lang="cs-CZ" dirty="0"/>
          </a:p>
        </p:txBody>
      </p:sp>
    </p:spTree>
    <p:extLst>
      <p:ext uri="{BB962C8B-B14F-4D97-AF65-F5344CB8AC3E}">
        <p14:creationId xmlns:p14="http://schemas.microsoft.com/office/powerpoint/2010/main" val="1916642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E8553B-AF95-4D0F-BCAB-D19BBB7B146E}"/>
              </a:ext>
            </a:extLst>
          </p:cNvPr>
          <p:cNvSpPr txBox="1"/>
          <p:nvPr/>
        </p:nvSpPr>
        <p:spPr>
          <a:xfrm>
            <a:off x="384312" y="437321"/>
            <a:ext cx="11489635" cy="4524315"/>
          </a:xfrm>
          <a:prstGeom prst="rect">
            <a:avLst/>
          </a:prstGeom>
          <a:noFill/>
        </p:spPr>
        <p:txBody>
          <a:bodyPr wrap="square" rtlCol="0">
            <a:spAutoFit/>
          </a:bodyPr>
          <a:lstStyle/>
          <a:p>
            <a:r>
              <a:rPr lang="cs-CZ" b="1" dirty="0"/>
              <a:t>Šedá litina</a:t>
            </a:r>
            <a:r>
              <a:rPr lang="cs-CZ" dirty="0"/>
              <a:t>: obsahuje uhlík ve formě grafitu, má vyšší obsah Si a málo </a:t>
            </a:r>
            <a:r>
              <a:rPr lang="cs-CZ" dirty="0" err="1"/>
              <a:t>Mn</a:t>
            </a:r>
            <a:r>
              <a:rPr lang="cs-CZ" dirty="0"/>
              <a:t> (vyšší obsah </a:t>
            </a:r>
            <a:r>
              <a:rPr lang="cs-CZ" dirty="0" err="1"/>
              <a:t>Mn</a:t>
            </a:r>
            <a:r>
              <a:rPr lang="cs-CZ" dirty="0"/>
              <a:t> podporuje vznik Fe</a:t>
            </a:r>
            <a:r>
              <a:rPr lang="cs-CZ" baseline="-25000" dirty="0"/>
              <a:t>3</a:t>
            </a:r>
            <a:r>
              <a:rPr lang="cs-CZ" dirty="0"/>
              <a:t>C). Na lomu jsou patrné lístečky grafitu. Je poměrně měkká, dobře se obrábí. </a:t>
            </a:r>
            <a:r>
              <a:rPr lang="en-US" dirty="0" err="1"/>
              <a:t>Šedá</a:t>
            </a:r>
            <a:r>
              <a:rPr lang="en-US" dirty="0"/>
              <a:t> </a:t>
            </a:r>
            <a:r>
              <a:rPr lang="en-US" dirty="0" err="1"/>
              <a:t>litina</a:t>
            </a:r>
            <a:r>
              <a:rPr lang="en-US" dirty="0"/>
              <a:t> </a:t>
            </a:r>
            <a:r>
              <a:rPr lang="en-US" dirty="0" err="1"/>
              <a:t>bývá</a:t>
            </a:r>
            <a:r>
              <a:rPr lang="en-US" dirty="0"/>
              <a:t> </a:t>
            </a:r>
            <a:r>
              <a:rPr lang="en-US" dirty="0" err="1"/>
              <a:t>modifikována</a:t>
            </a:r>
            <a:r>
              <a:rPr lang="en-US" dirty="0"/>
              <a:t> (</a:t>
            </a:r>
            <a:r>
              <a:rPr lang="en-US" dirty="0" err="1"/>
              <a:t>očkována</a:t>
            </a:r>
            <a:r>
              <a:rPr lang="en-US" dirty="0"/>
              <a:t>) </a:t>
            </a:r>
            <a:r>
              <a:rPr lang="en-US" dirty="0" err="1"/>
              <a:t>hořčíkem</a:t>
            </a:r>
            <a:r>
              <a:rPr lang="en-US" dirty="0"/>
              <a:t>, </a:t>
            </a:r>
            <a:r>
              <a:rPr lang="en-US" dirty="0" err="1"/>
              <a:t>vzniká</a:t>
            </a:r>
            <a:r>
              <a:rPr lang="en-US" dirty="0"/>
              <a:t> </a:t>
            </a:r>
            <a:r>
              <a:rPr lang="en-US" b="1" dirty="0" err="1"/>
              <a:t>litina</a:t>
            </a:r>
            <a:r>
              <a:rPr lang="en-US" b="1" dirty="0"/>
              <a:t> </a:t>
            </a:r>
            <a:r>
              <a:rPr lang="en-US" b="1" dirty="0" err="1"/>
              <a:t>tvárná</a:t>
            </a:r>
            <a:r>
              <a:rPr lang="en-US" b="1" dirty="0"/>
              <a:t> </a:t>
            </a:r>
            <a:r>
              <a:rPr lang="en-US" dirty="0" err="1"/>
              <a:t>neboli</a:t>
            </a:r>
            <a:r>
              <a:rPr lang="en-US" dirty="0"/>
              <a:t> </a:t>
            </a:r>
            <a:r>
              <a:rPr lang="en-US" dirty="0" err="1"/>
              <a:t>očkovaná</a:t>
            </a:r>
            <a:r>
              <a:rPr lang="en-US" dirty="0"/>
              <a:t> (</a:t>
            </a:r>
            <a:r>
              <a:rPr lang="en-US" dirty="0" err="1"/>
              <a:t>neboli</a:t>
            </a:r>
            <a:r>
              <a:rPr lang="en-US" dirty="0"/>
              <a:t> </a:t>
            </a:r>
            <a:r>
              <a:rPr lang="en-US" dirty="0" err="1"/>
              <a:t>vazná</a:t>
            </a:r>
            <a:r>
              <a:rPr lang="en-US" dirty="0"/>
              <a:t>). Ta je </a:t>
            </a:r>
            <a:r>
              <a:rPr lang="en-US" dirty="0" err="1"/>
              <a:t>podstatně</a:t>
            </a:r>
            <a:r>
              <a:rPr lang="en-US" dirty="0"/>
              <a:t> </a:t>
            </a:r>
            <a:r>
              <a:rPr lang="en-US" dirty="0" err="1"/>
              <a:t>pevnější</a:t>
            </a:r>
            <a:r>
              <a:rPr lang="en-US" dirty="0"/>
              <a:t> </a:t>
            </a:r>
            <a:r>
              <a:rPr lang="en-US" dirty="0" err="1"/>
              <a:t>než</a:t>
            </a:r>
            <a:r>
              <a:rPr lang="en-US" dirty="0"/>
              <a:t> </a:t>
            </a:r>
            <a:r>
              <a:rPr lang="en-US" dirty="0" err="1"/>
              <a:t>běžná</a:t>
            </a:r>
            <a:r>
              <a:rPr lang="en-US" dirty="0"/>
              <a:t> </a:t>
            </a:r>
            <a:r>
              <a:rPr lang="en-US" dirty="0" err="1"/>
              <a:t>litina</a:t>
            </a:r>
            <a:r>
              <a:rPr lang="en-US" dirty="0"/>
              <a:t> </a:t>
            </a:r>
            <a:r>
              <a:rPr lang="en-US" dirty="0" err="1"/>
              <a:t>šedá</a:t>
            </a:r>
            <a:r>
              <a:rPr lang="en-US" dirty="0"/>
              <a:t>, </a:t>
            </a:r>
            <a:r>
              <a:rPr lang="en-US" dirty="0" err="1"/>
              <a:t>houževnatější</a:t>
            </a:r>
            <a:r>
              <a:rPr lang="en-US" dirty="0"/>
              <a:t> a </a:t>
            </a:r>
            <a:r>
              <a:rPr lang="en-US" dirty="0" err="1"/>
              <a:t>tvárnější</a:t>
            </a:r>
            <a:r>
              <a:rPr lang="en-US" dirty="0"/>
              <a:t>, </a:t>
            </a:r>
            <a:r>
              <a:rPr lang="en-US" dirty="0" err="1"/>
              <a:t>používá</a:t>
            </a:r>
            <a:r>
              <a:rPr lang="en-US" dirty="0"/>
              <a:t> se </a:t>
            </a:r>
            <a:r>
              <a:rPr lang="en-US" dirty="0" err="1"/>
              <a:t>na</a:t>
            </a:r>
            <a:r>
              <a:rPr lang="en-US" dirty="0"/>
              <a:t> </a:t>
            </a:r>
            <a:r>
              <a:rPr lang="en-US" dirty="0" err="1"/>
              <a:t>výrobu</a:t>
            </a:r>
            <a:r>
              <a:rPr lang="en-US" dirty="0"/>
              <a:t> </a:t>
            </a:r>
            <a:r>
              <a:rPr lang="en-US" dirty="0" err="1"/>
              <a:t>ozubených</a:t>
            </a:r>
            <a:r>
              <a:rPr lang="en-US" dirty="0"/>
              <a:t> </a:t>
            </a:r>
            <a:r>
              <a:rPr lang="en-US" dirty="0" err="1"/>
              <a:t>kol</a:t>
            </a:r>
            <a:r>
              <a:rPr lang="en-US" dirty="0"/>
              <a:t>, </a:t>
            </a:r>
            <a:r>
              <a:rPr lang="en-US" dirty="0" err="1"/>
              <a:t>vložených</a:t>
            </a:r>
            <a:r>
              <a:rPr lang="en-US" dirty="0"/>
              <a:t> </a:t>
            </a:r>
            <a:r>
              <a:rPr lang="en-US" dirty="0" err="1"/>
              <a:t>válců</a:t>
            </a:r>
            <a:r>
              <a:rPr lang="en-US" dirty="0"/>
              <a:t> </a:t>
            </a:r>
            <a:r>
              <a:rPr lang="en-US" dirty="0" err="1"/>
              <a:t>či</a:t>
            </a:r>
            <a:r>
              <a:rPr lang="en-US" dirty="0"/>
              <a:t> </a:t>
            </a:r>
            <a:r>
              <a:rPr lang="en-US" dirty="0" err="1"/>
              <a:t>vložek</a:t>
            </a:r>
            <a:r>
              <a:rPr lang="en-US" dirty="0"/>
              <a:t> </a:t>
            </a:r>
            <a:r>
              <a:rPr lang="en-US" dirty="0" err="1"/>
              <a:t>válců</a:t>
            </a:r>
            <a:r>
              <a:rPr lang="en-US" dirty="0"/>
              <a:t> </a:t>
            </a:r>
            <a:r>
              <a:rPr lang="en-US" dirty="0" err="1"/>
              <a:t>motorů</a:t>
            </a:r>
            <a:r>
              <a:rPr lang="en-US" dirty="0"/>
              <a:t>, </a:t>
            </a:r>
            <a:r>
              <a:rPr lang="en-US" dirty="0" err="1"/>
              <a:t>vačkových</a:t>
            </a:r>
            <a:r>
              <a:rPr lang="en-US" dirty="0"/>
              <a:t> a </a:t>
            </a:r>
            <a:r>
              <a:rPr lang="en-US" dirty="0" err="1"/>
              <a:t>klikových</a:t>
            </a:r>
            <a:r>
              <a:rPr lang="en-US" dirty="0"/>
              <a:t> </a:t>
            </a:r>
            <a:r>
              <a:rPr lang="en-US" dirty="0" err="1"/>
              <a:t>hřídelí</a:t>
            </a:r>
            <a:r>
              <a:rPr lang="en-US" dirty="0"/>
              <a:t>.</a:t>
            </a:r>
            <a:endParaRPr lang="cs-CZ" dirty="0"/>
          </a:p>
          <a:p>
            <a:endParaRPr lang="cs-CZ" dirty="0"/>
          </a:p>
          <a:p>
            <a:r>
              <a:rPr lang="cs-CZ" b="1" dirty="0"/>
              <a:t>Tvárná litina </a:t>
            </a:r>
            <a:r>
              <a:rPr lang="cs-CZ" dirty="0"/>
              <a:t>– litina s kuličkovým grafitem, je mechanickými vlastnostmi srovnatelná s ocelí.</a:t>
            </a:r>
          </a:p>
          <a:p>
            <a:endParaRPr lang="cs-CZ" dirty="0"/>
          </a:p>
          <a:p>
            <a:r>
              <a:rPr lang="cs-CZ" b="1" dirty="0"/>
              <a:t>Temperovaná litina </a:t>
            </a:r>
            <a:r>
              <a:rPr lang="cs-CZ" dirty="0"/>
              <a:t>– litina s vločkovým grafitem, je vytvořena tepelným zpracováním, tzv. temperací (o</a:t>
            </a:r>
            <a:r>
              <a:rPr lang="en-US" dirty="0" err="1"/>
              <a:t>dlitky</a:t>
            </a:r>
            <a:r>
              <a:rPr lang="cs-CZ" dirty="0"/>
              <a:t> bílé litiny se</a:t>
            </a:r>
            <a:r>
              <a:rPr lang="en-US" dirty="0"/>
              <a:t> </a:t>
            </a:r>
            <a:r>
              <a:rPr lang="en-US" dirty="0" err="1"/>
              <a:t>dlouhodobě</a:t>
            </a:r>
            <a:r>
              <a:rPr lang="en-US" dirty="0"/>
              <a:t> </a:t>
            </a:r>
            <a:r>
              <a:rPr lang="en-US" dirty="0" err="1"/>
              <a:t>žíhají</a:t>
            </a:r>
            <a:r>
              <a:rPr lang="en-US" dirty="0"/>
              <a:t> </a:t>
            </a:r>
            <a:r>
              <a:rPr lang="en-US" dirty="0" err="1"/>
              <a:t>při</a:t>
            </a:r>
            <a:r>
              <a:rPr lang="en-US" dirty="0"/>
              <a:t> 900 °C</a:t>
            </a:r>
            <a:r>
              <a:rPr lang="cs-CZ" dirty="0"/>
              <a:t>). Složením je podobná šedé litině, je však o něco tvrdší. </a:t>
            </a:r>
          </a:p>
          <a:p>
            <a:endParaRPr lang="cs-CZ" dirty="0"/>
          </a:p>
          <a:p>
            <a:r>
              <a:rPr lang="cs-CZ" b="1" dirty="0" err="1"/>
              <a:t>Vermikulární</a:t>
            </a:r>
            <a:r>
              <a:rPr lang="cs-CZ" b="1" dirty="0"/>
              <a:t> litina </a:t>
            </a:r>
            <a:r>
              <a:rPr lang="cs-CZ" dirty="0"/>
              <a:t>- litina s červíkovitým grafitem (rozvětvené zaoblené útvary se zaobleným zakončením)</a:t>
            </a:r>
          </a:p>
          <a:p>
            <a:endParaRPr lang="cs-CZ" dirty="0"/>
          </a:p>
          <a:p>
            <a:r>
              <a:rPr lang="cs-CZ" b="1" dirty="0"/>
              <a:t>Bílá litina</a:t>
            </a:r>
            <a:r>
              <a:rPr lang="cs-CZ" dirty="0"/>
              <a:t>: obsahuje uhlík ve formě Fe</a:t>
            </a:r>
            <a:r>
              <a:rPr lang="cs-CZ" baseline="-25000" dirty="0"/>
              <a:t>3</a:t>
            </a:r>
            <a:r>
              <a:rPr lang="cs-CZ" dirty="0"/>
              <a:t>C. Má vyšší obsah </a:t>
            </a:r>
            <a:r>
              <a:rPr lang="cs-CZ" dirty="0" err="1"/>
              <a:t>Mn</a:t>
            </a:r>
            <a:r>
              <a:rPr lang="cs-CZ" dirty="0"/>
              <a:t> a nízký obsah Si. Na lomu je stříbřitá. Nedá se pilovat a obtížně se obrábí. V podstatě jde o odlité surové železo. </a:t>
            </a:r>
          </a:p>
          <a:p>
            <a:endParaRPr lang="cs-CZ" dirty="0"/>
          </a:p>
          <a:p>
            <a:r>
              <a:rPr lang="cs-CZ" b="1" dirty="0"/>
              <a:t>Speciální litina</a:t>
            </a:r>
            <a:r>
              <a:rPr lang="cs-CZ" dirty="0"/>
              <a:t>: obsahuje vysoký podíl legujících prvků, získává se v elektrických pecích pomocí feroslitin. </a:t>
            </a:r>
            <a:endParaRPr lang="en-US" dirty="0"/>
          </a:p>
        </p:txBody>
      </p:sp>
      <p:pic>
        <p:nvPicPr>
          <p:cNvPr id="1026" name="Picture 2" descr="Image result for šedá litina">
            <a:extLst>
              <a:ext uri="{FF2B5EF4-FFF2-40B4-BE49-F238E27FC236}">
                <a16:creationId xmlns:a16="http://schemas.microsoft.com/office/drawing/2014/main" id="{2700F815-5B96-437B-9184-38317FB78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25" y="5416061"/>
            <a:ext cx="1341454" cy="949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ílá litina&quot;">
            <a:extLst>
              <a:ext uri="{FF2B5EF4-FFF2-40B4-BE49-F238E27FC236}">
                <a16:creationId xmlns:a16="http://schemas.microsoft.com/office/drawing/2014/main" id="{B2957A48-9909-4690-9870-9BD7E8D53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198" y="5001425"/>
            <a:ext cx="1428603" cy="174931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A528B09B-1574-490F-973E-F7655F7496DB}"/>
              </a:ext>
            </a:extLst>
          </p:cNvPr>
          <p:cNvPicPr>
            <a:picLocks noChangeAspect="1"/>
          </p:cNvPicPr>
          <p:nvPr/>
        </p:nvPicPr>
        <p:blipFill>
          <a:blip r:embed="rId4"/>
          <a:stretch>
            <a:fillRect/>
          </a:stretch>
        </p:blipFill>
        <p:spPr>
          <a:xfrm>
            <a:off x="3878506" y="5444196"/>
            <a:ext cx="2493247" cy="850070"/>
          </a:xfrm>
          <a:prstGeom prst="rect">
            <a:avLst/>
          </a:prstGeom>
        </p:spPr>
      </p:pic>
      <p:pic>
        <p:nvPicPr>
          <p:cNvPr id="6" name="Obrázek 5">
            <a:extLst>
              <a:ext uri="{FF2B5EF4-FFF2-40B4-BE49-F238E27FC236}">
                <a16:creationId xmlns:a16="http://schemas.microsoft.com/office/drawing/2014/main" id="{DE3AE207-B34D-46B7-8F63-DF488F05CDBD}"/>
              </a:ext>
            </a:extLst>
          </p:cNvPr>
          <p:cNvPicPr>
            <a:picLocks noChangeAspect="1"/>
          </p:cNvPicPr>
          <p:nvPr/>
        </p:nvPicPr>
        <p:blipFill>
          <a:blip r:embed="rId5"/>
          <a:stretch>
            <a:fillRect/>
          </a:stretch>
        </p:blipFill>
        <p:spPr>
          <a:xfrm>
            <a:off x="6772639" y="4951827"/>
            <a:ext cx="2286956" cy="1726365"/>
          </a:xfrm>
          <a:prstGeom prst="rect">
            <a:avLst/>
          </a:prstGeom>
        </p:spPr>
      </p:pic>
      <p:pic>
        <p:nvPicPr>
          <p:cNvPr id="7" name="Obrázek 6">
            <a:extLst>
              <a:ext uri="{FF2B5EF4-FFF2-40B4-BE49-F238E27FC236}">
                <a16:creationId xmlns:a16="http://schemas.microsoft.com/office/drawing/2014/main" id="{FC3FBC2F-413A-45FE-B1A3-B805EF030085}"/>
              </a:ext>
            </a:extLst>
          </p:cNvPr>
          <p:cNvPicPr>
            <a:picLocks noChangeAspect="1"/>
          </p:cNvPicPr>
          <p:nvPr/>
        </p:nvPicPr>
        <p:blipFill>
          <a:blip r:embed="rId6"/>
          <a:stretch>
            <a:fillRect/>
          </a:stretch>
        </p:blipFill>
        <p:spPr>
          <a:xfrm>
            <a:off x="9618125" y="4986851"/>
            <a:ext cx="1762125" cy="1695450"/>
          </a:xfrm>
          <a:prstGeom prst="rect">
            <a:avLst/>
          </a:prstGeom>
        </p:spPr>
      </p:pic>
    </p:spTree>
    <p:extLst>
      <p:ext uri="{BB962C8B-B14F-4D97-AF65-F5344CB8AC3E}">
        <p14:creationId xmlns:p14="http://schemas.microsoft.com/office/powerpoint/2010/main" val="701757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4E6EC5-0124-42C2-A062-D7374C941DA3}"/>
              </a:ext>
            </a:extLst>
          </p:cNvPr>
          <p:cNvSpPr>
            <a:spLocks noGrp="1"/>
          </p:cNvSpPr>
          <p:nvPr>
            <p:ph type="title"/>
          </p:nvPr>
        </p:nvSpPr>
        <p:spPr>
          <a:xfrm>
            <a:off x="838200" y="365125"/>
            <a:ext cx="10515600" cy="668545"/>
          </a:xfrm>
        </p:spPr>
        <p:txBody>
          <a:bodyPr>
            <a:normAutofit/>
          </a:bodyPr>
          <a:lstStyle/>
          <a:p>
            <a:r>
              <a:rPr lang="cs-CZ" sz="2800" b="1" dirty="0">
                <a:latin typeface="+mn-lt"/>
              </a:rPr>
              <a:t>Výroba vápna</a:t>
            </a:r>
            <a:endParaRPr lang="en-US" sz="2800" b="1" dirty="0">
              <a:latin typeface="+mn-lt"/>
            </a:endParaRPr>
          </a:p>
        </p:txBody>
      </p:sp>
      <p:sp>
        <p:nvSpPr>
          <p:cNvPr id="3" name="TextovéPole 2">
            <a:extLst>
              <a:ext uri="{FF2B5EF4-FFF2-40B4-BE49-F238E27FC236}">
                <a16:creationId xmlns:a16="http://schemas.microsoft.com/office/drawing/2014/main" id="{DFF6C0FD-C92A-4E18-A318-FE52ACB9DDAC}"/>
              </a:ext>
            </a:extLst>
          </p:cNvPr>
          <p:cNvSpPr txBox="1"/>
          <p:nvPr/>
        </p:nvSpPr>
        <p:spPr>
          <a:xfrm>
            <a:off x="364434" y="1478230"/>
            <a:ext cx="11463131" cy="5078313"/>
          </a:xfrm>
          <a:prstGeom prst="rect">
            <a:avLst/>
          </a:prstGeom>
          <a:noFill/>
        </p:spPr>
        <p:txBody>
          <a:bodyPr wrap="square" rtlCol="0">
            <a:spAutoFit/>
          </a:bodyPr>
          <a:lstStyle/>
          <a:p>
            <a:r>
              <a:rPr lang="cs-CZ" dirty="0"/>
              <a:t>Vápno (vzdušné vápno) – hlavní složkou je </a:t>
            </a:r>
            <a:r>
              <a:rPr lang="cs-CZ" dirty="0" err="1"/>
              <a:t>CaO</a:t>
            </a:r>
            <a:r>
              <a:rPr lang="cs-CZ" dirty="0"/>
              <a:t>:</a:t>
            </a:r>
          </a:p>
          <a:p>
            <a:r>
              <a:rPr lang="cs-CZ" dirty="0"/>
              <a:t>	bílé vzdušné vápno (přes 90 % </a:t>
            </a:r>
            <a:r>
              <a:rPr lang="cs-CZ" dirty="0" err="1"/>
              <a:t>CaO</a:t>
            </a:r>
            <a:r>
              <a:rPr lang="cs-CZ" dirty="0"/>
              <a:t>)</a:t>
            </a:r>
          </a:p>
          <a:p>
            <a:r>
              <a:rPr lang="cs-CZ" dirty="0"/>
              <a:t>	obyčejné vzdušné vápno (do 90 % </a:t>
            </a:r>
            <a:r>
              <a:rPr lang="cs-CZ" dirty="0" err="1"/>
              <a:t>CaO</a:t>
            </a:r>
            <a:r>
              <a:rPr lang="cs-CZ" dirty="0"/>
              <a:t>)</a:t>
            </a:r>
          </a:p>
          <a:p>
            <a:r>
              <a:rPr lang="cs-CZ" dirty="0"/>
              <a:t>	dolomitické vápno (přes 80 % </a:t>
            </a:r>
            <a:r>
              <a:rPr lang="cs-CZ" dirty="0" err="1"/>
              <a:t>CaO</a:t>
            </a:r>
            <a:r>
              <a:rPr lang="cs-CZ" dirty="0"/>
              <a:t> a přes 10 % </a:t>
            </a:r>
            <a:r>
              <a:rPr lang="cs-CZ" dirty="0" err="1"/>
              <a:t>MgO</a:t>
            </a:r>
            <a:r>
              <a:rPr lang="cs-CZ" dirty="0"/>
              <a:t>)</a:t>
            </a:r>
          </a:p>
          <a:p>
            <a:r>
              <a:rPr lang="cs-CZ" dirty="0"/>
              <a:t>Podstatou výroby je vypalování vápence (často s příměsí dolomitu, CaCO</a:t>
            </a:r>
            <a:r>
              <a:rPr lang="cs-CZ" baseline="-25000" dirty="0"/>
              <a:t>3</a:t>
            </a:r>
            <a:r>
              <a:rPr lang="cs-CZ" dirty="0"/>
              <a:t> + MgCO</a:t>
            </a:r>
            <a:r>
              <a:rPr lang="cs-CZ" baseline="-25000" dirty="0"/>
              <a:t>3</a:t>
            </a:r>
            <a:r>
              <a:rPr lang="cs-CZ" dirty="0"/>
              <a:t>) pod mez slinutí</a:t>
            </a:r>
          </a:p>
          <a:p>
            <a:endParaRPr lang="cs-CZ" dirty="0"/>
          </a:p>
          <a:p>
            <a:pPr algn="ctr"/>
            <a:r>
              <a:rPr lang="cs-CZ" dirty="0">
                <a:cs typeface="Arial" panose="020B0604020202020204" pitchFamily="34" charset="0"/>
              </a:rPr>
              <a:t>CaCO</a:t>
            </a:r>
            <a:r>
              <a:rPr lang="cs-CZ" baseline="-25000" dirty="0">
                <a:cs typeface="Arial" panose="020B0604020202020204" pitchFamily="34" charset="0"/>
              </a:rPr>
              <a:t>3</a:t>
            </a:r>
            <a:r>
              <a:rPr lang="cs-CZ" dirty="0">
                <a:cs typeface="Arial" panose="020B0604020202020204" pitchFamily="34" charset="0"/>
              </a:rPr>
              <a:t> → </a:t>
            </a:r>
            <a:r>
              <a:rPr lang="cs-CZ" dirty="0" err="1">
                <a:cs typeface="Arial" panose="020B0604020202020204" pitchFamily="34" charset="0"/>
              </a:rPr>
              <a:t>CaO</a:t>
            </a:r>
            <a:r>
              <a:rPr lang="cs-CZ" dirty="0">
                <a:cs typeface="Arial" panose="020B0604020202020204" pitchFamily="34" charset="0"/>
              </a:rPr>
              <a:t> + CO</a:t>
            </a:r>
            <a:r>
              <a:rPr lang="cs-CZ" baseline="-25000" dirty="0">
                <a:cs typeface="Arial" panose="020B0604020202020204" pitchFamily="34" charset="0"/>
              </a:rPr>
              <a:t>2               </a:t>
            </a:r>
            <a:r>
              <a:rPr lang="cs-CZ" dirty="0"/>
              <a:t>∆H = +178 </a:t>
            </a:r>
            <a:r>
              <a:rPr lang="cs-CZ" dirty="0" err="1"/>
              <a:t>kJ</a:t>
            </a:r>
            <a:r>
              <a:rPr lang="cs-CZ" dirty="0"/>
              <a:t>/mol</a:t>
            </a:r>
          </a:p>
          <a:p>
            <a:endParaRPr lang="cs-CZ" dirty="0"/>
          </a:p>
          <a:p>
            <a:r>
              <a:rPr lang="cs-CZ" dirty="0"/>
              <a:t>Hašení vápna se provádí v tzv. hasidle</a:t>
            </a:r>
          </a:p>
          <a:p>
            <a:endParaRPr lang="cs-CZ" dirty="0"/>
          </a:p>
          <a:p>
            <a:pPr algn="ctr"/>
            <a:r>
              <a:rPr lang="cs-CZ" dirty="0"/>
              <a:t> </a:t>
            </a:r>
            <a:r>
              <a:rPr lang="cs-CZ" dirty="0" err="1">
                <a:cs typeface="Arial" panose="020B0604020202020204" pitchFamily="34" charset="0"/>
              </a:rPr>
              <a:t>CaO</a:t>
            </a:r>
            <a:r>
              <a:rPr lang="cs-CZ" dirty="0">
                <a:cs typeface="Arial" panose="020B0604020202020204" pitchFamily="34" charset="0"/>
              </a:rPr>
              <a:t> + H</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 </a:t>
            </a:r>
            <a:r>
              <a:rPr lang="cs-CZ" dirty="0">
                <a:cs typeface="Arial" panose="020B0604020202020204" pitchFamily="34" charset="0"/>
              </a:rPr>
              <a:t>→ Ca(OH)</a:t>
            </a:r>
            <a:r>
              <a:rPr lang="cs-CZ" baseline="-25000" dirty="0">
                <a:cs typeface="Arial" panose="020B0604020202020204" pitchFamily="34" charset="0"/>
              </a:rPr>
              <a:t>2</a:t>
            </a:r>
            <a:r>
              <a:rPr lang="cs-CZ" dirty="0">
                <a:cs typeface="Arial" panose="020B0604020202020204" pitchFamily="34" charset="0"/>
              </a:rPr>
              <a:t> </a:t>
            </a:r>
            <a:r>
              <a:rPr lang="cs-CZ" dirty="0"/>
              <a:t>      ∆H = -65 </a:t>
            </a:r>
            <a:r>
              <a:rPr lang="cs-CZ" dirty="0" err="1"/>
              <a:t>kJ</a:t>
            </a:r>
            <a:r>
              <a:rPr lang="cs-CZ" dirty="0"/>
              <a:t>/mol</a:t>
            </a:r>
          </a:p>
          <a:p>
            <a:endParaRPr lang="cs-CZ" dirty="0"/>
          </a:p>
          <a:p>
            <a:r>
              <a:rPr lang="cs-CZ" dirty="0"/>
              <a:t>Vzniklý hydroxid vápenatý (vápenné mléko, hašené vápno) se směšuje s vodou a pískem na maltu. Její tuhnutí souvisí s vysycháním, rekrystalizací a tvorbou CaCO</a:t>
            </a:r>
            <a:r>
              <a:rPr lang="cs-CZ" baseline="-25000" dirty="0"/>
              <a:t>3</a:t>
            </a:r>
            <a:r>
              <a:rPr lang="cs-CZ" dirty="0"/>
              <a:t>.</a:t>
            </a:r>
          </a:p>
          <a:p>
            <a:endParaRPr lang="cs-CZ" dirty="0"/>
          </a:p>
          <a:p>
            <a:pPr algn="ctr"/>
            <a:r>
              <a:rPr lang="cs-CZ" dirty="0">
                <a:cs typeface="Arial" panose="020B0604020202020204" pitchFamily="34" charset="0"/>
              </a:rPr>
              <a:t>Ca(OH)</a:t>
            </a:r>
            <a:r>
              <a:rPr lang="cs-CZ" baseline="-25000" dirty="0">
                <a:cs typeface="Arial" panose="020B0604020202020204" pitchFamily="34" charset="0"/>
              </a:rPr>
              <a:t>2</a:t>
            </a:r>
            <a:r>
              <a:rPr lang="cs-CZ" dirty="0">
                <a:cs typeface="Arial" panose="020B0604020202020204" pitchFamily="34" charset="0"/>
              </a:rPr>
              <a:t> + CO</a:t>
            </a:r>
            <a:r>
              <a:rPr lang="cs-CZ" baseline="-25000" dirty="0">
                <a:cs typeface="Arial" panose="020B0604020202020204" pitchFamily="34" charset="0"/>
              </a:rPr>
              <a:t>2 </a:t>
            </a:r>
            <a:r>
              <a:rPr lang="cs-CZ" dirty="0">
                <a:cs typeface="Arial" panose="020B0604020202020204" pitchFamily="34" charset="0"/>
              </a:rPr>
              <a:t>→ CaCO</a:t>
            </a:r>
            <a:r>
              <a:rPr lang="cs-CZ" baseline="-25000" dirty="0">
                <a:cs typeface="Arial" panose="020B0604020202020204" pitchFamily="34" charset="0"/>
              </a:rPr>
              <a:t>3</a:t>
            </a:r>
            <a:r>
              <a:rPr lang="cs-CZ" dirty="0">
                <a:cs typeface="Arial" panose="020B0604020202020204" pitchFamily="34" charset="0"/>
              </a:rPr>
              <a:t> + H</a:t>
            </a:r>
            <a:r>
              <a:rPr lang="cs-CZ" baseline="-25000" dirty="0">
                <a:cs typeface="Arial" panose="020B0604020202020204" pitchFamily="34" charset="0"/>
              </a:rPr>
              <a:t>2</a:t>
            </a:r>
            <a:r>
              <a:rPr lang="cs-CZ" dirty="0">
                <a:cs typeface="Arial" panose="020B0604020202020204" pitchFamily="34" charset="0"/>
              </a:rPr>
              <a:t>O</a:t>
            </a:r>
          </a:p>
          <a:p>
            <a:endParaRPr lang="cs-CZ" dirty="0"/>
          </a:p>
          <a:p>
            <a:r>
              <a:rPr lang="cs-CZ" dirty="0"/>
              <a:t>Tento proces lze podpořit hořením koksu v otevřených sudech v novostavbách (vznik tepla a CO</a:t>
            </a:r>
            <a:r>
              <a:rPr lang="cs-CZ" baseline="-25000" dirty="0"/>
              <a:t>2</a:t>
            </a:r>
            <a:r>
              <a:rPr lang="cs-CZ" dirty="0"/>
              <a:t>)</a:t>
            </a:r>
            <a:endParaRPr lang="en-US" dirty="0"/>
          </a:p>
        </p:txBody>
      </p:sp>
    </p:spTree>
    <p:extLst>
      <p:ext uri="{BB962C8B-B14F-4D97-AF65-F5344CB8AC3E}">
        <p14:creationId xmlns:p14="http://schemas.microsoft.com/office/powerpoint/2010/main" val="2313905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ýsledek obrázku pro výroba železa">
            <a:extLst>
              <a:ext uri="{FF2B5EF4-FFF2-40B4-BE49-F238E27FC236}">
                <a16:creationId xmlns:a16="http://schemas.microsoft.com/office/drawing/2014/main" id="{263DF920-8717-40F2-A1AB-389511770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313" y="2366558"/>
            <a:ext cx="5127776" cy="2402458"/>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F65E9CA7-9B54-4832-B54C-85C34B8F47C8}"/>
              </a:ext>
            </a:extLst>
          </p:cNvPr>
          <p:cNvPicPr>
            <a:picLocks noChangeAspect="1"/>
          </p:cNvPicPr>
          <p:nvPr/>
        </p:nvPicPr>
        <p:blipFill>
          <a:blip r:embed="rId3"/>
          <a:stretch>
            <a:fillRect/>
          </a:stretch>
        </p:blipFill>
        <p:spPr>
          <a:xfrm>
            <a:off x="6705600" y="236468"/>
            <a:ext cx="4856820" cy="1970451"/>
          </a:xfrm>
          <a:prstGeom prst="rect">
            <a:avLst/>
          </a:prstGeom>
        </p:spPr>
      </p:pic>
      <p:sp>
        <p:nvSpPr>
          <p:cNvPr id="3" name="Obdélník 2">
            <a:extLst>
              <a:ext uri="{FF2B5EF4-FFF2-40B4-BE49-F238E27FC236}">
                <a16:creationId xmlns:a16="http://schemas.microsoft.com/office/drawing/2014/main" id="{6FE5CCBF-C939-49A6-9159-042C3F9ADA83}"/>
              </a:ext>
            </a:extLst>
          </p:cNvPr>
          <p:cNvSpPr/>
          <p:nvPr/>
        </p:nvSpPr>
        <p:spPr>
          <a:xfrm>
            <a:off x="251793" y="3743235"/>
            <a:ext cx="5314121" cy="2308324"/>
          </a:xfrm>
          <a:prstGeom prst="rect">
            <a:avLst/>
          </a:prstGeom>
        </p:spPr>
        <p:txBody>
          <a:bodyPr wrap="square">
            <a:spAutoFit/>
          </a:bodyPr>
          <a:lstStyle/>
          <a:p>
            <a:r>
              <a:rPr lang="en-US" b="1" dirty="0" err="1">
                <a:solidFill>
                  <a:srgbClr val="000000"/>
                </a:solidFill>
              </a:rPr>
              <a:t>Bessemerův</a:t>
            </a:r>
            <a:r>
              <a:rPr lang="en-US" b="1" dirty="0">
                <a:solidFill>
                  <a:srgbClr val="000000"/>
                </a:solidFill>
              </a:rPr>
              <a:t> </a:t>
            </a:r>
            <a:r>
              <a:rPr lang="en-US" b="1" dirty="0" err="1">
                <a:solidFill>
                  <a:srgbClr val="000000"/>
                </a:solidFill>
              </a:rPr>
              <a:t>konvertor</a:t>
            </a:r>
            <a:r>
              <a:rPr lang="en-US" dirty="0">
                <a:solidFill>
                  <a:srgbClr val="000000"/>
                </a:solidFill>
              </a:rPr>
              <a:t> </a:t>
            </a:r>
            <a:r>
              <a:rPr lang="cs-CZ" dirty="0">
                <a:solidFill>
                  <a:srgbClr val="000000"/>
                </a:solidFill>
              </a:rPr>
              <a:t>(</a:t>
            </a:r>
            <a:r>
              <a:rPr lang="en-US" dirty="0" err="1">
                <a:solidFill>
                  <a:srgbClr val="000000"/>
                </a:solidFill>
              </a:rPr>
              <a:t>kysel</a:t>
            </a:r>
            <a:r>
              <a:rPr lang="cs-CZ" dirty="0">
                <a:solidFill>
                  <a:srgbClr val="000000"/>
                </a:solidFill>
              </a:rPr>
              <a:t>á</a:t>
            </a:r>
            <a:r>
              <a:rPr lang="en-US" dirty="0">
                <a:solidFill>
                  <a:srgbClr val="000000"/>
                </a:solidFill>
              </a:rPr>
              <a:t> </a:t>
            </a:r>
            <a:r>
              <a:rPr lang="en-US" dirty="0" err="1">
                <a:solidFill>
                  <a:srgbClr val="000000"/>
                </a:solidFill>
              </a:rPr>
              <a:t>dinasov</a:t>
            </a:r>
            <a:r>
              <a:rPr lang="cs-CZ" dirty="0">
                <a:solidFill>
                  <a:srgbClr val="000000"/>
                </a:solidFill>
              </a:rPr>
              <a:t>á</a:t>
            </a:r>
            <a:r>
              <a:rPr lang="en-US" dirty="0">
                <a:solidFill>
                  <a:srgbClr val="000000"/>
                </a:solidFill>
              </a:rPr>
              <a:t> </a:t>
            </a:r>
            <a:r>
              <a:rPr lang="en-US" dirty="0" err="1">
                <a:solidFill>
                  <a:srgbClr val="000000"/>
                </a:solidFill>
              </a:rPr>
              <a:t>vyzdívk</a:t>
            </a:r>
            <a:r>
              <a:rPr lang="cs-CZ" dirty="0">
                <a:solidFill>
                  <a:srgbClr val="000000"/>
                </a:solidFill>
              </a:rPr>
              <a:t>a):</a:t>
            </a:r>
            <a:r>
              <a:rPr lang="en-US" dirty="0">
                <a:solidFill>
                  <a:srgbClr val="000000"/>
                </a:solidFill>
              </a:rPr>
              <a:t>  </a:t>
            </a:r>
            <a:r>
              <a:rPr lang="en-US" dirty="0" err="1">
                <a:solidFill>
                  <a:srgbClr val="000000"/>
                </a:solidFill>
              </a:rPr>
              <a:t>kysel</a:t>
            </a:r>
            <a:r>
              <a:rPr lang="cs-CZ" dirty="0">
                <a:solidFill>
                  <a:srgbClr val="000000"/>
                </a:solidFill>
              </a:rPr>
              <a:t>á</a:t>
            </a:r>
            <a:r>
              <a:rPr lang="en-US" dirty="0">
                <a:solidFill>
                  <a:srgbClr val="000000"/>
                </a:solidFill>
              </a:rPr>
              <a:t> </a:t>
            </a:r>
            <a:r>
              <a:rPr lang="en-US" dirty="0" err="1">
                <a:solidFill>
                  <a:srgbClr val="000000"/>
                </a:solidFill>
              </a:rPr>
              <a:t>strusk</a:t>
            </a:r>
            <a:r>
              <a:rPr lang="cs-CZ" dirty="0">
                <a:solidFill>
                  <a:srgbClr val="000000"/>
                </a:solidFill>
              </a:rPr>
              <a:t>a</a:t>
            </a:r>
            <a:r>
              <a:rPr lang="en-US" dirty="0">
                <a:solidFill>
                  <a:srgbClr val="000000"/>
                </a:solidFill>
              </a:rPr>
              <a:t>, </a:t>
            </a:r>
            <a:r>
              <a:rPr lang="en-US" dirty="0" err="1">
                <a:solidFill>
                  <a:srgbClr val="000000"/>
                </a:solidFill>
              </a:rPr>
              <a:t>nebylo</a:t>
            </a:r>
            <a:r>
              <a:rPr lang="en-US" dirty="0">
                <a:solidFill>
                  <a:srgbClr val="000000"/>
                </a:solidFill>
              </a:rPr>
              <a:t> </a:t>
            </a:r>
            <a:r>
              <a:rPr lang="en-US" dirty="0" err="1">
                <a:solidFill>
                  <a:srgbClr val="000000"/>
                </a:solidFill>
              </a:rPr>
              <a:t>možno</a:t>
            </a:r>
            <a:r>
              <a:rPr lang="en-US" dirty="0">
                <a:solidFill>
                  <a:srgbClr val="000000"/>
                </a:solidFill>
              </a:rPr>
              <a:t> </a:t>
            </a:r>
            <a:r>
              <a:rPr lang="en-US" dirty="0" err="1">
                <a:solidFill>
                  <a:srgbClr val="000000"/>
                </a:solidFill>
              </a:rPr>
              <a:t>odstranit</a:t>
            </a:r>
            <a:r>
              <a:rPr lang="en-US" dirty="0">
                <a:solidFill>
                  <a:srgbClr val="000000"/>
                </a:solidFill>
              </a:rPr>
              <a:t> ze </a:t>
            </a:r>
            <a:r>
              <a:rPr lang="en-US" dirty="0" err="1">
                <a:solidFill>
                  <a:srgbClr val="000000"/>
                </a:solidFill>
              </a:rPr>
              <a:t>surového</a:t>
            </a:r>
            <a:r>
              <a:rPr lang="en-US" dirty="0">
                <a:solidFill>
                  <a:srgbClr val="000000"/>
                </a:solidFill>
              </a:rPr>
              <a:t> </a:t>
            </a:r>
            <a:r>
              <a:rPr lang="en-US" dirty="0" err="1">
                <a:solidFill>
                  <a:srgbClr val="000000"/>
                </a:solidFill>
              </a:rPr>
              <a:t>železa</a:t>
            </a:r>
            <a:r>
              <a:rPr lang="en-US" dirty="0">
                <a:solidFill>
                  <a:srgbClr val="000000"/>
                </a:solidFill>
              </a:rPr>
              <a:t> </a:t>
            </a:r>
            <a:r>
              <a:rPr lang="en-US" dirty="0" err="1">
                <a:solidFill>
                  <a:srgbClr val="000000"/>
                </a:solidFill>
              </a:rPr>
              <a:t>síru</a:t>
            </a:r>
            <a:r>
              <a:rPr lang="en-US" dirty="0">
                <a:solidFill>
                  <a:srgbClr val="000000"/>
                </a:solidFill>
              </a:rPr>
              <a:t> ani </a:t>
            </a:r>
            <a:r>
              <a:rPr lang="en-US" dirty="0" err="1">
                <a:solidFill>
                  <a:srgbClr val="000000"/>
                </a:solidFill>
              </a:rPr>
              <a:t>fosfor</a:t>
            </a:r>
            <a:r>
              <a:rPr lang="en-US" dirty="0">
                <a:solidFill>
                  <a:srgbClr val="000000"/>
                </a:solidFill>
              </a:rPr>
              <a:t>. </a:t>
            </a:r>
            <a:endParaRPr lang="cs-CZ" dirty="0">
              <a:solidFill>
                <a:srgbClr val="000000"/>
              </a:solidFill>
            </a:endParaRPr>
          </a:p>
          <a:p>
            <a:endParaRPr lang="cs-CZ" dirty="0">
              <a:solidFill>
                <a:srgbClr val="000000"/>
              </a:solidFill>
            </a:endParaRPr>
          </a:p>
          <a:p>
            <a:r>
              <a:rPr lang="en-US" b="1" dirty="0" err="1"/>
              <a:t>Thomasův</a:t>
            </a:r>
            <a:r>
              <a:rPr lang="en-US" b="1" dirty="0"/>
              <a:t> </a:t>
            </a:r>
            <a:r>
              <a:rPr lang="en-US" b="1" dirty="0" err="1"/>
              <a:t>konvertor</a:t>
            </a:r>
            <a:r>
              <a:rPr lang="cs-CZ" b="1" dirty="0"/>
              <a:t> </a:t>
            </a:r>
            <a:r>
              <a:rPr lang="cs-CZ" dirty="0"/>
              <a:t>(</a:t>
            </a:r>
            <a:r>
              <a:rPr lang="en-US" dirty="0" err="1"/>
              <a:t>zásadit</a:t>
            </a:r>
            <a:r>
              <a:rPr lang="cs-CZ" dirty="0"/>
              <a:t>á</a:t>
            </a:r>
            <a:r>
              <a:rPr lang="en-US" dirty="0"/>
              <a:t> </a:t>
            </a:r>
            <a:r>
              <a:rPr lang="en-US" dirty="0" err="1"/>
              <a:t>vyzdívk</a:t>
            </a:r>
            <a:r>
              <a:rPr lang="cs-CZ" dirty="0"/>
              <a:t>a):</a:t>
            </a:r>
            <a:r>
              <a:rPr lang="en-US" dirty="0"/>
              <a:t> </a:t>
            </a:r>
            <a:r>
              <a:rPr lang="cs-CZ" dirty="0"/>
              <a:t>umožňuje zpracovat </a:t>
            </a:r>
            <a:r>
              <a:rPr lang="en-US" dirty="0" err="1"/>
              <a:t>rud</a:t>
            </a:r>
            <a:r>
              <a:rPr lang="cs-CZ" dirty="0"/>
              <a:t>y</a:t>
            </a:r>
            <a:r>
              <a:rPr lang="en-US" dirty="0"/>
              <a:t> </a:t>
            </a:r>
            <a:r>
              <a:rPr lang="en-US" dirty="0" err="1"/>
              <a:t>obsahují</a:t>
            </a:r>
            <a:r>
              <a:rPr lang="cs-CZ" dirty="0" err="1"/>
              <a:t>cí</a:t>
            </a:r>
            <a:r>
              <a:rPr lang="en-US" dirty="0"/>
              <a:t> </a:t>
            </a:r>
            <a:r>
              <a:rPr lang="en-US" dirty="0" err="1"/>
              <a:t>větší</a:t>
            </a:r>
            <a:r>
              <a:rPr lang="en-US" dirty="0"/>
              <a:t> </a:t>
            </a:r>
            <a:r>
              <a:rPr lang="en-US" dirty="0" err="1"/>
              <a:t>množství</a:t>
            </a:r>
            <a:r>
              <a:rPr lang="en-US" dirty="0"/>
              <a:t> </a:t>
            </a:r>
            <a:r>
              <a:rPr lang="en-US" dirty="0" err="1"/>
              <a:t>fosforu</a:t>
            </a:r>
            <a:r>
              <a:rPr lang="en-US" dirty="0"/>
              <a:t>. </a:t>
            </a:r>
            <a:r>
              <a:rPr lang="en-US" dirty="0" err="1"/>
              <a:t>Ocelářská</a:t>
            </a:r>
            <a:r>
              <a:rPr lang="en-US" dirty="0"/>
              <a:t> </a:t>
            </a:r>
            <a:r>
              <a:rPr lang="en-US" dirty="0" err="1"/>
              <a:t>struska</a:t>
            </a:r>
            <a:r>
              <a:rPr lang="en-US" dirty="0"/>
              <a:t> </a:t>
            </a:r>
            <a:r>
              <a:rPr lang="en-US" dirty="0" err="1"/>
              <a:t>bohatá</a:t>
            </a:r>
            <a:r>
              <a:rPr lang="en-US" dirty="0"/>
              <a:t> </a:t>
            </a:r>
            <a:r>
              <a:rPr lang="en-US" dirty="0" err="1"/>
              <a:t>fosforem</a:t>
            </a:r>
            <a:r>
              <a:rPr lang="en-US" dirty="0"/>
              <a:t> </a:t>
            </a:r>
            <a:r>
              <a:rPr lang="en-US" dirty="0" err="1"/>
              <a:t>byla</a:t>
            </a:r>
            <a:r>
              <a:rPr lang="en-US" dirty="0"/>
              <a:t> </a:t>
            </a:r>
            <a:r>
              <a:rPr lang="en-US" dirty="0" err="1"/>
              <a:t>využívána</a:t>
            </a:r>
            <a:r>
              <a:rPr lang="en-US" dirty="0"/>
              <a:t> v </a:t>
            </a:r>
            <a:r>
              <a:rPr lang="en-US" dirty="0" err="1"/>
              <a:t>zemědělství</a:t>
            </a:r>
            <a:r>
              <a:rPr lang="en-US" dirty="0"/>
              <a:t> </a:t>
            </a:r>
            <a:r>
              <a:rPr lang="en-US" dirty="0" err="1"/>
              <a:t>jako</a:t>
            </a:r>
            <a:r>
              <a:rPr lang="en-US" dirty="0"/>
              <a:t> </a:t>
            </a:r>
            <a:r>
              <a:rPr lang="en-US" dirty="0" err="1"/>
              <a:t>hnojivo</a:t>
            </a:r>
            <a:r>
              <a:rPr lang="cs-CZ" dirty="0"/>
              <a:t> (</a:t>
            </a:r>
            <a:r>
              <a:rPr lang="cs-CZ" b="1" i="1" dirty="0"/>
              <a:t>Thomasova moučka</a:t>
            </a:r>
            <a:r>
              <a:rPr lang="cs-CZ" dirty="0"/>
              <a:t>)</a:t>
            </a:r>
            <a:r>
              <a:rPr lang="en-US" dirty="0"/>
              <a:t>. </a:t>
            </a:r>
          </a:p>
        </p:txBody>
      </p:sp>
      <p:sp>
        <p:nvSpPr>
          <p:cNvPr id="4" name="TextovéPole 3">
            <a:extLst>
              <a:ext uri="{FF2B5EF4-FFF2-40B4-BE49-F238E27FC236}">
                <a16:creationId xmlns:a16="http://schemas.microsoft.com/office/drawing/2014/main" id="{E744E173-14F8-406D-8BB7-4D0062AC6E59}"/>
              </a:ext>
            </a:extLst>
          </p:cNvPr>
          <p:cNvSpPr txBox="1"/>
          <p:nvPr/>
        </p:nvSpPr>
        <p:spPr>
          <a:xfrm>
            <a:off x="278296" y="331305"/>
            <a:ext cx="3995196" cy="523220"/>
          </a:xfrm>
          <a:prstGeom prst="rect">
            <a:avLst/>
          </a:prstGeom>
          <a:noFill/>
        </p:spPr>
        <p:txBody>
          <a:bodyPr wrap="none" rtlCol="0">
            <a:spAutoFit/>
          </a:bodyPr>
          <a:lstStyle/>
          <a:p>
            <a:r>
              <a:rPr lang="cs-CZ" sz="2800" b="1" dirty="0"/>
              <a:t>Výroba oceli v ocelárnách</a:t>
            </a:r>
            <a:endParaRPr lang="en-US" sz="2800" b="1" dirty="0"/>
          </a:p>
        </p:txBody>
      </p:sp>
      <p:sp>
        <p:nvSpPr>
          <p:cNvPr id="5" name="Obdélník 4">
            <a:extLst>
              <a:ext uri="{FF2B5EF4-FFF2-40B4-BE49-F238E27FC236}">
                <a16:creationId xmlns:a16="http://schemas.microsoft.com/office/drawing/2014/main" id="{532C3CC3-8C15-4BAD-8CCF-429B6658B01A}"/>
              </a:ext>
            </a:extLst>
          </p:cNvPr>
          <p:cNvSpPr/>
          <p:nvPr/>
        </p:nvSpPr>
        <p:spPr>
          <a:xfrm>
            <a:off x="198782" y="1273651"/>
            <a:ext cx="5698435" cy="2308324"/>
          </a:xfrm>
          <a:prstGeom prst="rect">
            <a:avLst/>
          </a:prstGeom>
        </p:spPr>
        <p:txBody>
          <a:bodyPr wrap="square">
            <a:spAutoFit/>
          </a:bodyPr>
          <a:lstStyle/>
          <a:p>
            <a:r>
              <a:rPr lang="en-US" dirty="0" err="1">
                <a:solidFill>
                  <a:srgbClr val="333333"/>
                </a:solidFill>
              </a:rPr>
              <a:t>Obsah</a:t>
            </a:r>
            <a:r>
              <a:rPr lang="en-US" dirty="0">
                <a:solidFill>
                  <a:srgbClr val="333333"/>
                </a:solidFill>
              </a:rPr>
              <a:t> </a:t>
            </a:r>
            <a:r>
              <a:rPr lang="en-US" dirty="0" err="1">
                <a:solidFill>
                  <a:srgbClr val="333333"/>
                </a:solidFill>
              </a:rPr>
              <a:t>uhlíku</a:t>
            </a:r>
            <a:r>
              <a:rPr lang="en-US" dirty="0">
                <a:solidFill>
                  <a:srgbClr val="333333"/>
                </a:solidFill>
              </a:rPr>
              <a:t> v </a:t>
            </a:r>
            <a:r>
              <a:rPr lang="en-US" dirty="0" err="1">
                <a:solidFill>
                  <a:srgbClr val="333333"/>
                </a:solidFill>
              </a:rPr>
              <a:t>surovém</a:t>
            </a:r>
            <a:r>
              <a:rPr lang="en-US" dirty="0">
                <a:solidFill>
                  <a:srgbClr val="333333"/>
                </a:solidFill>
              </a:rPr>
              <a:t> </a:t>
            </a:r>
            <a:r>
              <a:rPr lang="en-US" dirty="0" err="1">
                <a:solidFill>
                  <a:srgbClr val="333333"/>
                </a:solidFill>
              </a:rPr>
              <a:t>železe</a:t>
            </a:r>
            <a:r>
              <a:rPr lang="en-US" dirty="0">
                <a:solidFill>
                  <a:srgbClr val="333333"/>
                </a:solidFill>
              </a:rPr>
              <a:t> je </a:t>
            </a:r>
            <a:r>
              <a:rPr lang="en-US" dirty="0" err="1">
                <a:solidFill>
                  <a:srgbClr val="333333"/>
                </a:solidFill>
              </a:rPr>
              <a:t>příliš</a:t>
            </a:r>
            <a:r>
              <a:rPr lang="en-US" dirty="0">
                <a:solidFill>
                  <a:srgbClr val="333333"/>
                </a:solidFill>
              </a:rPr>
              <a:t> </a:t>
            </a:r>
            <a:r>
              <a:rPr lang="en-US" dirty="0" err="1">
                <a:solidFill>
                  <a:srgbClr val="333333"/>
                </a:solidFill>
              </a:rPr>
              <a:t>vysoký</a:t>
            </a:r>
            <a:r>
              <a:rPr lang="en-US" dirty="0">
                <a:solidFill>
                  <a:srgbClr val="333333"/>
                </a:solidFill>
              </a:rPr>
              <a:t> a proto je </a:t>
            </a:r>
            <a:r>
              <a:rPr lang="en-US" dirty="0" err="1">
                <a:solidFill>
                  <a:srgbClr val="333333"/>
                </a:solidFill>
              </a:rPr>
              <a:t>nutné</a:t>
            </a:r>
            <a:r>
              <a:rPr lang="en-US" dirty="0">
                <a:solidFill>
                  <a:srgbClr val="333333"/>
                </a:solidFill>
              </a:rPr>
              <a:t> </a:t>
            </a:r>
            <a:r>
              <a:rPr lang="en-US" dirty="0" err="1">
                <a:solidFill>
                  <a:srgbClr val="333333"/>
                </a:solidFill>
              </a:rPr>
              <a:t>jej</a:t>
            </a:r>
            <a:r>
              <a:rPr lang="en-US" dirty="0">
                <a:solidFill>
                  <a:srgbClr val="333333"/>
                </a:solidFill>
              </a:rPr>
              <a:t> </a:t>
            </a:r>
            <a:r>
              <a:rPr lang="en-US" dirty="0" err="1">
                <a:solidFill>
                  <a:srgbClr val="333333"/>
                </a:solidFill>
              </a:rPr>
              <a:t>oxidačním</a:t>
            </a:r>
            <a:r>
              <a:rPr lang="en-US" dirty="0">
                <a:solidFill>
                  <a:srgbClr val="333333"/>
                </a:solidFill>
              </a:rPr>
              <a:t> </a:t>
            </a:r>
            <a:r>
              <a:rPr lang="en-US" dirty="0" err="1">
                <a:solidFill>
                  <a:srgbClr val="333333"/>
                </a:solidFill>
              </a:rPr>
              <a:t>procesem</a:t>
            </a:r>
            <a:r>
              <a:rPr lang="en-US" dirty="0">
                <a:solidFill>
                  <a:srgbClr val="333333"/>
                </a:solidFill>
              </a:rPr>
              <a:t> v </a:t>
            </a:r>
            <a:r>
              <a:rPr lang="en-US" dirty="0" err="1">
                <a:solidFill>
                  <a:srgbClr val="333333"/>
                </a:solidFill>
              </a:rPr>
              <a:t>ocelářských</a:t>
            </a:r>
            <a:r>
              <a:rPr lang="en-US" dirty="0">
                <a:solidFill>
                  <a:srgbClr val="333333"/>
                </a:solidFill>
              </a:rPr>
              <a:t> </a:t>
            </a:r>
            <a:r>
              <a:rPr lang="en-US" dirty="0" err="1">
                <a:solidFill>
                  <a:srgbClr val="333333"/>
                </a:solidFill>
              </a:rPr>
              <a:t>zařízeních</a:t>
            </a:r>
            <a:r>
              <a:rPr lang="en-US" dirty="0">
                <a:solidFill>
                  <a:srgbClr val="333333"/>
                </a:solidFill>
              </a:rPr>
              <a:t> </a:t>
            </a:r>
            <a:r>
              <a:rPr lang="en-US" dirty="0" err="1">
                <a:solidFill>
                  <a:srgbClr val="333333"/>
                </a:solidFill>
              </a:rPr>
              <a:t>snížit</a:t>
            </a:r>
            <a:r>
              <a:rPr lang="en-US" dirty="0">
                <a:solidFill>
                  <a:srgbClr val="333333"/>
                </a:solidFill>
              </a:rPr>
              <a:t>. Toho se </a:t>
            </a:r>
            <a:r>
              <a:rPr lang="en-US" dirty="0" err="1">
                <a:solidFill>
                  <a:srgbClr val="333333"/>
                </a:solidFill>
              </a:rPr>
              <a:t>dociluje</a:t>
            </a:r>
            <a:r>
              <a:rPr lang="en-US" dirty="0">
                <a:solidFill>
                  <a:srgbClr val="333333"/>
                </a:solidFill>
              </a:rPr>
              <a:t> </a:t>
            </a:r>
            <a:r>
              <a:rPr lang="en-US" b="1" i="1" dirty="0" err="1">
                <a:solidFill>
                  <a:srgbClr val="333333"/>
                </a:solidFill>
              </a:rPr>
              <a:t>oxidací</a:t>
            </a:r>
            <a:r>
              <a:rPr lang="en-US" b="1" i="1" dirty="0">
                <a:solidFill>
                  <a:srgbClr val="333333"/>
                </a:solidFill>
              </a:rPr>
              <a:t> </a:t>
            </a:r>
            <a:r>
              <a:rPr lang="en-US" b="1" i="1" dirty="0" err="1">
                <a:solidFill>
                  <a:srgbClr val="333333"/>
                </a:solidFill>
              </a:rPr>
              <a:t>uhlíku</a:t>
            </a:r>
            <a:r>
              <a:rPr lang="en-US" b="1" i="1" dirty="0">
                <a:solidFill>
                  <a:srgbClr val="333333"/>
                </a:solidFill>
              </a:rPr>
              <a:t> </a:t>
            </a:r>
            <a:r>
              <a:rPr lang="en-US" b="1" i="1" dirty="0" err="1">
                <a:solidFill>
                  <a:srgbClr val="333333"/>
                </a:solidFill>
              </a:rPr>
              <a:t>kyslíkem</a:t>
            </a:r>
            <a:r>
              <a:rPr lang="en-US" b="1" i="1" dirty="0">
                <a:solidFill>
                  <a:srgbClr val="333333"/>
                </a:solidFill>
              </a:rPr>
              <a:t> ze </a:t>
            </a:r>
            <a:r>
              <a:rPr lang="en-US" b="1" i="1" dirty="0" err="1">
                <a:solidFill>
                  <a:srgbClr val="333333"/>
                </a:solidFill>
              </a:rPr>
              <a:t>vzduchu</a:t>
            </a:r>
            <a:r>
              <a:rPr lang="en-US" dirty="0">
                <a:solidFill>
                  <a:srgbClr val="333333"/>
                </a:solidFill>
              </a:rPr>
              <a:t> (Bessemer</a:t>
            </a:r>
            <a:r>
              <a:rPr lang="cs-CZ" dirty="0">
                <a:solidFill>
                  <a:srgbClr val="333333"/>
                </a:solidFill>
              </a:rPr>
              <a:t>ů</a:t>
            </a:r>
            <a:r>
              <a:rPr lang="en-US" dirty="0">
                <a:solidFill>
                  <a:srgbClr val="333333"/>
                </a:solidFill>
              </a:rPr>
              <a:t>v a </a:t>
            </a:r>
            <a:r>
              <a:rPr lang="en-US" dirty="0" err="1">
                <a:solidFill>
                  <a:srgbClr val="333333"/>
                </a:solidFill>
              </a:rPr>
              <a:t>Thomasův</a:t>
            </a:r>
            <a:r>
              <a:rPr lang="en-US" dirty="0">
                <a:solidFill>
                  <a:srgbClr val="333333"/>
                </a:solidFill>
              </a:rPr>
              <a:t> </a:t>
            </a:r>
            <a:r>
              <a:rPr lang="en-US" dirty="0" err="1">
                <a:solidFill>
                  <a:srgbClr val="333333"/>
                </a:solidFill>
              </a:rPr>
              <a:t>konvertor</a:t>
            </a:r>
            <a:r>
              <a:rPr lang="cs-CZ" dirty="0">
                <a:solidFill>
                  <a:srgbClr val="333333"/>
                </a:solidFill>
              </a:rPr>
              <a:t> – tzv. plávková ocel</a:t>
            </a:r>
            <a:r>
              <a:rPr lang="en-US" dirty="0">
                <a:solidFill>
                  <a:srgbClr val="333333"/>
                </a:solidFill>
              </a:rPr>
              <a:t>), </a:t>
            </a:r>
            <a:r>
              <a:rPr lang="en-US" b="1" i="1" dirty="0" err="1">
                <a:solidFill>
                  <a:srgbClr val="333333"/>
                </a:solidFill>
              </a:rPr>
              <a:t>profoukáváním</a:t>
            </a:r>
            <a:r>
              <a:rPr lang="en-US" b="1" i="1" dirty="0">
                <a:solidFill>
                  <a:srgbClr val="333333"/>
                </a:solidFill>
              </a:rPr>
              <a:t> </a:t>
            </a:r>
            <a:r>
              <a:rPr lang="en-US" b="1" i="1" dirty="0" err="1">
                <a:solidFill>
                  <a:srgbClr val="333333"/>
                </a:solidFill>
              </a:rPr>
              <a:t>kyslíkem</a:t>
            </a:r>
            <a:r>
              <a:rPr lang="en-US" b="1" i="1" dirty="0">
                <a:solidFill>
                  <a:srgbClr val="333333"/>
                </a:solidFill>
              </a:rPr>
              <a:t> </a:t>
            </a:r>
            <a:r>
              <a:rPr lang="en-US" dirty="0">
                <a:solidFill>
                  <a:srgbClr val="333333"/>
                </a:solidFill>
              </a:rPr>
              <a:t>(LD </a:t>
            </a:r>
            <a:r>
              <a:rPr lang="en-US" dirty="0" err="1">
                <a:solidFill>
                  <a:srgbClr val="333333"/>
                </a:solidFill>
              </a:rPr>
              <a:t>konvertor</a:t>
            </a:r>
            <a:r>
              <a:rPr lang="en-US" dirty="0">
                <a:solidFill>
                  <a:srgbClr val="333333"/>
                </a:solidFill>
              </a:rPr>
              <a:t>) </a:t>
            </a:r>
            <a:r>
              <a:rPr lang="en-US" dirty="0" err="1">
                <a:solidFill>
                  <a:srgbClr val="333333"/>
                </a:solidFill>
              </a:rPr>
              <a:t>nebo</a:t>
            </a:r>
            <a:r>
              <a:rPr lang="en-US" dirty="0">
                <a:solidFill>
                  <a:srgbClr val="333333"/>
                </a:solidFill>
              </a:rPr>
              <a:t> </a:t>
            </a:r>
            <a:r>
              <a:rPr lang="en-US" b="1" i="1" dirty="0" err="1">
                <a:solidFill>
                  <a:srgbClr val="333333"/>
                </a:solidFill>
              </a:rPr>
              <a:t>přisazováním</a:t>
            </a:r>
            <a:r>
              <a:rPr lang="en-US" b="1" i="1" dirty="0">
                <a:solidFill>
                  <a:srgbClr val="333333"/>
                </a:solidFill>
              </a:rPr>
              <a:t> </a:t>
            </a:r>
            <a:r>
              <a:rPr lang="en-US" b="1" i="1" dirty="0" err="1">
                <a:solidFill>
                  <a:srgbClr val="333333"/>
                </a:solidFill>
              </a:rPr>
              <a:t>železné</a:t>
            </a:r>
            <a:r>
              <a:rPr lang="en-US" b="1" i="1" dirty="0">
                <a:solidFill>
                  <a:srgbClr val="333333"/>
                </a:solidFill>
              </a:rPr>
              <a:t> </a:t>
            </a:r>
            <a:r>
              <a:rPr lang="en-US" b="1" i="1" dirty="0" err="1">
                <a:solidFill>
                  <a:srgbClr val="333333"/>
                </a:solidFill>
              </a:rPr>
              <a:t>rudy</a:t>
            </a:r>
            <a:r>
              <a:rPr lang="en-US" b="1" i="1" dirty="0">
                <a:solidFill>
                  <a:srgbClr val="333333"/>
                </a:solidFill>
              </a:rPr>
              <a:t> a </a:t>
            </a:r>
            <a:r>
              <a:rPr lang="en-US" b="1" i="1" dirty="0" err="1">
                <a:solidFill>
                  <a:srgbClr val="333333"/>
                </a:solidFill>
              </a:rPr>
              <a:t>ocelového</a:t>
            </a:r>
            <a:r>
              <a:rPr lang="en-US" b="1" i="1" dirty="0">
                <a:solidFill>
                  <a:srgbClr val="333333"/>
                </a:solidFill>
              </a:rPr>
              <a:t> </a:t>
            </a:r>
            <a:r>
              <a:rPr lang="en-US" b="1" i="1" dirty="0" err="1">
                <a:solidFill>
                  <a:srgbClr val="333333"/>
                </a:solidFill>
              </a:rPr>
              <a:t>odpadu</a:t>
            </a:r>
            <a:r>
              <a:rPr lang="en-US" b="1" i="1" dirty="0">
                <a:solidFill>
                  <a:srgbClr val="333333"/>
                </a:solidFill>
              </a:rPr>
              <a:t> do </a:t>
            </a:r>
            <a:r>
              <a:rPr lang="en-US" b="1" i="1" dirty="0" err="1">
                <a:solidFill>
                  <a:srgbClr val="333333"/>
                </a:solidFill>
              </a:rPr>
              <a:t>taveniny</a:t>
            </a:r>
            <a:r>
              <a:rPr lang="en-US" dirty="0">
                <a:solidFill>
                  <a:srgbClr val="333333"/>
                </a:solidFill>
              </a:rPr>
              <a:t> v </a:t>
            </a:r>
            <a:r>
              <a:rPr lang="en-US" dirty="0" err="1">
                <a:solidFill>
                  <a:srgbClr val="333333"/>
                </a:solidFill>
              </a:rPr>
              <a:t>nístějových</a:t>
            </a:r>
            <a:r>
              <a:rPr lang="en-US" dirty="0">
                <a:solidFill>
                  <a:srgbClr val="333333"/>
                </a:solidFill>
              </a:rPr>
              <a:t> </a:t>
            </a:r>
            <a:r>
              <a:rPr lang="en-US" dirty="0" err="1">
                <a:solidFill>
                  <a:srgbClr val="333333"/>
                </a:solidFill>
              </a:rPr>
              <a:t>pecích</a:t>
            </a:r>
            <a:r>
              <a:rPr lang="en-US" dirty="0">
                <a:solidFill>
                  <a:srgbClr val="333333"/>
                </a:solidFill>
              </a:rPr>
              <a:t> (Siemens-</a:t>
            </a:r>
            <a:r>
              <a:rPr lang="en-US" dirty="0" err="1">
                <a:solidFill>
                  <a:srgbClr val="333333"/>
                </a:solidFill>
              </a:rPr>
              <a:t>Martinův</a:t>
            </a:r>
            <a:r>
              <a:rPr lang="en-US" dirty="0">
                <a:solidFill>
                  <a:srgbClr val="333333"/>
                </a:solidFill>
              </a:rPr>
              <a:t> </a:t>
            </a:r>
            <a:r>
              <a:rPr lang="en-US" dirty="0" err="1">
                <a:solidFill>
                  <a:srgbClr val="333333"/>
                </a:solidFill>
              </a:rPr>
              <a:t>proces</a:t>
            </a:r>
            <a:r>
              <a:rPr lang="en-US" dirty="0">
                <a:solidFill>
                  <a:srgbClr val="333333"/>
                </a:solidFill>
              </a:rPr>
              <a:t>, </a:t>
            </a:r>
            <a:r>
              <a:rPr lang="en-US" dirty="0" err="1">
                <a:solidFill>
                  <a:srgbClr val="333333"/>
                </a:solidFill>
              </a:rPr>
              <a:t>elektrická</a:t>
            </a:r>
            <a:r>
              <a:rPr lang="en-US" dirty="0">
                <a:solidFill>
                  <a:srgbClr val="333333"/>
                </a:solidFill>
              </a:rPr>
              <a:t> </a:t>
            </a:r>
            <a:r>
              <a:rPr lang="en-US" dirty="0" err="1">
                <a:solidFill>
                  <a:srgbClr val="333333"/>
                </a:solidFill>
              </a:rPr>
              <a:t>oblouková</a:t>
            </a:r>
            <a:r>
              <a:rPr lang="en-US" dirty="0">
                <a:solidFill>
                  <a:srgbClr val="333333"/>
                </a:solidFill>
              </a:rPr>
              <a:t> pec).</a:t>
            </a:r>
            <a:endParaRPr lang="en-US" dirty="0"/>
          </a:p>
        </p:txBody>
      </p:sp>
      <p:sp>
        <p:nvSpPr>
          <p:cNvPr id="6" name="Obdélník 5">
            <a:extLst>
              <a:ext uri="{FF2B5EF4-FFF2-40B4-BE49-F238E27FC236}">
                <a16:creationId xmlns:a16="http://schemas.microsoft.com/office/drawing/2014/main" id="{E0ABB580-7E0C-46F3-8A31-FE405C411DFA}"/>
              </a:ext>
            </a:extLst>
          </p:cNvPr>
          <p:cNvSpPr/>
          <p:nvPr/>
        </p:nvSpPr>
        <p:spPr>
          <a:xfrm>
            <a:off x="6135757" y="5199032"/>
            <a:ext cx="5738191" cy="1477328"/>
          </a:xfrm>
          <a:prstGeom prst="rect">
            <a:avLst/>
          </a:prstGeom>
        </p:spPr>
        <p:txBody>
          <a:bodyPr wrap="square">
            <a:spAutoFit/>
          </a:bodyPr>
          <a:lstStyle/>
          <a:p>
            <a:r>
              <a:rPr lang="en-US" dirty="0" err="1"/>
              <a:t>Obyčejné</a:t>
            </a:r>
            <a:r>
              <a:rPr lang="en-US" dirty="0"/>
              <a:t> </a:t>
            </a:r>
            <a:r>
              <a:rPr lang="en-US" dirty="0" err="1"/>
              <a:t>konvertorové</a:t>
            </a:r>
            <a:r>
              <a:rPr lang="en-US" dirty="0"/>
              <a:t> </a:t>
            </a:r>
            <a:r>
              <a:rPr lang="en-US" dirty="0" err="1"/>
              <a:t>oceli</a:t>
            </a:r>
            <a:r>
              <a:rPr lang="en-US" dirty="0"/>
              <a:t> </a:t>
            </a:r>
            <a:r>
              <a:rPr lang="en-US" dirty="0" err="1"/>
              <a:t>mají</a:t>
            </a:r>
            <a:r>
              <a:rPr lang="en-US" dirty="0"/>
              <a:t> </a:t>
            </a:r>
            <a:r>
              <a:rPr lang="en-US" dirty="0" err="1"/>
              <a:t>větší</a:t>
            </a:r>
            <a:r>
              <a:rPr lang="en-US" dirty="0"/>
              <a:t> </a:t>
            </a:r>
            <a:r>
              <a:rPr lang="en-US" dirty="0" err="1"/>
              <a:t>obsah</a:t>
            </a:r>
            <a:r>
              <a:rPr lang="en-US" dirty="0"/>
              <a:t> </a:t>
            </a:r>
            <a:r>
              <a:rPr lang="en-US" dirty="0" err="1"/>
              <a:t>dusíku</a:t>
            </a:r>
            <a:r>
              <a:rPr lang="en-US" dirty="0"/>
              <a:t>, </a:t>
            </a:r>
            <a:r>
              <a:rPr lang="en-US" dirty="0" err="1"/>
              <a:t>kyslíku</a:t>
            </a:r>
            <a:r>
              <a:rPr lang="en-US" dirty="0"/>
              <a:t> a </a:t>
            </a:r>
            <a:r>
              <a:rPr lang="en-US" dirty="0" err="1"/>
              <a:t>fosforu</a:t>
            </a:r>
            <a:r>
              <a:rPr lang="en-US" dirty="0"/>
              <a:t>.</a:t>
            </a:r>
            <a:endParaRPr lang="cs-CZ" dirty="0"/>
          </a:p>
          <a:p>
            <a:r>
              <a:rPr lang="cs-CZ" dirty="0"/>
              <a:t>J</a:t>
            </a:r>
            <a:r>
              <a:rPr lang="en-US" dirty="0" err="1"/>
              <a:t>akost</a:t>
            </a:r>
            <a:r>
              <a:rPr lang="en-US" dirty="0"/>
              <a:t> </a:t>
            </a:r>
            <a:r>
              <a:rPr lang="en-US" dirty="0" err="1"/>
              <a:t>vyrobených</a:t>
            </a:r>
            <a:r>
              <a:rPr lang="en-US" dirty="0"/>
              <a:t> </a:t>
            </a:r>
            <a:r>
              <a:rPr lang="en-US" dirty="0" err="1"/>
              <a:t>ocelí</a:t>
            </a:r>
            <a:r>
              <a:rPr lang="en-US" dirty="0"/>
              <a:t> </a:t>
            </a:r>
            <a:r>
              <a:rPr lang="en-US" dirty="0" err="1"/>
              <a:t>byla</a:t>
            </a:r>
            <a:r>
              <a:rPr lang="en-US" dirty="0"/>
              <a:t> </a:t>
            </a:r>
            <a:r>
              <a:rPr lang="en-US" dirty="0" err="1"/>
              <a:t>horší</a:t>
            </a:r>
            <a:r>
              <a:rPr lang="en-US" dirty="0"/>
              <a:t> </a:t>
            </a:r>
            <a:r>
              <a:rPr lang="en-US" dirty="0" err="1"/>
              <a:t>než</a:t>
            </a:r>
            <a:r>
              <a:rPr lang="en-US" dirty="0"/>
              <a:t> </a:t>
            </a:r>
            <a:r>
              <a:rPr lang="en-US" dirty="0" err="1"/>
              <a:t>než</a:t>
            </a:r>
            <a:r>
              <a:rPr lang="en-US" dirty="0"/>
              <a:t> </a:t>
            </a:r>
            <a:r>
              <a:rPr lang="en-US" dirty="0" err="1"/>
              <a:t>jakost</a:t>
            </a:r>
            <a:r>
              <a:rPr lang="en-US" dirty="0"/>
              <a:t> </a:t>
            </a:r>
            <a:r>
              <a:rPr lang="en-US" dirty="0" err="1"/>
              <a:t>ocelí</a:t>
            </a:r>
            <a:r>
              <a:rPr lang="en-US" dirty="0"/>
              <a:t> </a:t>
            </a:r>
            <a:r>
              <a:rPr lang="en-US" dirty="0" err="1"/>
              <a:t>vyrobených</a:t>
            </a:r>
            <a:r>
              <a:rPr lang="en-US" dirty="0"/>
              <a:t> v </a:t>
            </a:r>
            <a:r>
              <a:rPr lang="en-US" dirty="0" err="1"/>
              <a:t>martinských</a:t>
            </a:r>
            <a:r>
              <a:rPr lang="en-US" dirty="0"/>
              <a:t> </a:t>
            </a:r>
            <a:r>
              <a:rPr lang="en-US" dirty="0" err="1"/>
              <a:t>pecích</a:t>
            </a:r>
            <a:r>
              <a:rPr lang="en-US" dirty="0"/>
              <a:t>.</a:t>
            </a:r>
            <a:br>
              <a:rPr lang="en-US" dirty="0"/>
            </a:br>
            <a:r>
              <a:rPr lang="en-US" dirty="0"/>
              <a:t>V </a:t>
            </a:r>
            <a:r>
              <a:rPr lang="en-US" dirty="0" err="1"/>
              <a:t>klasickém</a:t>
            </a:r>
            <a:r>
              <a:rPr lang="en-US" dirty="0"/>
              <a:t> </a:t>
            </a:r>
            <a:r>
              <a:rPr lang="en-US" dirty="0" err="1"/>
              <a:t>konvertoru</a:t>
            </a:r>
            <a:r>
              <a:rPr lang="en-US" dirty="0"/>
              <a:t> se </a:t>
            </a:r>
            <a:r>
              <a:rPr lang="en-US" dirty="0" err="1"/>
              <a:t>nedá</a:t>
            </a:r>
            <a:r>
              <a:rPr lang="en-US" dirty="0"/>
              <a:t> </a:t>
            </a:r>
            <a:r>
              <a:rPr lang="en-US" dirty="0" err="1"/>
              <a:t>vyrobit</a:t>
            </a:r>
            <a:r>
              <a:rPr lang="en-US" dirty="0"/>
              <a:t> </a:t>
            </a:r>
            <a:r>
              <a:rPr lang="en-US" dirty="0" err="1"/>
              <a:t>slitinová</a:t>
            </a:r>
            <a:r>
              <a:rPr lang="en-US" dirty="0"/>
              <a:t> </a:t>
            </a:r>
            <a:r>
              <a:rPr lang="en-US" dirty="0" err="1"/>
              <a:t>ocel</a:t>
            </a:r>
            <a:r>
              <a:rPr lang="en-US" dirty="0"/>
              <a:t>.</a:t>
            </a:r>
          </a:p>
        </p:txBody>
      </p:sp>
    </p:spTree>
    <p:extLst>
      <p:ext uri="{BB962C8B-B14F-4D97-AF65-F5344CB8AC3E}">
        <p14:creationId xmlns:p14="http://schemas.microsoft.com/office/powerpoint/2010/main" val="3761929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B71EDC4-75EC-4542-AE28-2D2681CAA2C7}"/>
              </a:ext>
            </a:extLst>
          </p:cNvPr>
          <p:cNvSpPr txBox="1"/>
          <p:nvPr/>
        </p:nvSpPr>
        <p:spPr>
          <a:xfrm>
            <a:off x="278296" y="331305"/>
            <a:ext cx="2029915" cy="523220"/>
          </a:xfrm>
          <a:prstGeom prst="rect">
            <a:avLst/>
          </a:prstGeom>
          <a:noFill/>
        </p:spPr>
        <p:txBody>
          <a:bodyPr wrap="none" rtlCol="0">
            <a:spAutoFit/>
          </a:bodyPr>
          <a:lstStyle/>
          <a:p>
            <a:r>
              <a:rPr lang="cs-CZ" sz="2800" b="1" dirty="0"/>
              <a:t>Výroba oceli</a:t>
            </a:r>
            <a:endParaRPr lang="en-US" sz="2800" b="1" dirty="0"/>
          </a:p>
        </p:txBody>
      </p:sp>
      <p:sp>
        <p:nvSpPr>
          <p:cNvPr id="3" name="Obdélník 2">
            <a:extLst>
              <a:ext uri="{FF2B5EF4-FFF2-40B4-BE49-F238E27FC236}">
                <a16:creationId xmlns:a16="http://schemas.microsoft.com/office/drawing/2014/main" id="{AF9A18C7-40C6-4870-BCD0-6482697CF807}"/>
              </a:ext>
            </a:extLst>
          </p:cNvPr>
          <p:cNvSpPr/>
          <p:nvPr/>
        </p:nvSpPr>
        <p:spPr>
          <a:xfrm>
            <a:off x="259929" y="1150491"/>
            <a:ext cx="5650541" cy="1477328"/>
          </a:xfrm>
          <a:prstGeom prst="rect">
            <a:avLst/>
          </a:prstGeom>
        </p:spPr>
        <p:txBody>
          <a:bodyPr wrap="square">
            <a:spAutoFit/>
          </a:bodyPr>
          <a:lstStyle/>
          <a:p>
            <a:r>
              <a:rPr lang="cs-CZ" b="1" dirty="0">
                <a:solidFill>
                  <a:srgbClr val="333333"/>
                </a:solidFill>
              </a:rPr>
              <a:t>Kyslíkový (</a:t>
            </a:r>
            <a:r>
              <a:rPr lang="en-US" b="1" dirty="0">
                <a:solidFill>
                  <a:srgbClr val="333333"/>
                </a:solidFill>
              </a:rPr>
              <a:t>LD</a:t>
            </a:r>
            <a:r>
              <a:rPr lang="cs-CZ" b="1" dirty="0">
                <a:solidFill>
                  <a:srgbClr val="333333"/>
                </a:solidFill>
              </a:rPr>
              <a:t>)</a:t>
            </a:r>
            <a:r>
              <a:rPr lang="en-US" b="1" dirty="0">
                <a:solidFill>
                  <a:srgbClr val="333333"/>
                </a:solidFill>
              </a:rPr>
              <a:t> </a:t>
            </a:r>
            <a:r>
              <a:rPr lang="en-US" b="1" dirty="0" err="1">
                <a:solidFill>
                  <a:srgbClr val="333333"/>
                </a:solidFill>
              </a:rPr>
              <a:t>konvertor</a:t>
            </a:r>
            <a:r>
              <a:rPr lang="cs-CZ" b="1" dirty="0">
                <a:solidFill>
                  <a:srgbClr val="333333"/>
                </a:solidFill>
              </a:rPr>
              <a:t>: </a:t>
            </a:r>
            <a:r>
              <a:rPr lang="cs-CZ" dirty="0">
                <a:solidFill>
                  <a:srgbClr val="333333"/>
                </a:solidFill>
              </a:rPr>
              <a:t>oxidace uhlíku </a:t>
            </a:r>
            <a:r>
              <a:rPr lang="en-US" dirty="0" err="1"/>
              <a:t>profoukáváním</a:t>
            </a:r>
            <a:r>
              <a:rPr lang="en-US" dirty="0"/>
              <a:t> </a:t>
            </a:r>
            <a:r>
              <a:rPr lang="en-US" dirty="0" err="1"/>
              <a:t>kyslíkem</a:t>
            </a:r>
            <a:r>
              <a:rPr lang="cs-CZ" dirty="0"/>
              <a:t>, </a:t>
            </a:r>
            <a:r>
              <a:rPr lang="en-US" dirty="0" err="1"/>
              <a:t>umožňuje</a:t>
            </a:r>
            <a:r>
              <a:rPr lang="en-US" dirty="0"/>
              <a:t> </a:t>
            </a:r>
            <a:r>
              <a:rPr lang="en-US" dirty="0" err="1"/>
              <a:t>vyrobit</a:t>
            </a:r>
            <a:r>
              <a:rPr lang="en-US" dirty="0"/>
              <a:t> </a:t>
            </a:r>
            <a:r>
              <a:rPr lang="en-US" dirty="0" err="1"/>
              <a:t>ocel</a:t>
            </a:r>
            <a:r>
              <a:rPr lang="en-US" dirty="0"/>
              <a:t>, </a:t>
            </a:r>
            <a:r>
              <a:rPr lang="en-US" dirty="0" err="1"/>
              <a:t>jejíž</a:t>
            </a:r>
            <a:r>
              <a:rPr lang="en-US" dirty="0"/>
              <a:t> </a:t>
            </a:r>
            <a:r>
              <a:rPr lang="en-US" dirty="0" err="1"/>
              <a:t>jakost</a:t>
            </a:r>
            <a:r>
              <a:rPr lang="en-US" dirty="0"/>
              <a:t> se </a:t>
            </a:r>
            <a:r>
              <a:rPr lang="en-US" dirty="0" err="1"/>
              <a:t>rovná</a:t>
            </a:r>
            <a:r>
              <a:rPr lang="en-US" dirty="0"/>
              <a:t> </a:t>
            </a:r>
            <a:r>
              <a:rPr lang="en-US" dirty="0" err="1"/>
              <a:t>jakosti</a:t>
            </a:r>
            <a:r>
              <a:rPr lang="en-US" dirty="0"/>
              <a:t> </a:t>
            </a:r>
            <a:r>
              <a:rPr lang="en-US" dirty="0" err="1"/>
              <a:t>oceli</a:t>
            </a:r>
            <a:r>
              <a:rPr lang="en-US" dirty="0"/>
              <a:t> z </a:t>
            </a:r>
            <a:r>
              <a:rPr lang="en-US" dirty="0" err="1"/>
              <a:t>martinské</a:t>
            </a:r>
            <a:r>
              <a:rPr lang="en-US" dirty="0"/>
              <a:t> </a:t>
            </a:r>
            <a:r>
              <a:rPr lang="en-US" dirty="0" err="1"/>
              <a:t>pece</a:t>
            </a:r>
            <a:r>
              <a:rPr lang="en-US" dirty="0"/>
              <a:t>.</a:t>
            </a:r>
            <a:r>
              <a:rPr lang="cs-CZ" dirty="0">
                <a:solidFill>
                  <a:srgbClr val="333333"/>
                </a:solidFill>
              </a:rPr>
              <a:t> </a:t>
            </a:r>
          </a:p>
          <a:p>
            <a:endParaRPr lang="cs-CZ" dirty="0">
              <a:solidFill>
                <a:srgbClr val="333333"/>
              </a:solidFill>
            </a:endParaRPr>
          </a:p>
          <a:p>
            <a:endParaRPr lang="en-US" dirty="0"/>
          </a:p>
        </p:txBody>
      </p:sp>
      <p:pic>
        <p:nvPicPr>
          <p:cNvPr id="4098" name="Picture 2" descr="Výsledek obrázku pro oxygen converter">
            <a:extLst>
              <a:ext uri="{FF2B5EF4-FFF2-40B4-BE49-F238E27FC236}">
                <a16:creationId xmlns:a16="http://schemas.microsoft.com/office/drawing/2014/main" id="{9721E63F-D28D-4E16-AAE2-6399873BA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1799" y="410816"/>
            <a:ext cx="1756844" cy="206029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464469E6-CC3A-4F6D-8475-21811B8D4A69}"/>
              </a:ext>
            </a:extLst>
          </p:cNvPr>
          <p:cNvPicPr>
            <a:picLocks noChangeAspect="1"/>
          </p:cNvPicPr>
          <p:nvPr/>
        </p:nvPicPr>
        <p:blipFill>
          <a:blip r:embed="rId3"/>
          <a:stretch>
            <a:fillRect/>
          </a:stretch>
        </p:blipFill>
        <p:spPr>
          <a:xfrm>
            <a:off x="6537463" y="424071"/>
            <a:ext cx="2892106" cy="2102747"/>
          </a:xfrm>
          <a:prstGeom prst="rect">
            <a:avLst/>
          </a:prstGeom>
        </p:spPr>
      </p:pic>
      <p:pic>
        <p:nvPicPr>
          <p:cNvPr id="4102" name="Picture 6" descr="Výsledek obrázku pro oxygen converter">
            <a:extLst>
              <a:ext uri="{FF2B5EF4-FFF2-40B4-BE49-F238E27FC236}">
                <a16:creationId xmlns:a16="http://schemas.microsoft.com/office/drawing/2014/main" id="{C2D4465E-E25A-440B-9CF8-B0496F916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335" y="2783578"/>
            <a:ext cx="5448300" cy="39147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ýsledek obrázku pro oxygen converter">
            <a:extLst>
              <a:ext uri="{FF2B5EF4-FFF2-40B4-BE49-F238E27FC236}">
                <a16:creationId xmlns:a16="http://schemas.microsoft.com/office/drawing/2014/main" id="{DC73685D-6B20-49C5-9B3E-3048E5295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3911" y="3552691"/>
            <a:ext cx="2955097" cy="2178873"/>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9FA4EC25-AE0B-45EB-8B0B-837A7CEED5E2}"/>
              </a:ext>
            </a:extLst>
          </p:cNvPr>
          <p:cNvPicPr>
            <a:picLocks noChangeAspect="1"/>
          </p:cNvPicPr>
          <p:nvPr/>
        </p:nvPicPr>
        <p:blipFill>
          <a:blip r:embed="rId6"/>
          <a:stretch>
            <a:fillRect/>
          </a:stretch>
        </p:blipFill>
        <p:spPr>
          <a:xfrm>
            <a:off x="278295" y="3242748"/>
            <a:ext cx="2647427" cy="3204435"/>
          </a:xfrm>
          <a:prstGeom prst="rect">
            <a:avLst/>
          </a:prstGeom>
        </p:spPr>
      </p:pic>
    </p:spTree>
    <p:extLst>
      <p:ext uri="{BB962C8B-B14F-4D97-AF65-F5344CB8AC3E}">
        <p14:creationId xmlns:p14="http://schemas.microsoft.com/office/powerpoint/2010/main" val="4006277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3ED347AB-CC9F-4007-8F64-1A1A09F8C14A}"/>
              </a:ext>
            </a:extLst>
          </p:cNvPr>
          <p:cNvPicPr>
            <a:picLocks noChangeAspect="1"/>
          </p:cNvPicPr>
          <p:nvPr/>
        </p:nvPicPr>
        <p:blipFill>
          <a:blip r:embed="rId2"/>
          <a:stretch>
            <a:fillRect/>
          </a:stretch>
        </p:blipFill>
        <p:spPr>
          <a:xfrm>
            <a:off x="8111876" y="3882888"/>
            <a:ext cx="3623023" cy="2570922"/>
          </a:xfrm>
          <a:prstGeom prst="rect">
            <a:avLst/>
          </a:prstGeom>
        </p:spPr>
      </p:pic>
      <p:sp>
        <p:nvSpPr>
          <p:cNvPr id="8" name="TextovéPole 7">
            <a:extLst>
              <a:ext uri="{FF2B5EF4-FFF2-40B4-BE49-F238E27FC236}">
                <a16:creationId xmlns:a16="http://schemas.microsoft.com/office/drawing/2014/main" id="{50D5CCDE-8A51-4E91-B558-646ADA0AE621}"/>
              </a:ext>
            </a:extLst>
          </p:cNvPr>
          <p:cNvSpPr txBox="1"/>
          <p:nvPr/>
        </p:nvSpPr>
        <p:spPr>
          <a:xfrm>
            <a:off x="9019633" y="6376334"/>
            <a:ext cx="2199898" cy="338554"/>
          </a:xfrm>
          <a:prstGeom prst="rect">
            <a:avLst/>
          </a:prstGeom>
          <a:noFill/>
        </p:spPr>
        <p:txBody>
          <a:bodyPr wrap="none" rtlCol="0">
            <a:spAutoFit/>
          </a:bodyPr>
          <a:lstStyle/>
          <a:p>
            <a:r>
              <a:rPr lang="en-US" sz="1600" dirty="0" err="1"/>
              <a:t>Elektrick</a:t>
            </a:r>
            <a:r>
              <a:rPr lang="cs-CZ" sz="1600" dirty="0"/>
              <a:t>á (</a:t>
            </a:r>
            <a:r>
              <a:rPr lang="en-US" sz="1600" dirty="0" err="1"/>
              <a:t>induk</a:t>
            </a:r>
            <a:r>
              <a:rPr lang="cs-CZ" sz="1600" dirty="0"/>
              <a:t>č</a:t>
            </a:r>
            <a:r>
              <a:rPr lang="en-US" sz="1600" dirty="0"/>
              <a:t>n</a:t>
            </a:r>
            <a:r>
              <a:rPr lang="cs-CZ" sz="1600" dirty="0"/>
              <a:t>í) pec</a:t>
            </a:r>
            <a:endParaRPr lang="en-US" sz="1600" dirty="0"/>
          </a:p>
        </p:txBody>
      </p:sp>
      <p:sp>
        <p:nvSpPr>
          <p:cNvPr id="5" name="TextovéPole 4">
            <a:extLst>
              <a:ext uri="{FF2B5EF4-FFF2-40B4-BE49-F238E27FC236}">
                <a16:creationId xmlns:a16="http://schemas.microsoft.com/office/drawing/2014/main" id="{BB71EDC4-75EC-4542-AE28-2D2681CAA2C7}"/>
              </a:ext>
            </a:extLst>
          </p:cNvPr>
          <p:cNvSpPr txBox="1"/>
          <p:nvPr/>
        </p:nvSpPr>
        <p:spPr>
          <a:xfrm>
            <a:off x="278296" y="260966"/>
            <a:ext cx="2029915" cy="523220"/>
          </a:xfrm>
          <a:prstGeom prst="rect">
            <a:avLst/>
          </a:prstGeom>
          <a:noFill/>
        </p:spPr>
        <p:txBody>
          <a:bodyPr wrap="none" rtlCol="0">
            <a:spAutoFit/>
          </a:bodyPr>
          <a:lstStyle/>
          <a:p>
            <a:r>
              <a:rPr lang="cs-CZ" sz="2800" b="1" dirty="0"/>
              <a:t>Výroba oceli</a:t>
            </a:r>
            <a:endParaRPr lang="en-US" sz="2800" b="1" dirty="0"/>
          </a:p>
        </p:txBody>
      </p:sp>
      <p:pic>
        <p:nvPicPr>
          <p:cNvPr id="3" name="Obrázek 2" descr="Obsah obrázku kreslení&#10;&#10;Popis byl vytvořen automaticky">
            <a:extLst>
              <a:ext uri="{FF2B5EF4-FFF2-40B4-BE49-F238E27FC236}">
                <a16:creationId xmlns:a16="http://schemas.microsoft.com/office/drawing/2014/main" id="{8FBDC096-1846-4D7C-89C1-5CD04F11C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5254" y="295421"/>
            <a:ext cx="3333750" cy="2857500"/>
          </a:xfrm>
          <a:prstGeom prst="rect">
            <a:avLst/>
          </a:prstGeom>
        </p:spPr>
      </p:pic>
      <p:sp>
        <p:nvSpPr>
          <p:cNvPr id="9" name="TextovéPole 8">
            <a:extLst>
              <a:ext uri="{FF2B5EF4-FFF2-40B4-BE49-F238E27FC236}">
                <a16:creationId xmlns:a16="http://schemas.microsoft.com/office/drawing/2014/main" id="{9DAEE3FA-81BC-4E0E-ABF7-627D0D2E7C2C}"/>
              </a:ext>
            </a:extLst>
          </p:cNvPr>
          <p:cNvSpPr txBox="1"/>
          <p:nvPr/>
        </p:nvSpPr>
        <p:spPr>
          <a:xfrm>
            <a:off x="9031356" y="2885202"/>
            <a:ext cx="2363789" cy="338554"/>
          </a:xfrm>
          <a:prstGeom prst="rect">
            <a:avLst/>
          </a:prstGeom>
          <a:noFill/>
        </p:spPr>
        <p:txBody>
          <a:bodyPr wrap="none" rtlCol="0">
            <a:spAutoFit/>
          </a:bodyPr>
          <a:lstStyle/>
          <a:p>
            <a:r>
              <a:rPr lang="en-US" sz="1600" dirty="0" err="1"/>
              <a:t>Elektrick</a:t>
            </a:r>
            <a:r>
              <a:rPr lang="cs-CZ" sz="1600" dirty="0"/>
              <a:t>á (oblouková) pec</a:t>
            </a:r>
            <a:endParaRPr lang="en-US" sz="1600" dirty="0"/>
          </a:p>
        </p:txBody>
      </p:sp>
      <p:pic>
        <p:nvPicPr>
          <p:cNvPr id="4" name="Obrázek 3">
            <a:extLst>
              <a:ext uri="{FF2B5EF4-FFF2-40B4-BE49-F238E27FC236}">
                <a16:creationId xmlns:a16="http://schemas.microsoft.com/office/drawing/2014/main" id="{DB0CBE27-18DB-4B63-814F-BB60A5333866}"/>
              </a:ext>
            </a:extLst>
          </p:cNvPr>
          <p:cNvPicPr>
            <a:picLocks noChangeAspect="1"/>
          </p:cNvPicPr>
          <p:nvPr/>
        </p:nvPicPr>
        <p:blipFill>
          <a:blip r:embed="rId4"/>
          <a:stretch>
            <a:fillRect/>
          </a:stretch>
        </p:blipFill>
        <p:spPr>
          <a:xfrm>
            <a:off x="3155184" y="1604784"/>
            <a:ext cx="5311122" cy="5049233"/>
          </a:xfrm>
          <a:prstGeom prst="rect">
            <a:avLst/>
          </a:prstGeom>
        </p:spPr>
      </p:pic>
      <p:sp>
        <p:nvSpPr>
          <p:cNvPr id="2" name="TextovéPole 1">
            <a:extLst>
              <a:ext uri="{FF2B5EF4-FFF2-40B4-BE49-F238E27FC236}">
                <a16:creationId xmlns:a16="http://schemas.microsoft.com/office/drawing/2014/main" id="{9FF4D350-3887-4067-9CFE-BC8B20DF8F56}"/>
              </a:ext>
            </a:extLst>
          </p:cNvPr>
          <p:cNvSpPr txBox="1"/>
          <p:nvPr/>
        </p:nvSpPr>
        <p:spPr>
          <a:xfrm>
            <a:off x="253220" y="872197"/>
            <a:ext cx="8373946" cy="1477328"/>
          </a:xfrm>
          <a:prstGeom prst="rect">
            <a:avLst/>
          </a:prstGeom>
          <a:noFill/>
        </p:spPr>
        <p:txBody>
          <a:bodyPr wrap="square" rtlCol="0">
            <a:spAutoFit/>
          </a:bodyPr>
          <a:lstStyle/>
          <a:p>
            <a:r>
              <a:rPr lang="cs-CZ" dirty="0"/>
              <a:t>Zkujňování směsi surového železa a železného šrotu nebo železné rudy (zdroj kyslíku), spolu se struskotvornými přísadami, se provádí v ohnivzdorné peci s vyzdívkou, podle použité suroviny buď kyselou nebo zásaditou. Zastaralý způsob x umožňuje využít železný šrot.</a:t>
            </a:r>
            <a:endParaRPr lang="en-US" dirty="0"/>
          </a:p>
          <a:p>
            <a:endParaRPr lang="en-US" dirty="0"/>
          </a:p>
        </p:txBody>
      </p:sp>
      <p:sp>
        <p:nvSpPr>
          <p:cNvPr id="6" name="TextovéPole 5">
            <a:extLst>
              <a:ext uri="{FF2B5EF4-FFF2-40B4-BE49-F238E27FC236}">
                <a16:creationId xmlns:a16="http://schemas.microsoft.com/office/drawing/2014/main" id="{EE431EB3-5CBC-4295-84A0-ABDB0C74FC6B}"/>
              </a:ext>
            </a:extLst>
          </p:cNvPr>
          <p:cNvSpPr txBox="1"/>
          <p:nvPr/>
        </p:nvSpPr>
        <p:spPr>
          <a:xfrm>
            <a:off x="239151" y="2145018"/>
            <a:ext cx="2785403" cy="2031325"/>
          </a:xfrm>
          <a:prstGeom prst="rect">
            <a:avLst/>
          </a:prstGeom>
          <a:noFill/>
        </p:spPr>
        <p:txBody>
          <a:bodyPr wrap="square" rtlCol="0">
            <a:spAutoFit/>
          </a:bodyPr>
          <a:lstStyle/>
          <a:p>
            <a:r>
              <a:rPr lang="cs-CZ" dirty="0"/>
              <a:t>Po odstranění nežádoucích prvků, desoxidaci a nauhličení se provádí odpich do odlévací pánve. Z ní se odlévá ocel do ingotů (v kovových formách (z tvárné litiny) – tzv. kokilách) </a:t>
            </a:r>
          </a:p>
        </p:txBody>
      </p:sp>
      <p:pic>
        <p:nvPicPr>
          <p:cNvPr id="19460" name="Picture 4" descr="Image result for kokila&quot;">
            <a:extLst>
              <a:ext uri="{FF2B5EF4-FFF2-40B4-BE49-F238E27FC236}">
                <a16:creationId xmlns:a16="http://schemas.microsoft.com/office/drawing/2014/main" id="{62FBFFE6-7AD2-4D3F-9D27-3239C3CED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38" y="4943060"/>
            <a:ext cx="2444750" cy="162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942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ýsledek obrázku pro iron carbon phase diagram explained">
            <a:extLst>
              <a:ext uri="{FF2B5EF4-FFF2-40B4-BE49-F238E27FC236}">
                <a16:creationId xmlns:a16="http://schemas.microsoft.com/office/drawing/2014/main" id="{0CB136D2-2D72-4B3D-8259-06C727085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321" y="221911"/>
            <a:ext cx="6864627" cy="574156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Výsledek obrázku pro iron carbon phase diagram explained">
            <a:extLst>
              <a:ext uri="{FF2B5EF4-FFF2-40B4-BE49-F238E27FC236}">
                <a16:creationId xmlns:a16="http://schemas.microsoft.com/office/drawing/2014/main" id="{9BE54569-98FD-40A8-8111-89AD1BE6D9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Výsledek obrázku pro iron carbon phase diagram explained">
            <a:extLst>
              <a:ext uri="{FF2B5EF4-FFF2-40B4-BE49-F238E27FC236}">
                <a16:creationId xmlns:a16="http://schemas.microsoft.com/office/drawing/2014/main" id="{66853B91-36B1-4A02-8B2C-892C37B6C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15" y="3210788"/>
            <a:ext cx="476250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1359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F7AC75E-5E37-49D1-A1CA-0169DA134946}"/>
              </a:ext>
            </a:extLst>
          </p:cNvPr>
          <p:cNvSpPr/>
          <p:nvPr/>
        </p:nvSpPr>
        <p:spPr>
          <a:xfrm>
            <a:off x="211016" y="308714"/>
            <a:ext cx="11662117" cy="2308324"/>
          </a:xfrm>
          <a:prstGeom prst="rect">
            <a:avLst/>
          </a:prstGeom>
        </p:spPr>
        <p:txBody>
          <a:bodyPr wrap="square">
            <a:spAutoFit/>
          </a:bodyPr>
          <a:lstStyle/>
          <a:p>
            <a:pPr fontAlgn="base"/>
            <a:r>
              <a:rPr lang="en-US" dirty="0" err="1">
                <a:solidFill>
                  <a:srgbClr val="333333"/>
                </a:solidFill>
              </a:rPr>
              <a:t>Získaná</a:t>
            </a:r>
            <a:r>
              <a:rPr lang="en-US" dirty="0">
                <a:solidFill>
                  <a:srgbClr val="333333"/>
                </a:solidFill>
              </a:rPr>
              <a:t> </a:t>
            </a:r>
            <a:r>
              <a:rPr lang="en-US" dirty="0" err="1">
                <a:solidFill>
                  <a:srgbClr val="333333"/>
                </a:solidFill>
              </a:rPr>
              <a:t>nelegovaná</a:t>
            </a:r>
            <a:r>
              <a:rPr lang="en-US" dirty="0">
                <a:solidFill>
                  <a:srgbClr val="333333"/>
                </a:solidFill>
              </a:rPr>
              <a:t> </a:t>
            </a:r>
            <a:r>
              <a:rPr lang="en-US" dirty="0" err="1">
                <a:solidFill>
                  <a:srgbClr val="333333"/>
                </a:solidFill>
              </a:rPr>
              <a:t>neboli</a:t>
            </a:r>
            <a:r>
              <a:rPr lang="en-US" dirty="0">
                <a:solidFill>
                  <a:srgbClr val="333333"/>
                </a:solidFill>
              </a:rPr>
              <a:t> </a:t>
            </a:r>
            <a:r>
              <a:rPr lang="en-US" b="1" dirty="0" err="1">
                <a:solidFill>
                  <a:srgbClr val="333333"/>
                </a:solidFill>
              </a:rPr>
              <a:t>měkká</a:t>
            </a:r>
            <a:r>
              <a:rPr lang="en-US" b="1" dirty="0">
                <a:solidFill>
                  <a:srgbClr val="333333"/>
                </a:solidFill>
              </a:rPr>
              <a:t> </a:t>
            </a:r>
            <a:r>
              <a:rPr lang="en-US" b="1" dirty="0" err="1">
                <a:solidFill>
                  <a:srgbClr val="333333"/>
                </a:solidFill>
              </a:rPr>
              <a:t>ocel</a:t>
            </a:r>
            <a:r>
              <a:rPr lang="en-US" b="1" dirty="0">
                <a:solidFill>
                  <a:srgbClr val="333333"/>
                </a:solidFill>
              </a:rPr>
              <a:t> </a:t>
            </a:r>
            <a:r>
              <a:rPr lang="en-US" dirty="0">
                <a:solidFill>
                  <a:srgbClr val="333333"/>
                </a:solidFill>
              </a:rPr>
              <a:t>je </a:t>
            </a:r>
            <a:r>
              <a:rPr lang="en-US" dirty="0" err="1">
                <a:solidFill>
                  <a:srgbClr val="333333"/>
                </a:solidFill>
              </a:rPr>
              <a:t>poměrně</a:t>
            </a:r>
            <a:r>
              <a:rPr lang="en-US" dirty="0">
                <a:solidFill>
                  <a:srgbClr val="333333"/>
                </a:solidFill>
              </a:rPr>
              <a:t> </a:t>
            </a:r>
            <a:r>
              <a:rPr lang="en-US" dirty="0" err="1">
                <a:solidFill>
                  <a:srgbClr val="333333"/>
                </a:solidFill>
              </a:rPr>
              <a:t>měkká</a:t>
            </a:r>
            <a:r>
              <a:rPr lang="en-US" dirty="0">
                <a:solidFill>
                  <a:srgbClr val="333333"/>
                </a:solidFill>
              </a:rPr>
              <a:t> a </a:t>
            </a:r>
            <a:r>
              <a:rPr lang="en-US" dirty="0" err="1">
                <a:solidFill>
                  <a:srgbClr val="333333"/>
                </a:solidFill>
              </a:rPr>
              <a:t>snadno</a:t>
            </a:r>
            <a:r>
              <a:rPr lang="en-US" dirty="0">
                <a:solidFill>
                  <a:srgbClr val="333333"/>
                </a:solidFill>
              </a:rPr>
              <a:t> se </a:t>
            </a:r>
            <a:r>
              <a:rPr lang="en-US" dirty="0" err="1">
                <a:solidFill>
                  <a:srgbClr val="333333"/>
                </a:solidFill>
              </a:rPr>
              <a:t>mechanicky</a:t>
            </a:r>
            <a:r>
              <a:rPr lang="en-US" dirty="0">
                <a:solidFill>
                  <a:srgbClr val="333333"/>
                </a:solidFill>
              </a:rPr>
              <a:t> </a:t>
            </a:r>
            <a:r>
              <a:rPr lang="en-US" dirty="0" err="1">
                <a:solidFill>
                  <a:srgbClr val="333333"/>
                </a:solidFill>
              </a:rPr>
              <a:t>zpracovává</a:t>
            </a:r>
            <a:r>
              <a:rPr lang="en-US" dirty="0">
                <a:solidFill>
                  <a:srgbClr val="333333"/>
                </a:solidFill>
              </a:rPr>
              <a:t> (</a:t>
            </a:r>
            <a:r>
              <a:rPr lang="en-US" dirty="0" err="1">
                <a:solidFill>
                  <a:srgbClr val="333333"/>
                </a:solidFill>
              </a:rPr>
              <a:t>tažení</a:t>
            </a:r>
            <a:r>
              <a:rPr lang="en-US" dirty="0">
                <a:solidFill>
                  <a:srgbClr val="333333"/>
                </a:solidFill>
              </a:rPr>
              <a:t>, </a:t>
            </a:r>
            <a:r>
              <a:rPr lang="en-US" dirty="0" err="1">
                <a:solidFill>
                  <a:srgbClr val="333333"/>
                </a:solidFill>
              </a:rPr>
              <a:t>kování</a:t>
            </a:r>
            <a:r>
              <a:rPr lang="en-US" dirty="0">
                <a:solidFill>
                  <a:srgbClr val="333333"/>
                </a:solidFill>
              </a:rPr>
              <a:t>, </a:t>
            </a:r>
            <a:r>
              <a:rPr lang="en-US" dirty="0" err="1">
                <a:solidFill>
                  <a:srgbClr val="333333"/>
                </a:solidFill>
              </a:rPr>
              <a:t>ohýbání</a:t>
            </a:r>
            <a:r>
              <a:rPr lang="en-US" dirty="0">
                <a:solidFill>
                  <a:srgbClr val="333333"/>
                </a:solidFill>
              </a:rPr>
              <a:t> </a:t>
            </a:r>
            <a:r>
              <a:rPr lang="en-US" dirty="0" err="1">
                <a:solidFill>
                  <a:srgbClr val="333333"/>
                </a:solidFill>
              </a:rPr>
              <a:t>atd</a:t>
            </a:r>
            <a:r>
              <a:rPr lang="en-US" dirty="0">
                <a:solidFill>
                  <a:srgbClr val="333333"/>
                </a:solidFill>
              </a:rPr>
              <a:t>.). </a:t>
            </a:r>
            <a:r>
              <a:rPr lang="en-US" dirty="0" err="1">
                <a:solidFill>
                  <a:srgbClr val="333333"/>
                </a:solidFill>
              </a:rPr>
              <a:t>Mechanické</a:t>
            </a:r>
            <a:r>
              <a:rPr lang="en-US" dirty="0">
                <a:solidFill>
                  <a:srgbClr val="333333"/>
                </a:solidFill>
              </a:rPr>
              <a:t> </a:t>
            </a:r>
            <a:r>
              <a:rPr lang="en-US" dirty="0" err="1">
                <a:solidFill>
                  <a:srgbClr val="333333"/>
                </a:solidFill>
              </a:rPr>
              <a:t>vlastnosti</a:t>
            </a:r>
            <a:r>
              <a:rPr lang="en-US" dirty="0">
                <a:solidFill>
                  <a:srgbClr val="333333"/>
                </a:solidFill>
              </a:rPr>
              <a:t> se </a:t>
            </a:r>
            <a:r>
              <a:rPr lang="en-US" dirty="0" err="1">
                <a:solidFill>
                  <a:srgbClr val="333333"/>
                </a:solidFill>
              </a:rPr>
              <a:t>dají</a:t>
            </a:r>
            <a:r>
              <a:rPr lang="en-US" dirty="0">
                <a:solidFill>
                  <a:srgbClr val="333333"/>
                </a:solidFill>
              </a:rPr>
              <a:t> </a:t>
            </a:r>
            <a:r>
              <a:rPr lang="en-US" dirty="0" err="1">
                <a:solidFill>
                  <a:srgbClr val="333333"/>
                </a:solidFill>
              </a:rPr>
              <a:t>dále</a:t>
            </a:r>
            <a:r>
              <a:rPr lang="en-US" dirty="0">
                <a:solidFill>
                  <a:srgbClr val="333333"/>
                </a:solidFill>
              </a:rPr>
              <a:t> </a:t>
            </a:r>
            <a:r>
              <a:rPr lang="en-US" dirty="0" err="1">
                <a:solidFill>
                  <a:srgbClr val="333333"/>
                </a:solidFill>
              </a:rPr>
              <a:t>upravovat</a:t>
            </a:r>
            <a:r>
              <a:rPr lang="en-US" dirty="0">
                <a:solidFill>
                  <a:srgbClr val="333333"/>
                </a:solidFill>
              </a:rPr>
              <a:t> </a:t>
            </a:r>
            <a:r>
              <a:rPr lang="en-US" dirty="0" err="1">
                <a:solidFill>
                  <a:srgbClr val="333333"/>
                </a:solidFill>
              </a:rPr>
              <a:t>tepelným</a:t>
            </a:r>
            <a:r>
              <a:rPr lang="en-US" dirty="0">
                <a:solidFill>
                  <a:srgbClr val="333333"/>
                </a:solidFill>
              </a:rPr>
              <a:t> </a:t>
            </a:r>
            <a:r>
              <a:rPr lang="en-US" dirty="0" err="1">
                <a:solidFill>
                  <a:srgbClr val="333333"/>
                </a:solidFill>
              </a:rPr>
              <a:t>zpracováním</a:t>
            </a:r>
            <a:r>
              <a:rPr lang="en-US" dirty="0">
                <a:solidFill>
                  <a:srgbClr val="333333"/>
                </a:solidFill>
              </a:rPr>
              <a:t>, </a:t>
            </a:r>
            <a:r>
              <a:rPr lang="en-US" dirty="0" err="1">
                <a:solidFill>
                  <a:srgbClr val="333333"/>
                </a:solidFill>
              </a:rPr>
              <a:t>například</a:t>
            </a:r>
            <a:r>
              <a:rPr lang="en-US" dirty="0">
                <a:solidFill>
                  <a:srgbClr val="333333"/>
                </a:solidFill>
              </a:rPr>
              <a:t> </a:t>
            </a:r>
            <a:r>
              <a:rPr lang="en-US" dirty="0" err="1">
                <a:solidFill>
                  <a:srgbClr val="333333"/>
                </a:solidFill>
              </a:rPr>
              <a:t>kalením</a:t>
            </a:r>
            <a:r>
              <a:rPr lang="en-US" dirty="0">
                <a:solidFill>
                  <a:srgbClr val="333333"/>
                </a:solidFill>
              </a:rPr>
              <a:t> (</a:t>
            </a:r>
            <a:r>
              <a:rPr lang="en-US" dirty="0" err="1">
                <a:solidFill>
                  <a:srgbClr val="333333"/>
                </a:solidFill>
              </a:rPr>
              <a:t>zahřátím</a:t>
            </a:r>
            <a:r>
              <a:rPr lang="en-US" dirty="0">
                <a:solidFill>
                  <a:srgbClr val="333333"/>
                </a:solidFill>
              </a:rPr>
              <a:t> do </a:t>
            </a:r>
            <a:r>
              <a:rPr lang="en-US" dirty="0" err="1">
                <a:solidFill>
                  <a:srgbClr val="333333"/>
                </a:solidFill>
              </a:rPr>
              <a:t>červeného</a:t>
            </a:r>
            <a:r>
              <a:rPr lang="en-US" dirty="0">
                <a:solidFill>
                  <a:srgbClr val="333333"/>
                </a:solidFill>
              </a:rPr>
              <a:t> </a:t>
            </a:r>
            <a:r>
              <a:rPr lang="en-US" dirty="0" err="1">
                <a:solidFill>
                  <a:srgbClr val="333333"/>
                </a:solidFill>
              </a:rPr>
              <a:t>žáru</a:t>
            </a:r>
            <a:r>
              <a:rPr lang="en-US" dirty="0">
                <a:solidFill>
                  <a:srgbClr val="333333"/>
                </a:solidFill>
              </a:rPr>
              <a:t> a </a:t>
            </a:r>
            <a:r>
              <a:rPr lang="en-US" dirty="0" err="1">
                <a:solidFill>
                  <a:srgbClr val="333333"/>
                </a:solidFill>
              </a:rPr>
              <a:t>prudkým</a:t>
            </a:r>
            <a:r>
              <a:rPr lang="en-US" dirty="0">
                <a:solidFill>
                  <a:srgbClr val="333333"/>
                </a:solidFill>
              </a:rPr>
              <a:t> </a:t>
            </a:r>
            <a:r>
              <a:rPr lang="en-US" dirty="0" err="1">
                <a:solidFill>
                  <a:srgbClr val="333333"/>
                </a:solidFill>
              </a:rPr>
              <a:t>zchlazením</a:t>
            </a:r>
            <a:r>
              <a:rPr lang="en-US" dirty="0">
                <a:solidFill>
                  <a:srgbClr val="333333"/>
                </a:solidFill>
              </a:rPr>
              <a:t> vodou, </a:t>
            </a:r>
            <a:r>
              <a:rPr lang="en-US" dirty="0" err="1">
                <a:solidFill>
                  <a:srgbClr val="333333"/>
                </a:solidFill>
              </a:rPr>
              <a:t>minerálním</a:t>
            </a:r>
            <a:r>
              <a:rPr lang="en-US" dirty="0">
                <a:solidFill>
                  <a:srgbClr val="333333"/>
                </a:solidFill>
              </a:rPr>
              <a:t> </a:t>
            </a:r>
            <a:r>
              <a:rPr lang="en-US" dirty="0" err="1">
                <a:solidFill>
                  <a:srgbClr val="333333"/>
                </a:solidFill>
              </a:rPr>
              <a:t>olejem</a:t>
            </a:r>
            <a:r>
              <a:rPr lang="en-US" dirty="0">
                <a:solidFill>
                  <a:srgbClr val="333333"/>
                </a:solidFill>
              </a:rPr>
              <a:t>) </a:t>
            </a:r>
            <a:r>
              <a:rPr lang="en-US" dirty="0" err="1">
                <a:solidFill>
                  <a:srgbClr val="333333"/>
                </a:solidFill>
              </a:rPr>
              <a:t>nebo</a:t>
            </a:r>
            <a:r>
              <a:rPr lang="en-US" dirty="0">
                <a:solidFill>
                  <a:srgbClr val="333333"/>
                </a:solidFill>
              </a:rPr>
              <a:t> </a:t>
            </a:r>
            <a:r>
              <a:rPr lang="en-US" dirty="0" err="1">
                <a:solidFill>
                  <a:srgbClr val="333333"/>
                </a:solidFill>
              </a:rPr>
              <a:t>popouštěním</a:t>
            </a:r>
            <a:r>
              <a:rPr lang="en-US" dirty="0">
                <a:solidFill>
                  <a:srgbClr val="333333"/>
                </a:solidFill>
              </a:rPr>
              <a:t> (</a:t>
            </a:r>
            <a:r>
              <a:rPr lang="en-US" dirty="0" err="1">
                <a:solidFill>
                  <a:srgbClr val="333333"/>
                </a:solidFill>
              </a:rPr>
              <a:t>zahřátím</a:t>
            </a:r>
            <a:r>
              <a:rPr lang="en-US" dirty="0">
                <a:solidFill>
                  <a:srgbClr val="333333"/>
                </a:solidFill>
              </a:rPr>
              <a:t> </a:t>
            </a:r>
            <a:r>
              <a:rPr lang="en-US" dirty="0" err="1">
                <a:solidFill>
                  <a:srgbClr val="333333"/>
                </a:solidFill>
              </a:rPr>
              <a:t>na</a:t>
            </a:r>
            <a:r>
              <a:rPr lang="en-US" dirty="0">
                <a:solidFill>
                  <a:srgbClr val="333333"/>
                </a:solidFill>
              </a:rPr>
              <a:t> 200-300 °C a </a:t>
            </a:r>
            <a:r>
              <a:rPr lang="en-US" dirty="0" err="1">
                <a:solidFill>
                  <a:srgbClr val="333333"/>
                </a:solidFill>
              </a:rPr>
              <a:t>pomalým</a:t>
            </a:r>
            <a:r>
              <a:rPr lang="en-US" dirty="0">
                <a:solidFill>
                  <a:srgbClr val="333333"/>
                </a:solidFill>
              </a:rPr>
              <a:t> </a:t>
            </a:r>
            <a:r>
              <a:rPr lang="en-US" dirty="0" err="1">
                <a:solidFill>
                  <a:srgbClr val="333333"/>
                </a:solidFill>
              </a:rPr>
              <a:t>chlazením</a:t>
            </a:r>
            <a:r>
              <a:rPr lang="en-US" dirty="0">
                <a:solidFill>
                  <a:srgbClr val="333333"/>
                </a:solidFill>
              </a:rPr>
              <a:t>). </a:t>
            </a:r>
            <a:r>
              <a:rPr lang="en-US" b="1" dirty="0" err="1">
                <a:solidFill>
                  <a:srgbClr val="333333"/>
                </a:solidFill>
              </a:rPr>
              <a:t>Slouží</a:t>
            </a:r>
            <a:r>
              <a:rPr lang="en-US" b="1" dirty="0">
                <a:solidFill>
                  <a:srgbClr val="333333"/>
                </a:solidFill>
              </a:rPr>
              <a:t> k </a:t>
            </a:r>
            <a:r>
              <a:rPr lang="en-US" b="1" dirty="0" err="1">
                <a:solidFill>
                  <a:srgbClr val="333333"/>
                </a:solidFill>
              </a:rPr>
              <a:t>výrobě</a:t>
            </a:r>
            <a:r>
              <a:rPr lang="en-US" b="1" dirty="0">
                <a:solidFill>
                  <a:srgbClr val="333333"/>
                </a:solidFill>
              </a:rPr>
              <a:t> </a:t>
            </a:r>
            <a:r>
              <a:rPr lang="en-US" b="1" dirty="0" err="1">
                <a:solidFill>
                  <a:srgbClr val="333333"/>
                </a:solidFill>
              </a:rPr>
              <a:t>drátů</a:t>
            </a:r>
            <a:r>
              <a:rPr lang="en-US" b="1" dirty="0">
                <a:solidFill>
                  <a:srgbClr val="333333"/>
                </a:solidFill>
              </a:rPr>
              <a:t>, </a:t>
            </a:r>
            <a:r>
              <a:rPr lang="en-US" b="1" dirty="0" err="1">
                <a:solidFill>
                  <a:srgbClr val="333333"/>
                </a:solidFill>
              </a:rPr>
              <a:t>plechů</a:t>
            </a:r>
            <a:r>
              <a:rPr lang="en-US" b="1" dirty="0">
                <a:solidFill>
                  <a:srgbClr val="333333"/>
                </a:solidFill>
              </a:rPr>
              <a:t>, </a:t>
            </a:r>
            <a:r>
              <a:rPr lang="en-US" b="1" dirty="0" err="1">
                <a:solidFill>
                  <a:srgbClr val="333333"/>
                </a:solidFill>
              </a:rPr>
              <a:t>hřebíků</a:t>
            </a:r>
            <a:r>
              <a:rPr lang="en-US" b="1" dirty="0">
                <a:solidFill>
                  <a:srgbClr val="333333"/>
                </a:solidFill>
              </a:rPr>
              <a:t> a </a:t>
            </a:r>
            <a:r>
              <a:rPr lang="en-US" b="1" dirty="0" err="1">
                <a:solidFill>
                  <a:srgbClr val="333333"/>
                </a:solidFill>
              </a:rPr>
              <a:t>podobných</a:t>
            </a:r>
            <a:r>
              <a:rPr lang="en-US" b="1" dirty="0">
                <a:solidFill>
                  <a:srgbClr val="333333"/>
                </a:solidFill>
              </a:rPr>
              <a:t> </a:t>
            </a:r>
            <a:r>
              <a:rPr lang="en-US" b="1" dirty="0" err="1">
                <a:solidFill>
                  <a:srgbClr val="333333"/>
                </a:solidFill>
              </a:rPr>
              <a:t>produktů</a:t>
            </a:r>
            <a:r>
              <a:rPr lang="en-US" dirty="0">
                <a:solidFill>
                  <a:srgbClr val="333333"/>
                </a:solidFill>
              </a:rPr>
              <a:t>.</a:t>
            </a:r>
          </a:p>
          <a:p>
            <a:pPr fontAlgn="base"/>
            <a:r>
              <a:rPr lang="en-US" dirty="0" err="1">
                <a:solidFill>
                  <a:srgbClr val="333333"/>
                </a:solidFill>
              </a:rPr>
              <a:t>Další</a:t>
            </a:r>
            <a:r>
              <a:rPr lang="en-US" dirty="0">
                <a:solidFill>
                  <a:srgbClr val="333333"/>
                </a:solidFill>
              </a:rPr>
              <a:t> </a:t>
            </a:r>
            <a:r>
              <a:rPr lang="en-US" dirty="0" err="1">
                <a:solidFill>
                  <a:srgbClr val="333333"/>
                </a:solidFill>
              </a:rPr>
              <a:t>zkvalitnění</a:t>
            </a:r>
            <a:r>
              <a:rPr lang="en-US" dirty="0">
                <a:solidFill>
                  <a:srgbClr val="333333"/>
                </a:solidFill>
              </a:rPr>
              <a:t> </a:t>
            </a:r>
            <a:r>
              <a:rPr lang="en-US" dirty="0" err="1">
                <a:solidFill>
                  <a:srgbClr val="333333"/>
                </a:solidFill>
              </a:rPr>
              <a:t>vyrobené</a:t>
            </a:r>
            <a:r>
              <a:rPr lang="en-US" dirty="0">
                <a:solidFill>
                  <a:srgbClr val="333333"/>
                </a:solidFill>
              </a:rPr>
              <a:t> </a:t>
            </a:r>
            <a:r>
              <a:rPr lang="en-US" dirty="0" err="1">
                <a:solidFill>
                  <a:srgbClr val="333333"/>
                </a:solidFill>
              </a:rPr>
              <a:t>oceli</a:t>
            </a:r>
            <a:r>
              <a:rPr lang="en-US" dirty="0">
                <a:solidFill>
                  <a:srgbClr val="333333"/>
                </a:solidFill>
              </a:rPr>
              <a:t> se </a:t>
            </a:r>
            <a:r>
              <a:rPr lang="en-US" dirty="0" err="1">
                <a:solidFill>
                  <a:srgbClr val="333333"/>
                </a:solidFill>
              </a:rPr>
              <a:t>dosahuje</a:t>
            </a:r>
            <a:r>
              <a:rPr lang="en-US" dirty="0">
                <a:solidFill>
                  <a:srgbClr val="333333"/>
                </a:solidFill>
              </a:rPr>
              <a:t> </a:t>
            </a:r>
            <a:r>
              <a:rPr lang="en-US" b="1" dirty="0" err="1">
                <a:solidFill>
                  <a:srgbClr val="333333"/>
                </a:solidFill>
              </a:rPr>
              <a:t>legováním</a:t>
            </a:r>
            <a:r>
              <a:rPr lang="en-US" dirty="0">
                <a:solidFill>
                  <a:srgbClr val="333333"/>
                </a:solidFill>
              </a:rPr>
              <a:t>, </a:t>
            </a:r>
            <a:r>
              <a:rPr lang="en-US" dirty="0" err="1">
                <a:solidFill>
                  <a:srgbClr val="333333"/>
                </a:solidFill>
              </a:rPr>
              <a:t>tedy</a:t>
            </a:r>
            <a:r>
              <a:rPr lang="en-US" dirty="0">
                <a:solidFill>
                  <a:srgbClr val="333333"/>
                </a:solidFill>
              </a:rPr>
              <a:t> </a:t>
            </a:r>
            <a:r>
              <a:rPr lang="en-US" dirty="0" err="1">
                <a:solidFill>
                  <a:srgbClr val="333333"/>
                </a:solidFill>
              </a:rPr>
              <a:t>přídavky</a:t>
            </a:r>
            <a:r>
              <a:rPr lang="en-US" dirty="0">
                <a:solidFill>
                  <a:srgbClr val="333333"/>
                </a:solidFill>
              </a:rPr>
              <a:t> </a:t>
            </a:r>
            <a:r>
              <a:rPr lang="en-US" dirty="0" err="1">
                <a:solidFill>
                  <a:srgbClr val="333333"/>
                </a:solidFill>
              </a:rPr>
              <a:t>definovaných</a:t>
            </a:r>
            <a:r>
              <a:rPr lang="en-US" dirty="0">
                <a:solidFill>
                  <a:srgbClr val="333333"/>
                </a:solidFill>
              </a:rPr>
              <a:t> </a:t>
            </a:r>
            <a:r>
              <a:rPr lang="en-US" dirty="0" err="1">
                <a:solidFill>
                  <a:srgbClr val="333333"/>
                </a:solidFill>
              </a:rPr>
              <a:t>množství</a:t>
            </a:r>
            <a:r>
              <a:rPr lang="en-US" dirty="0">
                <a:solidFill>
                  <a:srgbClr val="333333"/>
                </a:solidFill>
              </a:rPr>
              <a:t> </a:t>
            </a:r>
            <a:r>
              <a:rPr lang="en-US" dirty="0" err="1">
                <a:solidFill>
                  <a:srgbClr val="333333"/>
                </a:solidFill>
              </a:rPr>
              <a:t>jiných</a:t>
            </a:r>
            <a:r>
              <a:rPr lang="en-US" dirty="0">
                <a:solidFill>
                  <a:srgbClr val="333333"/>
                </a:solidFill>
              </a:rPr>
              <a:t> </a:t>
            </a:r>
            <a:r>
              <a:rPr lang="en-US" dirty="0" err="1">
                <a:solidFill>
                  <a:srgbClr val="333333"/>
                </a:solidFill>
              </a:rPr>
              <a:t>kovů</a:t>
            </a:r>
            <a:r>
              <a:rPr lang="en-US" dirty="0">
                <a:solidFill>
                  <a:srgbClr val="333333"/>
                </a:solidFill>
              </a:rPr>
              <a:t> za </a:t>
            </a:r>
            <a:r>
              <a:rPr lang="en-US" dirty="0" err="1">
                <a:solidFill>
                  <a:srgbClr val="333333"/>
                </a:solidFill>
              </a:rPr>
              <a:t>vzniku</a:t>
            </a:r>
            <a:r>
              <a:rPr lang="en-US" dirty="0">
                <a:solidFill>
                  <a:srgbClr val="333333"/>
                </a:solidFill>
              </a:rPr>
              <a:t> </a:t>
            </a:r>
            <a:r>
              <a:rPr lang="en-US" dirty="0" err="1">
                <a:solidFill>
                  <a:srgbClr val="333333"/>
                </a:solidFill>
              </a:rPr>
              <a:t>slitiny</a:t>
            </a:r>
            <a:r>
              <a:rPr lang="en-US" dirty="0">
                <a:solidFill>
                  <a:srgbClr val="333333"/>
                </a:solidFill>
              </a:rPr>
              <a:t>. </a:t>
            </a:r>
            <a:r>
              <a:rPr lang="en-US" dirty="0" err="1">
                <a:solidFill>
                  <a:srgbClr val="333333"/>
                </a:solidFill>
              </a:rPr>
              <a:t>Hlavními</a:t>
            </a:r>
            <a:r>
              <a:rPr lang="en-US" dirty="0">
                <a:solidFill>
                  <a:srgbClr val="333333"/>
                </a:solidFill>
              </a:rPr>
              <a:t> </a:t>
            </a:r>
            <a:r>
              <a:rPr lang="en-US" dirty="0" err="1">
                <a:solidFill>
                  <a:srgbClr val="333333"/>
                </a:solidFill>
              </a:rPr>
              <a:t>prvky</a:t>
            </a:r>
            <a:r>
              <a:rPr lang="en-US" dirty="0">
                <a:solidFill>
                  <a:srgbClr val="333333"/>
                </a:solidFill>
              </a:rPr>
              <a:t> pro </a:t>
            </a:r>
            <a:r>
              <a:rPr lang="en-US" dirty="0" err="1">
                <a:solidFill>
                  <a:srgbClr val="333333"/>
                </a:solidFill>
              </a:rPr>
              <a:t>legování</a:t>
            </a:r>
            <a:r>
              <a:rPr lang="en-US" dirty="0">
                <a:solidFill>
                  <a:srgbClr val="333333"/>
                </a:solidFill>
              </a:rPr>
              <a:t> </a:t>
            </a:r>
            <a:r>
              <a:rPr lang="en-US" dirty="0" err="1">
                <a:solidFill>
                  <a:srgbClr val="333333"/>
                </a:solidFill>
              </a:rPr>
              <a:t>ocelí</a:t>
            </a:r>
            <a:r>
              <a:rPr lang="en-US" dirty="0">
                <a:solidFill>
                  <a:srgbClr val="333333"/>
                </a:solidFill>
              </a:rPr>
              <a:t> </a:t>
            </a:r>
            <a:r>
              <a:rPr lang="en-US" dirty="0" err="1">
                <a:solidFill>
                  <a:srgbClr val="333333"/>
                </a:solidFill>
              </a:rPr>
              <a:t>jsou</a:t>
            </a:r>
            <a:r>
              <a:rPr lang="en-US" dirty="0">
                <a:solidFill>
                  <a:srgbClr val="333333"/>
                </a:solidFill>
              </a:rPr>
              <a:t> </a:t>
            </a:r>
            <a:r>
              <a:rPr lang="en-US" dirty="0" err="1">
                <a:solidFill>
                  <a:srgbClr val="333333"/>
                </a:solidFill>
              </a:rPr>
              <a:t>nikl</a:t>
            </a:r>
            <a:r>
              <a:rPr lang="en-US" dirty="0">
                <a:solidFill>
                  <a:srgbClr val="333333"/>
                </a:solidFill>
              </a:rPr>
              <a:t>, </a:t>
            </a:r>
            <a:r>
              <a:rPr lang="en-US" dirty="0" err="1">
                <a:solidFill>
                  <a:srgbClr val="333333"/>
                </a:solidFill>
              </a:rPr>
              <a:t>chrom</a:t>
            </a:r>
            <a:r>
              <a:rPr lang="en-US" dirty="0">
                <a:solidFill>
                  <a:srgbClr val="333333"/>
                </a:solidFill>
              </a:rPr>
              <a:t>, </a:t>
            </a:r>
            <a:r>
              <a:rPr lang="en-US" dirty="0" err="1">
                <a:solidFill>
                  <a:srgbClr val="333333"/>
                </a:solidFill>
              </a:rPr>
              <a:t>vanad</a:t>
            </a:r>
            <a:r>
              <a:rPr lang="en-US" dirty="0">
                <a:solidFill>
                  <a:srgbClr val="333333"/>
                </a:solidFill>
              </a:rPr>
              <a:t>, </a:t>
            </a:r>
            <a:r>
              <a:rPr lang="en-US" dirty="0" err="1">
                <a:solidFill>
                  <a:srgbClr val="333333"/>
                </a:solidFill>
              </a:rPr>
              <a:t>mangan</a:t>
            </a:r>
            <a:r>
              <a:rPr lang="en-US" dirty="0">
                <a:solidFill>
                  <a:srgbClr val="333333"/>
                </a:solidFill>
              </a:rPr>
              <a:t>, wolfram, </a:t>
            </a:r>
            <a:r>
              <a:rPr lang="en-US" dirty="0" err="1">
                <a:solidFill>
                  <a:srgbClr val="333333"/>
                </a:solidFill>
              </a:rPr>
              <a:t>kobalt</a:t>
            </a:r>
            <a:r>
              <a:rPr lang="en-US" dirty="0">
                <a:solidFill>
                  <a:srgbClr val="333333"/>
                </a:solidFill>
              </a:rPr>
              <a:t> a </a:t>
            </a:r>
            <a:r>
              <a:rPr lang="en-US" dirty="0" err="1">
                <a:solidFill>
                  <a:srgbClr val="333333"/>
                </a:solidFill>
              </a:rPr>
              <a:t>ve</a:t>
            </a:r>
            <a:r>
              <a:rPr lang="en-US" dirty="0">
                <a:solidFill>
                  <a:srgbClr val="333333"/>
                </a:solidFill>
              </a:rPr>
              <a:t> </a:t>
            </a:r>
            <a:r>
              <a:rPr lang="en-US" dirty="0" err="1">
                <a:solidFill>
                  <a:srgbClr val="333333"/>
                </a:solidFill>
              </a:rPr>
              <a:t>speciálních</a:t>
            </a:r>
            <a:r>
              <a:rPr lang="en-US" dirty="0">
                <a:solidFill>
                  <a:srgbClr val="333333"/>
                </a:solidFill>
              </a:rPr>
              <a:t> </a:t>
            </a:r>
            <a:r>
              <a:rPr lang="en-US" dirty="0" err="1">
                <a:solidFill>
                  <a:srgbClr val="333333"/>
                </a:solidFill>
              </a:rPr>
              <a:t>aplikacích</a:t>
            </a:r>
            <a:r>
              <a:rPr lang="en-US" dirty="0">
                <a:solidFill>
                  <a:srgbClr val="333333"/>
                </a:solidFill>
              </a:rPr>
              <a:t> </a:t>
            </a:r>
            <a:r>
              <a:rPr lang="en-US" dirty="0" err="1">
                <a:solidFill>
                  <a:srgbClr val="333333"/>
                </a:solidFill>
              </a:rPr>
              <a:t>ještě</a:t>
            </a:r>
            <a:r>
              <a:rPr lang="en-US" dirty="0">
                <a:solidFill>
                  <a:srgbClr val="333333"/>
                </a:solidFill>
              </a:rPr>
              <a:t> </a:t>
            </a:r>
            <a:r>
              <a:rPr lang="en-US" dirty="0" err="1">
                <a:solidFill>
                  <a:srgbClr val="333333"/>
                </a:solidFill>
              </a:rPr>
              <a:t>mnoho</a:t>
            </a:r>
            <a:r>
              <a:rPr lang="en-US" dirty="0">
                <a:solidFill>
                  <a:srgbClr val="333333"/>
                </a:solidFill>
              </a:rPr>
              <a:t> </a:t>
            </a:r>
            <a:r>
              <a:rPr lang="en-US" dirty="0" err="1">
                <a:solidFill>
                  <a:srgbClr val="333333"/>
                </a:solidFill>
              </a:rPr>
              <a:t>dalších</a:t>
            </a:r>
            <a:r>
              <a:rPr lang="en-US" dirty="0">
                <a:solidFill>
                  <a:srgbClr val="333333"/>
                </a:solidFill>
              </a:rPr>
              <a:t>. </a:t>
            </a:r>
            <a:r>
              <a:rPr lang="en-US" dirty="0" err="1">
                <a:solidFill>
                  <a:srgbClr val="333333"/>
                </a:solidFill>
              </a:rPr>
              <a:t>Rozlišujeme</a:t>
            </a:r>
            <a:r>
              <a:rPr lang="en-US" dirty="0">
                <a:solidFill>
                  <a:srgbClr val="333333"/>
                </a:solidFill>
              </a:rPr>
              <a:t> </a:t>
            </a:r>
            <a:r>
              <a:rPr lang="en-US" b="1" dirty="0" err="1">
                <a:solidFill>
                  <a:srgbClr val="333333"/>
                </a:solidFill>
              </a:rPr>
              <a:t>uklidněné</a:t>
            </a:r>
            <a:r>
              <a:rPr lang="en-US" dirty="0">
                <a:solidFill>
                  <a:srgbClr val="333333"/>
                </a:solidFill>
              </a:rPr>
              <a:t> a </a:t>
            </a:r>
            <a:r>
              <a:rPr lang="en-US" b="1" dirty="0" err="1">
                <a:solidFill>
                  <a:srgbClr val="333333"/>
                </a:solidFill>
              </a:rPr>
              <a:t>neuklidněné</a:t>
            </a:r>
            <a:r>
              <a:rPr lang="en-US" dirty="0">
                <a:solidFill>
                  <a:srgbClr val="333333"/>
                </a:solidFill>
              </a:rPr>
              <a:t> </a:t>
            </a:r>
            <a:r>
              <a:rPr lang="en-US" dirty="0" err="1">
                <a:solidFill>
                  <a:srgbClr val="333333"/>
                </a:solidFill>
              </a:rPr>
              <a:t>oceli</a:t>
            </a:r>
            <a:r>
              <a:rPr lang="en-US" dirty="0">
                <a:solidFill>
                  <a:srgbClr val="333333"/>
                </a:solidFill>
              </a:rPr>
              <a:t>. U </a:t>
            </a:r>
            <a:r>
              <a:rPr lang="en-US" dirty="0" err="1">
                <a:solidFill>
                  <a:srgbClr val="333333"/>
                </a:solidFill>
              </a:rPr>
              <a:t>uklidněných</a:t>
            </a:r>
            <a:r>
              <a:rPr lang="en-US" dirty="0">
                <a:solidFill>
                  <a:srgbClr val="333333"/>
                </a:solidFill>
              </a:rPr>
              <a:t> </a:t>
            </a:r>
            <a:r>
              <a:rPr lang="en-US" dirty="0" err="1">
                <a:solidFill>
                  <a:srgbClr val="333333"/>
                </a:solidFill>
              </a:rPr>
              <a:t>ocelí</a:t>
            </a:r>
            <a:r>
              <a:rPr lang="en-US" dirty="0">
                <a:solidFill>
                  <a:srgbClr val="333333"/>
                </a:solidFill>
              </a:rPr>
              <a:t> je </a:t>
            </a:r>
            <a:r>
              <a:rPr lang="en-US" dirty="0" err="1">
                <a:solidFill>
                  <a:srgbClr val="333333"/>
                </a:solidFill>
              </a:rPr>
              <a:t>rozpuštěný</a:t>
            </a:r>
            <a:r>
              <a:rPr lang="en-US" dirty="0">
                <a:solidFill>
                  <a:srgbClr val="333333"/>
                </a:solidFill>
              </a:rPr>
              <a:t> </a:t>
            </a:r>
            <a:r>
              <a:rPr lang="en-US" dirty="0" err="1">
                <a:solidFill>
                  <a:srgbClr val="333333"/>
                </a:solidFill>
              </a:rPr>
              <a:t>kyslík</a:t>
            </a:r>
            <a:r>
              <a:rPr lang="en-US" dirty="0">
                <a:solidFill>
                  <a:srgbClr val="333333"/>
                </a:solidFill>
              </a:rPr>
              <a:t> </a:t>
            </a:r>
            <a:r>
              <a:rPr lang="en-US" dirty="0" err="1">
                <a:solidFill>
                  <a:srgbClr val="333333"/>
                </a:solidFill>
              </a:rPr>
              <a:t>vázán</a:t>
            </a:r>
            <a:r>
              <a:rPr lang="en-US" dirty="0">
                <a:solidFill>
                  <a:srgbClr val="333333"/>
                </a:solidFill>
              </a:rPr>
              <a:t> </a:t>
            </a:r>
            <a:r>
              <a:rPr lang="en-US" dirty="0" err="1">
                <a:solidFill>
                  <a:srgbClr val="333333"/>
                </a:solidFill>
              </a:rPr>
              <a:t>přísadou</a:t>
            </a:r>
            <a:r>
              <a:rPr lang="en-US" dirty="0">
                <a:solidFill>
                  <a:srgbClr val="333333"/>
                </a:solidFill>
              </a:rPr>
              <a:t> </a:t>
            </a:r>
            <a:r>
              <a:rPr lang="en-US" dirty="0" err="1">
                <a:solidFill>
                  <a:srgbClr val="333333"/>
                </a:solidFill>
              </a:rPr>
              <a:t>hliníku</a:t>
            </a:r>
            <a:r>
              <a:rPr lang="en-US" dirty="0">
                <a:solidFill>
                  <a:srgbClr val="333333"/>
                </a:solidFill>
              </a:rPr>
              <a:t> (Al) </a:t>
            </a:r>
            <a:r>
              <a:rPr lang="en-US" dirty="0" err="1">
                <a:solidFill>
                  <a:srgbClr val="333333"/>
                </a:solidFill>
              </a:rPr>
              <a:t>nebo</a:t>
            </a:r>
            <a:r>
              <a:rPr lang="en-US" dirty="0">
                <a:solidFill>
                  <a:srgbClr val="333333"/>
                </a:solidFill>
              </a:rPr>
              <a:t> </a:t>
            </a:r>
            <a:r>
              <a:rPr lang="en-US" dirty="0" err="1">
                <a:solidFill>
                  <a:srgbClr val="333333"/>
                </a:solidFill>
              </a:rPr>
              <a:t>křemíku</a:t>
            </a:r>
            <a:r>
              <a:rPr lang="en-US" dirty="0">
                <a:solidFill>
                  <a:srgbClr val="333333"/>
                </a:solidFill>
              </a:rPr>
              <a:t> (Si).</a:t>
            </a:r>
            <a:endParaRPr lang="en-US" b="0" i="0" dirty="0">
              <a:solidFill>
                <a:srgbClr val="333333"/>
              </a:solidFill>
              <a:effectLst/>
            </a:endParaRPr>
          </a:p>
        </p:txBody>
      </p:sp>
      <p:pic>
        <p:nvPicPr>
          <p:cNvPr id="5" name="Picture 2" descr="Výsledek obrázku pro iron carbon phase diagram explained">
            <a:extLst>
              <a:ext uri="{FF2B5EF4-FFF2-40B4-BE49-F238E27FC236}">
                <a16:creationId xmlns:a16="http://schemas.microsoft.com/office/drawing/2014/main" id="{42064EB4-CCD0-4B03-A436-E0B8B4F99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6297" y="2947843"/>
            <a:ext cx="5943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52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E3DB129-78B3-4AFC-AAF3-6DDDD2D2D81A}"/>
              </a:ext>
            </a:extLst>
          </p:cNvPr>
          <p:cNvSpPr/>
          <p:nvPr/>
        </p:nvSpPr>
        <p:spPr>
          <a:xfrm>
            <a:off x="338456" y="514386"/>
            <a:ext cx="3563668" cy="523220"/>
          </a:xfrm>
          <a:prstGeom prst="rect">
            <a:avLst/>
          </a:prstGeom>
        </p:spPr>
        <p:txBody>
          <a:bodyPr wrap="none">
            <a:spAutoFit/>
          </a:bodyPr>
          <a:lstStyle/>
          <a:p>
            <a:r>
              <a:rPr lang="cs-CZ" sz="2800" b="1" dirty="0"/>
              <a:t>Sekundární metalurgie</a:t>
            </a:r>
            <a:endParaRPr lang="en-US" sz="2800" b="1" dirty="0"/>
          </a:p>
        </p:txBody>
      </p:sp>
      <p:sp>
        <p:nvSpPr>
          <p:cNvPr id="5" name="Obdélník 4">
            <a:extLst>
              <a:ext uri="{FF2B5EF4-FFF2-40B4-BE49-F238E27FC236}">
                <a16:creationId xmlns:a16="http://schemas.microsoft.com/office/drawing/2014/main" id="{9971337B-7A0E-43D3-BE91-671693D05DD3}"/>
              </a:ext>
            </a:extLst>
          </p:cNvPr>
          <p:cNvSpPr/>
          <p:nvPr/>
        </p:nvSpPr>
        <p:spPr>
          <a:xfrm>
            <a:off x="357807" y="5067155"/>
            <a:ext cx="6626089" cy="1477328"/>
          </a:xfrm>
          <a:prstGeom prst="rect">
            <a:avLst/>
          </a:prstGeom>
        </p:spPr>
        <p:txBody>
          <a:bodyPr wrap="square">
            <a:spAutoFit/>
          </a:bodyPr>
          <a:lstStyle/>
          <a:p>
            <a:r>
              <a:rPr lang="en-US" b="1" dirty="0" err="1"/>
              <a:t>Tyglíková</a:t>
            </a:r>
            <a:r>
              <a:rPr lang="en-US" b="1" dirty="0"/>
              <a:t> (</a:t>
            </a:r>
            <a:r>
              <a:rPr lang="en-US" b="1" dirty="0" err="1"/>
              <a:t>kelímková</a:t>
            </a:r>
            <a:r>
              <a:rPr lang="en-US" b="1" dirty="0"/>
              <a:t>) </a:t>
            </a:r>
            <a:r>
              <a:rPr lang="en-US" b="1" dirty="0" err="1"/>
              <a:t>ocel</a:t>
            </a:r>
            <a:r>
              <a:rPr lang="en-US" dirty="0"/>
              <a:t> </a:t>
            </a:r>
            <a:r>
              <a:rPr lang="en-US" dirty="0" err="1"/>
              <a:t>představuje</a:t>
            </a:r>
            <a:r>
              <a:rPr lang="en-US" dirty="0"/>
              <a:t> </a:t>
            </a:r>
            <a:r>
              <a:rPr lang="en-US" dirty="0" err="1"/>
              <a:t>celou</a:t>
            </a:r>
            <a:r>
              <a:rPr lang="en-US" dirty="0"/>
              <a:t> </a:t>
            </a:r>
            <a:r>
              <a:rPr lang="en-US" dirty="0" err="1"/>
              <a:t>řadu</a:t>
            </a:r>
            <a:r>
              <a:rPr lang="en-US" dirty="0"/>
              <a:t> </a:t>
            </a:r>
            <a:r>
              <a:rPr lang="en-US" dirty="0" err="1"/>
              <a:t>rozličných</a:t>
            </a:r>
            <a:r>
              <a:rPr lang="en-US" dirty="0"/>
              <a:t> </a:t>
            </a:r>
            <a:r>
              <a:rPr lang="en-US" dirty="0" err="1"/>
              <a:t>technik</a:t>
            </a:r>
            <a:r>
              <a:rPr lang="en-US" dirty="0"/>
              <a:t> </a:t>
            </a:r>
            <a:r>
              <a:rPr lang="en-US" dirty="0" err="1"/>
              <a:t>výroby</a:t>
            </a:r>
            <a:r>
              <a:rPr lang="en-US" dirty="0"/>
              <a:t> </a:t>
            </a:r>
            <a:r>
              <a:rPr lang="en-US" dirty="0" err="1"/>
              <a:t>oceli</a:t>
            </a:r>
            <a:r>
              <a:rPr lang="en-US" dirty="0"/>
              <a:t> v </a:t>
            </a:r>
            <a:r>
              <a:rPr lang="en-US" dirty="0" err="1"/>
              <a:t>tyglíku</a:t>
            </a:r>
            <a:r>
              <a:rPr lang="en-US" dirty="0"/>
              <a:t>. </a:t>
            </a:r>
            <a:r>
              <a:rPr lang="en-US" dirty="0" err="1"/>
              <a:t>Její</a:t>
            </a:r>
            <a:r>
              <a:rPr lang="en-US" dirty="0"/>
              <a:t> </a:t>
            </a:r>
            <a:r>
              <a:rPr lang="en-US" dirty="0" err="1"/>
              <a:t>výroba</a:t>
            </a:r>
            <a:r>
              <a:rPr lang="en-US" dirty="0"/>
              <a:t> je v </a:t>
            </a:r>
            <a:r>
              <a:rPr lang="en-US" dirty="0" err="1"/>
              <a:t>podstatě</a:t>
            </a:r>
            <a:r>
              <a:rPr lang="en-US" dirty="0"/>
              <a:t> </a:t>
            </a:r>
            <a:r>
              <a:rPr lang="en-US" dirty="0" err="1"/>
              <a:t>rafinační</a:t>
            </a:r>
            <a:r>
              <a:rPr lang="en-US" dirty="0"/>
              <a:t> </a:t>
            </a:r>
            <a:r>
              <a:rPr lang="en-US" dirty="0" err="1"/>
              <a:t>proces</a:t>
            </a:r>
            <a:r>
              <a:rPr lang="en-US" dirty="0"/>
              <a:t>, </a:t>
            </a:r>
            <a:r>
              <a:rPr lang="en-US" dirty="0" err="1"/>
              <a:t>ve</a:t>
            </a:r>
            <a:r>
              <a:rPr lang="en-US" dirty="0"/>
              <a:t> </a:t>
            </a:r>
            <a:r>
              <a:rPr lang="en-US" dirty="0" err="1"/>
              <a:t>kterém</a:t>
            </a:r>
            <a:r>
              <a:rPr lang="en-US" dirty="0"/>
              <a:t> je </a:t>
            </a:r>
            <a:r>
              <a:rPr lang="en-US" dirty="0" err="1"/>
              <a:t>jiná</a:t>
            </a:r>
            <a:r>
              <a:rPr lang="en-US" dirty="0"/>
              <a:t> forma z </a:t>
            </a:r>
            <a:r>
              <a:rPr lang="en-US" dirty="0" err="1"/>
              <a:t>oceli</a:t>
            </a:r>
            <a:r>
              <a:rPr lang="en-US" dirty="0"/>
              <a:t>, </a:t>
            </a:r>
            <a:r>
              <a:rPr lang="en-US" dirty="0" err="1"/>
              <a:t>než</a:t>
            </a:r>
            <a:r>
              <a:rPr lang="en-US" dirty="0"/>
              <a:t> </a:t>
            </a:r>
            <a:r>
              <a:rPr lang="en-US" dirty="0" err="1"/>
              <a:t>byly</a:t>
            </a:r>
            <a:r>
              <a:rPr lang="en-US" dirty="0"/>
              <a:t> </a:t>
            </a:r>
            <a:r>
              <a:rPr lang="en-US" dirty="0" err="1"/>
              <a:t>získány</a:t>
            </a:r>
            <a:r>
              <a:rPr lang="en-US" dirty="0"/>
              <a:t> </a:t>
            </a:r>
            <a:r>
              <a:rPr lang="en-US" dirty="0" err="1"/>
              <a:t>kováním</a:t>
            </a:r>
            <a:r>
              <a:rPr lang="en-US" dirty="0"/>
              <a:t> (</a:t>
            </a:r>
            <a:r>
              <a:rPr lang="en-US" dirty="0" err="1"/>
              <a:t>tzv</a:t>
            </a:r>
            <a:r>
              <a:rPr lang="en-US" dirty="0"/>
              <a:t>. </a:t>
            </a:r>
            <a:r>
              <a:rPr lang="en-US" dirty="0" err="1"/>
              <a:t>svářková</a:t>
            </a:r>
            <a:r>
              <a:rPr lang="en-US" dirty="0"/>
              <a:t> </a:t>
            </a:r>
            <a:r>
              <a:rPr lang="en-US" dirty="0" err="1"/>
              <a:t>ocel</a:t>
            </a:r>
            <a:r>
              <a:rPr lang="en-US" dirty="0"/>
              <a:t>), </a:t>
            </a:r>
            <a:r>
              <a:rPr lang="en-US" dirty="0" err="1"/>
              <a:t>roztavena</a:t>
            </a:r>
            <a:r>
              <a:rPr lang="en-US" dirty="0"/>
              <a:t> v </a:t>
            </a:r>
            <a:r>
              <a:rPr lang="en-US" dirty="0" err="1"/>
              <a:t>tyglíku</a:t>
            </a:r>
            <a:r>
              <a:rPr lang="en-US" dirty="0"/>
              <a:t> za </a:t>
            </a:r>
            <a:r>
              <a:rPr lang="en-US" dirty="0" err="1"/>
              <a:t>vzniku</a:t>
            </a:r>
            <a:r>
              <a:rPr lang="en-US" dirty="0"/>
              <a:t> </a:t>
            </a:r>
            <a:r>
              <a:rPr lang="en-US" dirty="0" err="1"/>
              <a:t>produktu</a:t>
            </a:r>
            <a:r>
              <a:rPr lang="en-US" dirty="0"/>
              <a:t> </a:t>
            </a:r>
            <a:r>
              <a:rPr lang="en-US" dirty="0" err="1"/>
              <a:t>homogennějšího</a:t>
            </a:r>
            <a:r>
              <a:rPr lang="en-US" dirty="0"/>
              <a:t> </a:t>
            </a:r>
            <a:r>
              <a:rPr lang="en-US" dirty="0" err="1"/>
              <a:t>než</a:t>
            </a:r>
            <a:r>
              <a:rPr lang="en-US" dirty="0"/>
              <a:t> </a:t>
            </a:r>
            <a:r>
              <a:rPr lang="en-US" dirty="0" err="1"/>
              <a:t>vzniká</a:t>
            </a:r>
            <a:r>
              <a:rPr lang="en-US" dirty="0"/>
              <a:t> </a:t>
            </a:r>
            <a:r>
              <a:rPr lang="en-US" dirty="0" err="1"/>
              <a:t>kováním</a:t>
            </a:r>
            <a:r>
              <a:rPr lang="en-US" dirty="0"/>
              <a:t>.</a:t>
            </a:r>
          </a:p>
        </p:txBody>
      </p:sp>
      <p:sp>
        <p:nvSpPr>
          <p:cNvPr id="6" name="TextovéPole 5">
            <a:extLst>
              <a:ext uri="{FF2B5EF4-FFF2-40B4-BE49-F238E27FC236}">
                <a16:creationId xmlns:a16="http://schemas.microsoft.com/office/drawing/2014/main" id="{667313AE-40EC-4E62-9880-FA05BBFCEBA2}"/>
              </a:ext>
            </a:extLst>
          </p:cNvPr>
          <p:cNvSpPr txBox="1"/>
          <p:nvPr/>
        </p:nvSpPr>
        <p:spPr>
          <a:xfrm flipH="1">
            <a:off x="384314" y="1325217"/>
            <a:ext cx="11449878" cy="2862322"/>
          </a:xfrm>
          <a:prstGeom prst="rect">
            <a:avLst/>
          </a:prstGeom>
          <a:noFill/>
        </p:spPr>
        <p:txBody>
          <a:bodyPr wrap="square" rtlCol="0">
            <a:spAutoFit/>
          </a:bodyPr>
          <a:lstStyle/>
          <a:p>
            <a:r>
              <a:rPr lang="cs-CZ" dirty="0"/>
              <a:t>= způsob výroby vysoce kvalitních ocelí.</a:t>
            </a:r>
          </a:p>
          <a:p>
            <a:r>
              <a:rPr lang="cs-CZ" dirty="0"/>
              <a:t>V první fázi  se vsázka roztaví v konvertorech, nístějových nebo elektrických pecích odstraňují nežádoucí prvky. Zkujněná tavenina se odleje do pojízdné pánve, kde probíhá druhá fáze – vlastní </a:t>
            </a:r>
            <a:r>
              <a:rPr lang="cs-CZ" b="1" dirty="0"/>
              <a:t>sekundární metalurgie</a:t>
            </a:r>
            <a:r>
              <a:rPr lang="cs-CZ" dirty="0"/>
              <a:t>. Pracuje se za sníženého tlaku se současným promícháváním inertním plynem (Ar nebo N</a:t>
            </a:r>
            <a:r>
              <a:rPr lang="cs-CZ" baseline="-25000" dirty="0"/>
              <a:t>2</a:t>
            </a:r>
            <a:r>
              <a:rPr lang="cs-CZ" dirty="0"/>
              <a:t>) vháněným porézní tvárnicí ve dně nebo boku pánve.</a:t>
            </a:r>
          </a:p>
          <a:p>
            <a:endParaRPr lang="cs-CZ" dirty="0"/>
          </a:p>
          <a:p>
            <a:r>
              <a:rPr lang="cs-CZ" dirty="0"/>
              <a:t>Vyrobená ocel se buď </a:t>
            </a:r>
            <a:r>
              <a:rPr lang="cs-CZ" b="1" dirty="0"/>
              <a:t>odlévá  do kokil</a:t>
            </a:r>
            <a:r>
              <a:rPr lang="cs-CZ" dirty="0"/>
              <a:t>, vznikají ingoty, které se v pecích znovu nažhaví a tepelně zpracovávají – energeticky náročné. </a:t>
            </a:r>
          </a:p>
          <a:p>
            <a:endParaRPr lang="cs-CZ" dirty="0"/>
          </a:p>
          <a:p>
            <a:r>
              <a:rPr lang="cs-CZ" b="1" dirty="0"/>
              <a:t>Kontinuální lití</a:t>
            </a:r>
            <a:r>
              <a:rPr lang="cs-CZ" dirty="0"/>
              <a:t> – roztavená ocel se kontinuálně odlévá a ihned</a:t>
            </a:r>
          </a:p>
          <a:p>
            <a:r>
              <a:rPr lang="cs-CZ" dirty="0"/>
              <a:t> zpracovává válcováním, kováním, apod. – technicky náročné.</a:t>
            </a:r>
            <a:endParaRPr lang="en-US" dirty="0"/>
          </a:p>
        </p:txBody>
      </p:sp>
      <p:pic>
        <p:nvPicPr>
          <p:cNvPr id="21506" name="Picture 2">
            <a:extLst>
              <a:ext uri="{FF2B5EF4-FFF2-40B4-BE49-F238E27FC236}">
                <a16:creationId xmlns:a16="http://schemas.microsoft.com/office/drawing/2014/main" id="{F4206F7C-DAE1-44CF-B8DB-701924E6B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101" y="3407797"/>
            <a:ext cx="2937013" cy="323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947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6021EE0-AF1C-412B-84B7-BE2BBA91D7A6}"/>
              </a:ext>
            </a:extLst>
          </p:cNvPr>
          <p:cNvSpPr txBox="1"/>
          <p:nvPr/>
        </p:nvSpPr>
        <p:spPr>
          <a:xfrm>
            <a:off x="437322" y="437322"/>
            <a:ext cx="3808607" cy="523220"/>
          </a:xfrm>
          <a:prstGeom prst="rect">
            <a:avLst/>
          </a:prstGeom>
          <a:noFill/>
        </p:spPr>
        <p:txBody>
          <a:bodyPr wrap="none" rtlCol="0">
            <a:spAutoFit/>
          </a:bodyPr>
          <a:lstStyle/>
          <a:p>
            <a:r>
              <a:rPr lang="cs-CZ" sz="2800" b="1" dirty="0"/>
              <a:t>Tepelné zpracování oceli</a:t>
            </a:r>
            <a:endParaRPr lang="en-US" sz="2800" b="1" dirty="0"/>
          </a:p>
        </p:txBody>
      </p:sp>
      <p:sp>
        <p:nvSpPr>
          <p:cNvPr id="5" name="TextovéPole 4">
            <a:extLst>
              <a:ext uri="{FF2B5EF4-FFF2-40B4-BE49-F238E27FC236}">
                <a16:creationId xmlns:a16="http://schemas.microsoft.com/office/drawing/2014/main" id="{06435708-E299-4AC9-AB0A-EB9A4076F17A}"/>
              </a:ext>
            </a:extLst>
          </p:cNvPr>
          <p:cNvSpPr txBox="1"/>
          <p:nvPr/>
        </p:nvSpPr>
        <p:spPr>
          <a:xfrm>
            <a:off x="278296" y="1338470"/>
            <a:ext cx="11781183" cy="4801314"/>
          </a:xfrm>
          <a:prstGeom prst="rect">
            <a:avLst/>
          </a:prstGeom>
          <a:noFill/>
        </p:spPr>
        <p:txBody>
          <a:bodyPr wrap="square" rtlCol="0">
            <a:spAutoFit/>
          </a:bodyPr>
          <a:lstStyle/>
          <a:p>
            <a:r>
              <a:rPr lang="cs-CZ" dirty="0"/>
              <a:t>= zlepšování vlastností ocelových výrobků, mění se krystalická struktura.</a:t>
            </a:r>
          </a:p>
          <a:p>
            <a:endParaRPr lang="cs-CZ" dirty="0"/>
          </a:p>
          <a:p>
            <a:r>
              <a:rPr lang="cs-CZ" b="1" dirty="0"/>
              <a:t>Žíhání</a:t>
            </a:r>
            <a:r>
              <a:rPr lang="cs-CZ" dirty="0"/>
              <a:t>: ocel se vyhřeje na 600-950 °C a nechá se na vzduchu zvolna chladnout. Odstraní se tak vnitřní pnutí oceli, která je méně tvrdá a křehká a lépe se obrábí. </a:t>
            </a:r>
          </a:p>
          <a:p>
            <a:endParaRPr lang="cs-CZ" dirty="0"/>
          </a:p>
          <a:p>
            <a:r>
              <a:rPr lang="cs-CZ" b="1" dirty="0"/>
              <a:t>Kalení</a:t>
            </a:r>
            <a:r>
              <a:rPr lang="cs-CZ" dirty="0"/>
              <a:t>: ocel se krátce zahřeje na kalicí teplotu (750-950 °C ) a pak se prudce ochladí v kalicí lázni (voda, olej, zvířecí moč). Změní se krystalická struktura, ocel je velmi tvrdá ale křehká.</a:t>
            </a:r>
          </a:p>
          <a:p>
            <a:endParaRPr lang="cs-CZ" dirty="0"/>
          </a:p>
          <a:p>
            <a:r>
              <a:rPr lang="cs-CZ" b="1" dirty="0"/>
              <a:t>Popouštění</a:t>
            </a:r>
            <a:r>
              <a:rPr lang="cs-CZ" dirty="0"/>
              <a:t>: odstraňování křehkosti kalené oceli. Provádí se zahřátím kalené oceli na 500-700 °C a pak postupným chlazením.</a:t>
            </a:r>
          </a:p>
          <a:p>
            <a:endParaRPr lang="cs-CZ" dirty="0"/>
          </a:p>
          <a:p>
            <a:r>
              <a:rPr lang="cs-CZ" b="1" dirty="0"/>
              <a:t>Zušlechťování</a:t>
            </a:r>
            <a:r>
              <a:rPr lang="cs-CZ" dirty="0"/>
              <a:t>: kalení oceli s následným popouštěním.</a:t>
            </a:r>
          </a:p>
          <a:p>
            <a:endParaRPr lang="cs-CZ" dirty="0"/>
          </a:p>
          <a:p>
            <a:r>
              <a:rPr lang="cs-CZ" b="1" dirty="0"/>
              <a:t>Cementování</a:t>
            </a:r>
            <a:r>
              <a:rPr lang="cs-CZ" dirty="0"/>
              <a:t>: sycení výrobku z měkké oceli uhlíkem v cementační lázni (směs </a:t>
            </a:r>
            <a:r>
              <a:rPr lang="cs-CZ" dirty="0" err="1"/>
              <a:t>hexakyanoželeznatanu</a:t>
            </a:r>
            <a:r>
              <a:rPr lang="cs-CZ" dirty="0"/>
              <a:t> draselného a dřevěného uhlí) při teplotách 850-950 °C. Pak následuje kalení. I když je uhlíkem nasycen jenom povrch, jeví se jako tvrdý).</a:t>
            </a:r>
          </a:p>
          <a:p>
            <a:endParaRPr lang="cs-CZ" dirty="0"/>
          </a:p>
          <a:p>
            <a:r>
              <a:rPr lang="cs-CZ" b="1" dirty="0"/>
              <a:t>Nitridování</a:t>
            </a:r>
            <a:r>
              <a:rPr lang="cs-CZ" dirty="0"/>
              <a:t>: předmět z měkké oceli se zahřívá 1-4 dny při teplotě 500 °C v atmosféře dusíku (vytvářeného termickým rozkladem amoniaku). Na povrchu předmětu se vytváří tvrdá vrstva nitridu železa. </a:t>
            </a:r>
          </a:p>
        </p:txBody>
      </p:sp>
    </p:spTree>
    <p:extLst>
      <p:ext uri="{BB962C8B-B14F-4D97-AF65-F5344CB8AC3E}">
        <p14:creationId xmlns:p14="http://schemas.microsoft.com/office/powerpoint/2010/main" val="336395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L BLOG DE LEO: CORROSIÓN GALVANICA">
            <a:extLst>
              <a:ext uri="{FF2B5EF4-FFF2-40B4-BE49-F238E27FC236}">
                <a16:creationId xmlns:a16="http://schemas.microsoft.com/office/drawing/2014/main" id="{CCE7F96F-436C-4135-B92F-467A89AE04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8760" y="577295"/>
            <a:ext cx="4085622" cy="21449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5B19D75-70AD-44F9-A6AD-6085877C8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2790240"/>
            <a:ext cx="4724400" cy="353831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47E2D01-E85C-46A7-8400-457ED9BE24D8}"/>
              </a:ext>
            </a:extLst>
          </p:cNvPr>
          <p:cNvSpPr txBox="1"/>
          <p:nvPr/>
        </p:nvSpPr>
        <p:spPr>
          <a:xfrm>
            <a:off x="514349" y="930964"/>
            <a:ext cx="6943725" cy="1631216"/>
          </a:xfrm>
          <a:prstGeom prst="rect">
            <a:avLst/>
          </a:prstGeom>
          <a:noFill/>
        </p:spPr>
        <p:txBody>
          <a:bodyPr wrap="square">
            <a:spAutoFit/>
          </a:bodyPr>
          <a:lstStyle/>
          <a:p>
            <a:pPr algn="just"/>
            <a:r>
              <a:rPr lang="cs-CZ" sz="2000" dirty="0"/>
              <a:t>Koroze je způsobena elektrochemickými procesy. Hlavním činitelem koroze je atmosférický kyslík, resp. hydroxidová skupina (OH), dále anionty vzniklé z kyselin (CO</a:t>
            </a:r>
            <a:r>
              <a:rPr lang="cs-CZ" sz="2000" baseline="-25000" dirty="0"/>
              <a:t>3</a:t>
            </a:r>
            <a:r>
              <a:rPr lang="cs-CZ" sz="2000" baseline="30000" dirty="0"/>
              <a:t>2−</a:t>
            </a:r>
            <a:r>
              <a:rPr lang="cs-CZ" sz="2000" dirty="0"/>
              <a:t>, Cl</a:t>
            </a:r>
            <a:r>
              <a:rPr lang="cs-CZ" sz="2000" baseline="30000" dirty="0"/>
              <a:t>−</a:t>
            </a:r>
            <a:r>
              <a:rPr lang="cs-CZ" sz="2000" dirty="0"/>
              <a:t>, NO</a:t>
            </a:r>
            <a:r>
              <a:rPr lang="cs-CZ" sz="2000" baseline="-25000" dirty="0"/>
              <a:t>2</a:t>
            </a:r>
            <a:r>
              <a:rPr lang="cs-CZ" sz="2000" baseline="30000" dirty="0"/>
              <a:t>−</a:t>
            </a:r>
            <a:r>
              <a:rPr lang="cs-CZ" sz="2000" dirty="0"/>
              <a:t>, SO</a:t>
            </a:r>
            <a:r>
              <a:rPr lang="cs-CZ" sz="2000" baseline="-25000" dirty="0"/>
              <a:t>4</a:t>
            </a:r>
            <a:r>
              <a:rPr lang="cs-CZ" sz="2000" baseline="30000" dirty="0"/>
              <a:t>2−</a:t>
            </a:r>
            <a:r>
              <a:rPr lang="cs-CZ" sz="2000" dirty="0"/>
              <a:t>, apod.). </a:t>
            </a:r>
            <a:r>
              <a:rPr lang="cs-CZ" sz="2000" dirty="0">
                <a:cs typeface="Arial" panose="020B0604020202020204" pitchFamily="34" charset="0"/>
              </a:rPr>
              <a:t>Koroze železa narozdíl od jiných kovů má destrukční účinky - postupně zničí kov v celém jeho objemu.</a:t>
            </a:r>
          </a:p>
        </p:txBody>
      </p:sp>
      <p:sp>
        <p:nvSpPr>
          <p:cNvPr id="10" name="TextovéPole 9">
            <a:extLst>
              <a:ext uri="{FF2B5EF4-FFF2-40B4-BE49-F238E27FC236}">
                <a16:creationId xmlns:a16="http://schemas.microsoft.com/office/drawing/2014/main" id="{FBBA5153-7339-45A1-AE39-BF19BCD7D093}"/>
              </a:ext>
            </a:extLst>
          </p:cNvPr>
          <p:cNvSpPr txBox="1"/>
          <p:nvPr/>
        </p:nvSpPr>
        <p:spPr>
          <a:xfrm>
            <a:off x="1676400" y="302794"/>
            <a:ext cx="4572000" cy="400110"/>
          </a:xfrm>
          <a:prstGeom prst="rect">
            <a:avLst/>
          </a:prstGeom>
          <a:noFill/>
        </p:spPr>
        <p:txBody>
          <a:bodyPr wrap="square">
            <a:spAutoFit/>
          </a:bodyPr>
          <a:lstStyle/>
          <a:p>
            <a:r>
              <a:rPr lang="cs-CZ" sz="2000" b="1" dirty="0">
                <a:solidFill>
                  <a:srgbClr val="494949"/>
                </a:solidFill>
                <a:latin typeface="Arial" panose="020B0604020202020204" pitchFamily="34" charset="0"/>
                <a:cs typeface="Arial" panose="020B0604020202020204" pitchFamily="34" charset="0"/>
              </a:rPr>
              <a:t>Koroze</a:t>
            </a:r>
            <a:r>
              <a:rPr lang="cs-CZ" sz="2000" dirty="0">
                <a:solidFill>
                  <a:srgbClr val="494949"/>
                </a:solidFill>
                <a:latin typeface="Arial" panose="020B0604020202020204" pitchFamily="34" charset="0"/>
                <a:cs typeface="Arial" panose="020B0604020202020204" pitchFamily="34" charset="0"/>
              </a:rPr>
              <a:t> </a:t>
            </a:r>
            <a:r>
              <a:rPr lang="cs-CZ" sz="2000" b="1" dirty="0">
                <a:solidFill>
                  <a:srgbClr val="494949"/>
                </a:solidFill>
                <a:latin typeface="Arial" panose="020B0604020202020204" pitchFamily="34" charset="0"/>
                <a:cs typeface="Arial" panose="020B0604020202020204" pitchFamily="34" charset="0"/>
              </a:rPr>
              <a:t>železa („rez“)</a:t>
            </a:r>
            <a:r>
              <a:rPr lang="cs-CZ" sz="2000" dirty="0">
                <a:solidFill>
                  <a:srgbClr val="494949"/>
                </a:solidFill>
                <a:latin typeface="Arial" panose="020B0604020202020204" pitchFamily="34" charset="0"/>
                <a:cs typeface="Arial" panose="020B0604020202020204" pitchFamily="34" charset="0"/>
              </a:rPr>
              <a:t> </a:t>
            </a:r>
            <a:endParaRPr lang="cs-CZ" sz="2000" dirty="0"/>
          </a:p>
        </p:txBody>
      </p:sp>
      <p:pic>
        <p:nvPicPr>
          <p:cNvPr id="2" name="Picture 6" descr="https://upload.wikimedia.org/wikipedia/commons/thumb/a/a4/Rust_on_iron.jpg/220px-Rust_on_iron.jpg">
            <a:extLst>
              <a:ext uri="{FF2B5EF4-FFF2-40B4-BE49-F238E27FC236}">
                <a16:creationId xmlns:a16="http://schemas.microsoft.com/office/drawing/2014/main" id="{56D0F5E7-146F-D7E5-BC7A-EBCC3A0F6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4335" y="4050355"/>
            <a:ext cx="3210131" cy="214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8071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A295ECD-7BD5-4C90-9EA3-D552378541AE}"/>
              </a:ext>
            </a:extLst>
          </p:cNvPr>
          <p:cNvSpPr/>
          <p:nvPr/>
        </p:nvSpPr>
        <p:spPr>
          <a:xfrm>
            <a:off x="154132" y="249660"/>
            <a:ext cx="11831542" cy="6463308"/>
          </a:xfrm>
          <a:prstGeom prst="rect">
            <a:avLst/>
          </a:prstGeom>
        </p:spPr>
        <p:txBody>
          <a:bodyPr wrap="square">
            <a:spAutoFit/>
          </a:bodyPr>
          <a:lstStyle/>
          <a:p>
            <a:r>
              <a:rPr lang="en-US" b="1" dirty="0" err="1"/>
              <a:t>Svářková</a:t>
            </a:r>
            <a:r>
              <a:rPr lang="en-US" b="1" dirty="0"/>
              <a:t> </a:t>
            </a:r>
            <a:r>
              <a:rPr lang="en-US" b="1" dirty="0" err="1"/>
              <a:t>ocel</a:t>
            </a:r>
            <a:r>
              <a:rPr lang="en-US" b="1" dirty="0"/>
              <a:t> </a:t>
            </a:r>
            <a:r>
              <a:rPr lang="en-US" dirty="0" err="1"/>
              <a:t>byla</a:t>
            </a:r>
            <a:r>
              <a:rPr lang="en-US" dirty="0"/>
              <a:t> </a:t>
            </a:r>
            <a:r>
              <a:rPr lang="en-US" dirty="0" err="1"/>
              <a:t>výsledkem</a:t>
            </a:r>
            <a:r>
              <a:rPr lang="en-US" dirty="0"/>
              <a:t> </a:t>
            </a:r>
            <a:r>
              <a:rPr lang="en-US" dirty="0" err="1"/>
              <a:t>dnes</a:t>
            </a:r>
            <a:r>
              <a:rPr lang="en-US" dirty="0"/>
              <a:t> </a:t>
            </a:r>
            <a:r>
              <a:rPr lang="en-US" dirty="0" err="1"/>
              <a:t>již</a:t>
            </a:r>
            <a:r>
              <a:rPr lang="en-US" dirty="0"/>
              <a:t> </a:t>
            </a:r>
            <a:r>
              <a:rPr lang="en-US" dirty="0" err="1"/>
              <a:t>opuštěného</a:t>
            </a:r>
            <a:r>
              <a:rPr lang="en-US" dirty="0"/>
              <a:t> </a:t>
            </a:r>
            <a:r>
              <a:rPr lang="en-US" dirty="0" err="1"/>
              <a:t>způsobu</a:t>
            </a:r>
            <a:r>
              <a:rPr lang="en-US" dirty="0"/>
              <a:t> </a:t>
            </a:r>
            <a:r>
              <a:rPr lang="en-US" dirty="0" err="1"/>
              <a:t>výroby</a:t>
            </a:r>
            <a:r>
              <a:rPr lang="en-US" dirty="0"/>
              <a:t> </a:t>
            </a:r>
            <a:r>
              <a:rPr lang="en-US" dirty="0" err="1"/>
              <a:t>oceli</a:t>
            </a:r>
            <a:r>
              <a:rPr lang="en-US" dirty="0"/>
              <a:t>. </a:t>
            </a:r>
            <a:r>
              <a:rPr lang="en-US" dirty="0" err="1"/>
              <a:t>Vyráběla</a:t>
            </a:r>
            <a:r>
              <a:rPr lang="en-US" dirty="0"/>
              <a:t> se v </a:t>
            </a:r>
            <a:r>
              <a:rPr lang="en-US" dirty="0" err="1"/>
              <a:t>pudlovnách</a:t>
            </a:r>
            <a:r>
              <a:rPr lang="en-US" dirty="0"/>
              <a:t> </a:t>
            </a:r>
            <a:r>
              <a:rPr lang="en-US" dirty="0" err="1"/>
              <a:t>zkujňováním</a:t>
            </a:r>
            <a:r>
              <a:rPr lang="en-US" dirty="0"/>
              <a:t>, </a:t>
            </a:r>
            <a:r>
              <a:rPr lang="en-US" dirty="0" err="1"/>
              <a:t>tedy</a:t>
            </a:r>
            <a:r>
              <a:rPr lang="en-US" dirty="0"/>
              <a:t> </a:t>
            </a:r>
            <a:r>
              <a:rPr lang="en-US" dirty="0" err="1"/>
              <a:t>snižováním</a:t>
            </a:r>
            <a:r>
              <a:rPr lang="en-US" dirty="0"/>
              <a:t> </a:t>
            </a:r>
            <a:r>
              <a:rPr lang="en-US" dirty="0" err="1"/>
              <a:t>obsahu</a:t>
            </a:r>
            <a:r>
              <a:rPr lang="en-US" dirty="0"/>
              <a:t> </a:t>
            </a:r>
            <a:r>
              <a:rPr lang="en-US" dirty="0" err="1"/>
              <a:t>uhlíku</a:t>
            </a:r>
            <a:r>
              <a:rPr lang="en-US" dirty="0"/>
              <a:t> </a:t>
            </a:r>
            <a:r>
              <a:rPr lang="en-US" dirty="0" err="1"/>
              <a:t>působením</a:t>
            </a:r>
            <a:r>
              <a:rPr lang="en-US" dirty="0"/>
              <a:t> </a:t>
            </a:r>
            <a:r>
              <a:rPr lang="en-US" dirty="0" err="1"/>
              <a:t>vzduchu</a:t>
            </a:r>
            <a:r>
              <a:rPr lang="en-US" dirty="0"/>
              <a:t>, </a:t>
            </a:r>
            <a:r>
              <a:rPr lang="en-US" dirty="0" err="1"/>
              <a:t>surového</a:t>
            </a:r>
            <a:r>
              <a:rPr lang="en-US" dirty="0"/>
              <a:t> </a:t>
            </a:r>
            <a:r>
              <a:rPr lang="en-US" dirty="0" err="1"/>
              <a:t>železa</a:t>
            </a:r>
            <a:r>
              <a:rPr lang="en-US" dirty="0"/>
              <a:t> v </a:t>
            </a:r>
            <a:r>
              <a:rPr lang="en-US" dirty="0" err="1"/>
              <a:t>plamenné</a:t>
            </a:r>
            <a:r>
              <a:rPr lang="en-US" dirty="0"/>
              <a:t> </a:t>
            </a:r>
            <a:r>
              <a:rPr lang="en-US" dirty="0" err="1"/>
              <a:t>pudlovací</a:t>
            </a:r>
            <a:r>
              <a:rPr lang="en-US" dirty="0"/>
              <a:t> </a:t>
            </a:r>
            <a:r>
              <a:rPr lang="en-US" dirty="0" err="1"/>
              <a:t>peci</a:t>
            </a:r>
            <a:r>
              <a:rPr lang="en-US" dirty="0"/>
              <a:t>. </a:t>
            </a:r>
            <a:r>
              <a:rPr lang="en-US" dirty="0" err="1"/>
              <a:t>Surové</a:t>
            </a:r>
            <a:r>
              <a:rPr lang="en-US" dirty="0"/>
              <a:t> </a:t>
            </a:r>
            <a:r>
              <a:rPr lang="en-US" dirty="0" err="1"/>
              <a:t>železo</a:t>
            </a:r>
            <a:r>
              <a:rPr lang="en-US" dirty="0"/>
              <a:t> a </a:t>
            </a:r>
            <a:r>
              <a:rPr lang="en-US" dirty="0" err="1"/>
              <a:t>šrot</a:t>
            </a:r>
            <a:r>
              <a:rPr lang="en-US" dirty="0"/>
              <a:t> se </a:t>
            </a:r>
            <a:r>
              <a:rPr lang="en-US" dirty="0" err="1"/>
              <a:t>při</a:t>
            </a:r>
            <a:r>
              <a:rPr lang="en-US" dirty="0"/>
              <a:t> </a:t>
            </a:r>
            <a:r>
              <a:rPr lang="en-US" dirty="0" err="1"/>
              <a:t>míchání</a:t>
            </a:r>
            <a:r>
              <a:rPr lang="en-US" dirty="0"/>
              <a:t> (</a:t>
            </a:r>
            <a:r>
              <a:rPr lang="en-US" dirty="0" err="1"/>
              <a:t>pudlování</a:t>
            </a:r>
            <a:r>
              <a:rPr lang="en-US" dirty="0"/>
              <a:t>) a za </a:t>
            </a:r>
            <a:r>
              <a:rPr lang="en-US" dirty="0" err="1"/>
              <a:t>přístupu</a:t>
            </a:r>
            <a:r>
              <a:rPr lang="en-US" dirty="0"/>
              <a:t> </a:t>
            </a:r>
            <a:r>
              <a:rPr lang="en-US" dirty="0" err="1"/>
              <a:t>vzduchu</a:t>
            </a:r>
            <a:r>
              <a:rPr lang="en-US" dirty="0"/>
              <a:t> </a:t>
            </a:r>
            <a:r>
              <a:rPr lang="en-US" dirty="0" err="1"/>
              <a:t>zpracovával</a:t>
            </a:r>
            <a:r>
              <a:rPr lang="en-US" dirty="0"/>
              <a:t> v </a:t>
            </a:r>
            <a:r>
              <a:rPr lang="en-US" dirty="0" err="1"/>
              <a:t>těstovitou</a:t>
            </a:r>
            <a:r>
              <a:rPr lang="en-US" dirty="0"/>
              <a:t> </a:t>
            </a:r>
            <a:r>
              <a:rPr lang="en-US" dirty="0" err="1"/>
              <a:t>hmotu</a:t>
            </a:r>
            <a:r>
              <a:rPr lang="en-US" dirty="0"/>
              <a:t> </a:t>
            </a:r>
            <a:r>
              <a:rPr lang="en-US" dirty="0" err="1"/>
              <a:t>při</a:t>
            </a:r>
            <a:r>
              <a:rPr lang="en-US" dirty="0"/>
              <a:t> 1300 °C (</a:t>
            </a:r>
            <a:r>
              <a:rPr lang="en-US" dirty="0" err="1"/>
              <a:t>tj</a:t>
            </a:r>
            <a:r>
              <a:rPr lang="en-US" dirty="0"/>
              <a:t>. </a:t>
            </a:r>
            <a:r>
              <a:rPr lang="en-US" dirty="0" err="1"/>
              <a:t>nebyla</a:t>
            </a:r>
            <a:r>
              <a:rPr lang="en-US" dirty="0"/>
              <a:t> </a:t>
            </a:r>
            <a:r>
              <a:rPr lang="en-US" dirty="0" err="1"/>
              <a:t>dosažena</a:t>
            </a:r>
            <a:r>
              <a:rPr lang="en-US" dirty="0"/>
              <a:t> </a:t>
            </a:r>
            <a:r>
              <a:rPr lang="en-US" dirty="0" err="1"/>
              <a:t>teplota</a:t>
            </a:r>
            <a:r>
              <a:rPr lang="en-US" dirty="0"/>
              <a:t> </a:t>
            </a:r>
            <a:r>
              <a:rPr lang="en-US" dirty="0" err="1"/>
              <a:t>tavení</a:t>
            </a:r>
            <a:r>
              <a:rPr lang="en-US" dirty="0"/>
              <a:t>; </a:t>
            </a:r>
            <a:r>
              <a:rPr lang="en-US" dirty="0" err="1"/>
              <a:t>navíc</a:t>
            </a:r>
            <a:r>
              <a:rPr lang="en-US" dirty="0"/>
              <a:t> </a:t>
            </a:r>
            <a:r>
              <a:rPr lang="en-US" dirty="0" err="1"/>
              <a:t>tím</a:t>
            </a:r>
            <a:r>
              <a:rPr lang="en-US" dirty="0"/>
              <a:t>, </a:t>
            </a:r>
            <a:r>
              <a:rPr lang="en-US" dirty="0" err="1"/>
              <a:t>jak</a:t>
            </a:r>
            <a:r>
              <a:rPr lang="en-US" dirty="0"/>
              <a:t> </a:t>
            </a:r>
            <a:r>
              <a:rPr lang="en-US" dirty="0" err="1"/>
              <a:t>postupovalo</a:t>
            </a:r>
            <a:r>
              <a:rPr lang="en-US" dirty="0"/>
              <a:t> </a:t>
            </a:r>
            <a:r>
              <a:rPr lang="en-US" dirty="0" err="1"/>
              <a:t>snižování</a:t>
            </a:r>
            <a:r>
              <a:rPr lang="en-US" dirty="0"/>
              <a:t> </a:t>
            </a:r>
            <a:r>
              <a:rPr lang="en-US" dirty="0" err="1"/>
              <a:t>obsahu</a:t>
            </a:r>
            <a:r>
              <a:rPr lang="en-US" dirty="0"/>
              <a:t> </a:t>
            </a:r>
            <a:r>
              <a:rPr lang="en-US" dirty="0" err="1"/>
              <a:t>uhlíku</a:t>
            </a:r>
            <a:r>
              <a:rPr lang="en-US" dirty="0"/>
              <a:t>, </a:t>
            </a:r>
            <a:r>
              <a:rPr lang="en-US" dirty="0" err="1"/>
              <a:t>teplota</a:t>
            </a:r>
            <a:r>
              <a:rPr lang="en-US" dirty="0"/>
              <a:t> </a:t>
            </a:r>
            <a:r>
              <a:rPr lang="en-US" dirty="0" err="1"/>
              <a:t>tavení</a:t>
            </a:r>
            <a:r>
              <a:rPr lang="en-US" dirty="0"/>
              <a:t> </a:t>
            </a:r>
            <a:r>
              <a:rPr lang="en-US" dirty="0" err="1"/>
              <a:t>rostla</a:t>
            </a:r>
            <a:r>
              <a:rPr lang="en-US" dirty="0"/>
              <a:t>). </a:t>
            </a:r>
            <a:endParaRPr lang="cs-CZ" dirty="0"/>
          </a:p>
          <a:p>
            <a:r>
              <a:rPr lang="en-US" dirty="0"/>
              <a:t>Ze </a:t>
            </a:r>
            <a:r>
              <a:rPr lang="en-US" dirty="0" err="1"/>
              <a:t>vzniklé</a:t>
            </a:r>
            <a:r>
              <a:rPr lang="en-US" dirty="0"/>
              <a:t> </a:t>
            </a:r>
            <a:r>
              <a:rPr lang="en-US" dirty="0" err="1"/>
              <a:t>ocelové</a:t>
            </a:r>
            <a:r>
              <a:rPr lang="en-US" dirty="0"/>
              <a:t> </a:t>
            </a:r>
            <a:r>
              <a:rPr lang="en-US" dirty="0" err="1"/>
              <a:t>čočky</a:t>
            </a:r>
            <a:r>
              <a:rPr lang="en-US" dirty="0"/>
              <a:t> se </a:t>
            </a:r>
            <a:r>
              <a:rPr lang="en-US" dirty="0" err="1"/>
              <a:t>následně</a:t>
            </a:r>
            <a:r>
              <a:rPr lang="en-US" dirty="0"/>
              <a:t> </a:t>
            </a:r>
            <a:r>
              <a:rPr lang="cs-CZ" dirty="0"/>
              <a:t>v hamrech </a:t>
            </a:r>
            <a:r>
              <a:rPr lang="en-US" dirty="0" err="1"/>
              <a:t>bucharem</a:t>
            </a:r>
            <a:r>
              <a:rPr lang="en-US" dirty="0"/>
              <a:t> </a:t>
            </a:r>
            <a:r>
              <a:rPr lang="en-US" dirty="0" err="1"/>
              <a:t>vykovaly</a:t>
            </a:r>
            <a:r>
              <a:rPr lang="en-US" dirty="0"/>
              <a:t> </a:t>
            </a:r>
            <a:r>
              <a:rPr lang="en-US" dirty="0" err="1"/>
              <a:t>tyče</a:t>
            </a:r>
            <a:r>
              <a:rPr lang="en-US" dirty="0"/>
              <a:t> a </a:t>
            </a:r>
            <a:r>
              <a:rPr lang="en-US" dirty="0" err="1"/>
              <a:t>zároveň</a:t>
            </a:r>
            <a:r>
              <a:rPr lang="en-US" dirty="0"/>
              <a:t> se </a:t>
            </a:r>
            <a:r>
              <a:rPr lang="en-US" dirty="0" err="1"/>
              <a:t>tak</a:t>
            </a:r>
            <a:r>
              <a:rPr lang="en-US" dirty="0"/>
              <a:t> </a:t>
            </a:r>
            <a:r>
              <a:rPr lang="en-US" dirty="0" err="1"/>
              <a:t>odstraňovala</a:t>
            </a:r>
            <a:r>
              <a:rPr lang="en-US" dirty="0"/>
              <a:t> </a:t>
            </a:r>
            <a:r>
              <a:rPr lang="en-US" dirty="0" err="1"/>
              <a:t>struska</a:t>
            </a:r>
            <a:r>
              <a:rPr lang="en-US" dirty="0"/>
              <a:t>. </a:t>
            </a:r>
            <a:r>
              <a:rPr lang="en-US" dirty="0" err="1"/>
              <a:t>Tyče</a:t>
            </a:r>
            <a:r>
              <a:rPr lang="en-US" dirty="0"/>
              <a:t> se </a:t>
            </a:r>
            <a:r>
              <a:rPr lang="en-US" dirty="0" err="1"/>
              <a:t>následně</a:t>
            </a:r>
            <a:r>
              <a:rPr lang="en-US" dirty="0"/>
              <a:t> </a:t>
            </a:r>
            <a:r>
              <a:rPr lang="en-US" dirty="0" err="1"/>
              <a:t>rozválcovaly</a:t>
            </a:r>
            <a:r>
              <a:rPr lang="en-US" dirty="0"/>
              <a:t> </a:t>
            </a:r>
            <a:r>
              <a:rPr lang="en-US" dirty="0" err="1"/>
              <a:t>na</a:t>
            </a:r>
            <a:r>
              <a:rPr lang="en-US" dirty="0"/>
              <a:t> </a:t>
            </a:r>
            <a:r>
              <a:rPr lang="en-US" dirty="0" err="1"/>
              <a:t>tlusté</a:t>
            </a:r>
            <a:r>
              <a:rPr lang="en-US" dirty="0"/>
              <a:t> </a:t>
            </a:r>
            <a:r>
              <a:rPr lang="en-US" dirty="0" err="1"/>
              <a:t>plechy</a:t>
            </a:r>
            <a:r>
              <a:rPr lang="en-US" dirty="0"/>
              <a:t>, </a:t>
            </a:r>
            <a:r>
              <a:rPr lang="en-US" dirty="0" err="1"/>
              <a:t>které</a:t>
            </a:r>
            <a:r>
              <a:rPr lang="en-US" dirty="0"/>
              <a:t> se </a:t>
            </a:r>
            <a:r>
              <a:rPr lang="en-US" dirty="0" err="1"/>
              <a:t>ve</a:t>
            </a:r>
            <a:r>
              <a:rPr lang="en-US" dirty="0"/>
              <a:t> </a:t>
            </a:r>
            <a:r>
              <a:rPr lang="en-US" dirty="0" err="1"/>
              <a:t>svazích</a:t>
            </a:r>
            <a:r>
              <a:rPr lang="en-US" dirty="0"/>
              <a:t> </a:t>
            </a:r>
            <a:r>
              <a:rPr lang="en-US" dirty="0" err="1"/>
              <a:t>na</a:t>
            </a:r>
            <a:r>
              <a:rPr lang="en-US" dirty="0"/>
              <a:t> </a:t>
            </a:r>
            <a:r>
              <a:rPr lang="en-US" dirty="0" err="1"/>
              <a:t>válcích</a:t>
            </a:r>
            <a:r>
              <a:rPr lang="en-US" dirty="0"/>
              <a:t> </a:t>
            </a:r>
            <a:r>
              <a:rPr lang="en-US" dirty="0" err="1"/>
              <a:t>kovářsky</a:t>
            </a:r>
            <a:r>
              <a:rPr lang="en-US" dirty="0"/>
              <a:t> </a:t>
            </a:r>
            <a:r>
              <a:rPr lang="en-US" dirty="0" err="1"/>
              <a:t>nebo</a:t>
            </a:r>
            <a:r>
              <a:rPr lang="en-US" dirty="0"/>
              <a:t> </a:t>
            </a:r>
            <a:r>
              <a:rPr lang="en-US" dirty="0" err="1"/>
              <a:t>tavením</a:t>
            </a:r>
            <a:r>
              <a:rPr lang="en-US" dirty="0"/>
              <a:t> </a:t>
            </a:r>
            <a:r>
              <a:rPr lang="en-US" dirty="0" err="1"/>
              <a:t>svařovaly</a:t>
            </a:r>
            <a:r>
              <a:rPr lang="en-US" dirty="0"/>
              <a:t>. Pak se z </a:t>
            </a:r>
            <a:r>
              <a:rPr lang="en-US" dirty="0" err="1"/>
              <a:t>nich</a:t>
            </a:r>
            <a:r>
              <a:rPr lang="en-US" dirty="0"/>
              <a:t> </a:t>
            </a:r>
            <a:r>
              <a:rPr lang="en-US" dirty="0" err="1"/>
              <a:t>vyválcovala</a:t>
            </a:r>
            <a:r>
              <a:rPr lang="en-US" dirty="0"/>
              <a:t> </a:t>
            </a:r>
            <a:r>
              <a:rPr lang="en-US" dirty="0" err="1"/>
              <a:t>tvarová</a:t>
            </a:r>
            <a:r>
              <a:rPr lang="en-US" dirty="0"/>
              <a:t> </a:t>
            </a:r>
            <a:r>
              <a:rPr lang="en-US" dirty="0" err="1"/>
              <a:t>ocel</a:t>
            </a:r>
            <a:r>
              <a:rPr lang="en-US" dirty="0"/>
              <a:t> (</a:t>
            </a:r>
            <a:r>
              <a:rPr lang="en-US" dirty="0" err="1"/>
              <a:t>profily</a:t>
            </a:r>
            <a:r>
              <a:rPr lang="en-US" dirty="0"/>
              <a:t>).</a:t>
            </a:r>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Svářková ocel vyráběná pudlováním měla široký rozsah využití. Byla vyráběna tyčová a profilová ocel, plechy a dráty ale i nástroje. Bylo z ní postaveno nespočetně mostů, mezi jinými např. řetězový most </a:t>
            </a:r>
            <a:r>
              <a:rPr lang="cs-CZ" dirty="0" err="1"/>
              <a:t>Menai</a:t>
            </a:r>
            <a:r>
              <a:rPr lang="cs-CZ" dirty="0"/>
              <a:t> v roce 1826, most </a:t>
            </a:r>
            <a:r>
              <a:rPr lang="cs-CZ" dirty="0" err="1"/>
              <a:t>Britannia</a:t>
            </a:r>
            <a:r>
              <a:rPr lang="cs-CZ" dirty="0"/>
              <a:t> v roce 1850, původní </a:t>
            </a:r>
            <a:r>
              <a:rPr lang="cs-CZ" dirty="0" err="1"/>
              <a:t>Dombrücke</a:t>
            </a:r>
            <a:r>
              <a:rPr lang="cs-CZ" dirty="0"/>
              <a:t> v Kolíně nad Rýnem, viadukt </a:t>
            </a:r>
            <a:r>
              <a:rPr lang="cs-CZ" dirty="0" err="1"/>
              <a:t>Garabit</a:t>
            </a:r>
            <a:r>
              <a:rPr lang="cs-CZ" dirty="0"/>
              <a:t> nebo Ponte Maria Pia a Ponte Dom </a:t>
            </a:r>
            <a:r>
              <a:rPr lang="cs-CZ" dirty="0" err="1"/>
              <a:t>Luís</a:t>
            </a:r>
            <a:r>
              <a:rPr lang="cs-CZ" dirty="0"/>
              <a:t> I v Portu. Také Eiffelova věž byla postavena z dílů vyrobených ze svářkové oceli. </a:t>
            </a:r>
            <a:r>
              <a:rPr lang="en-US" dirty="0" err="1"/>
              <a:t>Svářková</a:t>
            </a:r>
            <a:r>
              <a:rPr lang="en-US" dirty="0"/>
              <a:t> </a:t>
            </a:r>
            <a:r>
              <a:rPr lang="en-US" dirty="0" err="1"/>
              <a:t>ocel</a:t>
            </a:r>
            <a:r>
              <a:rPr lang="en-US" dirty="0"/>
              <a:t> se </a:t>
            </a:r>
            <a:r>
              <a:rPr lang="en-US" dirty="0" err="1"/>
              <a:t>používala</a:t>
            </a:r>
            <a:r>
              <a:rPr lang="en-US" dirty="0"/>
              <a:t> v </a:t>
            </a:r>
            <a:r>
              <a:rPr lang="en-US" dirty="0" err="1"/>
              <a:t>českých</a:t>
            </a:r>
            <a:r>
              <a:rPr lang="en-US" dirty="0"/>
              <a:t> </a:t>
            </a:r>
            <a:r>
              <a:rPr lang="en-US" dirty="0" err="1"/>
              <a:t>zemích</a:t>
            </a:r>
            <a:r>
              <a:rPr lang="en-US" dirty="0"/>
              <a:t> do </a:t>
            </a:r>
            <a:r>
              <a:rPr lang="en-US" dirty="0" err="1"/>
              <a:t>konce</a:t>
            </a:r>
            <a:r>
              <a:rPr lang="en-US" dirty="0"/>
              <a:t> 19. </a:t>
            </a:r>
            <a:r>
              <a:rPr lang="en-US" dirty="0" err="1"/>
              <a:t>století</a:t>
            </a:r>
            <a:r>
              <a:rPr lang="en-US" dirty="0"/>
              <a:t>.</a:t>
            </a:r>
            <a:r>
              <a:rPr lang="cs-CZ" dirty="0"/>
              <a:t> </a:t>
            </a:r>
            <a:endParaRPr lang="en-US" dirty="0"/>
          </a:p>
        </p:txBody>
      </p:sp>
      <p:pic>
        <p:nvPicPr>
          <p:cNvPr id="6" name="Obrázek 5">
            <a:extLst>
              <a:ext uri="{FF2B5EF4-FFF2-40B4-BE49-F238E27FC236}">
                <a16:creationId xmlns:a16="http://schemas.microsoft.com/office/drawing/2014/main" id="{C7E27F23-3D23-4A60-B45A-6E0D35121355}"/>
              </a:ext>
            </a:extLst>
          </p:cNvPr>
          <p:cNvPicPr>
            <a:picLocks noChangeAspect="1"/>
          </p:cNvPicPr>
          <p:nvPr/>
        </p:nvPicPr>
        <p:blipFill>
          <a:blip r:embed="rId2"/>
          <a:stretch>
            <a:fillRect/>
          </a:stretch>
        </p:blipFill>
        <p:spPr>
          <a:xfrm>
            <a:off x="4194370" y="2239376"/>
            <a:ext cx="2572190" cy="2689592"/>
          </a:xfrm>
          <a:prstGeom prst="rect">
            <a:avLst/>
          </a:prstGeom>
        </p:spPr>
      </p:pic>
      <p:pic>
        <p:nvPicPr>
          <p:cNvPr id="8" name="Picture 2">
            <a:extLst>
              <a:ext uri="{FF2B5EF4-FFF2-40B4-BE49-F238E27FC236}">
                <a16:creationId xmlns:a16="http://schemas.microsoft.com/office/drawing/2014/main" id="{09F5F889-5D5F-43D0-B316-B31B76882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43" y="2221583"/>
            <a:ext cx="2702980" cy="266694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C6524AB8-66AF-40E2-B023-4DF0567D9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7260" y="2415417"/>
            <a:ext cx="4031639" cy="242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1599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D95859E-1961-4037-9527-24B553838CC4}"/>
              </a:ext>
            </a:extLst>
          </p:cNvPr>
          <p:cNvSpPr txBox="1"/>
          <p:nvPr/>
        </p:nvSpPr>
        <p:spPr>
          <a:xfrm>
            <a:off x="350562" y="211000"/>
            <a:ext cx="2912849" cy="523220"/>
          </a:xfrm>
          <a:prstGeom prst="rect">
            <a:avLst/>
          </a:prstGeom>
          <a:noFill/>
        </p:spPr>
        <p:txBody>
          <a:bodyPr wrap="none" rtlCol="0">
            <a:spAutoFit/>
          </a:bodyPr>
          <a:lstStyle/>
          <a:p>
            <a:r>
              <a:rPr lang="cs-CZ" sz="2800" b="1" dirty="0"/>
              <a:t>Metalurgie hliníku</a:t>
            </a:r>
            <a:endParaRPr lang="en-US" sz="2800" b="1" dirty="0"/>
          </a:p>
        </p:txBody>
      </p:sp>
      <p:sp>
        <p:nvSpPr>
          <p:cNvPr id="3" name="Rectangle 3">
            <a:extLst>
              <a:ext uri="{FF2B5EF4-FFF2-40B4-BE49-F238E27FC236}">
                <a16:creationId xmlns:a16="http://schemas.microsoft.com/office/drawing/2014/main" id="{6663C69F-13D1-46DC-9DEE-1F8E66D8AA66}"/>
              </a:ext>
            </a:extLst>
          </p:cNvPr>
          <p:cNvSpPr txBox="1">
            <a:spLocks noChangeArrowheads="1"/>
          </p:cNvSpPr>
          <p:nvPr/>
        </p:nvSpPr>
        <p:spPr>
          <a:xfrm>
            <a:off x="159027" y="1027043"/>
            <a:ext cx="11675165" cy="3849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cs-CZ" sz="1800" dirty="0">
                <a:cs typeface="Arial" panose="020B0604020202020204" pitchFamily="34" charset="0"/>
              </a:rPr>
              <a:t>Hliník je nejrozšířenější kov a je třetí nejrozšířenější prvek zemské kůry. V přírodě se v ryzí formě obvykle nevyskytuje, sloučeniny hliníku jsou rozptýleny v zemské kůře. Mezi nejdůležitější minerály hliníku patří </a:t>
            </a:r>
            <a:r>
              <a:rPr lang="cs-CZ" sz="1800" dirty="0" err="1">
                <a:cs typeface="Arial" panose="020B0604020202020204" pitchFamily="34" charset="0"/>
              </a:rPr>
              <a:t>orthorombický</a:t>
            </a:r>
            <a:r>
              <a:rPr lang="cs-CZ" sz="1800" dirty="0">
                <a:cs typeface="Arial" panose="020B0604020202020204" pitchFamily="34" charset="0"/>
              </a:rPr>
              <a:t> </a:t>
            </a:r>
            <a:r>
              <a:rPr lang="cs-CZ" sz="1800" b="1" dirty="0" err="1">
                <a:cs typeface="Arial" panose="020B0604020202020204" pitchFamily="34" charset="0"/>
              </a:rPr>
              <a:t>boehmit</a:t>
            </a:r>
            <a:r>
              <a:rPr lang="cs-CZ" sz="1800" dirty="0">
                <a:cs typeface="Arial" panose="020B0604020202020204" pitchFamily="34" charset="0"/>
              </a:rPr>
              <a:t> Al</a:t>
            </a:r>
            <a:r>
              <a:rPr lang="cs-CZ" sz="1800" baseline="-25000" dirty="0">
                <a:cs typeface="Arial" panose="020B0604020202020204" pitchFamily="34" charset="0"/>
              </a:rPr>
              <a:t>2</a:t>
            </a:r>
            <a:r>
              <a:rPr lang="cs-CZ" sz="1800" dirty="0">
                <a:cs typeface="Arial" panose="020B0604020202020204" pitchFamily="34" charset="0"/>
              </a:rPr>
              <a:t>O</a:t>
            </a:r>
            <a:r>
              <a:rPr lang="cs-CZ" sz="1800" baseline="-25000" dirty="0">
                <a:cs typeface="Arial" panose="020B0604020202020204" pitchFamily="34" charset="0"/>
              </a:rPr>
              <a:t>3</a:t>
            </a:r>
            <a:r>
              <a:rPr lang="cs-CZ" sz="1800" dirty="0">
                <a:cs typeface="Arial" panose="020B0604020202020204" pitchFamily="34" charset="0"/>
              </a:rPr>
              <a:t>·H</a:t>
            </a:r>
            <a:r>
              <a:rPr lang="cs-CZ" sz="1800" baseline="-25000" dirty="0">
                <a:cs typeface="Arial" panose="020B0604020202020204" pitchFamily="34" charset="0"/>
              </a:rPr>
              <a:t>2</a:t>
            </a:r>
            <a:r>
              <a:rPr lang="cs-CZ" sz="1800" dirty="0">
                <a:cs typeface="Arial" panose="020B0604020202020204" pitchFamily="34" charset="0"/>
              </a:rPr>
              <a:t>O a monoklinický </a:t>
            </a:r>
            <a:r>
              <a:rPr lang="cs-CZ" sz="1800" b="1" dirty="0" err="1">
                <a:cs typeface="Arial" panose="020B0604020202020204" pitchFamily="34" charset="0"/>
              </a:rPr>
              <a:t>gibbsit</a:t>
            </a:r>
            <a:r>
              <a:rPr lang="cs-CZ" sz="1800" dirty="0">
                <a:cs typeface="Arial" panose="020B0604020202020204" pitchFamily="34" charset="0"/>
              </a:rPr>
              <a:t> Al</a:t>
            </a:r>
            <a:r>
              <a:rPr lang="cs-CZ" sz="1800" baseline="-25000" dirty="0">
                <a:cs typeface="Arial" panose="020B0604020202020204" pitchFamily="34" charset="0"/>
              </a:rPr>
              <a:t>2</a:t>
            </a:r>
            <a:r>
              <a:rPr lang="cs-CZ" sz="1800" dirty="0">
                <a:cs typeface="Arial" panose="020B0604020202020204" pitchFamily="34" charset="0"/>
              </a:rPr>
              <a:t>O</a:t>
            </a:r>
            <a:r>
              <a:rPr lang="cs-CZ" sz="1800" baseline="-25000" dirty="0">
                <a:cs typeface="Arial" panose="020B0604020202020204" pitchFamily="34" charset="0"/>
              </a:rPr>
              <a:t>3</a:t>
            </a:r>
            <a:r>
              <a:rPr lang="cs-CZ" sz="1800" dirty="0">
                <a:cs typeface="Arial" panose="020B0604020202020204" pitchFamily="34" charset="0"/>
              </a:rPr>
              <a:t>·3H</a:t>
            </a:r>
            <a:r>
              <a:rPr lang="cs-CZ" sz="1800" baseline="-25000" dirty="0">
                <a:cs typeface="Arial" panose="020B0604020202020204" pitchFamily="34" charset="0"/>
              </a:rPr>
              <a:t>2</a:t>
            </a:r>
            <a:r>
              <a:rPr lang="cs-CZ" sz="1800" dirty="0">
                <a:cs typeface="Arial" panose="020B0604020202020204" pitchFamily="34" charset="0"/>
              </a:rPr>
              <a:t>O </a:t>
            </a:r>
            <a:r>
              <a:rPr lang="cs-CZ" sz="1800" i="1" dirty="0">
                <a:cs typeface="Arial" panose="020B0604020202020204" pitchFamily="34" charset="0"/>
              </a:rPr>
              <a:t>(hlavní složky bauxitu)</a:t>
            </a:r>
            <a:r>
              <a:rPr lang="cs-CZ" sz="1800" dirty="0">
                <a:cs typeface="Arial" panose="020B0604020202020204" pitchFamily="34" charset="0"/>
              </a:rPr>
              <a:t>, </a:t>
            </a:r>
            <a:r>
              <a:rPr lang="cs-CZ" sz="1800" b="1" dirty="0">
                <a:cs typeface="Arial" panose="020B0604020202020204" pitchFamily="34" charset="0"/>
              </a:rPr>
              <a:t>kryolit</a:t>
            </a:r>
            <a:r>
              <a:rPr lang="cs-CZ" sz="1800" dirty="0">
                <a:cs typeface="Arial" panose="020B0604020202020204" pitchFamily="34" charset="0"/>
              </a:rPr>
              <a:t> Na</a:t>
            </a:r>
            <a:r>
              <a:rPr lang="cs-CZ" sz="1800" baseline="-25000" dirty="0">
                <a:cs typeface="Arial" panose="020B0604020202020204" pitchFamily="34" charset="0"/>
              </a:rPr>
              <a:t>3</a:t>
            </a:r>
            <a:r>
              <a:rPr lang="cs-CZ" sz="1800" dirty="0">
                <a:cs typeface="Arial" panose="020B0604020202020204" pitchFamily="34" charset="0"/>
              </a:rPr>
              <a:t>AlF</a:t>
            </a:r>
            <a:r>
              <a:rPr lang="cs-CZ" sz="1800" baseline="-25000" dirty="0">
                <a:cs typeface="Arial" panose="020B0604020202020204" pitchFamily="34" charset="0"/>
              </a:rPr>
              <a:t>6</a:t>
            </a:r>
            <a:r>
              <a:rPr lang="cs-CZ" sz="1800" dirty="0">
                <a:cs typeface="Arial" panose="020B0604020202020204" pitchFamily="34" charset="0"/>
              </a:rPr>
              <a:t> a </a:t>
            </a:r>
            <a:r>
              <a:rPr lang="cs-CZ" sz="1800" b="1" dirty="0">
                <a:cs typeface="Arial" panose="020B0604020202020204" pitchFamily="34" charset="0"/>
              </a:rPr>
              <a:t>korund</a:t>
            </a:r>
            <a:r>
              <a:rPr lang="cs-CZ" sz="1800" dirty="0">
                <a:cs typeface="Arial" panose="020B0604020202020204" pitchFamily="34" charset="0"/>
              </a:rPr>
              <a:t> Al</a:t>
            </a:r>
            <a:r>
              <a:rPr lang="cs-CZ" sz="1800" baseline="-25000" dirty="0">
                <a:cs typeface="Arial" panose="020B0604020202020204" pitchFamily="34" charset="0"/>
              </a:rPr>
              <a:t>2</a:t>
            </a:r>
            <a:r>
              <a:rPr lang="cs-CZ" sz="1800" dirty="0">
                <a:cs typeface="Arial" panose="020B0604020202020204" pitchFamily="34" charset="0"/>
              </a:rPr>
              <a:t>O</a:t>
            </a:r>
            <a:r>
              <a:rPr lang="cs-CZ" sz="1800" baseline="-25000" dirty="0">
                <a:cs typeface="Arial" panose="020B0604020202020204" pitchFamily="34" charset="0"/>
              </a:rPr>
              <a:t>3</a:t>
            </a:r>
            <a:r>
              <a:rPr lang="cs-CZ" sz="1800" dirty="0">
                <a:cs typeface="Arial" panose="020B0604020202020204" pitchFamily="34" charset="0"/>
              </a:rPr>
              <a:t>. </a:t>
            </a:r>
          </a:p>
          <a:p>
            <a:pPr marL="0" indent="0">
              <a:buFont typeface="Arial" panose="020B0604020202020204" pitchFamily="34" charset="0"/>
              <a:buNone/>
            </a:pPr>
            <a:endParaRPr lang="cs-CZ" sz="1800" dirty="0"/>
          </a:p>
          <a:p>
            <a:pPr marL="0" indent="0" algn="just">
              <a:buFont typeface="Arial" panose="020B0604020202020204" pitchFamily="34" charset="0"/>
              <a:buNone/>
            </a:pPr>
            <a:r>
              <a:rPr lang="cs-CZ" sz="1800" dirty="0">
                <a:cs typeface="Arial" panose="020B0604020202020204" pitchFamily="34" charset="0"/>
              </a:rPr>
              <a:t>Hlavní surovinou pro výrobu hliníku je </a:t>
            </a:r>
            <a:r>
              <a:rPr lang="cs-CZ" sz="1800" b="1" dirty="0">
                <a:cs typeface="Arial" panose="020B0604020202020204" pitchFamily="34" charset="0"/>
              </a:rPr>
              <a:t>bauxit</a:t>
            </a:r>
            <a:r>
              <a:rPr lang="cs-CZ" sz="1800" dirty="0">
                <a:cs typeface="Arial" panose="020B0604020202020204" pitchFamily="34" charset="0"/>
              </a:rPr>
              <a:t>, hornina obsahující Al</a:t>
            </a:r>
            <a:r>
              <a:rPr lang="cs-CZ" sz="1800" baseline="-25000" dirty="0">
                <a:cs typeface="Arial" panose="020B0604020202020204" pitchFamily="34" charset="0"/>
              </a:rPr>
              <a:t>2</a:t>
            </a:r>
            <a:r>
              <a:rPr lang="cs-CZ" sz="1800" dirty="0">
                <a:cs typeface="Arial" panose="020B0604020202020204" pitchFamily="34" charset="0"/>
              </a:rPr>
              <a:t>O</a:t>
            </a:r>
            <a:r>
              <a:rPr lang="cs-CZ" sz="1800" baseline="-25000" dirty="0">
                <a:cs typeface="Arial" panose="020B0604020202020204" pitchFamily="34" charset="0"/>
              </a:rPr>
              <a:t>3 </a:t>
            </a:r>
            <a:r>
              <a:rPr lang="cs-CZ" sz="1800" dirty="0">
                <a:cs typeface="Arial" panose="020B0604020202020204" pitchFamily="34" charset="0"/>
              </a:rPr>
              <a:t>·2H</a:t>
            </a:r>
            <a:r>
              <a:rPr lang="cs-CZ" sz="1800" baseline="-25000" dirty="0">
                <a:cs typeface="Arial" panose="020B0604020202020204" pitchFamily="34" charset="0"/>
              </a:rPr>
              <a:t>2</a:t>
            </a:r>
            <a:r>
              <a:rPr lang="cs-CZ" sz="1800" dirty="0">
                <a:cs typeface="Arial" panose="020B0604020202020204" pitchFamily="34" charset="0"/>
              </a:rPr>
              <a:t>O a hydroxidy hliníku</a:t>
            </a:r>
          </a:p>
          <a:p>
            <a:pPr marL="0" indent="0" algn="just">
              <a:buFont typeface="Arial" panose="020B0604020202020204" pitchFamily="34" charset="0"/>
              <a:buNone/>
            </a:pPr>
            <a:r>
              <a:rPr lang="cs-CZ" sz="1800" b="1" dirty="0">
                <a:cs typeface="Arial" panose="020B0604020202020204" pitchFamily="34" charset="0"/>
              </a:rPr>
              <a:t>  autochtonní bauxit</a:t>
            </a:r>
            <a:r>
              <a:rPr lang="cs-CZ" sz="1800" dirty="0">
                <a:cs typeface="Arial" panose="020B0604020202020204" pitchFamily="34" charset="0"/>
              </a:rPr>
              <a:t>, méně kvalitní, primární zvětralinový materiál vázaný na matečnou horninu. </a:t>
            </a:r>
          </a:p>
          <a:p>
            <a:pPr marL="0" indent="0" algn="just">
              <a:buFont typeface="Arial" panose="020B0604020202020204" pitchFamily="34" charset="0"/>
              <a:buNone/>
            </a:pPr>
            <a:r>
              <a:rPr lang="cs-CZ" sz="1800" b="1" dirty="0">
                <a:cs typeface="Arial" panose="020B0604020202020204" pitchFamily="34" charset="0"/>
              </a:rPr>
              <a:t>  alochtonní bauxit</a:t>
            </a:r>
            <a:r>
              <a:rPr lang="cs-CZ" sz="1800" dirty="0">
                <a:cs typeface="Arial" panose="020B0604020202020204" pitchFamily="34" charset="0"/>
              </a:rPr>
              <a:t>, kvalitnější sekundární sedimentární materiál, tvořený sedimentárními vrstvami z materiálu připlaveného ze značné dálky. Vyšší kvalita sekundárního bauxitu je způsobena vymytím nežádoucích příměsí SiO</a:t>
            </a:r>
            <a:r>
              <a:rPr lang="cs-CZ" sz="1800" baseline="-25000" dirty="0">
                <a:cs typeface="Arial" panose="020B0604020202020204" pitchFamily="34" charset="0"/>
              </a:rPr>
              <a:t>2</a:t>
            </a:r>
            <a:r>
              <a:rPr lang="cs-CZ" sz="1800" dirty="0">
                <a:cs typeface="Arial" panose="020B0604020202020204" pitchFamily="34" charset="0"/>
              </a:rPr>
              <a:t> a Fe</a:t>
            </a:r>
            <a:r>
              <a:rPr lang="cs-CZ" sz="1800" baseline="-25000" dirty="0">
                <a:cs typeface="Arial" panose="020B0604020202020204" pitchFamily="34" charset="0"/>
              </a:rPr>
              <a:t>2</a:t>
            </a:r>
            <a:r>
              <a:rPr lang="cs-CZ" sz="1800" dirty="0">
                <a:cs typeface="Arial" panose="020B0604020202020204" pitchFamily="34" charset="0"/>
              </a:rPr>
              <a:t>O</a:t>
            </a:r>
            <a:r>
              <a:rPr lang="cs-CZ" sz="1800" baseline="-25000" dirty="0">
                <a:cs typeface="Arial" panose="020B0604020202020204" pitchFamily="34" charset="0"/>
              </a:rPr>
              <a:t>3</a:t>
            </a:r>
            <a:r>
              <a:rPr lang="cs-CZ" sz="1800" dirty="0">
                <a:cs typeface="Arial" panose="020B0604020202020204" pitchFamily="34" charset="0"/>
              </a:rPr>
              <a:t> během transportu a následné sedimentace.</a:t>
            </a:r>
          </a:p>
          <a:p>
            <a:pPr marL="0" indent="0">
              <a:buFont typeface="Arial" panose="020B0604020202020204" pitchFamily="34" charset="0"/>
              <a:buNone/>
            </a:pPr>
            <a:endParaRPr lang="cs-CZ" altLang="en-US" sz="1800" dirty="0">
              <a:cs typeface="Arial" panose="020B0604020202020204" pitchFamily="34" charset="0"/>
            </a:endParaRPr>
          </a:p>
          <a:p>
            <a:pPr>
              <a:buFont typeface="Wingdings" pitchFamily="2" charset="2"/>
              <a:buNone/>
            </a:pPr>
            <a:endParaRPr lang="en-GB" altLang="en-US" sz="1800" b="1" dirty="0">
              <a:cs typeface="Arial" panose="020B0604020202020204" pitchFamily="34" charset="0"/>
            </a:endParaRPr>
          </a:p>
        </p:txBody>
      </p:sp>
      <p:pic>
        <p:nvPicPr>
          <p:cNvPr id="2050" name="Picture 2" descr="Image result for bauxit&quot;">
            <a:extLst>
              <a:ext uri="{FF2B5EF4-FFF2-40B4-BE49-F238E27FC236}">
                <a16:creationId xmlns:a16="http://schemas.microsoft.com/office/drawing/2014/main" id="{77C038A1-E195-492D-B5DF-C2C3CB71A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77" y="4114798"/>
            <a:ext cx="3180522" cy="23853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auxit&quot;">
            <a:extLst>
              <a:ext uri="{FF2B5EF4-FFF2-40B4-BE49-F238E27FC236}">
                <a16:creationId xmlns:a16="http://schemas.microsoft.com/office/drawing/2014/main" id="{9046DC16-3194-448B-BEC4-00621D2A5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508" y="3760717"/>
            <a:ext cx="3652630" cy="273947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3C28D0B1-937E-C1BC-111E-4E96D327A982}"/>
              </a:ext>
            </a:extLst>
          </p:cNvPr>
          <p:cNvSpPr txBox="1"/>
          <p:nvPr/>
        </p:nvSpPr>
        <p:spPr>
          <a:xfrm>
            <a:off x="4086225" y="6130858"/>
            <a:ext cx="6096000" cy="369332"/>
          </a:xfrm>
          <a:prstGeom prst="rect">
            <a:avLst/>
          </a:prstGeom>
          <a:noFill/>
        </p:spPr>
        <p:txBody>
          <a:bodyPr wrap="square">
            <a:spAutoFit/>
          </a:bodyPr>
          <a:lstStyle/>
          <a:p>
            <a:r>
              <a:rPr lang="cs-CZ" sz="1800" b="1" dirty="0">
                <a:cs typeface="Arial" panose="020B0604020202020204" pitchFamily="34" charset="0"/>
              </a:rPr>
              <a:t>bauxit</a:t>
            </a:r>
            <a:endParaRPr lang="cs-CZ" dirty="0"/>
          </a:p>
        </p:txBody>
      </p:sp>
    </p:spTree>
    <p:extLst>
      <p:ext uri="{BB962C8B-B14F-4D97-AF65-F5344CB8AC3E}">
        <p14:creationId xmlns:p14="http://schemas.microsoft.com/office/powerpoint/2010/main" val="301120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77687" y="1238447"/>
            <a:ext cx="6884504" cy="5355312"/>
          </a:xfrm>
          <a:prstGeom prst="rect">
            <a:avLst/>
          </a:prstGeom>
        </p:spPr>
        <p:txBody>
          <a:bodyPr wrap="square">
            <a:spAutoFit/>
          </a:bodyPr>
          <a:lstStyle/>
          <a:p>
            <a:pPr algn="just"/>
            <a:r>
              <a:rPr lang="cs-CZ" b="1" dirty="0">
                <a:cs typeface="Arial" panose="020B0604020202020204" pitchFamily="34" charset="0"/>
              </a:rPr>
              <a:t>Vápenec</a:t>
            </a:r>
            <a:r>
              <a:rPr lang="cs-CZ" dirty="0">
                <a:cs typeface="Arial" panose="020B0604020202020204" pitchFamily="34" charset="0"/>
              </a:rPr>
              <a:t> je jemnozrnná až celistvá sedimentární hornina. V převážné míře (nad 80 %) je složena z uhličitanu vápenatého (CaCO</a:t>
            </a:r>
            <a:r>
              <a:rPr lang="cs-CZ" baseline="-25000" dirty="0">
                <a:cs typeface="Arial" panose="020B0604020202020204" pitchFamily="34" charset="0"/>
              </a:rPr>
              <a:t>3</a:t>
            </a:r>
            <a:r>
              <a:rPr lang="cs-CZ" dirty="0">
                <a:cs typeface="Arial" panose="020B0604020202020204" pitchFamily="34" charset="0"/>
              </a:rPr>
              <a:t>) ať už ve formě kalcitu, nebo aragonitu. Jako příměsi se vyskytují dolomit, siderit, křemen, jílové minerály a úlomky zkamenělin. Vápence se používají se k výrobě páleného vápna, cementu, drceného kameniva i pro ušlechtilou kamenickou výrobu, v metalurgii, chemickém průmyslu, papírenství a v mnoha dalších oborech. Jemnozrnný vápenec se používá pro tiskovou techniku zvanou litografie. </a:t>
            </a:r>
          </a:p>
          <a:p>
            <a:pPr algn="just"/>
            <a:endParaRPr lang="cs-CZ" dirty="0">
              <a:cs typeface="Arial" panose="020B0604020202020204" pitchFamily="34" charset="0"/>
            </a:endParaRPr>
          </a:p>
          <a:p>
            <a:pPr algn="just"/>
            <a:endParaRPr lang="cs-CZ" dirty="0">
              <a:cs typeface="Arial" panose="020B0604020202020204" pitchFamily="34" charset="0"/>
            </a:endParaRPr>
          </a:p>
          <a:p>
            <a:pPr algn="just"/>
            <a:endParaRPr lang="cs-CZ" dirty="0">
              <a:cs typeface="Arial" panose="020B0604020202020204" pitchFamily="34" charset="0"/>
            </a:endParaRPr>
          </a:p>
          <a:p>
            <a:pPr algn="just"/>
            <a:endParaRPr lang="cs-CZ" dirty="0">
              <a:cs typeface="Arial" panose="020B0604020202020204" pitchFamily="34" charset="0"/>
            </a:endParaRPr>
          </a:p>
          <a:p>
            <a:pPr algn="just"/>
            <a:endParaRPr lang="cs-CZ" dirty="0">
              <a:cs typeface="Arial" panose="020B0604020202020204" pitchFamily="34" charset="0"/>
            </a:endParaRPr>
          </a:p>
          <a:p>
            <a:pPr algn="just"/>
            <a:endParaRPr lang="cs-CZ" dirty="0">
              <a:cs typeface="Arial" panose="020B0604020202020204" pitchFamily="34" charset="0"/>
            </a:endParaRPr>
          </a:p>
          <a:p>
            <a:pPr algn="just"/>
            <a:r>
              <a:rPr lang="en-US" b="1" dirty="0" err="1">
                <a:cs typeface="Arial" panose="020B0604020202020204" pitchFamily="34" charset="0"/>
              </a:rPr>
              <a:t>Dolomit</a:t>
            </a:r>
            <a:r>
              <a:rPr lang="en-US" dirty="0">
                <a:cs typeface="Arial" panose="020B0604020202020204" pitchFamily="34" charset="0"/>
              </a:rPr>
              <a:t> </a:t>
            </a:r>
            <a:r>
              <a:rPr lang="cs-CZ" dirty="0" err="1">
                <a:cs typeface="Arial" panose="020B0604020202020204" pitchFamily="34" charset="0"/>
              </a:rPr>
              <a:t>CaMg</a:t>
            </a:r>
            <a:r>
              <a:rPr lang="cs-CZ" dirty="0">
                <a:cs typeface="Arial" panose="020B0604020202020204" pitchFamily="34" charset="0"/>
              </a:rPr>
              <a:t>(CO</a:t>
            </a:r>
            <a:r>
              <a:rPr lang="cs-CZ" baseline="-25000" dirty="0">
                <a:cs typeface="Arial" panose="020B0604020202020204" pitchFamily="34" charset="0"/>
              </a:rPr>
              <a:t>3</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 (uhličitan </a:t>
            </a:r>
            <a:r>
              <a:rPr lang="cs-CZ" dirty="0" err="1">
                <a:cs typeface="Arial" panose="020B0604020202020204" pitchFamily="34" charset="0"/>
              </a:rPr>
              <a:t>vápenato</a:t>
            </a:r>
            <a:r>
              <a:rPr lang="cs-CZ" dirty="0">
                <a:cs typeface="Arial" panose="020B0604020202020204" pitchFamily="34" charset="0"/>
              </a:rPr>
              <a:t>-hořečnatý), používá se na výrobu speciálních druhů cementu ve stavebnictví, ohnivzdorných materiálů a jako hnojivo.</a:t>
            </a:r>
          </a:p>
          <a:p>
            <a:pPr algn="just"/>
            <a:endParaRPr lang="cs-CZ" dirty="0">
              <a:cs typeface="Arial" panose="020B0604020202020204" pitchFamily="34" charset="0"/>
            </a:endParaRPr>
          </a:p>
          <a:p>
            <a:pPr algn="just"/>
            <a:endParaRPr lang="cs-CZ" dirty="0">
              <a:cs typeface="Arial" panose="020B0604020202020204" pitchFamily="34" charset="0"/>
            </a:endParaRPr>
          </a:p>
        </p:txBody>
      </p:sp>
      <p:pic>
        <p:nvPicPr>
          <p:cNvPr id="1026" name="Picture 2" descr="Výsledek obrázku pro vápenec">
            <a:extLst>
              <a:ext uri="{FF2B5EF4-FFF2-40B4-BE49-F238E27FC236}">
                <a16:creationId xmlns:a16="http://schemas.microsoft.com/office/drawing/2014/main" id="{8F19AD04-2941-4453-88BE-85C36119A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8661" y="483704"/>
            <a:ext cx="3848100" cy="2566683"/>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a:extLst>
              <a:ext uri="{FF2B5EF4-FFF2-40B4-BE49-F238E27FC236}">
                <a16:creationId xmlns:a16="http://schemas.microsoft.com/office/drawing/2014/main" id="{EF9908F0-E83E-4AAA-B62D-CA0858BD48B8}"/>
              </a:ext>
            </a:extLst>
          </p:cNvPr>
          <p:cNvPicPr>
            <a:picLocks noChangeAspect="1"/>
          </p:cNvPicPr>
          <p:nvPr/>
        </p:nvPicPr>
        <p:blipFill>
          <a:blip r:embed="rId3"/>
          <a:stretch>
            <a:fillRect/>
          </a:stretch>
        </p:blipFill>
        <p:spPr>
          <a:xfrm>
            <a:off x="7966213" y="3807614"/>
            <a:ext cx="3848100" cy="2607542"/>
          </a:xfrm>
          <a:prstGeom prst="rect">
            <a:avLst/>
          </a:prstGeom>
        </p:spPr>
      </p:pic>
      <p:sp>
        <p:nvSpPr>
          <p:cNvPr id="6" name="Nadpis 1">
            <a:extLst>
              <a:ext uri="{FF2B5EF4-FFF2-40B4-BE49-F238E27FC236}">
                <a16:creationId xmlns:a16="http://schemas.microsoft.com/office/drawing/2014/main" id="{4AB33F96-88B9-4420-9DCC-EE226203EE6A}"/>
              </a:ext>
            </a:extLst>
          </p:cNvPr>
          <p:cNvSpPr>
            <a:spLocks noGrp="1"/>
          </p:cNvSpPr>
          <p:nvPr>
            <p:ph type="title"/>
          </p:nvPr>
        </p:nvSpPr>
        <p:spPr>
          <a:xfrm>
            <a:off x="838200" y="365126"/>
            <a:ext cx="4836886" cy="621846"/>
          </a:xfrm>
        </p:spPr>
        <p:txBody>
          <a:bodyPr>
            <a:normAutofit/>
          </a:bodyPr>
          <a:lstStyle/>
          <a:p>
            <a:r>
              <a:rPr lang="cs-CZ" sz="2800" b="1" dirty="0">
                <a:latin typeface="+mn-lt"/>
              </a:rPr>
              <a:t>Suroviny pro výrobu vápna</a:t>
            </a:r>
            <a:endParaRPr lang="en-US" sz="2800" b="1" dirty="0">
              <a:latin typeface="+mn-lt"/>
            </a:endParaRPr>
          </a:p>
        </p:txBody>
      </p:sp>
    </p:spTree>
    <p:extLst>
      <p:ext uri="{BB962C8B-B14F-4D97-AF65-F5344CB8AC3E}">
        <p14:creationId xmlns:p14="http://schemas.microsoft.com/office/powerpoint/2010/main" val="26303652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51791" y="251791"/>
            <a:ext cx="11781183" cy="6186309"/>
          </a:xfrm>
          <a:prstGeom prst="rect">
            <a:avLst/>
          </a:prstGeom>
        </p:spPr>
        <p:txBody>
          <a:bodyPr wrap="square">
            <a:spAutoFit/>
          </a:bodyPr>
          <a:lstStyle/>
          <a:p>
            <a:pPr algn="just"/>
            <a:r>
              <a:rPr lang="cs-CZ" dirty="0">
                <a:cs typeface="Arial" panose="020B0604020202020204" pitchFamily="34" charset="0"/>
              </a:rPr>
              <a:t> 1)  Výroba hliníku se od roku 1886 provádí elektrolytickým rozkladem oxidu hlinitého rozpuštěného v roztaveném kryolitu - </a:t>
            </a:r>
            <a:r>
              <a:rPr lang="cs-CZ" b="1" dirty="0" err="1">
                <a:cs typeface="Arial" panose="020B0604020202020204" pitchFamily="34" charset="0"/>
              </a:rPr>
              <a:t>Hallův-Héroultův</a:t>
            </a:r>
            <a:r>
              <a:rPr lang="cs-CZ" b="1" dirty="0">
                <a:cs typeface="Arial" panose="020B0604020202020204" pitchFamily="34" charset="0"/>
              </a:rPr>
              <a:t> postup</a:t>
            </a:r>
            <a:r>
              <a:rPr lang="cs-CZ" dirty="0">
                <a:cs typeface="Arial" panose="020B0604020202020204" pitchFamily="34" charset="0"/>
              </a:rPr>
              <a:t>. Čistý oxid hlinitý pro elektrolýzu se připravuje různými metodami, které se volí podle poměru hmotnosti oxidu hlinitého k hmotnosti oxidu křemičitého. </a:t>
            </a:r>
          </a:p>
          <a:p>
            <a:pPr algn="just"/>
            <a:endParaRPr lang="cs-CZ" dirty="0">
              <a:cs typeface="Arial" panose="020B0604020202020204" pitchFamily="34" charset="0"/>
            </a:endParaRPr>
          </a:p>
          <a:p>
            <a:pPr algn="just"/>
            <a:r>
              <a:rPr lang="cs-CZ" dirty="0">
                <a:cs typeface="Arial" panose="020B0604020202020204" pitchFamily="34" charset="0"/>
              </a:rPr>
              <a:t>  Poměrně univerzální je alkalická </a:t>
            </a:r>
            <a:r>
              <a:rPr lang="cs-CZ" b="1" i="1" dirty="0" err="1">
                <a:cs typeface="Arial" panose="020B0604020202020204" pitchFamily="34" charset="0"/>
              </a:rPr>
              <a:t>spékací</a:t>
            </a:r>
            <a:r>
              <a:rPr lang="cs-CZ" b="1" i="1" dirty="0">
                <a:cs typeface="Arial" panose="020B0604020202020204" pitchFamily="34" charset="0"/>
              </a:rPr>
              <a:t> metoda</a:t>
            </a:r>
            <a:r>
              <a:rPr lang="cs-CZ" dirty="0">
                <a:cs typeface="Arial" panose="020B0604020202020204" pitchFamily="34" charset="0"/>
              </a:rPr>
              <a:t>, která spočívá ve vypalování bauxitu, vápence a sody v rotační peci. Vypálené slínky se </a:t>
            </a:r>
            <a:r>
              <a:rPr lang="cs-CZ" dirty="0" err="1">
                <a:cs typeface="Arial" panose="020B0604020202020204" pitchFamily="34" charset="0"/>
              </a:rPr>
              <a:t>vylouží</a:t>
            </a:r>
            <a:r>
              <a:rPr lang="cs-CZ" dirty="0">
                <a:cs typeface="Arial" panose="020B0604020202020204" pitchFamily="34" charset="0"/>
              </a:rPr>
              <a:t> vodou, vzniklý hlinitan sodný Na[Al(OH)</a:t>
            </a:r>
            <a:r>
              <a:rPr lang="cs-CZ" baseline="-25000" dirty="0">
                <a:cs typeface="Arial" panose="020B0604020202020204" pitchFamily="34" charset="0"/>
              </a:rPr>
              <a:t>4</a:t>
            </a:r>
            <a:r>
              <a:rPr lang="cs-CZ" dirty="0">
                <a:cs typeface="Arial" panose="020B0604020202020204" pitchFamily="34" charset="0"/>
              </a:rPr>
              <a:t>] se rozkládá oxidem uhličitým na hydrát hlinitý, ten se po odfiltrování kalcinuje za vzniku oxidu hlinitého.</a:t>
            </a:r>
          </a:p>
          <a:p>
            <a:pPr algn="just"/>
            <a:endParaRPr lang="cs-CZ" dirty="0">
              <a:cs typeface="Arial" panose="020B0604020202020204" pitchFamily="34" charset="0"/>
            </a:endParaRPr>
          </a:p>
          <a:p>
            <a:pPr algn="just"/>
            <a:r>
              <a:rPr lang="cs-CZ" dirty="0">
                <a:cs typeface="Arial" panose="020B0604020202020204" pitchFamily="34" charset="0"/>
              </a:rPr>
              <a:t>   Pro bauxity s nízkým obsahem křemene se používá mokrý</a:t>
            </a:r>
            <a:r>
              <a:rPr lang="cs-CZ" i="1" dirty="0">
                <a:cs typeface="Arial" panose="020B0604020202020204" pitchFamily="34" charset="0"/>
              </a:rPr>
              <a:t>, </a:t>
            </a:r>
            <a:r>
              <a:rPr lang="cs-CZ" b="1" i="1" dirty="0">
                <a:cs typeface="Arial" panose="020B0604020202020204" pitchFamily="34" charset="0"/>
              </a:rPr>
              <a:t>Bayerův způsob</a:t>
            </a:r>
            <a:r>
              <a:rPr lang="cs-CZ" i="1" dirty="0">
                <a:cs typeface="Arial" panose="020B0604020202020204" pitchFamily="34" charset="0"/>
              </a:rPr>
              <a:t> </a:t>
            </a:r>
            <a:r>
              <a:rPr lang="cs-CZ" dirty="0">
                <a:cs typeface="Arial" panose="020B0604020202020204" pitchFamily="34" charset="0"/>
              </a:rPr>
              <a:t>přípravy oxidu hlinitého, který spočívá v rozkladu mletého, žíhaného bauxitu hydroxidem sodným za zvýšeného tlaku a teploty v autoklávech různé konstrukce. Vzniklý roztok hlinitanu sodného se filtrací zbaví nečistot (</a:t>
            </a:r>
            <a:r>
              <a:rPr lang="cs-CZ" dirty="0" err="1">
                <a:cs typeface="Arial" panose="020B0604020202020204" pitchFamily="34" charset="0"/>
              </a:rPr>
              <a:t>Fe</a:t>
            </a:r>
            <a:r>
              <a:rPr lang="cs-CZ" dirty="0">
                <a:cs typeface="Arial" panose="020B0604020202020204" pitchFamily="34" charset="0"/>
              </a:rPr>
              <a:t>(OH)</a:t>
            </a:r>
            <a:r>
              <a:rPr lang="cs-CZ" baseline="-25000" dirty="0">
                <a:cs typeface="Arial" panose="020B0604020202020204" pitchFamily="34" charset="0"/>
              </a:rPr>
              <a:t>2</a:t>
            </a:r>
            <a:r>
              <a:rPr lang="cs-CZ" dirty="0">
                <a:cs typeface="Arial" panose="020B0604020202020204" pitchFamily="34" charset="0"/>
              </a:rPr>
              <a:t>, hydratovaný SiO</a:t>
            </a:r>
            <a:r>
              <a:rPr lang="cs-CZ" baseline="-25000" dirty="0">
                <a:cs typeface="Arial" panose="020B0604020202020204" pitchFamily="34" charset="0"/>
              </a:rPr>
              <a:t>2</a:t>
            </a:r>
            <a:r>
              <a:rPr lang="cs-CZ" dirty="0">
                <a:cs typeface="Arial" panose="020B0604020202020204" pitchFamily="34" charset="0"/>
              </a:rPr>
              <a:t>), podrobí hydrolýze a rozkladu pomocí oxidu uhličitého, následně se kalcinuje na oxid hlinitý. Vedlejším produktem Bayerova způsobu je soda, která se </a:t>
            </a:r>
            <a:r>
              <a:rPr lang="cs-CZ" dirty="0" err="1">
                <a:cs typeface="Arial" panose="020B0604020202020204" pitchFamily="34" charset="0"/>
              </a:rPr>
              <a:t>kaustifikuje</a:t>
            </a:r>
            <a:r>
              <a:rPr lang="cs-CZ" dirty="0">
                <a:cs typeface="Arial" panose="020B0604020202020204" pitchFamily="34" charset="0"/>
              </a:rPr>
              <a:t> vápnem za vzniku hydroxidu sodného, ten se vrací zpět na začátek procesu.</a:t>
            </a:r>
          </a:p>
          <a:p>
            <a:endParaRPr lang="cs-CZ" dirty="0"/>
          </a:p>
          <a:p>
            <a:r>
              <a:rPr lang="cs-CZ" dirty="0">
                <a:cs typeface="Arial" panose="020B0604020202020204" pitchFamily="34" charset="0"/>
              </a:rPr>
              <a:t> Méně používaný je </a:t>
            </a:r>
            <a:r>
              <a:rPr lang="cs-CZ" b="1" i="1" dirty="0">
                <a:cs typeface="Arial" panose="020B0604020202020204" pitchFamily="34" charset="0"/>
              </a:rPr>
              <a:t>kyselý způsob</a:t>
            </a:r>
            <a:r>
              <a:rPr lang="cs-CZ" i="1" dirty="0">
                <a:cs typeface="Arial" panose="020B0604020202020204" pitchFamily="34" charset="0"/>
              </a:rPr>
              <a:t> </a:t>
            </a:r>
            <a:r>
              <a:rPr lang="cs-CZ" dirty="0">
                <a:cs typeface="Arial" panose="020B0604020202020204" pitchFamily="34" charset="0"/>
              </a:rPr>
              <a:t>přípravy oxidu hlinitého, při kterém se na rudu působí roztokem minerálních kyselin. Hliník přechází do roztoku jako hlinitá sůl příslušné kyseliny. Soli se podrobí hydrolýze, vzniklý hydroxid hlinitý se kalcinuje za vzniku oxidu hlinitého.</a:t>
            </a:r>
          </a:p>
          <a:p>
            <a:r>
              <a:rPr lang="cs-CZ" b="1" dirty="0">
                <a:cs typeface="Arial" panose="020B0604020202020204" pitchFamily="34" charset="0"/>
              </a:rPr>
              <a:t>  </a:t>
            </a:r>
          </a:p>
          <a:p>
            <a:r>
              <a:rPr lang="cs-CZ" b="1" dirty="0">
                <a:cs typeface="Arial" panose="020B0604020202020204" pitchFamily="34" charset="0"/>
              </a:rPr>
              <a:t>  </a:t>
            </a:r>
            <a:r>
              <a:rPr lang="cs-CZ" b="1" i="1" dirty="0" err="1">
                <a:cs typeface="Arial" panose="020B0604020202020204" pitchFamily="34" charset="0"/>
              </a:rPr>
              <a:t>Buchnerův</a:t>
            </a:r>
            <a:r>
              <a:rPr lang="cs-CZ" b="1" i="1" dirty="0">
                <a:cs typeface="Arial" panose="020B0604020202020204" pitchFamily="34" charset="0"/>
              </a:rPr>
              <a:t> způsob</a:t>
            </a:r>
            <a:r>
              <a:rPr lang="cs-CZ" i="1" dirty="0">
                <a:cs typeface="Arial" panose="020B0604020202020204" pitchFamily="34" charset="0"/>
              </a:rPr>
              <a:t> </a:t>
            </a:r>
            <a:r>
              <a:rPr lang="cs-CZ" dirty="0">
                <a:cs typeface="Arial" panose="020B0604020202020204" pitchFamily="34" charset="0"/>
              </a:rPr>
              <a:t>přípravy oxidu hlinitého spočívá v loužení rudy kyselinou dusičnou v autoklávu. Vzniklý dusičnan hlinitý se čistí frakční krystalizací, následnou kalcinací vzniká oxid hlinitý a kyselina dusičná, která se </a:t>
            </a:r>
            <a:r>
              <a:rPr lang="cs-CZ" dirty="0" err="1">
                <a:cs typeface="Arial" panose="020B0604020202020204" pitchFamily="34" charset="0"/>
              </a:rPr>
              <a:t>vraci</a:t>
            </a:r>
            <a:r>
              <a:rPr lang="cs-CZ" dirty="0">
                <a:cs typeface="Arial" panose="020B0604020202020204" pitchFamily="34" charset="0"/>
              </a:rPr>
              <a:t> do procesu. </a:t>
            </a:r>
          </a:p>
          <a:p>
            <a:r>
              <a:rPr lang="cs-CZ" b="1" dirty="0">
                <a:cs typeface="Arial" panose="020B0604020202020204" pitchFamily="34" charset="0"/>
              </a:rPr>
              <a:t>  </a:t>
            </a:r>
          </a:p>
          <a:p>
            <a:r>
              <a:rPr lang="cs-CZ" b="1" dirty="0">
                <a:cs typeface="Arial" panose="020B0604020202020204" pitchFamily="34" charset="0"/>
              </a:rPr>
              <a:t>  </a:t>
            </a:r>
            <a:r>
              <a:rPr lang="cs-CZ" b="1" i="1" dirty="0" err="1">
                <a:cs typeface="Arial" panose="020B0604020202020204" pitchFamily="34" charset="0"/>
              </a:rPr>
              <a:t>Goldschmidtův</a:t>
            </a:r>
            <a:r>
              <a:rPr lang="cs-CZ" b="1" i="1" dirty="0">
                <a:cs typeface="Arial" panose="020B0604020202020204" pitchFamily="34" charset="0"/>
              </a:rPr>
              <a:t> způsob</a:t>
            </a:r>
            <a:r>
              <a:rPr lang="cs-CZ" i="1" dirty="0">
                <a:cs typeface="Arial" panose="020B0604020202020204" pitchFamily="34" charset="0"/>
              </a:rPr>
              <a:t> </a:t>
            </a:r>
            <a:r>
              <a:rPr lang="cs-CZ" dirty="0">
                <a:cs typeface="Arial" panose="020B0604020202020204" pitchFamily="34" charset="0"/>
              </a:rPr>
              <a:t>využívá loužení rudy kyselinou siřičitou.    </a:t>
            </a:r>
          </a:p>
        </p:txBody>
      </p:sp>
    </p:spTree>
    <p:extLst>
      <p:ext uri="{BB962C8B-B14F-4D97-AF65-F5344CB8AC3E}">
        <p14:creationId xmlns:p14="http://schemas.microsoft.com/office/powerpoint/2010/main" val="19816408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5531" y="248237"/>
            <a:ext cx="11648660" cy="6186309"/>
          </a:xfrm>
          <a:prstGeom prst="rect">
            <a:avLst/>
          </a:prstGeom>
        </p:spPr>
        <p:txBody>
          <a:bodyPr wrap="square">
            <a:spAutoFit/>
          </a:bodyPr>
          <a:lstStyle/>
          <a:p>
            <a:pPr algn="just"/>
            <a:r>
              <a:rPr lang="cs-CZ" b="1" i="1" dirty="0" err="1">
                <a:cs typeface="Arial" panose="020B0604020202020204" pitchFamily="34" charset="0"/>
              </a:rPr>
              <a:t>Haglundův</a:t>
            </a:r>
            <a:r>
              <a:rPr lang="cs-CZ" b="1" i="1" dirty="0">
                <a:cs typeface="Arial" panose="020B0604020202020204" pitchFamily="34" charset="0"/>
              </a:rPr>
              <a:t> způsob</a:t>
            </a:r>
            <a:r>
              <a:rPr lang="cs-CZ" i="1" dirty="0">
                <a:cs typeface="Arial" panose="020B0604020202020204" pitchFamily="34" charset="0"/>
              </a:rPr>
              <a:t> </a:t>
            </a:r>
            <a:r>
              <a:rPr lang="cs-CZ" dirty="0">
                <a:cs typeface="Arial" panose="020B0604020202020204" pitchFamily="34" charset="0"/>
              </a:rPr>
              <a:t>spočívá v tavení rudy, pyritu a uhlí v elektrické peci, hliník přechází do strusky ve formě oxidu a sulfidu, struska plave na slitině železa a křemíku. Následuje rozklad strusky kyselinou chlorovodíkovou, sulfid hlinitý se rozkládá za vývoje sirovodíku, zbytkem je čistý oxid hlinitý.</a:t>
            </a:r>
          </a:p>
          <a:p>
            <a:pPr algn="just"/>
            <a:endParaRPr lang="cs-CZ" dirty="0">
              <a:cs typeface="Arial" panose="020B0604020202020204" pitchFamily="34" charset="0"/>
            </a:endParaRPr>
          </a:p>
          <a:p>
            <a:pPr algn="just"/>
            <a:endParaRPr lang="cs-CZ" dirty="0">
              <a:cs typeface="Arial" panose="020B0604020202020204" pitchFamily="34" charset="0"/>
            </a:endParaRPr>
          </a:p>
          <a:p>
            <a:pPr algn="just"/>
            <a:r>
              <a:rPr lang="cs-CZ" dirty="0">
                <a:cs typeface="Arial" panose="020B0604020202020204" pitchFamily="34" charset="0"/>
              </a:rPr>
              <a:t>2) Kromě elektrolytického způsobu je také možná </a:t>
            </a:r>
            <a:r>
              <a:rPr lang="cs-CZ" b="1" dirty="0" err="1">
                <a:cs typeface="Arial" panose="020B0604020202020204" pitchFamily="34" charset="0"/>
              </a:rPr>
              <a:t>karbotermická</a:t>
            </a:r>
            <a:r>
              <a:rPr lang="cs-CZ" b="1" dirty="0">
                <a:cs typeface="Arial" panose="020B0604020202020204" pitchFamily="34" charset="0"/>
              </a:rPr>
              <a:t> výroba hliníku</a:t>
            </a:r>
            <a:r>
              <a:rPr lang="cs-CZ" dirty="0">
                <a:cs typeface="Arial" panose="020B0604020202020204" pitchFamily="34" charset="0"/>
              </a:rPr>
              <a:t> z oxidu hlinitého. </a:t>
            </a:r>
            <a:r>
              <a:rPr lang="cs-CZ" dirty="0" err="1">
                <a:cs typeface="Arial" panose="020B0604020202020204" pitchFamily="34" charset="0"/>
              </a:rPr>
              <a:t>Karbotermická</a:t>
            </a:r>
            <a:r>
              <a:rPr lang="cs-CZ" dirty="0">
                <a:cs typeface="Arial" panose="020B0604020202020204" pitchFamily="34" charset="0"/>
              </a:rPr>
              <a:t> redukce se provádí koksem v šachtové nebo elektrické obloukové peci za teplot přes 2000°C. Dvoustupňový průběh redukce popisují rovnice:</a:t>
            </a:r>
          </a:p>
          <a:p>
            <a:pPr algn="ctr"/>
            <a:r>
              <a:rPr lang="cs-CZ" dirty="0">
                <a:cs typeface="Arial" panose="020B0604020202020204" pitchFamily="34" charset="0"/>
              </a:rPr>
              <a:t>2Al</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 + 9C → Al</a:t>
            </a:r>
            <a:r>
              <a:rPr lang="cs-CZ" baseline="-25000" dirty="0">
                <a:cs typeface="Arial" panose="020B0604020202020204" pitchFamily="34" charset="0"/>
              </a:rPr>
              <a:t>4</a:t>
            </a:r>
            <a:r>
              <a:rPr lang="cs-CZ" dirty="0">
                <a:cs typeface="Arial" panose="020B0604020202020204" pitchFamily="34" charset="0"/>
              </a:rPr>
              <a:t>C</a:t>
            </a:r>
            <a:r>
              <a:rPr lang="cs-CZ" baseline="-25000" dirty="0">
                <a:cs typeface="Arial" panose="020B0604020202020204" pitchFamily="34" charset="0"/>
              </a:rPr>
              <a:t>3</a:t>
            </a:r>
            <a:r>
              <a:rPr lang="cs-CZ" dirty="0">
                <a:cs typeface="Arial" panose="020B0604020202020204" pitchFamily="34" charset="0"/>
              </a:rPr>
              <a:t> + 6CO</a:t>
            </a:r>
            <a:br>
              <a:rPr lang="cs-CZ" dirty="0">
                <a:cs typeface="Arial" panose="020B0604020202020204" pitchFamily="34" charset="0"/>
              </a:rPr>
            </a:br>
            <a:r>
              <a:rPr lang="cs-CZ" dirty="0">
                <a:cs typeface="Arial" panose="020B0604020202020204" pitchFamily="34" charset="0"/>
              </a:rPr>
              <a:t>Al</a:t>
            </a:r>
            <a:r>
              <a:rPr lang="cs-CZ" baseline="-25000" dirty="0">
                <a:cs typeface="Arial" panose="020B0604020202020204" pitchFamily="34" charset="0"/>
              </a:rPr>
              <a:t>4</a:t>
            </a:r>
            <a:r>
              <a:rPr lang="cs-CZ" dirty="0">
                <a:cs typeface="Arial" panose="020B0604020202020204" pitchFamily="34" charset="0"/>
              </a:rPr>
              <a:t>C</a:t>
            </a:r>
            <a:r>
              <a:rPr lang="cs-CZ" baseline="-25000" dirty="0">
                <a:cs typeface="Arial" panose="020B0604020202020204" pitchFamily="34" charset="0"/>
              </a:rPr>
              <a:t>3</a:t>
            </a:r>
            <a:r>
              <a:rPr lang="cs-CZ" dirty="0">
                <a:cs typeface="Arial" panose="020B0604020202020204" pitchFamily="34" charset="0"/>
              </a:rPr>
              <a:t> + Al</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 → 6Al + 3CO</a:t>
            </a:r>
          </a:p>
          <a:p>
            <a:pPr algn="just"/>
            <a:endParaRPr lang="cs-CZ" dirty="0">
              <a:cs typeface="Arial" panose="020B0604020202020204" pitchFamily="34" charset="0"/>
            </a:endParaRPr>
          </a:p>
          <a:p>
            <a:pPr algn="just"/>
            <a:r>
              <a:rPr lang="cs-CZ" dirty="0">
                <a:cs typeface="Arial" panose="020B0604020202020204" pitchFamily="34" charset="0"/>
              </a:rPr>
              <a:t>3) Další možností je tzv. </a:t>
            </a:r>
            <a:r>
              <a:rPr lang="cs-CZ" b="1" dirty="0">
                <a:cs typeface="Arial" panose="020B0604020202020204" pitchFamily="34" charset="0"/>
              </a:rPr>
              <a:t>Tóthův proces</a:t>
            </a:r>
            <a:r>
              <a:rPr lang="cs-CZ" dirty="0">
                <a:cs typeface="Arial" panose="020B0604020202020204" pitchFamily="34" charset="0"/>
              </a:rPr>
              <a:t>, který je založen na redukci chloridu hlinitého manganem. Vstupní surovinou není bauxit, ale kaolín a jíly se zvýšeným obsahem hliníku. Suroviny se po kalcinaci podrobí chloraci, vzniklý chlorid se redukuje manganem při teplotě 260°C.</a:t>
            </a:r>
          </a:p>
          <a:p>
            <a:pPr algn="just"/>
            <a:endParaRPr lang="cs-CZ" b="1" dirty="0">
              <a:cs typeface="Arial" panose="020B0604020202020204" pitchFamily="34" charset="0"/>
            </a:endParaRPr>
          </a:p>
          <a:p>
            <a:pPr algn="just"/>
            <a:endParaRPr lang="cs-CZ" b="1" dirty="0">
              <a:cs typeface="Arial" panose="020B0604020202020204" pitchFamily="34" charset="0"/>
            </a:endParaRPr>
          </a:p>
          <a:p>
            <a:pPr algn="just"/>
            <a:r>
              <a:rPr lang="cs-CZ" b="1" dirty="0">
                <a:cs typeface="Arial" panose="020B0604020202020204" pitchFamily="34" charset="0"/>
              </a:rPr>
              <a:t>Rafinace</a:t>
            </a:r>
          </a:p>
          <a:p>
            <a:pPr algn="just"/>
            <a:r>
              <a:rPr lang="cs-CZ" dirty="0">
                <a:cs typeface="Arial" panose="020B0604020202020204" pitchFamily="34" charset="0"/>
              </a:rPr>
              <a:t>Surový elektrolytický hliník dosahuje čistoty 99,5%, pro zvláštní účely se dále elektrolyticky nebo chemicky rafinuje až na čistotu 99,999%. </a:t>
            </a:r>
          </a:p>
          <a:p>
            <a:pPr algn="just"/>
            <a:endParaRPr lang="cs-CZ" dirty="0">
              <a:cs typeface="Arial" panose="020B0604020202020204" pitchFamily="34" charset="0"/>
            </a:endParaRPr>
          </a:p>
          <a:p>
            <a:pPr algn="just"/>
            <a:r>
              <a:rPr lang="cs-CZ" dirty="0">
                <a:cs typeface="Arial" panose="020B0604020202020204" pitchFamily="34" charset="0"/>
              </a:rPr>
              <a:t>  Při </a:t>
            </a:r>
            <a:r>
              <a:rPr lang="cs-CZ" b="1" dirty="0">
                <a:cs typeface="Arial" panose="020B0604020202020204" pitchFamily="34" charset="0"/>
              </a:rPr>
              <a:t>elektrolytické rafinaci </a:t>
            </a:r>
            <a:r>
              <a:rPr lang="cs-CZ" dirty="0">
                <a:cs typeface="Arial" panose="020B0604020202020204" pitchFamily="34" charset="0"/>
              </a:rPr>
              <a:t>se jako elektrolyt používá tavenina chloridu barnatého a fluoridu hlinitého, surový hliník se slévá s mědí pro dosažení vyšší hustoty, rafinovaný hliník plave na povrchu elektrolytu.</a:t>
            </a:r>
          </a:p>
        </p:txBody>
      </p:sp>
    </p:spTree>
    <p:extLst>
      <p:ext uri="{BB962C8B-B14F-4D97-AF65-F5344CB8AC3E}">
        <p14:creationId xmlns:p14="http://schemas.microsoft.com/office/powerpoint/2010/main" val="20594548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2279" y="284922"/>
            <a:ext cx="11794434" cy="2862322"/>
          </a:xfrm>
          <a:prstGeom prst="rect">
            <a:avLst/>
          </a:prstGeom>
        </p:spPr>
        <p:txBody>
          <a:bodyPr wrap="square">
            <a:spAutoFit/>
          </a:bodyPr>
          <a:lstStyle/>
          <a:p>
            <a:pPr algn="just"/>
            <a:r>
              <a:rPr lang="cs-CZ" dirty="0">
                <a:cs typeface="Arial" panose="020B0604020202020204" pitchFamily="34" charset="0"/>
              </a:rPr>
              <a:t>  Při </a:t>
            </a:r>
            <a:r>
              <a:rPr lang="cs-CZ" b="1" dirty="0">
                <a:cs typeface="Arial" panose="020B0604020202020204" pitchFamily="34" charset="0"/>
              </a:rPr>
              <a:t>chemické rafinaci </a:t>
            </a:r>
            <a:r>
              <a:rPr lang="cs-CZ" dirty="0">
                <a:cs typeface="Arial" panose="020B0604020202020204" pitchFamily="34" charset="0"/>
              </a:rPr>
              <a:t>se na roztavený surový hliník při teplotě 1200 °C působí parami chloridu hlinitého za vzniku chloridu </a:t>
            </a:r>
            <a:r>
              <a:rPr lang="cs-CZ" dirty="0" err="1">
                <a:cs typeface="Arial" panose="020B0604020202020204" pitchFamily="34" charset="0"/>
              </a:rPr>
              <a:t>hlinného</a:t>
            </a:r>
            <a:r>
              <a:rPr lang="cs-CZ" dirty="0">
                <a:cs typeface="Arial" panose="020B0604020202020204" pitchFamily="34" charset="0"/>
              </a:rPr>
              <a:t> </a:t>
            </a:r>
            <a:r>
              <a:rPr lang="cs-CZ" dirty="0" err="1">
                <a:cs typeface="Arial" panose="020B0604020202020204" pitchFamily="34" charset="0"/>
              </a:rPr>
              <a:t>AlCl</a:t>
            </a:r>
            <a:r>
              <a:rPr lang="cs-CZ" dirty="0">
                <a:cs typeface="Arial" panose="020B0604020202020204" pitchFamily="34" charset="0"/>
              </a:rPr>
              <a:t>.  Vzniklý </a:t>
            </a:r>
            <a:r>
              <a:rPr lang="cs-CZ" dirty="0" err="1">
                <a:cs typeface="Arial" panose="020B0604020202020204" pitchFamily="34" charset="0"/>
              </a:rPr>
              <a:t>subchlorid</a:t>
            </a:r>
            <a:r>
              <a:rPr lang="cs-CZ" dirty="0">
                <a:cs typeface="Arial" panose="020B0604020202020204" pitchFamily="34" charset="0"/>
              </a:rPr>
              <a:t> se po ochlazení na 700°C rozkládá zpět na chlorid hlinitý a čistý tekutý hliník, chlorid hlinitý se recykluje. Tento postup se nazývá </a:t>
            </a:r>
            <a:r>
              <a:rPr lang="cs-CZ" dirty="0" err="1">
                <a:cs typeface="Arial" panose="020B0604020202020204" pitchFamily="34" charset="0"/>
              </a:rPr>
              <a:t>subchloridová</a:t>
            </a:r>
            <a:r>
              <a:rPr lang="cs-CZ" dirty="0">
                <a:cs typeface="Arial" panose="020B0604020202020204" pitchFamily="34" charset="0"/>
              </a:rPr>
              <a:t> metoda rafinace hliníku. Další chemickou metodou rafinace hliníku je zavádění chloru do taveniny, většina přítomných příměsí přechází na chloridy, které se usazují na povrchu taveniny.</a:t>
            </a:r>
          </a:p>
          <a:p>
            <a:pPr algn="just"/>
            <a:endParaRPr lang="cs-CZ" dirty="0">
              <a:cs typeface="Arial" panose="020B0604020202020204" pitchFamily="34" charset="0"/>
            </a:endParaRPr>
          </a:p>
          <a:p>
            <a:pPr algn="just"/>
            <a:r>
              <a:rPr lang="cs-CZ" dirty="0">
                <a:cs typeface="Arial" panose="020B0604020202020204" pitchFamily="34" charset="0"/>
              </a:rPr>
              <a:t>  Mezi další metody rafinace hliníku patří např. </a:t>
            </a:r>
            <a:r>
              <a:rPr lang="cs-CZ" b="1" dirty="0">
                <a:cs typeface="Arial" panose="020B0604020202020204" pitchFamily="34" charset="0"/>
              </a:rPr>
              <a:t>vakuový způsob</a:t>
            </a:r>
            <a:r>
              <a:rPr lang="cs-CZ" dirty="0">
                <a:cs typeface="Arial" panose="020B0604020202020204" pitchFamily="34" charset="0"/>
              </a:rPr>
              <a:t>, k odstranění vodíku se používá probublávání argonem a dalšími inertními plyny. </a:t>
            </a:r>
          </a:p>
          <a:p>
            <a:pPr algn="just"/>
            <a:endParaRPr lang="cs-CZ" dirty="0">
              <a:cs typeface="Arial" panose="020B0604020202020204" pitchFamily="34" charset="0"/>
            </a:endParaRPr>
          </a:p>
          <a:p>
            <a:pPr algn="just"/>
            <a:r>
              <a:rPr lang="cs-CZ" dirty="0">
                <a:cs typeface="Arial" panose="020B0604020202020204" pitchFamily="34" charset="0"/>
              </a:rPr>
              <a:t>  Na velmi vysokou čistotu se hliník rafinuje speciálními postupy mezi které patří např. </a:t>
            </a:r>
            <a:r>
              <a:rPr lang="cs-CZ" b="1" dirty="0">
                <a:cs typeface="Arial" panose="020B0604020202020204" pitchFamily="34" charset="0"/>
              </a:rPr>
              <a:t>zonální rafinace</a:t>
            </a:r>
            <a:r>
              <a:rPr lang="cs-CZ" dirty="0">
                <a:cs typeface="Arial" panose="020B0604020202020204" pitchFamily="34" charset="0"/>
              </a:rPr>
              <a:t>, </a:t>
            </a:r>
            <a:r>
              <a:rPr lang="cs-CZ" b="1" dirty="0">
                <a:cs typeface="Arial" panose="020B0604020202020204" pitchFamily="34" charset="0"/>
              </a:rPr>
              <a:t>frakční krystalizace </a:t>
            </a:r>
            <a:r>
              <a:rPr lang="cs-CZ" dirty="0">
                <a:cs typeface="Arial" panose="020B0604020202020204" pitchFamily="34" charset="0"/>
              </a:rPr>
              <a:t>nebo </a:t>
            </a:r>
            <a:r>
              <a:rPr lang="cs-CZ" b="1" dirty="0">
                <a:cs typeface="Arial" panose="020B0604020202020204" pitchFamily="34" charset="0"/>
              </a:rPr>
              <a:t>elektrolýza z roztoku organických rozpouštědel </a:t>
            </a:r>
            <a:r>
              <a:rPr lang="cs-CZ" dirty="0">
                <a:cs typeface="Arial" panose="020B0604020202020204" pitchFamily="34" charset="0"/>
              </a:rPr>
              <a:t>- Na[Al(C</a:t>
            </a:r>
            <a:r>
              <a:rPr lang="cs-CZ" baseline="-25000" dirty="0">
                <a:cs typeface="Arial" panose="020B0604020202020204" pitchFamily="34" charset="0"/>
              </a:rPr>
              <a:t>2</a:t>
            </a:r>
            <a:r>
              <a:rPr lang="cs-CZ" dirty="0">
                <a:cs typeface="Arial" panose="020B0604020202020204" pitchFamily="34" charset="0"/>
              </a:rPr>
              <a:t>H</a:t>
            </a:r>
            <a:r>
              <a:rPr lang="cs-CZ" baseline="-25000" dirty="0">
                <a:cs typeface="Arial" panose="020B0604020202020204" pitchFamily="34" charset="0"/>
              </a:rPr>
              <a:t>5</a:t>
            </a:r>
            <a:r>
              <a:rPr lang="cs-CZ" dirty="0">
                <a:cs typeface="Arial" panose="020B0604020202020204" pitchFamily="34" charset="0"/>
              </a:rPr>
              <a:t>)</a:t>
            </a:r>
            <a:r>
              <a:rPr lang="cs-CZ" baseline="-25000" dirty="0">
                <a:cs typeface="Arial" panose="020B0604020202020204" pitchFamily="34" charset="0"/>
              </a:rPr>
              <a:t>3</a:t>
            </a:r>
            <a:r>
              <a:rPr lang="cs-CZ" dirty="0">
                <a:cs typeface="Arial" panose="020B0604020202020204" pitchFamily="34" charset="0"/>
              </a:rPr>
              <a:t>F]·Al(C</a:t>
            </a:r>
            <a:r>
              <a:rPr lang="cs-CZ" baseline="-25000" dirty="0">
                <a:cs typeface="Arial" panose="020B0604020202020204" pitchFamily="34" charset="0"/>
              </a:rPr>
              <a:t>2</a:t>
            </a:r>
            <a:r>
              <a:rPr lang="cs-CZ" dirty="0">
                <a:cs typeface="Arial" panose="020B0604020202020204" pitchFamily="34" charset="0"/>
              </a:rPr>
              <a:t>H</a:t>
            </a:r>
            <a:r>
              <a:rPr lang="cs-CZ" baseline="-25000" dirty="0">
                <a:cs typeface="Arial" panose="020B0604020202020204" pitchFamily="34" charset="0"/>
              </a:rPr>
              <a:t>5</a:t>
            </a:r>
            <a:r>
              <a:rPr lang="cs-CZ" dirty="0">
                <a:cs typeface="Arial" panose="020B0604020202020204" pitchFamily="34" charset="0"/>
              </a:rPr>
              <a:t>)</a:t>
            </a:r>
            <a:r>
              <a:rPr lang="cs-CZ" baseline="-25000" dirty="0">
                <a:cs typeface="Arial" panose="020B0604020202020204" pitchFamily="34" charset="0"/>
              </a:rPr>
              <a:t>3</a:t>
            </a:r>
            <a:r>
              <a:rPr lang="cs-CZ" dirty="0">
                <a:cs typeface="Arial" panose="020B0604020202020204" pitchFamily="34" charset="0"/>
              </a:rPr>
              <a:t>.</a:t>
            </a:r>
          </a:p>
        </p:txBody>
      </p:sp>
      <p:sp>
        <p:nvSpPr>
          <p:cNvPr id="2" name="Obdélník 1">
            <a:extLst>
              <a:ext uri="{FF2B5EF4-FFF2-40B4-BE49-F238E27FC236}">
                <a16:creationId xmlns:a16="http://schemas.microsoft.com/office/drawing/2014/main" id="{46BD1517-BE89-47C7-AAAA-833E9359AFD1}"/>
              </a:ext>
            </a:extLst>
          </p:cNvPr>
          <p:cNvSpPr/>
          <p:nvPr/>
        </p:nvSpPr>
        <p:spPr>
          <a:xfrm>
            <a:off x="238539" y="3594584"/>
            <a:ext cx="11741427" cy="2308324"/>
          </a:xfrm>
          <a:prstGeom prst="rect">
            <a:avLst/>
          </a:prstGeom>
        </p:spPr>
        <p:txBody>
          <a:bodyPr wrap="square">
            <a:spAutoFit/>
          </a:bodyPr>
          <a:lstStyle/>
          <a:p>
            <a:pPr algn="just"/>
            <a:r>
              <a:rPr lang="cs-CZ" dirty="0">
                <a:cs typeface="Arial" panose="020B0604020202020204" pitchFamily="34" charset="0"/>
              </a:rPr>
              <a:t> Hliník se používá čistý nebo ve formě slitin jako konstrukční materiál. </a:t>
            </a:r>
            <a:r>
              <a:rPr lang="en-GB" altLang="en-US" dirty="0" err="1">
                <a:cs typeface="Arial" panose="020B0604020202020204" pitchFamily="34" charset="0"/>
              </a:rPr>
              <a:t>Slitiny</a:t>
            </a:r>
            <a:r>
              <a:rPr lang="en-GB" altLang="en-US" dirty="0">
                <a:cs typeface="Arial" panose="020B0604020202020204" pitchFamily="34" charset="0"/>
              </a:rPr>
              <a:t> </a:t>
            </a:r>
            <a:r>
              <a:rPr lang="en-GB" altLang="en-US" dirty="0" err="1">
                <a:cs typeface="Arial" panose="020B0604020202020204" pitchFamily="34" charset="0"/>
              </a:rPr>
              <a:t>hliníku</a:t>
            </a:r>
            <a:r>
              <a:rPr lang="en-GB" altLang="en-US" dirty="0">
                <a:cs typeface="Arial" panose="020B0604020202020204" pitchFamily="34" charset="0"/>
              </a:rPr>
              <a:t> </a:t>
            </a:r>
            <a:r>
              <a:rPr lang="en-GB" altLang="en-US" dirty="0" err="1">
                <a:cs typeface="Arial" panose="020B0604020202020204" pitchFamily="34" charset="0"/>
              </a:rPr>
              <a:t>mají</a:t>
            </a:r>
            <a:r>
              <a:rPr lang="en-GB" altLang="en-US" dirty="0">
                <a:cs typeface="Arial" panose="020B0604020202020204" pitchFamily="34" charset="0"/>
              </a:rPr>
              <a:t> </a:t>
            </a:r>
            <a:r>
              <a:rPr lang="en-GB" altLang="en-US" dirty="0" err="1">
                <a:cs typeface="Arial" panose="020B0604020202020204" pitchFamily="34" charset="0"/>
              </a:rPr>
              <a:t>všestranné</a:t>
            </a:r>
            <a:r>
              <a:rPr lang="en-GB" altLang="en-US" dirty="0">
                <a:cs typeface="Arial" panose="020B0604020202020204" pitchFamily="34" charset="0"/>
              </a:rPr>
              <a:t> </a:t>
            </a:r>
            <a:r>
              <a:rPr lang="en-GB" altLang="en-US" dirty="0" err="1">
                <a:cs typeface="Arial" panose="020B0604020202020204" pitchFamily="34" charset="0"/>
              </a:rPr>
              <a:t>použití</a:t>
            </a:r>
            <a:r>
              <a:rPr lang="en-GB" altLang="en-US" dirty="0">
                <a:cs typeface="Arial" panose="020B0604020202020204" pitchFamily="34" charset="0"/>
              </a:rPr>
              <a:t>, </a:t>
            </a:r>
            <a:r>
              <a:rPr lang="en-GB" altLang="en-US" dirty="0" err="1">
                <a:cs typeface="Arial" panose="020B0604020202020204" pitchFamily="34" charset="0"/>
              </a:rPr>
              <a:t>jsou</a:t>
            </a:r>
            <a:r>
              <a:rPr lang="en-GB" altLang="en-US" dirty="0">
                <a:cs typeface="Arial" panose="020B0604020202020204" pitchFamily="34" charset="0"/>
              </a:rPr>
              <a:t> </a:t>
            </a:r>
            <a:r>
              <a:rPr lang="en-GB" altLang="en-US" dirty="0" err="1">
                <a:cs typeface="Arial" panose="020B0604020202020204" pitchFamily="34" charset="0"/>
              </a:rPr>
              <a:t>lehké</a:t>
            </a:r>
            <a:r>
              <a:rPr lang="en-GB" altLang="en-US" dirty="0">
                <a:cs typeface="Arial" panose="020B0604020202020204" pitchFamily="34" charset="0"/>
              </a:rPr>
              <a:t> a </a:t>
            </a:r>
            <a:r>
              <a:rPr lang="en-GB" altLang="en-US" dirty="0" err="1">
                <a:cs typeface="Arial" panose="020B0604020202020204" pitchFamily="34" charset="0"/>
              </a:rPr>
              <a:t>pevné</a:t>
            </a:r>
            <a:r>
              <a:rPr lang="cs-CZ" altLang="en-US" dirty="0">
                <a:cs typeface="Arial" panose="020B0604020202020204" pitchFamily="34" charset="0"/>
              </a:rPr>
              <a:t>.</a:t>
            </a:r>
          </a:p>
          <a:p>
            <a:pPr algn="just"/>
            <a:r>
              <a:rPr lang="cs-CZ" dirty="0">
                <a:cs typeface="Arial" panose="020B0604020202020204" pitchFamily="34" charset="0"/>
              </a:rPr>
              <a:t> </a:t>
            </a:r>
          </a:p>
          <a:p>
            <a:pPr algn="just"/>
            <a:r>
              <a:rPr lang="cs-CZ" dirty="0">
                <a:cs typeface="Arial" panose="020B0604020202020204" pitchFamily="34" charset="0"/>
              </a:rPr>
              <a:t>  Praktické využití hliníku i jeho slitin je velmi rozmanité. Největší množství, více než 40 % celosvětové produkce hliníku se spotřebovává na výrobu </a:t>
            </a:r>
            <a:r>
              <a:rPr lang="cs-CZ" b="1" dirty="0">
                <a:cs typeface="Arial" panose="020B0604020202020204" pitchFamily="34" charset="0"/>
              </a:rPr>
              <a:t>plechovek na nápoje</a:t>
            </a:r>
            <a:r>
              <a:rPr lang="cs-CZ" dirty="0">
                <a:cs typeface="Arial" panose="020B0604020202020204" pitchFamily="34" charset="0"/>
              </a:rPr>
              <a:t>, 24 % hliníku spotřebuje automobilový průmysl, 12 % hliníku najde uplatnění v </a:t>
            </a:r>
            <a:r>
              <a:rPr lang="cs-CZ" b="1" dirty="0">
                <a:cs typeface="Arial" panose="020B0604020202020204" pitchFamily="34" charset="0"/>
              </a:rPr>
              <a:t>elektrotechnice</a:t>
            </a:r>
            <a:r>
              <a:rPr lang="cs-CZ" dirty="0">
                <a:cs typeface="Arial" panose="020B0604020202020204" pitchFamily="34" charset="0"/>
              </a:rPr>
              <a:t> (el. vodiče), 8 % se využívá ve stavebnictví, 3% vyrobeného hliníku se vyžívají v leteckém průmyslu nebo k výrobě </a:t>
            </a:r>
            <a:r>
              <a:rPr lang="cs-CZ" b="1" dirty="0">
                <a:cs typeface="Arial" panose="020B0604020202020204" pitchFamily="34" charset="0"/>
              </a:rPr>
              <a:t>hliníkového nádobí</a:t>
            </a:r>
            <a:r>
              <a:rPr lang="cs-CZ" dirty="0">
                <a:cs typeface="Arial" panose="020B0604020202020204" pitchFamily="34" charset="0"/>
              </a:rPr>
              <a:t>. </a:t>
            </a:r>
          </a:p>
          <a:p>
            <a:pPr algn="just"/>
            <a:r>
              <a:rPr lang="cs-CZ" dirty="0">
                <a:cs typeface="Arial" panose="020B0604020202020204" pitchFamily="34" charset="0"/>
              </a:rPr>
              <a:t> </a:t>
            </a:r>
            <a:endParaRPr lang="en-US" dirty="0"/>
          </a:p>
        </p:txBody>
      </p:sp>
    </p:spTree>
    <p:extLst>
      <p:ext uri="{BB962C8B-B14F-4D97-AF65-F5344CB8AC3E}">
        <p14:creationId xmlns:p14="http://schemas.microsoft.com/office/powerpoint/2010/main" val="24498524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44557" y="381001"/>
            <a:ext cx="11648660" cy="2862322"/>
          </a:xfrm>
          <a:prstGeom prst="rect">
            <a:avLst/>
          </a:prstGeom>
        </p:spPr>
        <p:txBody>
          <a:bodyPr wrap="square">
            <a:spAutoFit/>
          </a:bodyPr>
          <a:lstStyle/>
          <a:p>
            <a:r>
              <a:rPr lang="cs-CZ" altLang="en-US" b="1" dirty="0">
                <a:cs typeface="Arial" panose="020B0604020202020204" pitchFamily="34" charset="0"/>
              </a:rPr>
              <a:t>A</a:t>
            </a:r>
            <a:r>
              <a:rPr lang="en-GB" altLang="en-US" b="1" dirty="0" err="1">
                <a:cs typeface="Arial" panose="020B0604020202020204" pitchFamily="34" charset="0"/>
              </a:rPr>
              <a:t>luminotermick</a:t>
            </a:r>
            <a:r>
              <a:rPr lang="cs-CZ" altLang="en-US" b="1" dirty="0">
                <a:cs typeface="Arial" panose="020B0604020202020204" pitchFamily="34" charset="0"/>
              </a:rPr>
              <a:t>ý</a:t>
            </a:r>
            <a:r>
              <a:rPr lang="en-GB" altLang="en-US" b="1" dirty="0">
                <a:cs typeface="Arial" panose="020B0604020202020204" pitchFamily="34" charset="0"/>
              </a:rPr>
              <a:t> (</a:t>
            </a:r>
            <a:r>
              <a:rPr lang="en-GB" altLang="en-US" b="1" dirty="0" err="1">
                <a:cs typeface="Arial" panose="020B0604020202020204" pitchFamily="34" charset="0"/>
              </a:rPr>
              <a:t>termitov</a:t>
            </a:r>
            <a:r>
              <a:rPr lang="cs-CZ" altLang="en-US" b="1" dirty="0">
                <a:cs typeface="Arial" panose="020B0604020202020204" pitchFamily="34" charset="0"/>
              </a:rPr>
              <a:t>ý</a:t>
            </a:r>
            <a:r>
              <a:rPr lang="en-GB" altLang="en-US" b="1" dirty="0">
                <a:cs typeface="Arial" panose="020B0604020202020204" pitchFamily="34" charset="0"/>
              </a:rPr>
              <a:t>) </a:t>
            </a:r>
            <a:r>
              <a:rPr lang="en-GB" altLang="en-US" b="1" dirty="0" err="1">
                <a:cs typeface="Arial" panose="020B0604020202020204" pitchFamily="34" charset="0"/>
              </a:rPr>
              <a:t>proces</a:t>
            </a:r>
            <a:r>
              <a:rPr lang="en-GB" altLang="en-US" dirty="0">
                <a:cs typeface="Arial" panose="020B0604020202020204" pitchFamily="34" charset="0"/>
              </a:rPr>
              <a:t> </a:t>
            </a:r>
          </a:p>
          <a:p>
            <a:r>
              <a:rPr lang="cs-CZ" altLang="en-US" dirty="0">
                <a:cs typeface="Arial" panose="020B0604020202020204" pitchFamily="34" charset="0"/>
              </a:rPr>
              <a:t> </a:t>
            </a:r>
          </a:p>
          <a:p>
            <a:r>
              <a:rPr lang="cs-CZ" altLang="en-US" dirty="0">
                <a:cs typeface="Arial" panose="020B0604020202020204" pitchFamily="34" charset="0"/>
              </a:rPr>
              <a:t> </a:t>
            </a:r>
            <a:r>
              <a:rPr lang="en-GB" altLang="en-US" dirty="0" err="1">
                <a:cs typeface="Arial" panose="020B0604020202020204" pitchFamily="34" charset="0"/>
              </a:rPr>
              <a:t>má</a:t>
            </a:r>
            <a:r>
              <a:rPr lang="en-GB" altLang="en-US" dirty="0">
                <a:cs typeface="Arial" panose="020B0604020202020204" pitchFamily="34" charset="0"/>
              </a:rPr>
              <a:t> </a:t>
            </a:r>
            <a:r>
              <a:rPr lang="en-GB" altLang="en-US" dirty="0" err="1">
                <a:cs typeface="Arial" panose="020B0604020202020204" pitchFamily="34" charset="0"/>
              </a:rPr>
              <a:t>široké</a:t>
            </a:r>
            <a:r>
              <a:rPr lang="en-GB" altLang="en-US" dirty="0">
                <a:cs typeface="Arial" panose="020B0604020202020204" pitchFamily="34" charset="0"/>
              </a:rPr>
              <a:t> </a:t>
            </a:r>
            <a:r>
              <a:rPr lang="en-GB" altLang="en-US" dirty="0" err="1">
                <a:cs typeface="Arial" panose="020B0604020202020204" pitchFamily="34" charset="0"/>
              </a:rPr>
              <a:t>použití</a:t>
            </a:r>
            <a:r>
              <a:rPr lang="en-GB" altLang="en-US" dirty="0">
                <a:cs typeface="Arial" panose="020B0604020202020204" pitchFamily="34" charset="0"/>
              </a:rPr>
              <a:t> </a:t>
            </a:r>
            <a:r>
              <a:rPr lang="en-GB" altLang="en-US" dirty="0" err="1">
                <a:cs typeface="Arial" panose="020B0604020202020204" pitchFamily="34" charset="0"/>
              </a:rPr>
              <a:t>při</a:t>
            </a:r>
            <a:r>
              <a:rPr lang="en-GB" altLang="en-US" dirty="0">
                <a:cs typeface="Arial" panose="020B0604020202020204" pitchFamily="34" charset="0"/>
              </a:rPr>
              <a:t> </a:t>
            </a:r>
            <a:r>
              <a:rPr lang="en-GB" altLang="en-US" dirty="0" err="1">
                <a:cs typeface="Arial" panose="020B0604020202020204" pitchFamily="34" charset="0"/>
              </a:rPr>
              <a:t>výrobě</a:t>
            </a:r>
            <a:r>
              <a:rPr lang="en-GB" altLang="en-US" dirty="0">
                <a:cs typeface="Arial" panose="020B0604020202020204" pitchFamily="34" charset="0"/>
              </a:rPr>
              <a:t> </a:t>
            </a:r>
            <a:r>
              <a:rPr lang="en-GB" altLang="en-US" dirty="0" err="1">
                <a:cs typeface="Arial" panose="020B0604020202020204" pitchFamily="34" charset="0"/>
              </a:rPr>
              <a:t>kovů</a:t>
            </a:r>
            <a:r>
              <a:rPr lang="cs-CZ" altLang="en-US" dirty="0">
                <a:cs typeface="Arial" panose="020B0604020202020204" pitchFamily="34" charset="0"/>
              </a:rPr>
              <a:t>,</a:t>
            </a:r>
            <a:r>
              <a:rPr lang="en-GB" altLang="en-US" dirty="0">
                <a:cs typeface="Arial" panose="020B0604020202020204" pitchFamily="34" charset="0"/>
              </a:rPr>
              <a:t> </a:t>
            </a:r>
            <a:r>
              <a:rPr lang="en-GB" altLang="en-US" dirty="0" err="1">
                <a:cs typeface="Arial" panose="020B0604020202020204" pitchFamily="34" charset="0"/>
              </a:rPr>
              <a:t>směs</a:t>
            </a:r>
            <a:r>
              <a:rPr lang="en-GB" altLang="en-US" dirty="0">
                <a:cs typeface="Arial" panose="020B0604020202020204" pitchFamily="34" charset="0"/>
              </a:rPr>
              <a:t> </a:t>
            </a:r>
            <a:r>
              <a:rPr lang="en-GB" altLang="en-US" dirty="0" err="1">
                <a:cs typeface="Arial" panose="020B0604020202020204" pitchFamily="34" charset="0"/>
              </a:rPr>
              <a:t>příslušného</a:t>
            </a:r>
            <a:r>
              <a:rPr lang="en-GB" altLang="en-US" dirty="0">
                <a:cs typeface="Arial" panose="020B0604020202020204" pitchFamily="34" charset="0"/>
              </a:rPr>
              <a:t> </a:t>
            </a:r>
            <a:r>
              <a:rPr lang="en-GB" altLang="en-US" dirty="0" err="1">
                <a:cs typeface="Arial" panose="020B0604020202020204" pitchFamily="34" charset="0"/>
              </a:rPr>
              <a:t>oxidu</a:t>
            </a:r>
            <a:r>
              <a:rPr lang="en-GB" altLang="en-US" dirty="0">
                <a:cs typeface="Arial" panose="020B0604020202020204" pitchFamily="34" charset="0"/>
              </a:rPr>
              <a:t> a </a:t>
            </a:r>
            <a:r>
              <a:rPr lang="en-GB" altLang="en-US" dirty="0" err="1">
                <a:cs typeface="Arial" panose="020B0604020202020204" pitchFamily="34" charset="0"/>
              </a:rPr>
              <a:t>práškového</a:t>
            </a:r>
            <a:r>
              <a:rPr lang="en-GB" altLang="en-US" dirty="0">
                <a:cs typeface="Arial" panose="020B0604020202020204" pitchFamily="34" charset="0"/>
              </a:rPr>
              <a:t> </a:t>
            </a:r>
            <a:r>
              <a:rPr lang="en-GB" altLang="en-US" dirty="0" err="1">
                <a:cs typeface="Arial" panose="020B0604020202020204" pitchFamily="34" charset="0"/>
              </a:rPr>
              <a:t>hliníku</a:t>
            </a:r>
            <a:r>
              <a:rPr lang="en-GB" altLang="en-US" dirty="0">
                <a:cs typeface="Arial" panose="020B0604020202020204" pitchFamily="34" charset="0"/>
              </a:rPr>
              <a:t> se </a:t>
            </a:r>
            <a:r>
              <a:rPr lang="en-GB" altLang="en-US" dirty="0" err="1">
                <a:cs typeface="Arial" panose="020B0604020202020204" pitchFamily="34" charset="0"/>
              </a:rPr>
              <a:t>zapálí</a:t>
            </a:r>
            <a:r>
              <a:rPr lang="en-GB" altLang="en-US" dirty="0">
                <a:cs typeface="Arial" panose="020B0604020202020204" pitchFamily="34" charset="0"/>
              </a:rPr>
              <a:t>, za </a:t>
            </a:r>
            <a:r>
              <a:rPr lang="en-GB" altLang="en-US" dirty="0" err="1">
                <a:cs typeface="Arial" panose="020B0604020202020204" pitchFamily="34" charset="0"/>
              </a:rPr>
              <a:t>vysoké</a:t>
            </a:r>
            <a:r>
              <a:rPr lang="en-GB" altLang="en-US" dirty="0">
                <a:cs typeface="Arial" panose="020B0604020202020204" pitchFamily="34" charset="0"/>
              </a:rPr>
              <a:t> </a:t>
            </a:r>
            <a:r>
              <a:rPr lang="en-GB" altLang="en-US" dirty="0" err="1">
                <a:cs typeface="Arial" panose="020B0604020202020204" pitchFamily="34" charset="0"/>
              </a:rPr>
              <a:t>teploty</a:t>
            </a:r>
            <a:r>
              <a:rPr lang="en-GB" altLang="en-US" dirty="0">
                <a:cs typeface="Arial" panose="020B0604020202020204" pitchFamily="34" charset="0"/>
              </a:rPr>
              <a:t> </a:t>
            </a:r>
            <a:r>
              <a:rPr lang="en-GB" altLang="en-US" dirty="0" err="1">
                <a:cs typeface="Arial" panose="020B0604020202020204" pitchFamily="34" charset="0"/>
              </a:rPr>
              <a:t>proběhne</a:t>
            </a:r>
            <a:r>
              <a:rPr lang="en-GB" altLang="en-US" dirty="0">
                <a:cs typeface="Arial" panose="020B0604020202020204" pitchFamily="34" charset="0"/>
              </a:rPr>
              <a:t> </a:t>
            </a:r>
            <a:r>
              <a:rPr lang="en-GB" altLang="en-US" dirty="0" err="1">
                <a:cs typeface="Arial" panose="020B0604020202020204" pitchFamily="34" charset="0"/>
              </a:rPr>
              <a:t>redukce</a:t>
            </a:r>
            <a:r>
              <a:rPr lang="en-GB" altLang="en-US" dirty="0">
                <a:cs typeface="Arial" panose="020B0604020202020204" pitchFamily="34" charset="0"/>
              </a:rPr>
              <a:t> </a:t>
            </a:r>
            <a:r>
              <a:rPr lang="en-GB" altLang="en-US" dirty="0" err="1">
                <a:cs typeface="Arial" panose="020B0604020202020204" pitchFamily="34" charset="0"/>
              </a:rPr>
              <a:t>oxidu</a:t>
            </a:r>
            <a:r>
              <a:rPr lang="en-GB" altLang="en-US" dirty="0">
                <a:cs typeface="Arial" panose="020B0604020202020204" pitchFamily="34" charset="0"/>
              </a:rPr>
              <a:t> </a:t>
            </a:r>
            <a:r>
              <a:rPr lang="en-GB" altLang="en-US" dirty="0" err="1">
                <a:cs typeface="Arial" panose="020B0604020202020204" pitchFamily="34" charset="0"/>
              </a:rPr>
              <a:t>hliníkem</a:t>
            </a:r>
            <a:r>
              <a:rPr lang="en-GB" altLang="en-US" dirty="0">
                <a:cs typeface="Arial" panose="020B0604020202020204" pitchFamily="34" charset="0"/>
              </a:rPr>
              <a:t>, </a:t>
            </a:r>
            <a:r>
              <a:rPr lang="en-GB" altLang="en-US" dirty="0" err="1">
                <a:cs typeface="Arial" panose="020B0604020202020204" pitchFamily="34" charset="0"/>
              </a:rPr>
              <a:t>např</a:t>
            </a:r>
            <a:r>
              <a:rPr lang="en-GB" altLang="en-US" dirty="0">
                <a:cs typeface="Arial" panose="020B0604020202020204" pitchFamily="34" charset="0"/>
              </a:rPr>
              <a:t>.:  </a:t>
            </a:r>
          </a:p>
          <a:p>
            <a:pPr algn="ctr"/>
            <a:r>
              <a:rPr lang="cs-CZ" dirty="0">
                <a:cs typeface="Arial" panose="020B0604020202020204" pitchFamily="34" charset="0"/>
              </a:rPr>
              <a:t>3 Mn</a:t>
            </a:r>
            <a:r>
              <a:rPr lang="cs-CZ" baseline="-25000" dirty="0">
                <a:cs typeface="Arial" panose="020B0604020202020204" pitchFamily="34" charset="0"/>
              </a:rPr>
              <a:t>3</a:t>
            </a:r>
            <a:r>
              <a:rPr lang="cs-CZ" dirty="0">
                <a:cs typeface="Arial" panose="020B0604020202020204" pitchFamily="34" charset="0"/>
              </a:rPr>
              <a:t>O</a:t>
            </a:r>
            <a:r>
              <a:rPr lang="cs-CZ" baseline="-25000" dirty="0">
                <a:cs typeface="Arial" panose="020B0604020202020204" pitchFamily="34" charset="0"/>
              </a:rPr>
              <a:t>4</a:t>
            </a:r>
            <a:r>
              <a:rPr lang="cs-CZ" dirty="0">
                <a:cs typeface="Arial" panose="020B0604020202020204" pitchFamily="34" charset="0"/>
              </a:rPr>
              <a:t> + 8 Al → 4 Al</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 + 9 </a:t>
            </a:r>
            <a:r>
              <a:rPr lang="cs-CZ" dirty="0" err="1">
                <a:cs typeface="Arial" panose="020B0604020202020204" pitchFamily="34" charset="0"/>
              </a:rPr>
              <a:t>Mn</a:t>
            </a:r>
            <a:r>
              <a:rPr lang="cs-CZ" dirty="0">
                <a:cs typeface="Arial" panose="020B0604020202020204" pitchFamily="34" charset="0"/>
              </a:rPr>
              <a:t> </a:t>
            </a:r>
          </a:p>
          <a:p>
            <a:pPr algn="ctr"/>
            <a:r>
              <a:rPr lang="cs-CZ" dirty="0">
                <a:cs typeface="Arial" panose="020B0604020202020204" pitchFamily="34" charset="0"/>
              </a:rPr>
              <a:t>Cr</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 + 2 Al → Al</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 + 2 </a:t>
            </a:r>
            <a:r>
              <a:rPr lang="cs-CZ" dirty="0" err="1">
                <a:cs typeface="Arial" panose="020B0604020202020204" pitchFamily="34" charset="0"/>
              </a:rPr>
              <a:t>Cr</a:t>
            </a:r>
            <a:endParaRPr lang="cs-CZ" altLang="en-US" baseline="-25000" dirty="0">
              <a:cs typeface="Arial" panose="020B0604020202020204" pitchFamily="34" charset="0"/>
            </a:endParaRPr>
          </a:p>
          <a:p>
            <a:r>
              <a:rPr lang="cs-CZ" dirty="0">
                <a:cs typeface="Arial" panose="020B0604020202020204" pitchFamily="34" charset="0"/>
              </a:rPr>
              <a:t>Nejznámějším příkladem je termit, což je směs práškového hliníku a oxidu železitého v poměru 1:3. </a:t>
            </a:r>
          </a:p>
          <a:p>
            <a:pPr algn="ctr"/>
            <a:r>
              <a:rPr lang="cs-CZ" dirty="0">
                <a:cs typeface="Arial" panose="020B0604020202020204" pitchFamily="34" charset="0"/>
              </a:rPr>
              <a:t>2 Al + Fe</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 → 2 </a:t>
            </a:r>
            <a:r>
              <a:rPr lang="cs-CZ" dirty="0" err="1">
                <a:cs typeface="Arial" panose="020B0604020202020204" pitchFamily="34" charset="0"/>
              </a:rPr>
              <a:t>Fe</a:t>
            </a:r>
            <a:r>
              <a:rPr lang="cs-CZ" dirty="0">
                <a:cs typeface="Arial" panose="020B0604020202020204" pitchFamily="34" charset="0"/>
              </a:rPr>
              <a:t> + Al</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 </a:t>
            </a:r>
          </a:p>
          <a:p>
            <a:pPr algn="ctr"/>
            <a:r>
              <a:rPr lang="cs-CZ" dirty="0">
                <a:cs typeface="Arial" panose="020B0604020202020204" pitchFamily="34" charset="0"/>
              </a:rPr>
              <a:t>8 Al + 3 Fe</a:t>
            </a:r>
            <a:r>
              <a:rPr lang="cs-CZ" baseline="-25000" dirty="0">
                <a:cs typeface="Arial" panose="020B0604020202020204" pitchFamily="34" charset="0"/>
              </a:rPr>
              <a:t>3</a:t>
            </a:r>
            <a:r>
              <a:rPr lang="cs-CZ" dirty="0">
                <a:cs typeface="Arial" panose="020B0604020202020204" pitchFamily="34" charset="0"/>
              </a:rPr>
              <a:t>O</a:t>
            </a:r>
            <a:r>
              <a:rPr lang="cs-CZ" baseline="-25000" dirty="0">
                <a:cs typeface="Arial" panose="020B0604020202020204" pitchFamily="34" charset="0"/>
              </a:rPr>
              <a:t>4</a:t>
            </a:r>
            <a:r>
              <a:rPr lang="cs-CZ" dirty="0">
                <a:cs typeface="Arial" panose="020B0604020202020204" pitchFamily="34" charset="0"/>
              </a:rPr>
              <a:t> → 9 </a:t>
            </a:r>
            <a:r>
              <a:rPr lang="cs-CZ" dirty="0" err="1">
                <a:cs typeface="Arial" panose="020B0604020202020204" pitchFamily="34" charset="0"/>
              </a:rPr>
              <a:t>Fe</a:t>
            </a:r>
            <a:r>
              <a:rPr lang="cs-CZ" dirty="0">
                <a:cs typeface="Arial" panose="020B0604020202020204" pitchFamily="34" charset="0"/>
              </a:rPr>
              <a:t> + 4 Al</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endParaRPr lang="cs-CZ" altLang="en-US" baseline="-25000" dirty="0">
              <a:cs typeface="Arial" panose="020B0604020202020204" pitchFamily="34" charset="0"/>
            </a:endParaRPr>
          </a:p>
          <a:p>
            <a:pPr algn="just"/>
            <a:r>
              <a:rPr lang="cs-CZ" dirty="0">
                <a:cs typeface="Arial" panose="020B0604020202020204" pitchFamily="34" charset="0"/>
              </a:rPr>
              <a:t>Je využívána pro svařování kolejnic.</a:t>
            </a:r>
            <a:endParaRPr lang="cs-CZ" altLang="en-US" baseline="-25000" dirty="0">
              <a:cs typeface="Arial" panose="020B0604020202020204" pitchFamily="34" charset="0"/>
            </a:endParaRPr>
          </a:p>
        </p:txBody>
      </p:sp>
      <p:pic>
        <p:nvPicPr>
          <p:cNvPr id="11266" name="Picture 2" descr="https://upload.wikimedia.org/wikipedia/commons/9/97/Thermite_skill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2835" y="3917995"/>
            <a:ext cx="3490338" cy="233140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upload.wikimedia.org/wikipedia/commons/0/0a/Thermite_mi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7922" y="3773422"/>
            <a:ext cx="3439366" cy="229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1839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D95859E-1961-4037-9527-24B553838CC4}"/>
              </a:ext>
            </a:extLst>
          </p:cNvPr>
          <p:cNvSpPr txBox="1"/>
          <p:nvPr/>
        </p:nvSpPr>
        <p:spPr>
          <a:xfrm>
            <a:off x="337310" y="317018"/>
            <a:ext cx="2737673" cy="523220"/>
          </a:xfrm>
          <a:prstGeom prst="rect">
            <a:avLst/>
          </a:prstGeom>
          <a:noFill/>
        </p:spPr>
        <p:txBody>
          <a:bodyPr wrap="none" rtlCol="0">
            <a:spAutoFit/>
          </a:bodyPr>
          <a:lstStyle/>
          <a:p>
            <a:r>
              <a:rPr lang="cs-CZ" sz="2800" b="1" dirty="0"/>
              <a:t>Metalurgie mědi</a:t>
            </a:r>
            <a:endParaRPr lang="en-US" sz="2800" b="1" dirty="0"/>
          </a:p>
        </p:txBody>
      </p:sp>
      <p:sp>
        <p:nvSpPr>
          <p:cNvPr id="3" name="Obdélník 2">
            <a:extLst>
              <a:ext uri="{FF2B5EF4-FFF2-40B4-BE49-F238E27FC236}">
                <a16:creationId xmlns:a16="http://schemas.microsoft.com/office/drawing/2014/main" id="{B454A014-13C0-43FF-A1A6-7150E287372F}"/>
              </a:ext>
            </a:extLst>
          </p:cNvPr>
          <p:cNvSpPr/>
          <p:nvPr/>
        </p:nvSpPr>
        <p:spPr>
          <a:xfrm>
            <a:off x="444159" y="1924879"/>
            <a:ext cx="11522554" cy="1477328"/>
          </a:xfrm>
          <a:prstGeom prst="rect">
            <a:avLst/>
          </a:prstGeom>
        </p:spPr>
        <p:txBody>
          <a:bodyPr wrap="square">
            <a:spAutoFit/>
          </a:bodyPr>
          <a:lstStyle/>
          <a:p>
            <a:pPr algn="just"/>
            <a:r>
              <a:rPr lang="cs-CZ" dirty="0">
                <a:cs typeface="Arial" panose="020B0604020202020204" pitchFamily="34" charset="0"/>
              </a:rPr>
              <a:t>Měď je načervenalý kov, z dostupných kovů je nejlepším vodičem elektřiny a tepla. V přírodě se měď vzácně nalézá ryzí, běžnější je její výskyt v nerostech.</a:t>
            </a:r>
            <a:r>
              <a:rPr lang="en-US" dirty="0">
                <a:cs typeface="Arial" panose="020B0604020202020204" pitchFamily="34" charset="0"/>
              </a:rPr>
              <a:t> </a:t>
            </a:r>
            <a:r>
              <a:rPr lang="cs-CZ" dirty="0">
                <a:cs typeface="Arial" panose="020B0604020202020204" pitchFamily="34" charset="0"/>
              </a:rPr>
              <a:t>Mezi sulfidické měděné rudy patří </a:t>
            </a:r>
            <a:r>
              <a:rPr lang="cs-CZ" b="1" dirty="0">
                <a:cs typeface="Arial" panose="020B0604020202020204" pitchFamily="34" charset="0"/>
              </a:rPr>
              <a:t>chalkopyrit</a:t>
            </a:r>
            <a:r>
              <a:rPr lang="cs-CZ" dirty="0">
                <a:cs typeface="Arial" panose="020B0604020202020204" pitchFamily="34" charset="0"/>
              </a:rPr>
              <a:t> CuFeS</a:t>
            </a:r>
            <a:r>
              <a:rPr lang="cs-CZ" baseline="-25000" dirty="0">
                <a:cs typeface="Arial" panose="020B0604020202020204" pitchFamily="34" charset="0"/>
              </a:rPr>
              <a:t>2</a:t>
            </a:r>
            <a:r>
              <a:rPr lang="cs-CZ" dirty="0">
                <a:cs typeface="Arial" panose="020B0604020202020204" pitchFamily="34" charset="0"/>
              </a:rPr>
              <a:t>, Cu</a:t>
            </a:r>
            <a:r>
              <a:rPr lang="cs-CZ" baseline="-25000" dirty="0">
                <a:cs typeface="Arial" panose="020B0604020202020204" pitchFamily="34" charset="0"/>
              </a:rPr>
              <a:t>3</a:t>
            </a:r>
            <a:r>
              <a:rPr lang="cs-CZ" dirty="0">
                <a:cs typeface="Arial" panose="020B0604020202020204" pitchFamily="34" charset="0"/>
              </a:rPr>
              <a:t>FeS</a:t>
            </a:r>
            <a:r>
              <a:rPr lang="cs-CZ" baseline="-25000" dirty="0">
                <a:cs typeface="Arial" panose="020B0604020202020204" pitchFamily="34" charset="0"/>
              </a:rPr>
              <a:t>3</a:t>
            </a:r>
            <a:r>
              <a:rPr lang="cs-CZ" dirty="0">
                <a:cs typeface="Arial" panose="020B0604020202020204" pitchFamily="34" charset="0"/>
              </a:rPr>
              <a:t>, </a:t>
            </a:r>
            <a:r>
              <a:rPr lang="cs-CZ" b="1" dirty="0" err="1">
                <a:cs typeface="Arial" panose="020B0604020202020204" pitchFamily="34" charset="0"/>
              </a:rPr>
              <a:t>chalkosin</a:t>
            </a:r>
            <a:r>
              <a:rPr lang="cs-CZ" dirty="0">
                <a:cs typeface="Arial" panose="020B0604020202020204" pitchFamily="34" charset="0"/>
              </a:rPr>
              <a:t> </a:t>
            </a:r>
            <a:r>
              <a:rPr lang="cs-CZ" i="1" dirty="0">
                <a:cs typeface="Arial" panose="020B0604020202020204" pitchFamily="34" charset="0"/>
              </a:rPr>
              <a:t>(leštěnec měděný)</a:t>
            </a:r>
            <a:r>
              <a:rPr lang="cs-CZ" dirty="0">
                <a:cs typeface="Arial" panose="020B0604020202020204" pitchFamily="34" charset="0"/>
              </a:rPr>
              <a:t> Cu</a:t>
            </a:r>
            <a:r>
              <a:rPr lang="cs-CZ" baseline="-25000" dirty="0">
                <a:cs typeface="Arial" panose="020B0604020202020204" pitchFamily="34" charset="0"/>
              </a:rPr>
              <a:t>2</a:t>
            </a:r>
            <a:r>
              <a:rPr lang="cs-CZ" dirty="0">
                <a:cs typeface="Arial" panose="020B0604020202020204" pitchFamily="34" charset="0"/>
              </a:rPr>
              <a:t>S, </a:t>
            </a:r>
            <a:r>
              <a:rPr lang="cs-CZ" b="1" dirty="0">
                <a:cs typeface="Arial" panose="020B0604020202020204" pitchFamily="34" charset="0"/>
              </a:rPr>
              <a:t>kuprit</a:t>
            </a:r>
            <a:r>
              <a:rPr lang="cs-CZ" dirty="0">
                <a:cs typeface="Arial" panose="020B0604020202020204" pitchFamily="34" charset="0"/>
              </a:rPr>
              <a:t> Cu</a:t>
            </a:r>
            <a:r>
              <a:rPr lang="cs-CZ" baseline="-25000" dirty="0">
                <a:cs typeface="Arial" panose="020B0604020202020204" pitchFamily="34" charset="0"/>
              </a:rPr>
              <a:t>2</a:t>
            </a:r>
            <a:r>
              <a:rPr lang="cs-CZ" dirty="0">
                <a:cs typeface="Arial" panose="020B0604020202020204" pitchFamily="34" charset="0"/>
              </a:rPr>
              <a:t>O, </a:t>
            </a:r>
            <a:r>
              <a:rPr lang="cs-CZ" b="1" dirty="0">
                <a:cs typeface="Arial" panose="020B0604020202020204" pitchFamily="34" charset="0"/>
              </a:rPr>
              <a:t>malachit</a:t>
            </a:r>
            <a:r>
              <a:rPr lang="cs-CZ" dirty="0">
                <a:cs typeface="Arial" panose="020B0604020202020204" pitchFamily="34" charset="0"/>
              </a:rPr>
              <a:t> CuCO</a:t>
            </a:r>
            <a:r>
              <a:rPr lang="cs-CZ" baseline="-25000" dirty="0">
                <a:cs typeface="Arial" panose="020B0604020202020204" pitchFamily="34" charset="0"/>
              </a:rPr>
              <a:t>3</a:t>
            </a:r>
            <a:r>
              <a:rPr lang="cs-CZ" dirty="0">
                <a:cs typeface="Arial" panose="020B0604020202020204" pitchFamily="34" charset="0"/>
              </a:rPr>
              <a:t>·Cu(OH)</a:t>
            </a:r>
            <a:r>
              <a:rPr lang="cs-CZ" baseline="-25000" dirty="0">
                <a:cs typeface="Arial" panose="020B0604020202020204" pitchFamily="34" charset="0"/>
              </a:rPr>
              <a:t>2</a:t>
            </a:r>
            <a:r>
              <a:rPr lang="cs-CZ" dirty="0">
                <a:cs typeface="Arial" panose="020B0604020202020204" pitchFamily="34" charset="0"/>
              </a:rPr>
              <a:t>, </a:t>
            </a:r>
            <a:r>
              <a:rPr lang="cs-CZ" b="1" dirty="0">
                <a:cs typeface="Arial" panose="020B0604020202020204" pitchFamily="34" charset="0"/>
              </a:rPr>
              <a:t>azurit</a:t>
            </a:r>
            <a:r>
              <a:rPr lang="cs-CZ" dirty="0">
                <a:cs typeface="Arial" panose="020B0604020202020204" pitchFamily="34" charset="0"/>
              </a:rPr>
              <a:t> 2CuCO</a:t>
            </a:r>
            <a:r>
              <a:rPr lang="cs-CZ" baseline="-25000" dirty="0">
                <a:cs typeface="Arial" panose="020B0604020202020204" pitchFamily="34" charset="0"/>
              </a:rPr>
              <a:t>3</a:t>
            </a:r>
            <a:r>
              <a:rPr lang="cs-CZ" dirty="0">
                <a:cs typeface="Arial" panose="020B0604020202020204" pitchFamily="34" charset="0"/>
              </a:rPr>
              <a:t>·Cu(OH)</a:t>
            </a:r>
            <a:r>
              <a:rPr lang="cs-CZ" baseline="-25000" dirty="0">
                <a:cs typeface="Arial" panose="020B0604020202020204" pitchFamily="34" charset="0"/>
              </a:rPr>
              <a:t>2</a:t>
            </a:r>
            <a:r>
              <a:rPr lang="en-US" dirty="0">
                <a:cs typeface="Arial" panose="020B0604020202020204" pitchFamily="34" charset="0"/>
              </a:rPr>
              <a:t>.</a:t>
            </a:r>
            <a:endParaRPr lang="cs-CZ" dirty="0">
              <a:cs typeface="Arial" panose="020B0604020202020204" pitchFamily="34" charset="0"/>
            </a:endParaRPr>
          </a:p>
          <a:p>
            <a:pPr algn="just"/>
            <a:endParaRPr lang="cs-CZ" dirty="0">
              <a:cs typeface="Arial" panose="020B0604020202020204" pitchFamily="34" charset="0"/>
            </a:endParaRPr>
          </a:p>
          <a:p>
            <a:pPr algn="just"/>
            <a:endParaRPr lang="cs-CZ" dirty="0">
              <a:cs typeface="Arial" panose="020B0604020202020204" pitchFamily="34" charset="0"/>
            </a:endParaRPr>
          </a:p>
        </p:txBody>
      </p:sp>
      <p:pic>
        <p:nvPicPr>
          <p:cNvPr id="5" name="Obrázek 4">
            <a:extLst>
              <a:ext uri="{FF2B5EF4-FFF2-40B4-BE49-F238E27FC236}">
                <a16:creationId xmlns:a16="http://schemas.microsoft.com/office/drawing/2014/main" id="{D4E3D088-F5E3-B5F6-45F5-62C23B522353}"/>
              </a:ext>
            </a:extLst>
          </p:cNvPr>
          <p:cNvPicPr>
            <a:picLocks noChangeAspect="1"/>
          </p:cNvPicPr>
          <p:nvPr/>
        </p:nvPicPr>
        <p:blipFill>
          <a:blip r:embed="rId2"/>
          <a:stretch>
            <a:fillRect/>
          </a:stretch>
        </p:blipFill>
        <p:spPr>
          <a:xfrm>
            <a:off x="4936052" y="3582535"/>
            <a:ext cx="2042216" cy="1804288"/>
          </a:xfrm>
          <a:prstGeom prst="rect">
            <a:avLst/>
          </a:prstGeom>
        </p:spPr>
      </p:pic>
      <p:pic>
        <p:nvPicPr>
          <p:cNvPr id="3074" name="Picture 2" descr="Chalcopyrite - Minerals For Sale - #7156061">
            <a:extLst>
              <a:ext uri="{FF2B5EF4-FFF2-40B4-BE49-F238E27FC236}">
                <a16:creationId xmlns:a16="http://schemas.microsoft.com/office/drawing/2014/main" id="{2B4083E6-4AB1-6AD4-6857-91B300756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30" y="3435075"/>
            <a:ext cx="1927582" cy="203498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3A195B39-0045-2896-FC78-28066EF48397}"/>
              </a:ext>
            </a:extLst>
          </p:cNvPr>
          <p:cNvSpPr txBox="1"/>
          <p:nvPr/>
        </p:nvSpPr>
        <p:spPr>
          <a:xfrm>
            <a:off x="528320" y="5761412"/>
            <a:ext cx="1319530" cy="369332"/>
          </a:xfrm>
          <a:prstGeom prst="rect">
            <a:avLst/>
          </a:prstGeom>
          <a:noFill/>
        </p:spPr>
        <p:txBody>
          <a:bodyPr wrap="square">
            <a:spAutoFit/>
          </a:bodyPr>
          <a:lstStyle/>
          <a:p>
            <a:r>
              <a:rPr lang="cs-CZ" b="1" dirty="0">
                <a:cs typeface="Arial" panose="020B0604020202020204" pitchFamily="34" charset="0"/>
              </a:rPr>
              <a:t>chalkopyrit</a:t>
            </a:r>
            <a:endParaRPr lang="cs-CZ" dirty="0"/>
          </a:p>
        </p:txBody>
      </p:sp>
      <p:pic>
        <p:nvPicPr>
          <p:cNvPr id="3078" name="Picture 6" descr="Chalkosin - Wikipedia">
            <a:extLst>
              <a:ext uri="{FF2B5EF4-FFF2-40B4-BE49-F238E27FC236}">
                <a16:creationId xmlns:a16="http://schemas.microsoft.com/office/drawing/2014/main" id="{D7C7FDE1-E464-1804-479B-688989F94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490" y="3551835"/>
            <a:ext cx="1795784" cy="191822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64672865-A41C-1D97-D46A-742BB745385E}"/>
              </a:ext>
            </a:extLst>
          </p:cNvPr>
          <p:cNvSpPr txBox="1"/>
          <p:nvPr/>
        </p:nvSpPr>
        <p:spPr>
          <a:xfrm>
            <a:off x="3305175" y="5804354"/>
            <a:ext cx="1200150" cy="369332"/>
          </a:xfrm>
          <a:prstGeom prst="rect">
            <a:avLst/>
          </a:prstGeom>
          <a:noFill/>
        </p:spPr>
        <p:txBody>
          <a:bodyPr wrap="square">
            <a:spAutoFit/>
          </a:bodyPr>
          <a:lstStyle/>
          <a:p>
            <a:r>
              <a:rPr lang="cs-CZ" b="1" dirty="0" err="1">
                <a:cs typeface="Arial" panose="020B0604020202020204" pitchFamily="34" charset="0"/>
              </a:rPr>
              <a:t>chalkosin</a:t>
            </a:r>
            <a:endParaRPr lang="cs-CZ" dirty="0"/>
          </a:p>
        </p:txBody>
      </p:sp>
      <p:sp>
        <p:nvSpPr>
          <p:cNvPr id="11" name="TextovéPole 10">
            <a:extLst>
              <a:ext uri="{FF2B5EF4-FFF2-40B4-BE49-F238E27FC236}">
                <a16:creationId xmlns:a16="http://schemas.microsoft.com/office/drawing/2014/main" id="{E3AA4A26-8CA6-F562-0158-9A35754FEE49}"/>
              </a:ext>
            </a:extLst>
          </p:cNvPr>
          <p:cNvSpPr txBox="1"/>
          <p:nvPr/>
        </p:nvSpPr>
        <p:spPr>
          <a:xfrm>
            <a:off x="5780482" y="5619688"/>
            <a:ext cx="849908" cy="369332"/>
          </a:xfrm>
          <a:prstGeom prst="rect">
            <a:avLst/>
          </a:prstGeom>
          <a:noFill/>
        </p:spPr>
        <p:txBody>
          <a:bodyPr wrap="square">
            <a:spAutoFit/>
          </a:bodyPr>
          <a:lstStyle/>
          <a:p>
            <a:r>
              <a:rPr lang="cs-CZ" b="1" dirty="0">
                <a:cs typeface="Arial" panose="020B0604020202020204" pitchFamily="34" charset="0"/>
              </a:rPr>
              <a:t>kuprit</a:t>
            </a:r>
            <a:endParaRPr lang="cs-CZ" dirty="0"/>
          </a:p>
        </p:txBody>
      </p:sp>
      <p:pic>
        <p:nvPicPr>
          <p:cNvPr id="13" name="Obrázek 12">
            <a:extLst>
              <a:ext uri="{FF2B5EF4-FFF2-40B4-BE49-F238E27FC236}">
                <a16:creationId xmlns:a16="http://schemas.microsoft.com/office/drawing/2014/main" id="{3B9DFE26-BD7A-80E8-3EBF-14B23592405D}"/>
              </a:ext>
            </a:extLst>
          </p:cNvPr>
          <p:cNvPicPr>
            <a:picLocks noChangeAspect="1"/>
          </p:cNvPicPr>
          <p:nvPr/>
        </p:nvPicPr>
        <p:blipFill>
          <a:blip r:embed="rId5"/>
          <a:stretch>
            <a:fillRect/>
          </a:stretch>
        </p:blipFill>
        <p:spPr>
          <a:xfrm>
            <a:off x="7190528" y="3700092"/>
            <a:ext cx="2476500" cy="1504950"/>
          </a:xfrm>
          <a:prstGeom prst="rect">
            <a:avLst/>
          </a:prstGeom>
        </p:spPr>
      </p:pic>
      <p:sp>
        <p:nvSpPr>
          <p:cNvPr id="15" name="TextovéPole 14">
            <a:extLst>
              <a:ext uri="{FF2B5EF4-FFF2-40B4-BE49-F238E27FC236}">
                <a16:creationId xmlns:a16="http://schemas.microsoft.com/office/drawing/2014/main" id="{4684487F-C485-B851-F54D-44265C4EC226}"/>
              </a:ext>
            </a:extLst>
          </p:cNvPr>
          <p:cNvSpPr txBox="1"/>
          <p:nvPr/>
        </p:nvSpPr>
        <p:spPr>
          <a:xfrm>
            <a:off x="7815901" y="5386823"/>
            <a:ext cx="1152728" cy="369332"/>
          </a:xfrm>
          <a:prstGeom prst="rect">
            <a:avLst/>
          </a:prstGeom>
          <a:noFill/>
        </p:spPr>
        <p:txBody>
          <a:bodyPr wrap="square">
            <a:spAutoFit/>
          </a:bodyPr>
          <a:lstStyle/>
          <a:p>
            <a:r>
              <a:rPr lang="cs-CZ" b="1" dirty="0">
                <a:cs typeface="Arial" panose="020B0604020202020204" pitchFamily="34" charset="0"/>
              </a:rPr>
              <a:t>malachit</a:t>
            </a:r>
            <a:r>
              <a:rPr lang="cs-CZ" dirty="0">
                <a:cs typeface="Arial" panose="020B0604020202020204" pitchFamily="34" charset="0"/>
              </a:rPr>
              <a:t> </a:t>
            </a:r>
            <a:endParaRPr lang="cs-CZ" dirty="0"/>
          </a:p>
        </p:txBody>
      </p:sp>
      <p:pic>
        <p:nvPicPr>
          <p:cNvPr id="17" name="Obrázek 16">
            <a:extLst>
              <a:ext uri="{FF2B5EF4-FFF2-40B4-BE49-F238E27FC236}">
                <a16:creationId xmlns:a16="http://schemas.microsoft.com/office/drawing/2014/main" id="{489C7D39-06A7-0076-8691-DBD7EF734195}"/>
              </a:ext>
            </a:extLst>
          </p:cNvPr>
          <p:cNvPicPr>
            <a:picLocks noChangeAspect="1"/>
          </p:cNvPicPr>
          <p:nvPr/>
        </p:nvPicPr>
        <p:blipFill>
          <a:blip r:embed="rId6"/>
          <a:stretch>
            <a:fillRect/>
          </a:stretch>
        </p:blipFill>
        <p:spPr>
          <a:xfrm>
            <a:off x="9879288" y="3525906"/>
            <a:ext cx="2087425" cy="1853321"/>
          </a:xfrm>
          <a:prstGeom prst="rect">
            <a:avLst/>
          </a:prstGeom>
        </p:spPr>
      </p:pic>
      <p:sp>
        <p:nvSpPr>
          <p:cNvPr id="19" name="TextovéPole 18">
            <a:extLst>
              <a:ext uri="{FF2B5EF4-FFF2-40B4-BE49-F238E27FC236}">
                <a16:creationId xmlns:a16="http://schemas.microsoft.com/office/drawing/2014/main" id="{46119532-FE12-7270-EF95-D345DAB539F3}"/>
              </a:ext>
            </a:extLst>
          </p:cNvPr>
          <p:cNvSpPr txBox="1"/>
          <p:nvPr/>
        </p:nvSpPr>
        <p:spPr>
          <a:xfrm>
            <a:off x="10706100" y="5563711"/>
            <a:ext cx="849908" cy="369332"/>
          </a:xfrm>
          <a:prstGeom prst="rect">
            <a:avLst/>
          </a:prstGeom>
          <a:noFill/>
        </p:spPr>
        <p:txBody>
          <a:bodyPr wrap="square">
            <a:spAutoFit/>
          </a:bodyPr>
          <a:lstStyle/>
          <a:p>
            <a:r>
              <a:rPr lang="cs-CZ" b="1" dirty="0">
                <a:cs typeface="Arial" panose="020B0604020202020204" pitchFamily="34" charset="0"/>
              </a:rPr>
              <a:t>azurit</a:t>
            </a:r>
            <a:endParaRPr lang="cs-CZ" dirty="0"/>
          </a:p>
        </p:txBody>
      </p:sp>
    </p:spTree>
    <p:extLst>
      <p:ext uri="{BB962C8B-B14F-4D97-AF65-F5344CB8AC3E}">
        <p14:creationId xmlns:p14="http://schemas.microsoft.com/office/powerpoint/2010/main" val="31675998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85531" y="170798"/>
            <a:ext cx="11834191" cy="6463308"/>
          </a:xfrm>
          <a:prstGeom prst="rect">
            <a:avLst/>
          </a:prstGeom>
        </p:spPr>
        <p:txBody>
          <a:bodyPr wrap="square">
            <a:spAutoFit/>
          </a:bodyPr>
          <a:lstStyle/>
          <a:p>
            <a:r>
              <a:rPr lang="cs-CZ" b="1" dirty="0">
                <a:cs typeface="Arial" panose="020B0604020202020204" pitchFamily="34" charset="0"/>
              </a:rPr>
              <a:t>Pyrometalurgická výroba</a:t>
            </a:r>
          </a:p>
          <a:p>
            <a:r>
              <a:rPr lang="en-US" dirty="0">
                <a:cs typeface="Arial" panose="020B0604020202020204" pitchFamily="34" charset="0"/>
              </a:rPr>
              <a:t>   </a:t>
            </a:r>
            <a:r>
              <a:rPr lang="cs-CZ" dirty="0">
                <a:cs typeface="Arial" panose="020B0604020202020204" pitchFamily="34" charset="0"/>
              </a:rPr>
              <a:t>Průmyslová výroba surové mědi z bohatých sulfidických rud se provádí pyrometalurgickým způsobem, který spočívá v oxidačním pražení sulfidových rud, při kterém se sulfidy mědi přemění na oxidy. </a:t>
            </a:r>
            <a:endParaRPr lang="en-US" dirty="0">
              <a:cs typeface="Arial" panose="020B0604020202020204" pitchFamily="34" charset="0"/>
            </a:endParaRPr>
          </a:p>
          <a:p>
            <a:r>
              <a:rPr lang="en-US" dirty="0">
                <a:cs typeface="Arial" panose="020B0604020202020204" pitchFamily="34" charset="0"/>
              </a:rPr>
              <a:t>  </a:t>
            </a:r>
            <a:r>
              <a:rPr lang="cs-CZ" dirty="0">
                <a:cs typeface="Arial" panose="020B0604020202020204" pitchFamily="34" charset="0"/>
              </a:rPr>
              <a:t>Pražení se provádí ne</a:t>
            </a:r>
            <a:r>
              <a:rPr lang="en-US" dirty="0">
                <a:cs typeface="Arial" panose="020B0604020202020204" pitchFamily="34" charset="0"/>
              </a:rPr>
              <a:t>j</a:t>
            </a:r>
            <a:r>
              <a:rPr lang="cs-CZ" dirty="0">
                <a:cs typeface="Arial" panose="020B0604020202020204" pitchFamily="34" charset="0"/>
              </a:rPr>
              <a:t>častěji v etážových nebo fluidních pecích při teplotách okolo 800°C, pražné plyny obsahují oxid siřičitý a slouží k výrobě kyseliny sírové nebo </a:t>
            </a:r>
            <a:r>
              <a:rPr lang="cs-CZ" dirty="0" err="1">
                <a:cs typeface="Arial" panose="020B0604020202020204" pitchFamily="34" charset="0"/>
              </a:rPr>
              <a:t>eleme</a:t>
            </a:r>
            <a:r>
              <a:rPr lang="en-US" dirty="0">
                <a:cs typeface="Arial" panose="020B0604020202020204" pitchFamily="34" charset="0"/>
              </a:rPr>
              <a:t>n</a:t>
            </a:r>
            <a:r>
              <a:rPr lang="cs-CZ" dirty="0" err="1">
                <a:cs typeface="Arial" panose="020B0604020202020204" pitchFamily="34" charset="0"/>
              </a:rPr>
              <a:t>tární</a:t>
            </a:r>
            <a:r>
              <a:rPr lang="cs-CZ" dirty="0">
                <a:cs typeface="Arial" panose="020B0604020202020204" pitchFamily="34" charset="0"/>
              </a:rPr>
              <a:t> síry. Typické sulfatační a oxidační reakce probíhající při pražení sulfidických měděných rud:</a:t>
            </a:r>
          </a:p>
          <a:p>
            <a:pPr algn="ctr"/>
            <a:r>
              <a:rPr lang="cs-CZ" dirty="0">
                <a:cs typeface="Arial" panose="020B0604020202020204" pitchFamily="34" charset="0"/>
              </a:rPr>
              <a:t>2CuFeS</a:t>
            </a:r>
            <a:r>
              <a:rPr lang="cs-CZ" baseline="-25000" dirty="0">
                <a:cs typeface="Arial" panose="020B0604020202020204" pitchFamily="34" charset="0"/>
              </a:rPr>
              <a:t>2</a:t>
            </a:r>
            <a:r>
              <a:rPr lang="cs-CZ" dirty="0">
                <a:cs typeface="Arial" panose="020B0604020202020204" pitchFamily="34" charset="0"/>
              </a:rPr>
              <a:t> + 4O</a:t>
            </a:r>
            <a:r>
              <a:rPr lang="cs-CZ" baseline="-25000" dirty="0">
                <a:cs typeface="Arial" panose="020B0604020202020204" pitchFamily="34" charset="0"/>
              </a:rPr>
              <a:t>2</a:t>
            </a:r>
            <a:r>
              <a:rPr lang="cs-CZ" dirty="0">
                <a:cs typeface="Arial" panose="020B0604020202020204" pitchFamily="34" charset="0"/>
              </a:rPr>
              <a:t> → CuSO</a:t>
            </a:r>
            <a:r>
              <a:rPr lang="cs-CZ" baseline="-25000" dirty="0">
                <a:cs typeface="Arial" panose="020B0604020202020204" pitchFamily="34" charset="0"/>
              </a:rPr>
              <a:t>4</a:t>
            </a:r>
            <a:r>
              <a:rPr lang="cs-CZ" dirty="0">
                <a:cs typeface="Arial" panose="020B0604020202020204" pitchFamily="34" charset="0"/>
              </a:rPr>
              <a:t> + FeSO</a:t>
            </a:r>
            <a:r>
              <a:rPr lang="cs-CZ" baseline="-25000" dirty="0">
                <a:cs typeface="Arial" panose="020B0604020202020204" pitchFamily="34" charset="0"/>
              </a:rPr>
              <a:t>4</a:t>
            </a:r>
            <a:br>
              <a:rPr lang="cs-CZ" dirty="0">
                <a:cs typeface="Arial" panose="020B0604020202020204" pitchFamily="34" charset="0"/>
              </a:rPr>
            </a:br>
            <a:r>
              <a:rPr lang="cs-CZ" dirty="0">
                <a:cs typeface="Arial" panose="020B0604020202020204" pitchFamily="34" charset="0"/>
              </a:rPr>
              <a:t>4CuFeS</a:t>
            </a:r>
            <a:r>
              <a:rPr lang="cs-CZ" baseline="-25000" dirty="0">
                <a:cs typeface="Arial" panose="020B0604020202020204" pitchFamily="34" charset="0"/>
              </a:rPr>
              <a:t>2</a:t>
            </a:r>
            <a:r>
              <a:rPr lang="cs-CZ" dirty="0">
                <a:cs typeface="Arial" panose="020B0604020202020204" pitchFamily="34" charset="0"/>
              </a:rPr>
              <a:t> + 13O</a:t>
            </a:r>
            <a:r>
              <a:rPr lang="cs-CZ" baseline="-25000" dirty="0">
                <a:cs typeface="Arial" panose="020B0604020202020204" pitchFamily="34" charset="0"/>
              </a:rPr>
              <a:t>2</a:t>
            </a:r>
            <a:r>
              <a:rPr lang="cs-CZ" dirty="0">
                <a:cs typeface="Arial" panose="020B0604020202020204" pitchFamily="34" charset="0"/>
              </a:rPr>
              <a:t> → 2(CuO·Fe</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3</a:t>
            </a:r>
            <a:r>
              <a:rPr lang="cs-CZ" dirty="0">
                <a:cs typeface="Arial" panose="020B0604020202020204" pitchFamily="34" charset="0"/>
              </a:rPr>
              <a:t>) + 2CuO + 8SO</a:t>
            </a:r>
            <a:r>
              <a:rPr lang="cs-CZ" baseline="-25000" dirty="0">
                <a:cs typeface="Arial" panose="020B0604020202020204" pitchFamily="34" charset="0"/>
              </a:rPr>
              <a:t>2</a:t>
            </a:r>
            <a:endParaRPr lang="cs-CZ" dirty="0">
              <a:cs typeface="Arial" panose="020B0604020202020204" pitchFamily="34" charset="0"/>
            </a:endParaRPr>
          </a:p>
          <a:p>
            <a:r>
              <a:rPr lang="cs-CZ" dirty="0">
                <a:cs typeface="Arial" panose="020B0604020202020204" pitchFamily="34" charset="0"/>
              </a:rPr>
              <a:t>Praženec se poté taví s přísadou struskotvorných látek v různých typech nístějových, šachtových nebo elektrických pecí při teplotě 1400°C na tzv. kamínek </a:t>
            </a:r>
            <a:r>
              <a:rPr lang="cs-CZ" i="1" dirty="0">
                <a:cs typeface="Arial" panose="020B0604020202020204" pitchFamily="34" charset="0"/>
              </a:rPr>
              <a:t>(měděný lech)</a:t>
            </a:r>
            <a:r>
              <a:rPr lang="cs-CZ" dirty="0">
                <a:cs typeface="Arial" panose="020B0604020202020204" pitchFamily="34" charset="0"/>
              </a:rPr>
              <a:t>, který se dmýcháním vzduchu zpracovává v konvertorech na surovou měď. </a:t>
            </a:r>
          </a:p>
          <a:p>
            <a:pPr algn="just"/>
            <a:r>
              <a:rPr lang="cs-CZ" dirty="0">
                <a:cs typeface="Arial" panose="020B0604020202020204" pitchFamily="34" charset="0"/>
              </a:rPr>
              <a:t>  Při tavení reagují oxidy mědi se sulfidy železa, měď ve formě Cu</a:t>
            </a:r>
            <a:r>
              <a:rPr lang="cs-CZ" baseline="-25000" dirty="0">
                <a:cs typeface="Arial" panose="020B0604020202020204" pitchFamily="34" charset="0"/>
              </a:rPr>
              <a:t>2</a:t>
            </a:r>
            <a:r>
              <a:rPr lang="cs-CZ" dirty="0">
                <a:cs typeface="Arial" panose="020B0604020202020204" pitchFamily="34" charset="0"/>
              </a:rPr>
              <a:t>S přechází do kamínku, železo jako </a:t>
            </a:r>
            <a:r>
              <a:rPr lang="cs-CZ" dirty="0" err="1">
                <a:cs typeface="Arial" panose="020B0604020202020204" pitchFamily="34" charset="0"/>
              </a:rPr>
              <a:t>FeO</a:t>
            </a:r>
            <a:r>
              <a:rPr lang="cs-CZ" dirty="0">
                <a:cs typeface="Arial" panose="020B0604020202020204" pitchFamily="34" charset="0"/>
              </a:rPr>
              <a:t> přechází do strusky:</a:t>
            </a:r>
          </a:p>
          <a:p>
            <a:pPr algn="ctr"/>
            <a:r>
              <a:rPr lang="cs-CZ" dirty="0">
                <a:cs typeface="Arial" panose="020B0604020202020204" pitchFamily="34" charset="0"/>
              </a:rPr>
              <a:t>2CuO + 2FeS</a:t>
            </a:r>
            <a:r>
              <a:rPr lang="cs-CZ" baseline="-25000" dirty="0">
                <a:cs typeface="Arial" panose="020B0604020202020204" pitchFamily="34" charset="0"/>
              </a:rPr>
              <a:t>2</a:t>
            </a:r>
            <a:r>
              <a:rPr lang="cs-CZ" dirty="0">
                <a:cs typeface="Arial" panose="020B0604020202020204" pitchFamily="34" charset="0"/>
              </a:rPr>
              <a:t> → Cu</a:t>
            </a:r>
            <a:r>
              <a:rPr lang="cs-CZ" baseline="-25000" dirty="0">
                <a:cs typeface="Arial" panose="020B0604020202020204" pitchFamily="34" charset="0"/>
              </a:rPr>
              <a:t>2</a:t>
            </a:r>
            <a:r>
              <a:rPr lang="cs-CZ" dirty="0">
                <a:cs typeface="Arial" panose="020B0604020202020204" pitchFamily="34" charset="0"/>
              </a:rPr>
              <a:t>S + 2FeS + SO</a:t>
            </a:r>
            <a:r>
              <a:rPr lang="cs-CZ" baseline="-25000" dirty="0">
                <a:cs typeface="Arial" panose="020B0604020202020204" pitchFamily="34" charset="0"/>
              </a:rPr>
              <a:t>2</a:t>
            </a:r>
            <a:br>
              <a:rPr lang="cs-CZ" dirty="0">
                <a:cs typeface="Arial" panose="020B0604020202020204" pitchFamily="34" charset="0"/>
              </a:rPr>
            </a:br>
            <a:r>
              <a:rPr lang="cs-CZ" dirty="0">
                <a:cs typeface="Arial" panose="020B0604020202020204" pitchFamily="34" charset="0"/>
              </a:rPr>
              <a:t>Cu</a:t>
            </a:r>
            <a:r>
              <a:rPr lang="cs-CZ" baseline="-25000" dirty="0">
                <a:cs typeface="Arial" panose="020B0604020202020204" pitchFamily="34" charset="0"/>
              </a:rPr>
              <a:t>2</a:t>
            </a:r>
            <a:r>
              <a:rPr lang="cs-CZ" dirty="0">
                <a:cs typeface="Arial" panose="020B0604020202020204" pitchFamily="34" charset="0"/>
              </a:rPr>
              <a:t>O + </a:t>
            </a:r>
            <a:r>
              <a:rPr lang="cs-CZ" dirty="0" err="1">
                <a:cs typeface="Arial" panose="020B0604020202020204" pitchFamily="34" charset="0"/>
              </a:rPr>
              <a:t>FeS</a:t>
            </a:r>
            <a:r>
              <a:rPr lang="cs-CZ" dirty="0">
                <a:cs typeface="Arial" panose="020B0604020202020204" pitchFamily="34" charset="0"/>
              </a:rPr>
              <a:t> → Cu</a:t>
            </a:r>
            <a:r>
              <a:rPr lang="cs-CZ" baseline="-25000" dirty="0">
                <a:cs typeface="Arial" panose="020B0604020202020204" pitchFamily="34" charset="0"/>
              </a:rPr>
              <a:t>2</a:t>
            </a:r>
            <a:r>
              <a:rPr lang="cs-CZ" dirty="0">
                <a:cs typeface="Arial" panose="020B0604020202020204" pitchFamily="34" charset="0"/>
              </a:rPr>
              <a:t>S + </a:t>
            </a:r>
            <a:r>
              <a:rPr lang="cs-CZ" dirty="0" err="1">
                <a:cs typeface="Arial" panose="020B0604020202020204" pitchFamily="34" charset="0"/>
              </a:rPr>
              <a:t>FeO</a:t>
            </a:r>
            <a:endParaRPr lang="cs-CZ" dirty="0">
              <a:cs typeface="Arial" panose="020B0604020202020204" pitchFamily="34" charset="0"/>
            </a:endParaRPr>
          </a:p>
          <a:p>
            <a:pPr algn="just"/>
            <a:r>
              <a:rPr lang="cs-CZ" dirty="0">
                <a:cs typeface="Arial" panose="020B0604020202020204" pitchFamily="34" charset="0"/>
              </a:rPr>
              <a:t>Roztavený kamínek s vysokým obsahem sulfidu měďného se oxiduje pomocí vzduchu nebo kyslíku v různých typech konvertorů. V konvertoru probíhají postupně následující reakce:</a:t>
            </a:r>
          </a:p>
          <a:p>
            <a:pPr algn="ctr"/>
            <a:r>
              <a:rPr lang="cs-CZ" dirty="0">
                <a:cs typeface="Arial" panose="020B0604020202020204" pitchFamily="34" charset="0"/>
              </a:rPr>
              <a:t>Cu</a:t>
            </a:r>
            <a:r>
              <a:rPr lang="cs-CZ" baseline="-25000" dirty="0">
                <a:cs typeface="Arial" panose="020B0604020202020204" pitchFamily="34" charset="0"/>
              </a:rPr>
              <a:t>2</a:t>
            </a:r>
            <a:r>
              <a:rPr lang="cs-CZ" dirty="0">
                <a:cs typeface="Arial" panose="020B0604020202020204" pitchFamily="34" charset="0"/>
              </a:rPr>
              <a:t>S + O</a:t>
            </a:r>
            <a:r>
              <a:rPr lang="cs-CZ" baseline="-25000" dirty="0">
                <a:cs typeface="Arial" panose="020B0604020202020204" pitchFamily="34" charset="0"/>
              </a:rPr>
              <a:t>2</a:t>
            </a:r>
            <a:r>
              <a:rPr lang="cs-CZ" dirty="0">
                <a:cs typeface="Arial" panose="020B0604020202020204" pitchFamily="34" charset="0"/>
              </a:rPr>
              <a:t> → 2Cu + SO</a:t>
            </a:r>
            <a:r>
              <a:rPr lang="cs-CZ" baseline="-25000" dirty="0">
                <a:cs typeface="Arial" panose="020B0604020202020204" pitchFamily="34" charset="0"/>
              </a:rPr>
              <a:t>2</a:t>
            </a:r>
            <a:br>
              <a:rPr lang="cs-CZ" dirty="0">
                <a:cs typeface="Arial" panose="020B0604020202020204" pitchFamily="34" charset="0"/>
              </a:rPr>
            </a:br>
            <a:r>
              <a:rPr lang="cs-CZ" dirty="0">
                <a:cs typeface="Arial" panose="020B0604020202020204" pitchFamily="34" charset="0"/>
              </a:rPr>
              <a:t>2Cu</a:t>
            </a:r>
            <a:r>
              <a:rPr lang="cs-CZ" baseline="-25000" dirty="0">
                <a:cs typeface="Arial" panose="020B0604020202020204" pitchFamily="34" charset="0"/>
              </a:rPr>
              <a:t>2</a:t>
            </a:r>
            <a:r>
              <a:rPr lang="cs-CZ" dirty="0">
                <a:cs typeface="Arial" panose="020B0604020202020204" pitchFamily="34" charset="0"/>
              </a:rPr>
              <a:t>S + 3O</a:t>
            </a:r>
            <a:r>
              <a:rPr lang="cs-CZ" baseline="-25000" dirty="0">
                <a:cs typeface="Arial" panose="020B0604020202020204" pitchFamily="34" charset="0"/>
              </a:rPr>
              <a:t>2</a:t>
            </a:r>
            <a:r>
              <a:rPr lang="cs-CZ" dirty="0">
                <a:cs typeface="Arial" panose="020B0604020202020204" pitchFamily="34" charset="0"/>
              </a:rPr>
              <a:t> → 2Cu</a:t>
            </a:r>
            <a:r>
              <a:rPr lang="cs-CZ" baseline="-25000" dirty="0">
                <a:cs typeface="Arial" panose="020B0604020202020204" pitchFamily="34" charset="0"/>
              </a:rPr>
              <a:t>2</a:t>
            </a:r>
            <a:r>
              <a:rPr lang="cs-CZ" dirty="0">
                <a:cs typeface="Arial" panose="020B0604020202020204" pitchFamily="34" charset="0"/>
              </a:rPr>
              <a:t>O + 2SO</a:t>
            </a:r>
            <a:r>
              <a:rPr lang="cs-CZ" baseline="-25000" dirty="0">
                <a:cs typeface="Arial" panose="020B0604020202020204" pitchFamily="34" charset="0"/>
              </a:rPr>
              <a:t>2</a:t>
            </a:r>
            <a:br>
              <a:rPr lang="cs-CZ" dirty="0">
                <a:cs typeface="Arial" panose="020B0604020202020204" pitchFamily="34" charset="0"/>
              </a:rPr>
            </a:br>
            <a:r>
              <a:rPr lang="cs-CZ" dirty="0">
                <a:cs typeface="Arial" panose="020B0604020202020204" pitchFamily="34" charset="0"/>
              </a:rPr>
              <a:t>Cu</a:t>
            </a:r>
            <a:r>
              <a:rPr lang="cs-CZ" baseline="-25000" dirty="0">
                <a:cs typeface="Arial" panose="020B0604020202020204" pitchFamily="34" charset="0"/>
              </a:rPr>
              <a:t>2</a:t>
            </a:r>
            <a:r>
              <a:rPr lang="cs-CZ" dirty="0">
                <a:cs typeface="Arial" panose="020B0604020202020204" pitchFamily="34" charset="0"/>
              </a:rPr>
              <a:t>S + 2Cu</a:t>
            </a:r>
            <a:r>
              <a:rPr lang="cs-CZ" baseline="-25000" dirty="0">
                <a:cs typeface="Arial" panose="020B0604020202020204" pitchFamily="34" charset="0"/>
              </a:rPr>
              <a:t>2</a:t>
            </a:r>
            <a:r>
              <a:rPr lang="cs-CZ" dirty="0">
                <a:cs typeface="Arial" panose="020B0604020202020204" pitchFamily="34" charset="0"/>
              </a:rPr>
              <a:t>O → 6Cu + SO</a:t>
            </a:r>
            <a:r>
              <a:rPr lang="cs-CZ" baseline="-25000" dirty="0">
                <a:cs typeface="Arial" panose="020B0604020202020204" pitchFamily="34" charset="0"/>
              </a:rPr>
              <a:t>2</a:t>
            </a:r>
            <a:endParaRPr lang="en-US" baseline="-25000" dirty="0">
              <a:cs typeface="Arial" panose="020B0604020202020204" pitchFamily="34" charset="0"/>
            </a:endParaRPr>
          </a:p>
          <a:p>
            <a:pPr algn="just"/>
            <a:endParaRPr lang="en-US" dirty="0">
              <a:cs typeface="Arial" panose="020B0604020202020204" pitchFamily="34" charset="0"/>
            </a:endParaRPr>
          </a:p>
          <a:p>
            <a:pPr algn="just"/>
            <a:r>
              <a:rPr lang="cs-CZ" b="1" dirty="0">
                <a:cs typeface="Arial" panose="020B0604020202020204" pitchFamily="34" charset="0"/>
              </a:rPr>
              <a:t>Postup TORCO</a:t>
            </a:r>
          </a:p>
          <a:p>
            <a:pPr algn="just"/>
            <a:r>
              <a:rPr lang="cs-CZ" dirty="0">
                <a:cs typeface="Arial" panose="020B0604020202020204" pitchFamily="34" charset="0"/>
              </a:rPr>
              <a:t>Africké měděné </a:t>
            </a:r>
            <a:r>
              <a:rPr lang="cs-CZ" dirty="0" err="1">
                <a:cs typeface="Arial" panose="020B0604020202020204" pitchFamily="34" charset="0"/>
              </a:rPr>
              <a:t>oxidické</a:t>
            </a:r>
            <a:r>
              <a:rPr lang="cs-CZ" dirty="0">
                <a:cs typeface="Arial" panose="020B0604020202020204" pitchFamily="34" charset="0"/>
              </a:rPr>
              <a:t> rudy silikátového typu se zpracovávají postupem TORCO </a:t>
            </a:r>
            <a:r>
              <a:rPr lang="cs-CZ" i="1" dirty="0">
                <a:cs typeface="Arial" panose="020B0604020202020204" pitchFamily="34" charset="0"/>
              </a:rPr>
              <a:t>(</a:t>
            </a:r>
            <a:r>
              <a:rPr lang="cs-CZ" i="1" dirty="0" err="1">
                <a:cs typeface="Arial" panose="020B0604020202020204" pitchFamily="34" charset="0"/>
              </a:rPr>
              <a:t>Treatment</a:t>
            </a:r>
            <a:r>
              <a:rPr lang="cs-CZ" i="1" dirty="0">
                <a:cs typeface="Arial" panose="020B0604020202020204" pitchFamily="34" charset="0"/>
              </a:rPr>
              <a:t> </a:t>
            </a:r>
            <a:r>
              <a:rPr lang="cs-CZ" i="1" dirty="0" err="1">
                <a:cs typeface="Arial" panose="020B0604020202020204" pitchFamily="34" charset="0"/>
              </a:rPr>
              <a:t>of</a:t>
            </a:r>
            <a:r>
              <a:rPr lang="cs-CZ" i="1" dirty="0">
                <a:cs typeface="Arial" panose="020B0604020202020204" pitchFamily="34" charset="0"/>
              </a:rPr>
              <a:t> refraktory </a:t>
            </a:r>
            <a:r>
              <a:rPr lang="cs-CZ" i="1" dirty="0" err="1">
                <a:cs typeface="Arial" panose="020B0604020202020204" pitchFamily="34" charset="0"/>
              </a:rPr>
              <a:t>Copper</a:t>
            </a:r>
            <a:r>
              <a:rPr lang="cs-CZ" i="1" dirty="0">
                <a:cs typeface="Arial" panose="020B0604020202020204" pitchFamily="34" charset="0"/>
              </a:rPr>
              <a:t> </a:t>
            </a:r>
            <a:r>
              <a:rPr lang="cs-CZ" i="1" dirty="0" err="1">
                <a:cs typeface="Arial" panose="020B0604020202020204" pitchFamily="34" charset="0"/>
              </a:rPr>
              <a:t>Ores</a:t>
            </a:r>
            <a:r>
              <a:rPr lang="cs-CZ" i="1" dirty="0">
                <a:cs typeface="Arial" panose="020B0604020202020204" pitchFamily="34" charset="0"/>
              </a:rPr>
              <a:t>)</a:t>
            </a:r>
            <a:r>
              <a:rPr lang="cs-CZ" dirty="0">
                <a:cs typeface="Arial" panose="020B0604020202020204" pitchFamily="34" charset="0"/>
              </a:rPr>
              <a:t>, který spočívá v zahřívání jemně mleté rudy, chloridu sodného a uhlí ve fluidním reaktoru při teplotě 700-800°C, měď je vyredukována vodíkem, který v reaktoru vzniká reakcí vodní páry s uhlím.</a:t>
            </a:r>
          </a:p>
        </p:txBody>
      </p:sp>
    </p:spTree>
    <p:extLst>
      <p:ext uri="{BB962C8B-B14F-4D97-AF65-F5344CB8AC3E}">
        <p14:creationId xmlns:p14="http://schemas.microsoft.com/office/powerpoint/2010/main" val="17681122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791" y="228600"/>
            <a:ext cx="11701670" cy="6463308"/>
          </a:xfrm>
          <a:prstGeom prst="rect">
            <a:avLst/>
          </a:prstGeom>
        </p:spPr>
        <p:txBody>
          <a:bodyPr wrap="square">
            <a:spAutoFit/>
          </a:bodyPr>
          <a:lstStyle/>
          <a:p>
            <a:pPr algn="just"/>
            <a:r>
              <a:rPr lang="cs-CZ" b="1" dirty="0">
                <a:cs typeface="Arial" panose="020B0604020202020204" pitchFamily="34" charset="0"/>
              </a:rPr>
              <a:t>Hydrometalurgická výroba</a:t>
            </a:r>
          </a:p>
          <a:p>
            <a:pPr algn="just"/>
            <a:r>
              <a:rPr lang="cs-CZ" dirty="0">
                <a:cs typeface="Arial" panose="020B0604020202020204" pitchFamily="34" charset="0"/>
              </a:rPr>
              <a:t>Chudé měděné rudy se obvykle zpracovávají hydrometalurgickými procesy, které spočívají v loužení rudy kyselinou sírovou nebo roztokem síranu železitého. Měď přejde do výluhu jako síran měďnatý, ten se zpracovává elektrolyticky nebo cementací železem. Měděné rudy s vyšším obsahem železa a vápníku se zpracovávají amoniakálním loužením pomocí roztoku hydroxidu a uhličitanu amonného za vzniku uhličitanu </a:t>
            </a:r>
            <a:r>
              <a:rPr lang="cs-CZ" dirty="0" err="1">
                <a:cs typeface="Arial" panose="020B0604020202020204" pitchFamily="34" charset="0"/>
              </a:rPr>
              <a:t>tetraamiměďnatého</a:t>
            </a:r>
            <a:r>
              <a:rPr lang="cs-CZ" dirty="0">
                <a:cs typeface="Arial" panose="020B0604020202020204" pitchFamily="34" charset="0"/>
              </a:rPr>
              <a:t>. Z amoniakálních výluhů se amoniak odstraní vyvařováním za sníženého tlaku při teplotě 100-135°C, měď se získává jako surový kov nebo ve formě oxidů. Při kyselém a alkalickém loužení probíhají následující reakce:</a:t>
            </a:r>
          </a:p>
          <a:p>
            <a:pPr algn="ctr"/>
            <a:r>
              <a:rPr lang="cs-CZ" dirty="0">
                <a:cs typeface="Arial" panose="020B0604020202020204" pitchFamily="34" charset="0"/>
              </a:rPr>
              <a:t>Cu</a:t>
            </a:r>
            <a:r>
              <a:rPr lang="cs-CZ" baseline="-25000" dirty="0">
                <a:cs typeface="Arial" panose="020B0604020202020204" pitchFamily="34" charset="0"/>
              </a:rPr>
              <a:t>2</a:t>
            </a:r>
            <a:r>
              <a:rPr lang="cs-CZ" dirty="0">
                <a:cs typeface="Arial" panose="020B0604020202020204" pitchFamily="34" charset="0"/>
              </a:rPr>
              <a:t>O + H</a:t>
            </a:r>
            <a:r>
              <a:rPr lang="cs-CZ" baseline="-25000" dirty="0">
                <a:cs typeface="Arial" panose="020B0604020202020204" pitchFamily="34" charset="0"/>
              </a:rPr>
              <a:t>2</a:t>
            </a:r>
            <a:r>
              <a:rPr lang="cs-CZ" dirty="0">
                <a:cs typeface="Arial" panose="020B0604020202020204" pitchFamily="34" charset="0"/>
              </a:rPr>
              <a:t>SO</a:t>
            </a:r>
            <a:r>
              <a:rPr lang="cs-CZ" baseline="-25000" dirty="0">
                <a:cs typeface="Arial" panose="020B0604020202020204" pitchFamily="34" charset="0"/>
              </a:rPr>
              <a:t>4</a:t>
            </a:r>
            <a:r>
              <a:rPr lang="cs-CZ" dirty="0">
                <a:cs typeface="Arial" panose="020B0604020202020204" pitchFamily="34" charset="0"/>
              </a:rPr>
              <a:t> → CuSO</a:t>
            </a:r>
            <a:r>
              <a:rPr lang="cs-CZ" baseline="-25000" dirty="0">
                <a:cs typeface="Arial" panose="020B0604020202020204" pitchFamily="34" charset="0"/>
              </a:rPr>
              <a:t>4</a:t>
            </a:r>
            <a:r>
              <a:rPr lang="cs-CZ" dirty="0">
                <a:cs typeface="Arial" panose="020B0604020202020204" pitchFamily="34" charset="0"/>
              </a:rPr>
              <a:t> + </a:t>
            </a:r>
            <a:r>
              <a:rPr lang="cs-CZ" dirty="0" err="1">
                <a:cs typeface="Arial" panose="020B0604020202020204" pitchFamily="34" charset="0"/>
              </a:rPr>
              <a:t>Cu</a:t>
            </a:r>
            <a:r>
              <a:rPr lang="cs-CZ" dirty="0">
                <a:cs typeface="Arial" panose="020B0604020202020204" pitchFamily="34" charset="0"/>
              </a:rPr>
              <a:t> + H</a:t>
            </a:r>
            <a:r>
              <a:rPr lang="cs-CZ" baseline="-25000" dirty="0">
                <a:cs typeface="Arial" panose="020B0604020202020204" pitchFamily="34" charset="0"/>
              </a:rPr>
              <a:t>2</a:t>
            </a:r>
            <a:r>
              <a:rPr lang="cs-CZ" dirty="0">
                <a:cs typeface="Arial" panose="020B0604020202020204" pitchFamily="34" charset="0"/>
              </a:rPr>
              <a:t>O</a:t>
            </a:r>
            <a:br>
              <a:rPr lang="cs-CZ" dirty="0">
                <a:cs typeface="Arial" panose="020B0604020202020204" pitchFamily="34" charset="0"/>
              </a:rPr>
            </a:br>
            <a:r>
              <a:rPr lang="cs-CZ" dirty="0">
                <a:cs typeface="Arial" panose="020B0604020202020204" pitchFamily="34" charset="0"/>
              </a:rPr>
              <a:t>Cu</a:t>
            </a:r>
            <a:r>
              <a:rPr lang="cs-CZ" baseline="-25000" dirty="0">
                <a:cs typeface="Arial" panose="020B0604020202020204" pitchFamily="34" charset="0"/>
              </a:rPr>
              <a:t>2</a:t>
            </a:r>
            <a:r>
              <a:rPr lang="cs-CZ" dirty="0">
                <a:cs typeface="Arial" panose="020B0604020202020204" pitchFamily="34" charset="0"/>
              </a:rPr>
              <a:t>S + Fe</a:t>
            </a:r>
            <a:r>
              <a:rPr lang="cs-CZ" baseline="-25000" dirty="0">
                <a:cs typeface="Arial" panose="020B0604020202020204" pitchFamily="34" charset="0"/>
              </a:rPr>
              <a:t>2</a:t>
            </a:r>
            <a:r>
              <a:rPr lang="cs-CZ" dirty="0">
                <a:cs typeface="Arial" panose="020B0604020202020204" pitchFamily="34" charset="0"/>
              </a:rPr>
              <a:t>(SO</a:t>
            </a:r>
            <a:r>
              <a:rPr lang="cs-CZ" baseline="-25000" dirty="0">
                <a:cs typeface="Arial" panose="020B0604020202020204" pitchFamily="34" charset="0"/>
              </a:rPr>
              <a:t>4</a:t>
            </a:r>
            <a:r>
              <a:rPr lang="cs-CZ" dirty="0">
                <a:cs typeface="Arial" panose="020B0604020202020204" pitchFamily="34" charset="0"/>
              </a:rPr>
              <a:t>)</a:t>
            </a:r>
            <a:r>
              <a:rPr lang="cs-CZ" baseline="-25000" dirty="0">
                <a:cs typeface="Arial" panose="020B0604020202020204" pitchFamily="34" charset="0"/>
              </a:rPr>
              <a:t>3</a:t>
            </a:r>
            <a:r>
              <a:rPr lang="cs-CZ" dirty="0">
                <a:cs typeface="Arial" panose="020B0604020202020204" pitchFamily="34" charset="0"/>
              </a:rPr>
              <a:t> → </a:t>
            </a:r>
            <a:r>
              <a:rPr lang="cs-CZ" dirty="0" err="1">
                <a:cs typeface="Arial" panose="020B0604020202020204" pitchFamily="34" charset="0"/>
              </a:rPr>
              <a:t>CuS</a:t>
            </a:r>
            <a:r>
              <a:rPr lang="cs-CZ" dirty="0">
                <a:cs typeface="Arial" panose="020B0604020202020204" pitchFamily="34" charset="0"/>
              </a:rPr>
              <a:t> + CuSO</a:t>
            </a:r>
            <a:r>
              <a:rPr lang="cs-CZ" baseline="-25000" dirty="0">
                <a:cs typeface="Arial" panose="020B0604020202020204" pitchFamily="34" charset="0"/>
              </a:rPr>
              <a:t>4</a:t>
            </a:r>
            <a:r>
              <a:rPr lang="cs-CZ" dirty="0">
                <a:cs typeface="Arial" panose="020B0604020202020204" pitchFamily="34" charset="0"/>
              </a:rPr>
              <a:t> + 2FeSO</a:t>
            </a:r>
            <a:r>
              <a:rPr lang="cs-CZ" baseline="-25000" dirty="0">
                <a:cs typeface="Arial" panose="020B0604020202020204" pitchFamily="34" charset="0"/>
              </a:rPr>
              <a:t>4</a:t>
            </a:r>
            <a:br>
              <a:rPr lang="cs-CZ" dirty="0">
                <a:cs typeface="Arial" panose="020B0604020202020204" pitchFamily="34" charset="0"/>
              </a:rPr>
            </a:br>
            <a:r>
              <a:rPr lang="cs-CZ" dirty="0" err="1">
                <a:cs typeface="Arial" panose="020B0604020202020204" pitchFamily="34" charset="0"/>
              </a:rPr>
              <a:t>CuS</a:t>
            </a:r>
            <a:r>
              <a:rPr lang="cs-CZ" dirty="0">
                <a:cs typeface="Arial" panose="020B0604020202020204" pitchFamily="34" charset="0"/>
              </a:rPr>
              <a:t> + Fe</a:t>
            </a:r>
            <a:r>
              <a:rPr lang="cs-CZ" baseline="-25000" dirty="0">
                <a:cs typeface="Arial" panose="020B0604020202020204" pitchFamily="34" charset="0"/>
              </a:rPr>
              <a:t>2</a:t>
            </a:r>
            <a:r>
              <a:rPr lang="cs-CZ" dirty="0">
                <a:cs typeface="Arial" panose="020B0604020202020204" pitchFamily="34" charset="0"/>
              </a:rPr>
              <a:t>(SO</a:t>
            </a:r>
            <a:r>
              <a:rPr lang="cs-CZ" baseline="-25000" dirty="0">
                <a:cs typeface="Arial" panose="020B0604020202020204" pitchFamily="34" charset="0"/>
              </a:rPr>
              <a:t>4</a:t>
            </a:r>
            <a:r>
              <a:rPr lang="cs-CZ" dirty="0">
                <a:cs typeface="Arial" panose="020B0604020202020204" pitchFamily="34" charset="0"/>
              </a:rPr>
              <a:t>)</a:t>
            </a:r>
            <a:r>
              <a:rPr lang="cs-CZ" baseline="-25000" dirty="0">
                <a:cs typeface="Arial" panose="020B0604020202020204" pitchFamily="34" charset="0"/>
              </a:rPr>
              <a:t>3</a:t>
            </a:r>
            <a:r>
              <a:rPr lang="cs-CZ" dirty="0">
                <a:cs typeface="Arial" panose="020B0604020202020204" pitchFamily="34" charset="0"/>
              </a:rPr>
              <a:t> → CuSO</a:t>
            </a:r>
            <a:r>
              <a:rPr lang="cs-CZ" baseline="-25000" dirty="0">
                <a:cs typeface="Arial" panose="020B0604020202020204" pitchFamily="34" charset="0"/>
              </a:rPr>
              <a:t>4</a:t>
            </a:r>
            <a:r>
              <a:rPr lang="cs-CZ" dirty="0">
                <a:cs typeface="Arial" panose="020B0604020202020204" pitchFamily="34" charset="0"/>
              </a:rPr>
              <a:t> + 2FeSO</a:t>
            </a:r>
            <a:r>
              <a:rPr lang="cs-CZ" baseline="-25000" dirty="0">
                <a:cs typeface="Arial" panose="020B0604020202020204" pitchFamily="34" charset="0"/>
              </a:rPr>
              <a:t>4</a:t>
            </a:r>
            <a:r>
              <a:rPr lang="cs-CZ" dirty="0">
                <a:cs typeface="Arial" panose="020B0604020202020204" pitchFamily="34" charset="0"/>
              </a:rPr>
              <a:t> + S</a:t>
            </a:r>
            <a:br>
              <a:rPr lang="cs-CZ" dirty="0">
                <a:cs typeface="Arial" panose="020B0604020202020204" pitchFamily="34" charset="0"/>
              </a:rPr>
            </a:br>
            <a:r>
              <a:rPr lang="cs-CZ" dirty="0">
                <a:cs typeface="Arial" panose="020B0604020202020204" pitchFamily="34" charset="0"/>
              </a:rPr>
              <a:t>CuCO</a:t>
            </a:r>
            <a:r>
              <a:rPr lang="cs-CZ" baseline="-25000" dirty="0">
                <a:cs typeface="Arial" panose="020B0604020202020204" pitchFamily="34" charset="0"/>
              </a:rPr>
              <a:t>3</a:t>
            </a:r>
            <a:r>
              <a:rPr lang="cs-CZ" dirty="0">
                <a:cs typeface="Arial" panose="020B0604020202020204" pitchFamily="34" charset="0"/>
              </a:rPr>
              <a:t>·Cu(OH)</a:t>
            </a:r>
            <a:r>
              <a:rPr lang="cs-CZ" baseline="-25000" dirty="0">
                <a:cs typeface="Arial" panose="020B0604020202020204" pitchFamily="34" charset="0"/>
              </a:rPr>
              <a:t>2</a:t>
            </a:r>
            <a:r>
              <a:rPr lang="cs-CZ" dirty="0">
                <a:cs typeface="Arial" panose="020B0604020202020204" pitchFamily="34" charset="0"/>
              </a:rPr>
              <a:t> + 6NH</a:t>
            </a:r>
            <a:r>
              <a:rPr lang="cs-CZ" baseline="-25000" dirty="0">
                <a:cs typeface="Arial" panose="020B0604020202020204" pitchFamily="34" charset="0"/>
              </a:rPr>
              <a:t>4</a:t>
            </a:r>
            <a:r>
              <a:rPr lang="cs-CZ" dirty="0">
                <a:cs typeface="Arial" panose="020B0604020202020204" pitchFamily="34" charset="0"/>
              </a:rPr>
              <a:t>OH + (NH</a:t>
            </a:r>
            <a:r>
              <a:rPr lang="cs-CZ" baseline="-25000" dirty="0">
                <a:cs typeface="Arial" panose="020B0604020202020204" pitchFamily="34" charset="0"/>
              </a:rPr>
              <a:t>4</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CO</a:t>
            </a:r>
            <a:r>
              <a:rPr lang="cs-CZ" baseline="-25000" dirty="0">
                <a:cs typeface="Arial" panose="020B0604020202020204" pitchFamily="34" charset="0"/>
              </a:rPr>
              <a:t>3</a:t>
            </a:r>
            <a:r>
              <a:rPr lang="cs-CZ" dirty="0">
                <a:cs typeface="Arial" panose="020B0604020202020204" pitchFamily="34" charset="0"/>
              </a:rPr>
              <a:t> → 2[</a:t>
            </a:r>
            <a:r>
              <a:rPr lang="cs-CZ" dirty="0" err="1">
                <a:cs typeface="Arial" panose="020B0604020202020204" pitchFamily="34" charset="0"/>
              </a:rPr>
              <a:t>Cu</a:t>
            </a:r>
            <a:r>
              <a:rPr lang="cs-CZ" dirty="0">
                <a:cs typeface="Arial" panose="020B0604020202020204" pitchFamily="34" charset="0"/>
              </a:rPr>
              <a:t>(NH</a:t>
            </a:r>
            <a:r>
              <a:rPr lang="cs-CZ" baseline="-25000" dirty="0">
                <a:cs typeface="Arial" panose="020B0604020202020204" pitchFamily="34" charset="0"/>
              </a:rPr>
              <a:t>3</a:t>
            </a:r>
            <a:r>
              <a:rPr lang="cs-CZ" dirty="0">
                <a:cs typeface="Arial" panose="020B0604020202020204" pitchFamily="34" charset="0"/>
              </a:rPr>
              <a:t>)</a:t>
            </a:r>
            <a:r>
              <a:rPr lang="cs-CZ" baseline="-25000" dirty="0">
                <a:cs typeface="Arial" panose="020B0604020202020204" pitchFamily="34" charset="0"/>
              </a:rPr>
              <a:t>4</a:t>
            </a:r>
            <a:r>
              <a:rPr lang="cs-CZ" dirty="0">
                <a:cs typeface="Arial" panose="020B0604020202020204" pitchFamily="34" charset="0"/>
              </a:rPr>
              <a:t>]CO</a:t>
            </a:r>
            <a:r>
              <a:rPr lang="cs-CZ" baseline="-25000" dirty="0">
                <a:cs typeface="Arial" panose="020B0604020202020204" pitchFamily="34" charset="0"/>
              </a:rPr>
              <a:t>3</a:t>
            </a:r>
            <a:r>
              <a:rPr lang="cs-CZ" dirty="0">
                <a:cs typeface="Arial" panose="020B0604020202020204" pitchFamily="34" charset="0"/>
              </a:rPr>
              <a:t> + 8H</a:t>
            </a:r>
            <a:r>
              <a:rPr lang="cs-CZ" baseline="-25000" dirty="0">
                <a:cs typeface="Arial" panose="020B0604020202020204" pitchFamily="34" charset="0"/>
              </a:rPr>
              <a:t>2</a:t>
            </a:r>
            <a:r>
              <a:rPr lang="cs-CZ" dirty="0">
                <a:cs typeface="Arial" panose="020B0604020202020204" pitchFamily="34" charset="0"/>
              </a:rPr>
              <a:t>O</a:t>
            </a:r>
            <a:endParaRPr lang="en-US" dirty="0">
              <a:cs typeface="Arial" panose="020B0604020202020204" pitchFamily="34" charset="0"/>
            </a:endParaRPr>
          </a:p>
          <a:p>
            <a:pPr algn="just"/>
            <a:endParaRPr lang="en-US" dirty="0">
              <a:cs typeface="Arial" panose="020B0604020202020204" pitchFamily="34" charset="0"/>
            </a:endParaRPr>
          </a:p>
          <a:p>
            <a:pPr algn="just"/>
            <a:endParaRPr lang="cs-CZ" b="1" dirty="0">
              <a:cs typeface="Arial" panose="020B0604020202020204" pitchFamily="34" charset="0"/>
            </a:endParaRPr>
          </a:p>
          <a:p>
            <a:pPr algn="just"/>
            <a:r>
              <a:rPr lang="en-US" b="1" dirty="0">
                <a:cs typeface="Arial" panose="020B0604020202020204" pitchFamily="34" charset="0"/>
              </a:rPr>
              <a:t>B</a:t>
            </a:r>
            <a:r>
              <a:rPr lang="cs-CZ" b="1" dirty="0" err="1">
                <a:cs typeface="Arial" panose="020B0604020202020204" pitchFamily="34" charset="0"/>
              </a:rPr>
              <a:t>iologické</a:t>
            </a:r>
            <a:r>
              <a:rPr lang="cs-CZ" b="1" dirty="0">
                <a:cs typeface="Arial" panose="020B0604020202020204" pitchFamily="34" charset="0"/>
              </a:rPr>
              <a:t> loužení </a:t>
            </a:r>
            <a:r>
              <a:rPr lang="cs-CZ" i="1" dirty="0">
                <a:cs typeface="Arial" panose="020B0604020202020204" pitchFamily="34" charset="0"/>
              </a:rPr>
              <a:t>(</a:t>
            </a:r>
            <a:r>
              <a:rPr lang="cs-CZ" i="1" dirty="0" err="1">
                <a:cs typeface="Arial" panose="020B0604020202020204" pitchFamily="34" charset="0"/>
              </a:rPr>
              <a:t>bioleaching</a:t>
            </a:r>
            <a:r>
              <a:rPr lang="cs-CZ" i="1" dirty="0">
                <a:cs typeface="Arial" panose="020B0604020202020204" pitchFamily="34" charset="0"/>
              </a:rPr>
              <a:t>)</a:t>
            </a:r>
            <a:r>
              <a:rPr lang="cs-CZ" dirty="0">
                <a:cs typeface="Arial" panose="020B0604020202020204" pitchFamily="34" charset="0"/>
              </a:rPr>
              <a:t> sulfidických rud covellinu a </a:t>
            </a:r>
            <a:r>
              <a:rPr lang="cs-CZ" dirty="0" err="1">
                <a:cs typeface="Arial" panose="020B0604020202020204" pitchFamily="34" charset="0"/>
              </a:rPr>
              <a:t>chalkosinu</a:t>
            </a:r>
            <a:r>
              <a:rPr lang="cs-CZ" dirty="0">
                <a:cs typeface="Arial" panose="020B0604020202020204" pitchFamily="34" charset="0"/>
              </a:rPr>
              <a:t>. Na rudu se působí roztokem s obsahem acidofilních </a:t>
            </a:r>
            <a:r>
              <a:rPr lang="cs-CZ" dirty="0" err="1">
                <a:cs typeface="Arial" panose="020B0604020202020204" pitchFamily="34" charset="0"/>
              </a:rPr>
              <a:t>chemolitotrofních</a:t>
            </a:r>
            <a:r>
              <a:rPr lang="cs-CZ" dirty="0">
                <a:cs typeface="Arial" panose="020B0604020202020204" pitchFamily="34" charset="0"/>
              </a:rPr>
              <a:t> bakterií rodu </a:t>
            </a:r>
            <a:r>
              <a:rPr lang="cs-CZ" i="1" dirty="0" err="1">
                <a:cs typeface="Arial" panose="020B0604020202020204" pitchFamily="34" charset="0"/>
              </a:rPr>
              <a:t>Acidithiobacillus</a:t>
            </a:r>
            <a:r>
              <a:rPr lang="cs-CZ" i="1" dirty="0">
                <a:cs typeface="Arial" panose="020B0604020202020204" pitchFamily="34" charset="0"/>
              </a:rPr>
              <a:t>, </a:t>
            </a:r>
            <a:r>
              <a:rPr lang="cs-CZ" i="1" dirty="0" err="1">
                <a:cs typeface="Arial" panose="020B0604020202020204" pitchFamily="34" charset="0"/>
              </a:rPr>
              <a:t>Leptospirillum</a:t>
            </a:r>
            <a:r>
              <a:rPr lang="cs-CZ" i="1" dirty="0">
                <a:cs typeface="Arial" panose="020B0604020202020204" pitchFamily="34" charset="0"/>
              </a:rPr>
              <a:t>, </a:t>
            </a:r>
            <a:r>
              <a:rPr lang="cs-CZ" i="1" dirty="0" err="1">
                <a:cs typeface="Arial" panose="020B0604020202020204" pitchFamily="34" charset="0"/>
              </a:rPr>
              <a:t>Sulfolobus</a:t>
            </a:r>
            <a:r>
              <a:rPr lang="cs-CZ" i="1" dirty="0">
                <a:cs typeface="Arial" panose="020B0604020202020204" pitchFamily="34" charset="0"/>
              </a:rPr>
              <a:t>, </a:t>
            </a:r>
            <a:r>
              <a:rPr lang="cs-CZ" i="1" dirty="0" err="1">
                <a:cs typeface="Arial" panose="020B0604020202020204" pitchFamily="34" charset="0"/>
              </a:rPr>
              <a:t>Sulfobacillus</a:t>
            </a:r>
            <a:r>
              <a:rPr lang="cs-CZ" dirty="0">
                <a:cs typeface="Arial" panose="020B0604020202020204" pitchFamily="34" charset="0"/>
              </a:rPr>
              <a:t> a dalších. Principem biologického loužení je nepřímá oxidace nerozpustných sulfidů na rozpustné sírany. Jako oxidační činidlo slouží železité soli vzniklé činností mikroorganismů ze solí železnatých. Reakce jsou obdobné jako při kyselém loužení. Z elementární síry vyloučené při oxidačních reakcích vzniká působením bakterií kyselina sírová, která se spolu se vzdušným kyslíkem účastní oxidačního procesu:</a:t>
            </a:r>
          </a:p>
          <a:p>
            <a:pPr algn="ctr"/>
            <a:r>
              <a:rPr lang="cs-CZ" dirty="0">
                <a:cs typeface="Arial" panose="020B0604020202020204" pitchFamily="34" charset="0"/>
              </a:rPr>
              <a:t>2Cu</a:t>
            </a:r>
            <a:r>
              <a:rPr lang="cs-CZ" baseline="-25000" dirty="0">
                <a:cs typeface="Arial" panose="020B0604020202020204" pitchFamily="34" charset="0"/>
              </a:rPr>
              <a:t>2</a:t>
            </a:r>
            <a:r>
              <a:rPr lang="cs-CZ" dirty="0">
                <a:cs typeface="Arial" panose="020B0604020202020204" pitchFamily="34" charset="0"/>
              </a:rPr>
              <a:t>S + O</a:t>
            </a:r>
            <a:r>
              <a:rPr lang="cs-CZ" baseline="-25000" dirty="0">
                <a:cs typeface="Arial" panose="020B0604020202020204" pitchFamily="34" charset="0"/>
              </a:rPr>
              <a:t>2</a:t>
            </a:r>
            <a:r>
              <a:rPr lang="cs-CZ" dirty="0">
                <a:cs typeface="Arial" panose="020B0604020202020204" pitchFamily="34" charset="0"/>
              </a:rPr>
              <a:t> + 2H</a:t>
            </a:r>
            <a:r>
              <a:rPr lang="cs-CZ" baseline="-25000" dirty="0">
                <a:cs typeface="Arial" panose="020B0604020202020204" pitchFamily="34" charset="0"/>
              </a:rPr>
              <a:t>2</a:t>
            </a:r>
            <a:r>
              <a:rPr lang="cs-CZ" dirty="0">
                <a:cs typeface="Arial" panose="020B0604020202020204" pitchFamily="34" charset="0"/>
              </a:rPr>
              <a:t>SO</a:t>
            </a:r>
            <a:r>
              <a:rPr lang="cs-CZ" baseline="-25000" dirty="0">
                <a:cs typeface="Arial" panose="020B0604020202020204" pitchFamily="34" charset="0"/>
              </a:rPr>
              <a:t>4</a:t>
            </a:r>
            <a:r>
              <a:rPr lang="cs-CZ" dirty="0">
                <a:cs typeface="Arial" panose="020B0604020202020204" pitchFamily="34" charset="0"/>
              </a:rPr>
              <a:t> → 2CuSO</a:t>
            </a:r>
            <a:r>
              <a:rPr lang="cs-CZ" baseline="-25000" dirty="0">
                <a:cs typeface="Arial" panose="020B0604020202020204" pitchFamily="34" charset="0"/>
              </a:rPr>
              <a:t>4</a:t>
            </a:r>
            <a:r>
              <a:rPr lang="cs-CZ" dirty="0">
                <a:cs typeface="Arial" panose="020B0604020202020204" pitchFamily="34" charset="0"/>
              </a:rPr>
              <a:t> + 2CuS + 2 H</a:t>
            </a:r>
            <a:r>
              <a:rPr lang="cs-CZ" baseline="-25000" dirty="0">
                <a:cs typeface="Arial" panose="020B0604020202020204" pitchFamily="34" charset="0"/>
              </a:rPr>
              <a:t>2</a:t>
            </a:r>
            <a:r>
              <a:rPr lang="cs-CZ" dirty="0">
                <a:cs typeface="Arial" panose="020B0604020202020204" pitchFamily="34" charset="0"/>
              </a:rPr>
              <a:t>O</a:t>
            </a:r>
          </a:p>
          <a:p>
            <a:pPr algn="just"/>
            <a:r>
              <a:rPr lang="cs-CZ" dirty="0">
                <a:cs typeface="Arial" panose="020B0604020202020204" pitchFamily="34" charset="0"/>
              </a:rPr>
              <a:t>Biologické loužení mědi se provádí na hromadách, v tancích, metodou in-</a:t>
            </a:r>
            <a:r>
              <a:rPr lang="cs-CZ" dirty="0" err="1">
                <a:cs typeface="Arial" panose="020B0604020202020204" pitchFamily="34" charset="0"/>
              </a:rPr>
              <a:t>situ</a:t>
            </a:r>
            <a:r>
              <a:rPr lang="cs-CZ" dirty="0">
                <a:cs typeface="Arial" panose="020B0604020202020204" pitchFamily="34" charset="0"/>
              </a:rPr>
              <a:t> a využívá se i ke zpracování odvalů po bývalé hornické těžbě. Produktem je roztok síranu měďnatého, který se zpracovává elektrolyticky. </a:t>
            </a:r>
          </a:p>
          <a:p>
            <a:pPr algn="just"/>
            <a:endParaRPr lang="cs-CZ" dirty="0">
              <a:cs typeface="Arial" panose="020B0604020202020204" pitchFamily="34" charset="0"/>
            </a:endParaRPr>
          </a:p>
        </p:txBody>
      </p:sp>
    </p:spTree>
    <p:extLst>
      <p:ext uri="{BB962C8B-B14F-4D97-AF65-F5344CB8AC3E}">
        <p14:creationId xmlns:p14="http://schemas.microsoft.com/office/powerpoint/2010/main" val="3570088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12035" y="152401"/>
            <a:ext cx="11728174" cy="1754326"/>
          </a:xfrm>
          <a:prstGeom prst="rect">
            <a:avLst/>
          </a:prstGeom>
        </p:spPr>
        <p:txBody>
          <a:bodyPr wrap="square">
            <a:spAutoFit/>
          </a:bodyPr>
          <a:lstStyle/>
          <a:p>
            <a:pPr algn="just"/>
            <a:endParaRPr lang="cs-CZ" b="1" dirty="0">
              <a:cs typeface="Arial" panose="020B0604020202020204" pitchFamily="34" charset="0"/>
            </a:endParaRPr>
          </a:p>
          <a:p>
            <a:pPr algn="just"/>
            <a:r>
              <a:rPr lang="cs-CZ" b="1" dirty="0">
                <a:cs typeface="Arial" panose="020B0604020202020204" pitchFamily="34" charset="0"/>
              </a:rPr>
              <a:t>Rafinace</a:t>
            </a:r>
          </a:p>
          <a:p>
            <a:pPr algn="just"/>
            <a:r>
              <a:rPr lang="cs-CZ" dirty="0">
                <a:cs typeface="Arial" panose="020B0604020202020204" pitchFamily="34" charset="0"/>
              </a:rPr>
              <a:t>Vyrobená surová černá měď dosahuje čistoty 94 - 97 % a musí se rafinovat přetavováním v nístějové peci za přídavku dřevěného uhlí. Vzniklá rafinovaná hutní měď má čistotu 99,7 %. Dokonalejší rafinace mědi se dosahuje pomocí elektrolýzy v síranovém prostředí. Elektrolytická rafinovaná měď dosahuje čistoty až 99,95 %. Odpadní anodové kaly z elektrolytické rafinace mědi jsou ceněným zdrojem pro výrobu mnohých dalších prvků.</a:t>
            </a:r>
          </a:p>
        </p:txBody>
      </p:sp>
      <p:sp>
        <p:nvSpPr>
          <p:cNvPr id="2" name="Obdélník 1">
            <a:extLst>
              <a:ext uri="{FF2B5EF4-FFF2-40B4-BE49-F238E27FC236}">
                <a16:creationId xmlns:a16="http://schemas.microsoft.com/office/drawing/2014/main" id="{E4F34E54-1FD6-42D2-9689-5463FB255AC1}"/>
              </a:ext>
            </a:extLst>
          </p:cNvPr>
          <p:cNvSpPr/>
          <p:nvPr/>
        </p:nvSpPr>
        <p:spPr>
          <a:xfrm>
            <a:off x="312254" y="2325254"/>
            <a:ext cx="11370365" cy="1477328"/>
          </a:xfrm>
          <a:prstGeom prst="rect">
            <a:avLst/>
          </a:prstGeom>
        </p:spPr>
        <p:txBody>
          <a:bodyPr wrap="square">
            <a:spAutoFit/>
          </a:bodyPr>
          <a:lstStyle/>
          <a:p>
            <a:pPr algn="just"/>
            <a:r>
              <a:rPr lang="cs-CZ" dirty="0">
                <a:cs typeface="Arial" panose="020B0604020202020204" pitchFamily="34" charset="0"/>
              </a:rPr>
              <a:t>Pro svou velmi dobrou elektrickou a tepelnou vodivost se měď používá zejména k výrobě </a:t>
            </a:r>
            <a:r>
              <a:rPr lang="cs-CZ" b="1" dirty="0">
                <a:cs typeface="Arial" panose="020B0604020202020204" pitchFamily="34" charset="0"/>
              </a:rPr>
              <a:t>elektrických vodičů, </a:t>
            </a:r>
            <a:r>
              <a:rPr lang="cs-CZ" dirty="0">
                <a:cs typeface="Arial" panose="020B0604020202020204" pitchFamily="34" charset="0"/>
              </a:rPr>
              <a:t>trubkovnic ve výměnících tepla a jako materiál pro </a:t>
            </a:r>
            <a:r>
              <a:rPr lang="cs-CZ" b="1" dirty="0">
                <a:cs typeface="Arial" panose="020B0604020202020204" pitchFamily="34" charset="0"/>
              </a:rPr>
              <a:t>střešní krytinu a okapy</a:t>
            </a:r>
            <a:r>
              <a:rPr lang="cs-CZ" dirty="0">
                <a:cs typeface="Arial" panose="020B0604020202020204" pitchFamily="34" charset="0"/>
              </a:rPr>
              <a:t>. Stále větší význam má měď ve </a:t>
            </a:r>
            <a:r>
              <a:rPr lang="cs-CZ" b="1" dirty="0">
                <a:cs typeface="Arial" panose="020B0604020202020204" pitchFamily="34" charset="0"/>
              </a:rPr>
              <a:t>fotovoltaice</a:t>
            </a:r>
            <a:r>
              <a:rPr lang="cs-CZ" dirty="0">
                <a:cs typeface="Arial" panose="020B0604020202020204" pitchFamily="34" charset="0"/>
              </a:rPr>
              <a:t>, kde je jednou ze složek moderních tenkovrstvých fotoelektrických článků CIGS, využívaných ke konstrukci trubicových fotoelektrických panelů.</a:t>
            </a:r>
          </a:p>
          <a:p>
            <a:pPr algn="just"/>
            <a:endParaRPr lang="en-US" dirty="0">
              <a:cs typeface="Arial" panose="020B0604020202020204" pitchFamily="34" charset="0"/>
            </a:endParaRPr>
          </a:p>
        </p:txBody>
      </p:sp>
      <p:sp>
        <p:nvSpPr>
          <p:cNvPr id="5" name="TextovéPole 4">
            <a:extLst>
              <a:ext uri="{FF2B5EF4-FFF2-40B4-BE49-F238E27FC236}">
                <a16:creationId xmlns:a16="http://schemas.microsoft.com/office/drawing/2014/main" id="{734C55BC-D5E9-A7A2-1AA5-7766085B6EBE}"/>
              </a:ext>
            </a:extLst>
          </p:cNvPr>
          <p:cNvSpPr txBox="1"/>
          <p:nvPr/>
        </p:nvSpPr>
        <p:spPr>
          <a:xfrm>
            <a:off x="312254" y="3639562"/>
            <a:ext cx="7088671" cy="2308324"/>
          </a:xfrm>
          <a:prstGeom prst="rect">
            <a:avLst/>
          </a:prstGeom>
          <a:noFill/>
        </p:spPr>
        <p:txBody>
          <a:bodyPr wrap="square">
            <a:spAutoFit/>
          </a:bodyPr>
          <a:lstStyle/>
          <a:p>
            <a:pPr algn="just"/>
            <a:r>
              <a:rPr lang="cs-CZ" dirty="0"/>
              <a:t>Povrch nových měděných předmětů červenavé barvy již po několika týdnech získává hnědý odstín, který dále tmavne až černá. Teprve po přibližně deseti až dvaceti letech se vytváří zelenavá měděnka. </a:t>
            </a:r>
            <a:r>
              <a:rPr lang="cs-CZ" b="1" dirty="0"/>
              <a:t>Měděnka</a:t>
            </a:r>
            <a:r>
              <a:rPr lang="cs-CZ" dirty="0"/>
              <a:t> je modrozelená patina, která se vytváří korodováním povrchu měděných a bronzových předmětů vystavených vlivu počasí. Její význam je ochranný (zamezuje další korozi) a dekorativní. Z chemického hlediska se jedná především o </a:t>
            </a:r>
            <a:r>
              <a:rPr lang="cs-CZ" i="1" dirty="0" err="1"/>
              <a:t>brochantit</a:t>
            </a:r>
            <a:r>
              <a:rPr lang="cs-CZ" dirty="0"/>
              <a:t> CuSO</a:t>
            </a:r>
            <a:r>
              <a:rPr lang="cs-CZ" baseline="-25000" dirty="0"/>
              <a:t>4</a:t>
            </a:r>
            <a:r>
              <a:rPr lang="cs-CZ" dirty="0"/>
              <a:t>·3Cu(OH)</a:t>
            </a:r>
            <a:r>
              <a:rPr lang="cs-CZ" baseline="-25000" dirty="0"/>
              <a:t>2</a:t>
            </a:r>
            <a:r>
              <a:rPr lang="cs-CZ" dirty="0"/>
              <a:t> a </a:t>
            </a:r>
            <a:r>
              <a:rPr lang="cs-CZ" i="1" dirty="0" err="1"/>
              <a:t>antlerit</a:t>
            </a:r>
            <a:r>
              <a:rPr lang="cs-CZ" dirty="0"/>
              <a:t> CuSO</a:t>
            </a:r>
            <a:r>
              <a:rPr lang="cs-CZ" baseline="-25000" dirty="0"/>
              <a:t>4</a:t>
            </a:r>
            <a:r>
              <a:rPr lang="cs-CZ" dirty="0"/>
              <a:t>·2Cu(OH)</a:t>
            </a:r>
            <a:r>
              <a:rPr lang="cs-CZ" baseline="-25000" dirty="0"/>
              <a:t>2</a:t>
            </a:r>
            <a:r>
              <a:rPr lang="cs-CZ" dirty="0"/>
              <a:t>, v přímořských oblastech se působením soli tvoří </a:t>
            </a:r>
            <a:r>
              <a:rPr lang="cs-CZ" i="1" dirty="0" err="1"/>
              <a:t>atakamit</a:t>
            </a:r>
            <a:r>
              <a:rPr lang="cs-CZ" dirty="0"/>
              <a:t> </a:t>
            </a:r>
            <a:r>
              <a:rPr lang="pl-PL" b="0" i="0" dirty="0">
                <a:solidFill>
                  <a:srgbClr val="494949"/>
                </a:solidFill>
                <a:effectLst/>
              </a:rPr>
              <a:t>Cu</a:t>
            </a:r>
            <a:r>
              <a:rPr lang="pl-PL" b="0" i="0" baseline="-25000" dirty="0">
                <a:solidFill>
                  <a:srgbClr val="494949"/>
                </a:solidFill>
                <a:effectLst/>
              </a:rPr>
              <a:t>2</a:t>
            </a:r>
            <a:r>
              <a:rPr lang="pl-PL" b="0" i="0" dirty="0">
                <a:solidFill>
                  <a:srgbClr val="494949"/>
                </a:solidFill>
                <a:effectLst/>
              </a:rPr>
              <a:t>(OH)</a:t>
            </a:r>
            <a:r>
              <a:rPr lang="pl-PL" b="0" i="0" baseline="-25000" dirty="0">
                <a:solidFill>
                  <a:srgbClr val="494949"/>
                </a:solidFill>
                <a:effectLst/>
              </a:rPr>
              <a:t>3</a:t>
            </a:r>
            <a:r>
              <a:rPr lang="pl-PL" b="0" i="0" dirty="0">
                <a:solidFill>
                  <a:srgbClr val="494949"/>
                </a:solidFill>
                <a:effectLst/>
              </a:rPr>
              <a:t>Cl</a:t>
            </a:r>
            <a:r>
              <a:rPr lang="cs-CZ" dirty="0"/>
              <a:t>.</a:t>
            </a:r>
          </a:p>
        </p:txBody>
      </p:sp>
      <p:pic>
        <p:nvPicPr>
          <p:cNvPr id="6146" name="Picture 2" descr="Free fotobanka : architektura, památník, kůň, umělecká díla, zvětralý ...">
            <a:extLst>
              <a:ext uri="{FF2B5EF4-FFF2-40B4-BE49-F238E27FC236}">
                <a16:creationId xmlns:a16="http://schemas.microsoft.com/office/drawing/2014/main" id="{CB899A4D-704C-001E-B804-EB45E11E5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3639562"/>
            <a:ext cx="394335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7988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31718" y="1095375"/>
            <a:ext cx="11675166" cy="5632311"/>
          </a:xfrm>
          <a:prstGeom prst="rect">
            <a:avLst/>
          </a:prstGeom>
        </p:spPr>
        <p:txBody>
          <a:bodyPr wrap="square">
            <a:spAutoFit/>
          </a:bodyPr>
          <a:lstStyle/>
          <a:p>
            <a:pPr algn="just"/>
            <a:r>
              <a:rPr lang="cs-CZ" b="1" dirty="0">
                <a:cs typeface="Arial" panose="020B0604020202020204" pitchFamily="34" charset="0"/>
              </a:rPr>
              <a:t>Cínový bronz </a:t>
            </a:r>
            <a:r>
              <a:rPr lang="cs-CZ" dirty="0">
                <a:cs typeface="Arial" panose="020B0604020202020204" pitchFamily="34" charset="0"/>
              </a:rPr>
              <a:t>obsahuje nejvýše 33 % cínu, přičemž součet (</a:t>
            </a:r>
            <a:r>
              <a:rPr lang="cs-CZ" dirty="0" err="1">
                <a:cs typeface="Arial" panose="020B0604020202020204" pitchFamily="34" charset="0"/>
              </a:rPr>
              <a:t>Cu</a:t>
            </a:r>
            <a:r>
              <a:rPr lang="cs-CZ" dirty="0">
                <a:cs typeface="Arial" panose="020B0604020202020204" pitchFamily="34" charset="0"/>
              </a:rPr>
              <a:t> + </a:t>
            </a:r>
            <a:r>
              <a:rPr lang="cs-CZ" dirty="0" err="1">
                <a:cs typeface="Arial" panose="020B0604020202020204" pitchFamily="34" charset="0"/>
              </a:rPr>
              <a:t>Sn</a:t>
            </a:r>
            <a:r>
              <a:rPr lang="cs-CZ" dirty="0">
                <a:cs typeface="Arial" panose="020B0604020202020204" pitchFamily="34" charset="0"/>
              </a:rPr>
              <a:t>) má být nejméně 99 %. Přídavek cínu do kovové mědi odstraňuje její hlavní nedostatek pro výrobu prakticky použitelných nástrojů – malou tvrdost. Přitom zůstává zachována vysoká odolnost proti korozi a relativně snadná opracovatelnost. V době bronzové sloužil tento kov jak pro výrobu zbraní, tak pro zhotovování celé řady nástrojů pro řemeslnou výrobu, užití v domácnosti i dekorativních předmětů. Cínové bronzy se používají ve slévárenství (už od pravěku) a na výrobu kluzných ložisek. Stejně jako v minulosti je pak bronz materiálem pro výrobu soch, pamětních desek a mincí, medailí a podobných předmětů. </a:t>
            </a:r>
            <a:endParaRPr lang="en-US" dirty="0">
              <a:cs typeface="Arial" panose="020B0604020202020204" pitchFamily="34" charset="0"/>
            </a:endParaRPr>
          </a:p>
          <a:p>
            <a:pPr algn="just"/>
            <a:r>
              <a:rPr lang="en-US" b="1" dirty="0"/>
              <a:t>   </a:t>
            </a:r>
            <a:r>
              <a:rPr lang="cs-CZ" b="1" dirty="0">
                <a:cs typeface="Arial" panose="020B0604020202020204" pitchFamily="34" charset="0"/>
              </a:rPr>
              <a:t>Zvonovina</a:t>
            </a:r>
            <a:r>
              <a:rPr lang="cs-CZ" dirty="0">
                <a:cs typeface="Arial" panose="020B0604020202020204" pitchFamily="34" charset="0"/>
              </a:rPr>
              <a:t> je pružný, velmi tvrdý bronz pískové až stříbrolesklé barvy. Je to slitina 78 % mědi a 22 % cínu s nevýraznými odchylkami, nepřesahujícími 2 %. </a:t>
            </a:r>
            <a:endParaRPr lang="en-US" dirty="0">
              <a:cs typeface="Arial" panose="020B0604020202020204" pitchFamily="34" charset="0"/>
            </a:endParaRPr>
          </a:p>
          <a:p>
            <a:pPr algn="just"/>
            <a:r>
              <a:rPr lang="en-US" b="1" dirty="0">
                <a:cs typeface="Arial" panose="020B0604020202020204" pitchFamily="34" charset="0"/>
              </a:rPr>
              <a:t>   </a:t>
            </a:r>
            <a:r>
              <a:rPr lang="cs-CZ" b="1" dirty="0">
                <a:cs typeface="Arial" panose="020B0604020202020204" pitchFamily="34" charset="0"/>
              </a:rPr>
              <a:t>Dělovina</a:t>
            </a:r>
            <a:r>
              <a:rPr lang="cs-CZ" dirty="0">
                <a:cs typeface="Arial" panose="020B0604020202020204" pitchFamily="34" charset="0"/>
              </a:rPr>
              <a:t> je stejně jako zvonovina bronz, ovšem o něco měkčí, neboť obsahuje jen asi 10 % cínu a 90 % mědi. Děloviny jsou proslulé vhodností po výrobu složitých odlitků, která vyžadují tlakovou těsnost</a:t>
            </a:r>
            <a:r>
              <a:rPr lang="en-US" dirty="0">
                <a:cs typeface="Arial" panose="020B0604020202020204" pitchFamily="34" charset="0"/>
              </a:rPr>
              <a:t>.</a:t>
            </a:r>
            <a:endParaRPr lang="cs-CZ" dirty="0">
              <a:cs typeface="Arial" panose="020B0604020202020204" pitchFamily="34" charset="0"/>
            </a:endParaRPr>
          </a:p>
          <a:p>
            <a:pPr algn="just"/>
            <a:r>
              <a:rPr lang="cs-CZ" b="1" dirty="0">
                <a:cs typeface="Arial" panose="020B0604020202020204" pitchFamily="34" charset="0"/>
              </a:rPr>
              <a:t>  Arsenový bronz </a:t>
            </a:r>
            <a:r>
              <a:rPr lang="cs-CZ" dirty="0">
                <a:cs typeface="Arial" panose="020B0604020202020204" pitchFamily="34" charset="0"/>
              </a:rPr>
              <a:t>– cín je zcela nebo zčásti nahrazen arsenem. Používal se zejména  pravěku, v současnosti se prakticky nepoužívá. </a:t>
            </a:r>
            <a:r>
              <a:rPr lang="cs-CZ" dirty="0" err="1">
                <a:cs typeface="Arial" panose="020B0604020202020204" pitchFamily="34" charset="0"/>
              </a:rPr>
              <a:t>Přip</a:t>
            </a:r>
            <a:r>
              <a:rPr lang="en-US" dirty="0">
                <a:cs typeface="Arial" panose="020B0604020202020204" pitchFamily="34" charset="0"/>
              </a:rPr>
              <a:t>r</a:t>
            </a:r>
            <a:r>
              <a:rPr lang="cs-CZ" dirty="0">
                <a:cs typeface="Arial" panose="020B0604020202020204" pitchFamily="34" charset="0"/>
              </a:rPr>
              <a:t>a</a:t>
            </a:r>
            <a:r>
              <a:rPr lang="en-US" dirty="0">
                <a:cs typeface="Arial" panose="020B0604020202020204" pitchFamily="34" charset="0"/>
              </a:rPr>
              <a:t>v</a:t>
            </a:r>
            <a:r>
              <a:rPr lang="cs-CZ" dirty="0">
                <a:cs typeface="Arial" panose="020B0604020202020204" pitchFamily="34" charset="0"/>
              </a:rPr>
              <a:t>o</a:t>
            </a:r>
            <a:r>
              <a:rPr lang="en-US" dirty="0">
                <a:cs typeface="Arial" panose="020B0604020202020204" pitchFamily="34" charset="0"/>
              </a:rPr>
              <a:t>v</a:t>
            </a:r>
            <a:r>
              <a:rPr lang="cs-CZ" dirty="0">
                <a:cs typeface="Arial" panose="020B0604020202020204" pitchFamily="34" charset="0"/>
              </a:rPr>
              <a:t>al se společným tavením měděné a </a:t>
            </a:r>
            <a:r>
              <a:rPr lang="cs-CZ" dirty="0" err="1">
                <a:cs typeface="Arial" panose="020B0604020202020204" pitchFamily="34" charset="0"/>
              </a:rPr>
              <a:t>a</a:t>
            </a:r>
            <a:r>
              <a:rPr lang="en-US" dirty="0">
                <a:cs typeface="Arial" panose="020B0604020202020204" pitchFamily="34" charset="0"/>
              </a:rPr>
              <a:t>r</a:t>
            </a:r>
            <a:r>
              <a:rPr lang="cs-CZ" dirty="0">
                <a:cs typeface="Arial" panose="020B0604020202020204" pitchFamily="34" charset="0"/>
              </a:rPr>
              <a:t>seno</a:t>
            </a:r>
            <a:r>
              <a:rPr lang="en-US" dirty="0">
                <a:cs typeface="Arial" panose="020B0604020202020204" pitchFamily="34" charset="0"/>
              </a:rPr>
              <a:t>v</a:t>
            </a:r>
            <a:r>
              <a:rPr lang="cs-CZ" dirty="0">
                <a:cs typeface="Arial" panose="020B0604020202020204" pitchFamily="34" charset="0"/>
              </a:rPr>
              <a:t>é </a:t>
            </a:r>
            <a:r>
              <a:rPr lang="en-US" dirty="0">
                <a:cs typeface="Arial" panose="020B0604020202020204" pitchFamily="34" charset="0"/>
              </a:rPr>
              <a:t>r</a:t>
            </a:r>
            <a:r>
              <a:rPr lang="cs-CZ" dirty="0" err="1">
                <a:cs typeface="Arial" panose="020B0604020202020204" pitchFamily="34" charset="0"/>
              </a:rPr>
              <a:t>udy</a:t>
            </a:r>
            <a:r>
              <a:rPr lang="cs-CZ" dirty="0">
                <a:cs typeface="Arial" panose="020B0604020202020204" pitchFamily="34" charset="0"/>
              </a:rPr>
              <a:t> (malachit </a:t>
            </a:r>
            <a:r>
              <a:rPr lang="en-US" dirty="0">
                <a:cs typeface="Arial" panose="020B0604020202020204" pitchFamily="34" charset="0"/>
              </a:rPr>
              <a:t>+ </a:t>
            </a:r>
            <a:r>
              <a:rPr lang="en-US" dirty="0" err="1">
                <a:cs typeface="Arial" panose="020B0604020202020204" pitchFamily="34" charset="0"/>
              </a:rPr>
              <a:t>arsenopyrit</a:t>
            </a:r>
            <a:r>
              <a:rPr lang="en-US" dirty="0">
                <a:cs typeface="Arial" panose="020B0604020202020204" pitchFamily="34" charset="0"/>
              </a:rPr>
              <a:t>)</a:t>
            </a:r>
            <a:endParaRPr lang="cs-CZ" dirty="0">
              <a:cs typeface="Arial" panose="020B0604020202020204" pitchFamily="34" charset="0"/>
            </a:endParaRPr>
          </a:p>
          <a:p>
            <a:pPr algn="just"/>
            <a:r>
              <a:rPr lang="cs-CZ" b="1" dirty="0">
                <a:cs typeface="Arial" panose="020B0604020202020204" pitchFamily="34" charset="0"/>
              </a:rPr>
              <a:t>  Olověné bronzy </a:t>
            </a:r>
            <a:r>
              <a:rPr lang="cs-CZ" dirty="0">
                <a:cs typeface="Arial" panose="020B0604020202020204" pitchFamily="34" charset="0"/>
              </a:rPr>
              <a:t>jsou slitiny mědi s olovem, jehož bývá nejvýše asi 38 %. a popř. s dalšími kovy, hlavně s cínem. Olověné bronzy slouží hlavně jako kovy ložiskové. V tuhém stavu je rozpustnost olova v mědi nepatrná a pro značný rozdíl měrných hmotností obou kovů může nastat odměšování olova. </a:t>
            </a:r>
            <a:endParaRPr lang="en-US" dirty="0">
              <a:cs typeface="Arial" panose="020B0604020202020204" pitchFamily="34" charset="0"/>
            </a:endParaRPr>
          </a:p>
          <a:p>
            <a:pPr algn="just"/>
            <a:r>
              <a:rPr lang="cs-CZ" dirty="0">
                <a:cs typeface="Arial" panose="020B0604020202020204" pitchFamily="34" charset="0"/>
              </a:rPr>
              <a:t>   Zlaté </a:t>
            </a:r>
            <a:r>
              <a:rPr lang="cs-CZ" b="1" dirty="0">
                <a:cs typeface="Arial" panose="020B0604020202020204" pitchFamily="34" charset="0"/>
              </a:rPr>
              <a:t>klenotnické slitiny </a:t>
            </a:r>
            <a:r>
              <a:rPr lang="cs-CZ" dirty="0">
                <a:cs typeface="Arial" panose="020B0604020202020204" pitchFamily="34" charset="0"/>
              </a:rPr>
              <a:t>obsahuji kromě zlata nejčastěji stříbro a měď, </a:t>
            </a:r>
            <a:r>
              <a:rPr lang="en-US" dirty="0">
                <a:cs typeface="Arial" panose="020B0604020202020204" pitchFamily="34" charset="0"/>
              </a:rPr>
              <a:t>n</a:t>
            </a:r>
            <a:r>
              <a:rPr lang="cs-CZ" dirty="0">
                <a:cs typeface="Arial" panose="020B0604020202020204" pitchFamily="34" charset="0"/>
              </a:rPr>
              <a:t>ě</a:t>
            </a:r>
            <a:r>
              <a:rPr lang="en-US" dirty="0" err="1">
                <a:cs typeface="Arial" panose="020B0604020202020204" pitchFamily="34" charset="0"/>
              </a:rPr>
              <a:t>kd</a:t>
            </a:r>
            <a:r>
              <a:rPr lang="cs-CZ" dirty="0">
                <a:cs typeface="Arial" panose="020B0604020202020204" pitchFamily="34" charset="0"/>
              </a:rPr>
              <a:t>y i zinek, nikl, palladium a další. Důvodem pro výrobu zlatých šperků ze slitin je velmi malá mechanické odolnost čistého zlata (měkkost, snadný otěr). Přídavky doprovodných kovů zvyšují tvrdost slitiny a mohou mít i estetický efekt. Měď se ve zlatých klenotnických materiálech vyskytuje v rozmezí 0 – 30 % a podle jejího obsahu je možno docílit i zvoleného barevného odstínu slitiny od zářivě žluté až po téměř červenou. </a:t>
            </a:r>
          </a:p>
        </p:txBody>
      </p:sp>
    </p:spTree>
    <p:extLst>
      <p:ext uri="{BB962C8B-B14F-4D97-AF65-F5344CB8AC3E}">
        <p14:creationId xmlns:p14="http://schemas.microsoft.com/office/powerpoint/2010/main" val="34049275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osaz">
            <a:extLst>
              <a:ext uri="{FF2B5EF4-FFF2-40B4-BE49-F238E27FC236}">
                <a16:creationId xmlns:a16="http://schemas.microsoft.com/office/drawing/2014/main" id="{D6367DAE-CB2D-44BF-869E-7EB4525F8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7" y="442435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osaz">
            <a:extLst>
              <a:ext uri="{FF2B5EF4-FFF2-40B4-BE49-F238E27FC236}">
                <a16:creationId xmlns:a16="http://schemas.microsoft.com/office/drawing/2014/main" id="{19759F22-EF48-4DB5-917C-5FA34F868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116" y="4338116"/>
            <a:ext cx="2944322" cy="196288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31304" y="228600"/>
            <a:ext cx="11569148" cy="4524315"/>
          </a:xfrm>
          <a:prstGeom prst="rect">
            <a:avLst/>
          </a:prstGeom>
        </p:spPr>
        <p:txBody>
          <a:bodyPr wrap="square">
            <a:spAutoFit/>
          </a:bodyPr>
          <a:lstStyle/>
          <a:p>
            <a:pPr algn="just"/>
            <a:r>
              <a:rPr lang="cs-CZ" dirty="0">
                <a:cs typeface="Arial" panose="020B0604020202020204" pitchFamily="34" charset="0"/>
              </a:rPr>
              <a:t>Pro </a:t>
            </a:r>
            <a:r>
              <a:rPr lang="cs-CZ" b="1" dirty="0">
                <a:cs typeface="Arial" panose="020B0604020202020204" pitchFamily="34" charset="0"/>
              </a:rPr>
              <a:t>mincovní kovy </a:t>
            </a:r>
            <a:r>
              <a:rPr lang="cs-CZ" dirty="0">
                <a:cs typeface="Arial" panose="020B0604020202020204" pitchFamily="34" charset="0"/>
              </a:rPr>
              <a:t>se slitiny mědi s niklem a zinkem používají pro výrobu mincí s vyšší nominální hodnotou právě pro poměrně vysokou cenu čisté mědi. Přídavky mědi zde mají účel upravit zbarvení slitiny do žluta až červena a zároveň zvyšují korozní odolnost mince.</a:t>
            </a:r>
            <a:endParaRPr lang="cs-CZ" b="1" dirty="0">
              <a:cs typeface="Arial" panose="020B0604020202020204" pitchFamily="34" charset="0"/>
            </a:endParaRPr>
          </a:p>
          <a:p>
            <a:pPr algn="just"/>
            <a:endParaRPr lang="cs-CZ" b="1" dirty="0">
              <a:cs typeface="Arial" panose="020B0604020202020204" pitchFamily="34" charset="0"/>
            </a:endParaRPr>
          </a:p>
          <a:p>
            <a:pPr algn="just"/>
            <a:r>
              <a:rPr lang="cs-CZ" b="1" dirty="0">
                <a:cs typeface="Arial" panose="020B0604020202020204" pitchFamily="34" charset="0"/>
              </a:rPr>
              <a:t>Mosaz</a:t>
            </a:r>
            <a:r>
              <a:rPr lang="cs-CZ" dirty="0">
                <a:cs typeface="Arial" panose="020B0604020202020204" pitchFamily="34" charset="0"/>
              </a:rPr>
              <a:t> je slitina mědi a zinku. Mosaz obsahuje optimálně 32% zinku (maximálně 42%). Díky svým chemickým a fyzikálním vlastnostem se i dnes používá v mnoha průmyslových odvětvích</a:t>
            </a:r>
            <a:r>
              <a:rPr lang="en-US" dirty="0">
                <a:cs typeface="Arial" panose="020B0604020202020204" pitchFamily="34" charset="0"/>
              </a:rPr>
              <a:t> (</a:t>
            </a:r>
            <a:r>
              <a:rPr lang="en-US" dirty="0" err="1">
                <a:cs typeface="Arial" panose="020B0604020202020204" pitchFamily="34" charset="0"/>
              </a:rPr>
              <a:t>mosazi</a:t>
            </a:r>
            <a:r>
              <a:rPr lang="en-US" dirty="0">
                <a:cs typeface="Arial" panose="020B0604020202020204" pitchFamily="34" charset="0"/>
              </a:rPr>
              <a:t> pro t</a:t>
            </a:r>
            <a:r>
              <a:rPr lang="cs-CZ" dirty="0" err="1">
                <a:cs typeface="Arial" panose="020B0604020202020204" pitchFamily="34" charset="0"/>
              </a:rPr>
              <a:t>vář</a:t>
            </a:r>
            <a:r>
              <a:rPr lang="en-US" dirty="0" err="1">
                <a:cs typeface="Arial" panose="020B0604020202020204" pitchFamily="34" charset="0"/>
              </a:rPr>
              <a:t>en</a:t>
            </a:r>
            <a:r>
              <a:rPr lang="cs-CZ" dirty="0">
                <a:cs typeface="Arial" panose="020B0604020202020204" pitchFamily="34" charset="0"/>
              </a:rPr>
              <a:t>í a pro odlitky, legované mosazi). Existují stovky různých mosazí, jejichž přesné složení je dáno mezinárodními normami a liší se od sebe mechanickými vlastnostmi (tvrdost, pevnost, mechanická opracovatelnost…), bodem tání a zpracovatelností (možnost odlévání). Běžná mosaz je poměrně měkká slitina s jasně zlatavou barvou a s poměrně nízkou chemickou odolností vůči kyselinám a louhům. Proti působení atmosférických vlivů je však mosaz značně odolná. </a:t>
            </a:r>
          </a:p>
          <a:p>
            <a:pPr algn="just"/>
            <a:r>
              <a:rPr lang="cs-CZ" dirty="0">
                <a:cs typeface="Arial" panose="020B0604020202020204" pitchFamily="34" charset="0"/>
              </a:rPr>
              <a:t>  Používá se často k výrobě různých hudebních nástrojů a dekorativních předmětů, zhotovují se z ní součásti pro vybavení koupelen a drobné bytové doplňky, slouží pro výrobu bižuterie. Mosaz se používá již od starověku</a:t>
            </a:r>
            <a:r>
              <a:rPr lang="en-US" dirty="0">
                <a:cs typeface="Arial" panose="020B0604020202020204" pitchFamily="34" charset="0"/>
              </a:rPr>
              <a:t>. </a:t>
            </a:r>
            <a:r>
              <a:rPr lang="cs-CZ" dirty="0">
                <a:cs typeface="Arial" panose="020B0604020202020204" pitchFamily="34" charset="0"/>
              </a:rPr>
              <a:t>Zvláštním druhem mosazi je </a:t>
            </a:r>
            <a:r>
              <a:rPr lang="cs-CZ" b="1" dirty="0">
                <a:cs typeface="Arial" panose="020B0604020202020204" pitchFamily="34" charset="0"/>
              </a:rPr>
              <a:t>tombak </a:t>
            </a:r>
            <a:r>
              <a:rPr lang="cs-CZ" dirty="0">
                <a:cs typeface="Arial" panose="020B0604020202020204" pitchFamily="34" charset="0"/>
              </a:rPr>
              <a:t>používaný k výrobě plášťů střel. </a:t>
            </a:r>
          </a:p>
          <a:p>
            <a:pPr algn="just"/>
            <a:endParaRPr lang="cs-CZ" dirty="0">
              <a:cs typeface="Arial" panose="020B0604020202020204" pitchFamily="34" charset="0"/>
            </a:endParaRPr>
          </a:p>
          <a:p>
            <a:pPr algn="just"/>
            <a:endParaRPr lang="cs-CZ" dirty="0">
              <a:cs typeface="Arial" panose="020B0604020202020204" pitchFamily="34" charset="0"/>
            </a:endParaRPr>
          </a:p>
          <a:p>
            <a:pPr algn="just"/>
            <a:endParaRPr lang="cs-CZ" dirty="0">
              <a:cs typeface="Arial" panose="020B0604020202020204" pitchFamily="34" charset="0"/>
            </a:endParaRPr>
          </a:p>
        </p:txBody>
      </p:sp>
      <p:pic>
        <p:nvPicPr>
          <p:cNvPr id="3080" name="Picture 8" descr="Image result for bronz">
            <a:extLst>
              <a:ext uri="{FF2B5EF4-FFF2-40B4-BE49-F238E27FC236}">
                <a16:creationId xmlns:a16="http://schemas.microsoft.com/office/drawing/2014/main" id="{BBC29DE9-9FDA-4D0A-B10A-49DC7A0A7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7026" y="4424358"/>
            <a:ext cx="235267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bronze&quot;">
            <a:extLst>
              <a:ext uri="{FF2B5EF4-FFF2-40B4-BE49-F238E27FC236}">
                <a16:creationId xmlns:a16="http://schemas.microsoft.com/office/drawing/2014/main" id="{812F6F91-46FF-403C-A2D5-A976B74A2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312" y="3984689"/>
            <a:ext cx="1697036" cy="252277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09FD1D1-82AB-4458-A3E0-3C5FD847557F}"/>
              </a:ext>
            </a:extLst>
          </p:cNvPr>
          <p:cNvSpPr txBox="1"/>
          <p:nvPr/>
        </p:nvSpPr>
        <p:spPr>
          <a:xfrm>
            <a:off x="1916428" y="5816697"/>
            <a:ext cx="782587" cy="369332"/>
          </a:xfrm>
          <a:prstGeom prst="rect">
            <a:avLst/>
          </a:prstGeom>
          <a:noFill/>
        </p:spPr>
        <p:txBody>
          <a:bodyPr wrap="none" rtlCol="0">
            <a:spAutoFit/>
          </a:bodyPr>
          <a:lstStyle/>
          <a:p>
            <a:r>
              <a:rPr lang="cs-CZ" dirty="0"/>
              <a:t>mosaz</a:t>
            </a:r>
            <a:endParaRPr lang="en-US" dirty="0"/>
          </a:p>
        </p:txBody>
      </p:sp>
      <p:sp>
        <p:nvSpPr>
          <p:cNvPr id="9" name="TextovéPole 8">
            <a:extLst>
              <a:ext uri="{FF2B5EF4-FFF2-40B4-BE49-F238E27FC236}">
                <a16:creationId xmlns:a16="http://schemas.microsoft.com/office/drawing/2014/main" id="{5FC78590-B111-43E9-8829-7BA6FCE32BB9}"/>
              </a:ext>
            </a:extLst>
          </p:cNvPr>
          <p:cNvSpPr txBox="1"/>
          <p:nvPr/>
        </p:nvSpPr>
        <p:spPr>
          <a:xfrm>
            <a:off x="8244208" y="5246079"/>
            <a:ext cx="717953" cy="369332"/>
          </a:xfrm>
          <a:prstGeom prst="rect">
            <a:avLst/>
          </a:prstGeom>
          <a:noFill/>
        </p:spPr>
        <p:txBody>
          <a:bodyPr wrap="none" rtlCol="0">
            <a:spAutoFit/>
          </a:bodyPr>
          <a:lstStyle/>
          <a:p>
            <a:r>
              <a:rPr lang="cs-CZ" dirty="0"/>
              <a:t>bronz</a:t>
            </a:r>
            <a:endParaRPr lang="en-US" dirty="0"/>
          </a:p>
        </p:txBody>
      </p:sp>
    </p:spTree>
    <p:extLst>
      <p:ext uri="{BB962C8B-B14F-4D97-AF65-F5344CB8AC3E}">
        <p14:creationId xmlns:p14="http://schemas.microsoft.com/office/powerpoint/2010/main" val="3687354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3393157-D649-4CB6-B741-EE9B1C09EFBC}"/>
              </a:ext>
            </a:extLst>
          </p:cNvPr>
          <p:cNvSpPr txBox="1"/>
          <p:nvPr/>
        </p:nvSpPr>
        <p:spPr>
          <a:xfrm>
            <a:off x="304800" y="506459"/>
            <a:ext cx="1432956" cy="369332"/>
          </a:xfrm>
          <a:prstGeom prst="rect">
            <a:avLst/>
          </a:prstGeom>
          <a:noFill/>
        </p:spPr>
        <p:txBody>
          <a:bodyPr wrap="none" rtlCol="0">
            <a:spAutoFit/>
          </a:bodyPr>
          <a:lstStyle/>
          <a:p>
            <a:r>
              <a:rPr lang="cs-CZ" b="1" dirty="0"/>
              <a:t>Šachtová pec</a:t>
            </a:r>
            <a:endParaRPr lang="en-US" b="1" dirty="0"/>
          </a:p>
        </p:txBody>
      </p:sp>
      <p:pic>
        <p:nvPicPr>
          <p:cNvPr id="2050" name="Picture 2">
            <a:extLst>
              <a:ext uri="{FF2B5EF4-FFF2-40B4-BE49-F238E27FC236}">
                <a16:creationId xmlns:a16="http://schemas.microsoft.com/office/drawing/2014/main" id="{D3673E8E-D468-4A19-ABA9-4CA7DB1F1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5686" y="476214"/>
            <a:ext cx="3456471" cy="605022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8C7FD531-26DD-435A-B855-2E3A8F70504F}"/>
              </a:ext>
            </a:extLst>
          </p:cNvPr>
          <p:cNvSpPr/>
          <p:nvPr/>
        </p:nvSpPr>
        <p:spPr>
          <a:xfrm>
            <a:off x="304800" y="1214878"/>
            <a:ext cx="8375374" cy="1477328"/>
          </a:xfrm>
          <a:prstGeom prst="rect">
            <a:avLst/>
          </a:prstGeom>
        </p:spPr>
        <p:txBody>
          <a:bodyPr wrap="square">
            <a:spAutoFit/>
          </a:bodyPr>
          <a:lstStyle/>
          <a:p>
            <a:r>
              <a:rPr lang="en-US" dirty="0" err="1"/>
              <a:t>Použív</a:t>
            </a:r>
            <a:r>
              <a:rPr lang="cs-CZ" dirty="0"/>
              <a:t>á</a:t>
            </a:r>
            <a:r>
              <a:rPr lang="en-US" dirty="0"/>
              <a:t> se </a:t>
            </a:r>
            <a:r>
              <a:rPr lang="en-US" dirty="0" err="1"/>
              <a:t>ve</a:t>
            </a:r>
            <a:r>
              <a:rPr lang="en-US" dirty="0"/>
              <a:t> </a:t>
            </a:r>
            <a:r>
              <a:rPr lang="en-US" dirty="0" err="1"/>
              <a:t>dvou</a:t>
            </a:r>
            <a:r>
              <a:rPr lang="en-US" dirty="0"/>
              <a:t> </a:t>
            </a:r>
            <a:r>
              <a:rPr lang="en-US" dirty="0" err="1"/>
              <a:t>provedeních</a:t>
            </a:r>
            <a:r>
              <a:rPr lang="en-US" dirty="0"/>
              <a:t>. </a:t>
            </a:r>
            <a:endParaRPr lang="cs-CZ" dirty="0"/>
          </a:p>
          <a:p>
            <a:r>
              <a:rPr lang="cs-CZ" dirty="0"/>
              <a:t>   </a:t>
            </a:r>
            <a:r>
              <a:rPr lang="en-US" dirty="0" err="1"/>
              <a:t>První</a:t>
            </a:r>
            <a:r>
              <a:rPr lang="en-US" dirty="0"/>
              <a:t> </a:t>
            </a:r>
            <a:r>
              <a:rPr lang="en-US" dirty="0" err="1"/>
              <a:t>variantou</a:t>
            </a:r>
            <a:r>
              <a:rPr lang="en-US" dirty="0"/>
              <a:t> je </a:t>
            </a:r>
            <a:r>
              <a:rPr lang="en-US" b="1" dirty="0"/>
              <a:t>pec s </a:t>
            </a:r>
            <a:r>
              <a:rPr lang="en-US" b="1" dirty="0" err="1"/>
              <a:t>vnějším</a:t>
            </a:r>
            <a:r>
              <a:rPr lang="en-US" b="1" dirty="0"/>
              <a:t> </a:t>
            </a:r>
            <a:r>
              <a:rPr lang="en-US" b="1" dirty="0" err="1"/>
              <a:t>topením</a:t>
            </a:r>
            <a:r>
              <a:rPr lang="en-US" dirty="0"/>
              <a:t>, </a:t>
            </a:r>
            <a:r>
              <a:rPr lang="en-US" dirty="0" err="1"/>
              <a:t>kdy</a:t>
            </a:r>
            <a:r>
              <a:rPr lang="en-US" dirty="0"/>
              <a:t> je </a:t>
            </a:r>
            <a:r>
              <a:rPr lang="en-US" dirty="0" err="1"/>
              <a:t>jako</a:t>
            </a:r>
            <a:r>
              <a:rPr lang="en-US" dirty="0"/>
              <a:t> </a:t>
            </a:r>
            <a:r>
              <a:rPr lang="en-US" dirty="0" err="1"/>
              <a:t>palivo</a:t>
            </a:r>
            <a:r>
              <a:rPr lang="en-US" dirty="0"/>
              <a:t> </a:t>
            </a:r>
            <a:r>
              <a:rPr lang="en-US" dirty="0" err="1"/>
              <a:t>použit</a:t>
            </a:r>
            <a:r>
              <a:rPr lang="en-US" dirty="0"/>
              <a:t> </a:t>
            </a:r>
            <a:r>
              <a:rPr lang="en-US" dirty="0" err="1"/>
              <a:t>plyn</a:t>
            </a:r>
            <a:r>
              <a:rPr lang="en-US" dirty="0"/>
              <a:t> a </a:t>
            </a:r>
            <a:r>
              <a:rPr lang="en-US" dirty="0" err="1"/>
              <a:t>jeho</a:t>
            </a:r>
            <a:r>
              <a:rPr lang="en-US" dirty="0"/>
              <a:t> </a:t>
            </a:r>
            <a:r>
              <a:rPr lang="en-US" dirty="0" err="1"/>
              <a:t>spalování</a:t>
            </a:r>
            <a:r>
              <a:rPr lang="en-US" dirty="0"/>
              <a:t> </a:t>
            </a:r>
            <a:r>
              <a:rPr lang="en-US" dirty="0" err="1"/>
              <a:t>probíhá</a:t>
            </a:r>
            <a:r>
              <a:rPr lang="en-US" dirty="0"/>
              <a:t> v </a:t>
            </a:r>
            <a:r>
              <a:rPr lang="en-US" dirty="0" err="1"/>
              <a:t>několika</a:t>
            </a:r>
            <a:r>
              <a:rPr lang="en-US" dirty="0"/>
              <a:t> </a:t>
            </a:r>
            <a:r>
              <a:rPr lang="en-US" dirty="0" err="1"/>
              <a:t>řadách</a:t>
            </a:r>
            <a:r>
              <a:rPr lang="en-US" dirty="0"/>
              <a:t> </a:t>
            </a:r>
            <a:r>
              <a:rPr lang="en-US" dirty="0" err="1"/>
              <a:t>hořáků</a:t>
            </a:r>
            <a:r>
              <a:rPr lang="en-US" dirty="0"/>
              <a:t> v </a:t>
            </a:r>
            <a:r>
              <a:rPr lang="en-US" dirty="0" err="1"/>
              <a:t>různé</a:t>
            </a:r>
            <a:r>
              <a:rPr lang="en-US" dirty="0"/>
              <a:t> </a:t>
            </a:r>
            <a:r>
              <a:rPr lang="en-US" dirty="0" err="1"/>
              <a:t>výšce</a:t>
            </a:r>
            <a:r>
              <a:rPr lang="en-US" dirty="0"/>
              <a:t>. </a:t>
            </a:r>
            <a:endParaRPr lang="cs-CZ" dirty="0"/>
          </a:p>
          <a:p>
            <a:r>
              <a:rPr lang="cs-CZ" dirty="0"/>
              <a:t>   </a:t>
            </a:r>
            <a:r>
              <a:rPr lang="en-US" dirty="0" err="1"/>
              <a:t>Druhou</a:t>
            </a:r>
            <a:r>
              <a:rPr lang="en-US" dirty="0"/>
              <a:t> je </a:t>
            </a:r>
            <a:r>
              <a:rPr lang="en-US" dirty="0" err="1"/>
              <a:t>pak</a:t>
            </a:r>
            <a:r>
              <a:rPr lang="en-US" dirty="0"/>
              <a:t> </a:t>
            </a:r>
            <a:r>
              <a:rPr lang="en-US" b="1" dirty="0"/>
              <a:t>pec s </a:t>
            </a:r>
            <a:r>
              <a:rPr lang="en-US" b="1" dirty="0" err="1"/>
              <a:t>vnitřním</a:t>
            </a:r>
            <a:r>
              <a:rPr lang="en-US" b="1" dirty="0"/>
              <a:t> </a:t>
            </a:r>
            <a:r>
              <a:rPr lang="en-US" b="1" dirty="0" err="1"/>
              <a:t>vytápěním</a:t>
            </a:r>
            <a:r>
              <a:rPr lang="en-US" dirty="0"/>
              <a:t>. </a:t>
            </a:r>
            <a:r>
              <a:rPr lang="en-US" dirty="0" err="1"/>
              <a:t>Při</a:t>
            </a:r>
            <a:r>
              <a:rPr lang="en-US" dirty="0"/>
              <a:t> </a:t>
            </a:r>
            <a:r>
              <a:rPr lang="en-US" dirty="0" err="1"/>
              <a:t>použití</a:t>
            </a:r>
            <a:r>
              <a:rPr lang="en-US" dirty="0"/>
              <a:t> </a:t>
            </a:r>
            <a:r>
              <a:rPr lang="en-US" dirty="0" err="1"/>
              <a:t>tohoto</a:t>
            </a:r>
            <a:r>
              <a:rPr lang="en-US" dirty="0"/>
              <a:t> </a:t>
            </a:r>
            <a:r>
              <a:rPr lang="en-US" dirty="0" err="1"/>
              <a:t>způsobu</a:t>
            </a:r>
            <a:r>
              <a:rPr lang="en-US" dirty="0"/>
              <a:t> se pec </a:t>
            </a:r>
            <a:r>
              <a:rPr lang="en-US" dirty="0" err="1"/>
              <a:t>střídavě</a:t>
            </a:r>
            <a:r>
              <a:rPr lang="en-US" dirty="0"/>
              <a:t> </a:t>
            </a:r>
            <a:r>
              <a:rPr lang="en-US" dirty="0" err="1"/>
              <a:t>plní</a:t>
            </a:r>
            <a:r>
              <a:rPr lang="en-US" dirty="0"/>
              <a:t> </a:t>
            </a:r>
            <a:r>
              <a:rPr lang="en-US" dirty="0" err="1"/>
              <a:t>vrstvou</a:t>
            </a:r>
            <a:r>
              <a:rPr lang="en-US" dirty="0"/>
              <a:t> </a:t>
            </a:r>
            <a:r>
              <a:rPr lang="en-US" dirty="0" err="1"/>
              <a:t>koksu</a:t>
            </a:r>
            <a:r>
              <a:rPr lang="en-US" dirty="0"/>
              <a:t> a </a:t>
            </a:r>
            <a:r>
              <a:rPr lang="en-US" dirty="0" err="1"/>
              <a:t>vápence</a:t>
            </a:r>
            <a:r>
              <a:rPr lang="en-US" dirty="0"/>
              <a:t> a </a:t>
            </a:r>
            <a:r>
              <a:rPr lang="en-US" dirty="0" err="1"/>
              <a:t>nebo</a:t>
            </a:r>
            <a:r>
              <a:rPr lang="en-US" dirty="0"/>
              <a:t> se </a:t>
            </a:r>
            <a:r>
              <a:rPr lang="en-US" dirty="0" err="1"/>
              <a:t>plní</a:t>
            </a:r>
            <a:r>
              <a:rPr lang="en-US" dirty="0"/>
              <a:t> </a:t>
            </a:r>
            <a:r>
              <a:rPr lang="en-US" dirty="0" err="1"/>
              <a:t>jejich</a:t>
            </a:r>
            <a:r>
              <a:rPr lang="en-US" dirty="0"/>
              <a:t> </a:t>
            </a:r>
            <a:r>
              <a:rPr lang="en-US" dirty="0" err="1"/>
              <a:t>směsí</a:t>
            </a:r>
            <a:r>
              <a:rPr lang="en-US" dirty="0"/>
              <a:t>. </a:t>
            </a:r>
          </a:p>
        </p:txBody>
      </p:sp>
      <p:pic>
        <p:nvPicPr>
          <p:cNvPr id="2052" name="Picture 4" descr="Šachtová pec vnější vytápění">
            <a:extLst>
              <a:ext uri="{FF2B5EF4-FFF2-40B4-BE49-F238E27FC236}">
                <a16:creationId xmlns:a16="http://schemas.microsoft.com/office/drawing/2014/main" id="{6ABDD8A8-C8E1-4AD3-91F9-B8C98056D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1005" y="3429000"/>
            <a:ext cx="2538498" cy="316976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Šachtová pec vnitřní vytápění">
            <a:extLst>
              <a:ext uri="{FF2B5EF4-FFF2-40B4-BE49-F238E27FC236}">
                <a16:creationId xmlns:a16="http://schemas.microsoft.com/office/drawing/2014/main" id="{384B6E18-7EFC-4055-BB23-C857DBCB4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14" y="3611796"/>
            <a:ext cx="2459098" cy="307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1242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upload.wikimedia.org/wikipedia/commons/thumb/7/7d/Pottery_Luster.png/800px-Pottery_Lust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6306" y="2104200"/>
            <a:ext cx="4221804" cy="4296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0588" y="294681"/>
            <a:ext cx="3338411" cy="347194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4793" y="3965024"/>
            <a:ext cx="3810000" cy="2598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92299" y="1180870"/>
            <a:ext cx="6877050" cy="923330"/>
          </a:xfrm>
          <a:prstGeom prst="rect">
            <a:avLst/>
          </a:prstGeom>
        </p:spPr>
        <p:txBody>
          <a:bodyPr wrap="square">
            <a:spAutoFit/>
          </a:bodyPr>
          <a:lstStyle/>
          <a:p>
            <a:pPr algn="just"/>
            <a:r>
              <a:rPr lang="cs-CZ" dirty="0">
                <a:cs typeface="Arial" panose="020B0604020202020204" pitchFamily="34" charset="0"/>
              </a:rPr>
              <a:t>Druh keramiky nebo porcelánu s </a:t>
            </a:r>
            <a:r>
              <a:rPr lang="en-US" dirty="0">
                <a:cs typeface="Arial" panose="020B0604020202020204" pitchFamily="34" charset="0"/>
              </a:rPr>
              <a:t> </a:t>
            </a:r>
            <a:r>
              <a:rPr lang="en-US" dirty="0" err="1">
                <a:cs typeface="Arial" panose="020B0604020202020204" pitchFamily="34" charset="0"/>
              </a:rPr>
              <a:t>metali</a:t>
            </a:r>
            <a:r>
              <a:rPr lang="cs-CZ" dirty="0" err="1">
                <a:cs typeface="Arial" panose="020B0604020202020204" pitchFamily="34" charset="0"/>
              </a:rPr>
              <a:t>ckou</a:t>
            </a:r>
            <a:r>
              <a:rPr lang="cs-CZ" dirty="0">
                <a:cs typeface="Arial" panose="020B0604020202020204" pitchFamily="34" charset="0"/>
              </a:rPr>
              <a:t> </a:t>
            </a:r>
            <a:r>
              <a:rPr lang="en-US" dirty="0" err="1">
                <a:cs typeface="Arial" panose="020B0604020202020204" pitchFamily="34" charset="0"/>
              </a:rPr>
              <a:t>glaz</a:t>
            </a:r>
            <a:r>
              <a:rPr lang="cs-CZ" dirty="0" err="1">
                <a:cs typeface="Arial" panose="020B0604020202020204" pitchFamily="34" charset="0"/>
              </a:rPr>
              <a:t>urou</a:t>
            </a:r>
            <a:r>
              <a:rPr lang="en-US" dirty="0">
                <a:cs typeface="Arial" panose="020B0604020202020204" pitchFamily="34" charset="0"/>
              </a:rPr>
              <a:t> </a:t>
            </a:r>
            <a:r>
              <a:rPr lang="cs-CZ" dirty="0">
                <a:cs typeface="Arial" panose="020B0604020202020204" pitchFamily="34" charset="0"/>
              </a:rPr>
              <a:t>vykazující</a:t>
            </a:r>
            <a:r>
              <a:rPr lang="en-US" dirty="0">
                <a:cs typeface="Arial" panose="020B0604020202020204" pitchFamily="34" charset="0"/>
              </a:rPr>
              <a:t> </a:t>
            </a:r>
            <a:r>
              <a:rPr lang="en-US" dirty="0" err="1">
                <a:cs typeface="Arial" panose="020B0604020202020204" pitchFamily="34" charset="0"/>
              </a:rPr>
              <a:t>iridescenc</a:t>
            </a:r>
            <a:r>
              <a:rPr lang="cs-CZ" dirty="0">
                <a:cs typeface="Arial" panose="020B0604020202020204" pitchFamily="34" charset="0"/>
              </a:rPr>
              <a:t>i (měňavost).</a:t>
            </a:r>
            <a:r>
              <a:rPr lang="en-US" dirty="0">
                <a:cs typeface="Arial" panose="020B0604020202020204" pitchFamily="34" charset="0"/>
              </a:rPr>
              <a:t> </a:t>
            </a:r>
            <a:r>
              <a:rPr lang="cs-CZ" dirty="0">
                <a:cs typeface="Arial" panose="020B0604020202020204" pitchFamily="34" charset="0"/>
              </a:rPr>
              <a:t>Během výpalu došlo k redukci kationtů mědi na nanočástice</a:t>
            </a:r>
            <a:r>
              <a:rPr lang="en-US" dirty="0">
                <a:cs typeface="Arial" panose="020B0604020202020204" pitchFamily="34" charset="0"/>
              </a:rPr>
              <a:t>.</a:t>
            </a:r>
            <a:endParaRPr lang="cs-CZ" dirty="0">
              <a:cs typeface="Arial" panose="020B0604020202020204" pitchFamily="34" charset="0"/>
            </a:endParaRPr>
          </a:p>
        </p:txBody>
      </p:sp>
      <p:sp>
        <p:nvSpPr>
          <p:cNvPr id="5" name="TextovéPole 4"/>
          <p:cNvSpPr txBox="1"/>
          <p:nvPr/>
        </p:nvSpPr>
        <p:spPr>
          <a:xfrm>
            <a:off x="2286000" y="457201"/>
            <a:ext cx="1279517" cy="338554"/>
          </a:xfrm>
          <a:prstGeom prst="rect">
            <a:avLst/>
          </a:prstGeom>
          <a:noFill/>
        </p:spPr>
        <p:txBody>
          <a:bodyPr wrap="none" rtlCol="0">
            <a:spAutoFit/>
          </a:bodyPr>
          <a:lstStyle/>
          <a:p>
            <a:r>
              <a:rPr lang="cs-CZ" sz="1600" b="1" dirty="0" err="1">
                <a:latin typeface="Arial" panose="020B0604020202020204" pitchFamily="34" charset="0"/>
                <a:cs typeface="Arial" panose="020B0604020202020204" pitchFamily="34" charset="0"/>
              </a:rPr>
              <a:t>Lusterware</a:t>
            </a:r>
            <a:endParaRPr lang="cs-C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830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DD978A-A0AA-47E8-97CA-F8B2C928AC52}"/>
              </a:ext>
            </a:extLst>
          </p:cNvPr>
          <p:cNvSpPr>
            <a:spLocks noGrp="1"/>
          </p:cNvSpPr>
          <p:nvPr>
            <p:ph type="title"/>
          </p:nvPr>
        </p:nvSpPr>
        <p:spPr>
          <a:xfrm>
            <a:off x="345831" y="295422"/>
            <a:ext cx="10515600" cy="492369"/>
          </a:xfrm>
        </p:spPr>
        <p:txBody>
          <a:bodyPr>
            <a:normAutofit/>
          </a:bodyPr>
          <a:lstStyle/>
          <a:p>
            <a:r>
              <a:rPr lang="cs-CZ" sz="2800" b="1" dirty="0">
                <a:latin typeface="+mn-lt"/>
              </a:rPr>
              <a:t>Metalurgie cínu</a:t>
            </a:r>
            <a:endParaRPr lang="en-US" sz="2800" b="1" dirty="0">
              <a:latin typeface="+mn-lt"/>
            </a:endParaRPr>
          </a:p>
        </p:txBody>
      </p:sp>
      <p:sp>
        <p:nvSpPr>
          <p:cNvPr id="4" name="Obdélník 3">
            <a:extLst>
              <a:ext uri="{FF2B5EF4-FFF2-40B4-BE49-F238E27FC236}">
                <a16:creationId xmlns:a16="http://schemas.microsoft.com/office/drawing/2014/main" id="{0732DB42-6791-42A6-8D48-4344A307AAAC}"/>
              </a:ext>
            </a:extLst>
          </p:cNvPr>
          <p:cNvSpPr/>
          <p:nvPr/>
        </p:nvSpPr>
        <p:spPr>
          <a:xfrm>
            <a:off x="183897" y="1328966"/>
            <a:ext cx="11807687" cy="5355312"/>
          </a:xfrm>
          <a:prstGeom prst="rect">
            <a:avLst/>
          </a:prstGeom>
        </p:spPr>
        <p:txBody>
          <a:bodyPr wrap="square">
            <a:spAutoFit/>
          </a:bodyPr>
          <a:lstStyle/>
          <a:p>
            <a:pPr algn="just"/>
            <a:r>
              <a:rPr lang="cs-CZ" dirty="0">
                <a:cs typeface="Arial" panose="020B0604020202020204" pitchFamily="34" charset="0"/>
              </a:rPr>
              <a:t>Cín je stříbrně bílý, lesklý, </a:t>
            </a:r>
            <a:r>
              <a:rPr lang="en-GB" altLang="en-US" dirty="0" err="1">
                <a:cs typeface="Arial" panose="020B0604020202020204" pitchFamily="34" charset="0"/>
              </a:rPr>
              <a:t>tažný</a:t>
            </a:r>
            <a:r>
              <a:rPr lang="en-GB" altLang="en-US" dirty="0">
                <a:cs typeface="Arial" panose="020B0604020202020204" pitchFamily="34" charset="0"/>
              </a:rPr>
              <a:t> (</a:t>
            </a:r>
            <a:r>
              <a:rPr lang="en-GB" altLang="en-US" dirty="0" err="1">
                <a:cs typeface="Arial" panose="020B0604020202020204" pitchFamily="34" charset="0"/>
              </a:rPr>
              <a:t>folie</a:t>
            </a:r>
            <a:r>
              <a:rPr lang="en-GB" altLang="en-US" dirty="0">
                <a:cs typeface="Arial" panose="020B0604020202020204" pitchFamily="34" charset="0"/>
              </a:rPr>
              <a:t> - </a:t>
            </a:r>
            <a:r>
              <a:rPr lang="en-GB" altLang="en-US" u="sng" dirty="0" err="1">
                <a:cs typeface="Arial" panose="020B0604020202020204" pitchFamily="34" charset="0"/>
              </a:rPr>
              <a:t>staniol</a:t>
            </a:r>
            <a:r>
              <a:rPr lang="en-GB" altLang="en-US" dirty="0">
                <a:cs typeface="Arial" panose="020B0604020202020204" pitchFamily="34" charset="0"/>
              </a:rPr>
              <a:t>)</a:t>
            </a:r>
            <a:r>
              <a:rPr lang="cs-CZ" dirty="0">
                <a:cs typeface="Arial" panose="020B0604020202020204" pitchFamily="34" charset="0"/>
              </a:rPr>
              <a:t> a velmi měkký kov. Existují dvě alotropické modifikace cínu, </a:t>
            </a:r>
            <a:r>
              <a:rPr lang="el-GR" dirty="0">
                <a:cs typeface="Arial" panose="020B0604020202020204" pitchFamily="34" charset="0"/>
              </a:rPr>
              <a:t>α-</a:t>
            </a:r>
            <a:r>
              <a:rPr lang="cs-CZ" dirty="0" err="1">
                <a:cs typeface="Arial" panose="020B0604020202020204" pitchFamily="34" charset="0"/>
              </a:rPr>
              <a:t>Sn</a:t>
            </a:r>
            <a:r>
              <a:rPr lang="cs-CZ" dirty="0">
                <a:cs typeface="Arial" panose="020B0604020202020204" pitchFamily="34" charset="0"/>
              </a:rPr>
              <a:t> krystaluje při teplotě pod 13 °C v kubické soustavě, při teplotě vyšší krystaluje </a:t>
            </a:r>
            <a:r>
              <a:rPr lang="el-GR" dirty="0">
                <a:cs typeface="Arial" panose="020B0604020202020204" pitchFamily="34" charset="0"/>
              </a:rPr>
              <a:t>β-</a:t>
            </a:r>
            <a:r>
              <a:rPr lang="cs-CZ" dirty="0" err="1">
                <a:cs typeface="Arial" panose="020B0604020202020204" pitchFamily="34" charset="0"/>
              </a:rPr>
              <a:t>Sn</a:t>
            </a:r>
            <a:r>
              <a:rPr lang="cs-CZ" dirty="0">
                <a:cs typeface="Arial" panose="020B0604020202020204" pitchFamily="34" charset="0"/>
              </a:rPr>
              <a:t> v soustavě tetragonální, </a:t>
            </a:r>
            <a:r>
              <a:rPr lang="en-GB" altLang="en-US" dirty="0" err="1">
                <a:cs typeface="Arial" panose="020B0604020202020204" pitchFamily="34" charset="0"/>
              </a:rPr>
              <a:t>nad</a:t>
            </a:r>
            <a:r>
              <a:rPr lang="en-GB" altLang="en-US" dirty="0">
                <a:cs typeface="Arial" panose="020B0604020202020204" pitchFamily="34" charset="0"/>
              </a:rPr>
              <a:t> 161</a:t>
            </a:r>
            <a:r>
              <a:rPr lang="cs-CZ" altLang="en-US" dirty="0">
                <a:cs typeface="Arial" panose="020B0604020202020204" pitchFamily="34" charset="0"/>
              </a:rPr>
              <a:t> </a:t>
            </a:r>
            <a:r>
              <a:rPr lang="cs-CZ" altLang="en-US" baseline="30000" dirty="0">
                <a:cs typeface="Arial" panose="020B0604020202020204" pitchFamily="34" charset="0"/>
              </a:rPr>
              <a:t>0</a:t>
            </a:r>
            <a:r>
              <a:rPr lang="en-GB" altLang="en-US" dirty="0">
                <a:cs typeface="Arial" panose="020B0604020202020204" pitchFamily="34" charset="0"/>
              </a:rPr>
              <a:t>C</a:t>
            </a:r>
            <a:r>
              <a:rPr lang="cs-CZ" altLang="en-US" dirty="0">
                <a:cs typeface="Arial" panose="020B0604020202020204" pitchFamily="34" charset="0"/>
              </a:rPr>
              <a:t> se objevuje </a:t>
            </a:r>
            <a:r>
              <a:rPr lang="en-GB" altLang="en-US" dirty="0">
                <a:cs typeface="Arial" panose="020B0604020202020204" pitchFamily="34" charset="0"/>
              </a:rPr>
              <a:t>t</a:t>
            </a:r>
            <a:r>
              <a:rPr lang="cs-CZ" altLang="en-US" dirty="0">
                <a:cs typeface="Arial" panose="020B0604020202020204" pitchFamily="34" charset="0"/>
              </a:rPr>
              <a:t>ř</a:t>
            </a:r>
            <a:r>
              <a:rPr lang="en-GB" altLang="en-US" dirty="0" err="1">
                <a:cs typeface="Arial" panose="020B0604020202020204" pitchFamily="34" charset="0"/>
              </a:rPr>
              <a:t>etí</a:t>
            </a:r>
            <a:r>
              <a:rPr lang="en-GB" altLang="en-US" dirty="0">
                <a:cs typeface="Arial" panose="020B0604020202020204" pitchFamily="34" charset="0"/>
              </a:rPr>
              <a:t> </a:t>
            </a:r>
            <a:r>
              <a:rPr lang="en-GB" altLang="en-US" dirty="0" err="1">
                <a:cs typeface="Arial" panose="020B0604020202020204" pitchFamily="34" charset="0"/>
              </a:rPr>
              <a:t>modifikace</a:t>
            </a:r>
            <a:r>
              <a:rPr lang="en-GB" altLang="en-US" dirty="0">
                <a:cs typeface="Arial" panose="020B0604020202020204" pitchFamily="34" charset="0"/>
              </a:rPr>
              <a:t> - </a:t>
            </a:r>
            <a:r>
              <a:rPr lang="en-GB" altLang="en-US" dirty="0" err="1">
                <a:cs typeface="Arial" panose="020B0604020202020204" pitchFamily="34" charset="0"/>
              </a:rPr>
              <a:t>cín</a:t>
            </a:r>
            <a:r>
              <a:rPr lang="en-GB" altLang="en-US" dirty="0">
                <a:cs typeface="Arial" panose="020B0604020202020204" pitchFamily="34" charset="0"/>
              </a:rPr>
              <a:t> </a:t>
            </a:r>
            <a:r>
              <a:rPr lang="en-GB" altLang="en-US" dirty="0" err="1">
                <a:cs typeface="Arial" panose="020B0604020202020204" pitchFamily="34" charset="0"/>
              </a:rPr>
              <a:t>koso</a:t>
            </a:r>
            <a:r>
              <a:rPr lang="cs-CZ" altLang="en-US" dirty="0">
                <a:cs typeface="Arial" panose="020B0604020202020204" pitchFamily="34" charset="0"/>
              </a:rPr>
              <a:t>č</a:t>
            </a:r>
            <a:r>
              <a:rPr lang="en-GB" altLang="en-US" dirty="0" err="1">
                <a:cs typeface="Arial" panose="020B0604020202020204" pitchFamily="34" charset="0"/>
              </a:rPr>
              <a:t>tvere</a:t>
            </a:r>
            <a:r>
              <a:rPr lang="cs-CZ" altLang="en-US" dirty="0">
                <a:cs typeface="Arial" panose="020B0604020202020204" pitchFamily="34" charset="0"/>
              </a:rPr>
              <a:t>č</a:t>
            </a:r>
            <a:r>
              <a:rPr lang="en-GB" altLang="en-US" dirty="0" err="1">
                <a:cs typeface="Arial" panose="020B0604020202020204" pitchFamily="34" charset="0"/>
              </a:rPr>
              <a:t>ný</a:t>
            </a:r>
            <a:r>
              <a:rPr lang="cs-CZ" altLang="en-US" dirty="0">
                <a:cs typeface="Arial" panose="020B0604020202020204" pitchFamily="34" charset="0"/>
              </a:rPr>
              <a:t> (</a:t>
            </a:r>
            <a:r>
              <a:rPr lang="el-GR" dirty="0">
                <a:cs typeface="Arial" panose="020B0604020202020204" pitchFamily="34" charset="0"/>
              </a:rPr>
              <a:t>γ-</a:t>
            </a:r>
            <a:r>
              <a:rPr lang="cs-CZ" dirty="0" err="1">
                <a:cs typeface="Arial" panose="020B0604020202020204" pitchFamily="34" charset="0"/>
              </a:rPr>
              <a:t>Sn</a:t>
            </a:r>
            <a:r>
              <a:rPr lang="cs-CZ" altLang="en-US" dirty="0">
                <a:cs typeface="Arial" panose="020B0604020202020204" pitchFamily="34" charset="0"/>
              </a:rPr>
              <a:t>).</a:t>
            </a:r>
            <a:r>
              <a:rPr lang="en-GB" altLang="en-US" dirty="0">
                <a:cs typeface="Arial" panose="020B0604020202020204" pitchFamily="34" charset="0"/>
              </a:rPr>
              <a:t> </a:t>
            </a:r>
            <a:endParaRPr lang="cs-CZ" altLang="en-US" dirty="0">
              <a:cs typeface="Arial" panose="020B0604020202020204" pitchFamily="34" charset="0"/>
            </a:endParaRPr>
          </a:p>
          <a:p>
            <a:pPr algn="just"/>
            <a:endParaRPr lang="cs-CZ" dirty="0">
              <a:cs typeface="Arial" panose="020B0604020202020204" pitchFamily="34" charset="0"/>
            </a:endParaRPr>
          </a:p>
          <a:p>
            <a:r>
              <a:rPr lang="cs-CZ" b="1" dirty="0">
                <a:cs typeface="Arial" panose="020B0604020202020204" pitchFamily="34" charset="0"/>
              </a:rPr>
              <a:t>Výroba </a:t>
            </a:r>
          </a:p>
          <a:p>
            <a:pPr algn="ctr"/>
            <a:r>
              <a:rPr lang="en-US" dirty="0" err="1"/>
              <a:t>Cínovec</a:t>
            </a:r>
            <a:r>
              <a:rPr lang="en-US" dirty="0"/>
              <a:t> </a:t>
            </a:r>
            <a:r>
              <a:rPr lang="cs-CZ" dirty="0"/>
              <a:t>(</a:t>
            </a:r>
            <a:r>
              <a:rPr lang="cs-CZ" dirty="0" err="1"/>
              <a:t>kassiterit</a:t>
            </a:r>
            <a:r>
              <a:rPr lang="cs-CZ" dirty="0"/>
              <a:t>) </a:t>
            </a:r>
            <a:r>
              <a:rPr lang="en-US" dirty="0"/>
              <a:t>se </a:t>
            </a:r>
            <a:r>
              <a:rPr lang="en-US" dirty="0" err="1"/>
              <a:t>rozemele</a:t>
            </a:r>
            <a:r>
              <a:rPr lang="en-US" dirty="0"/>
              <a:t>, </a:t>
            </a:r>
            <a:r>
              <a:rPr lang="en-US" dirty="0" err="1"/>
              <a:t>plaví</a:t>
            </a:r>
            <a:r>
              <a:rPr lang="en-US" dirty="0"/>
              <a:t> a </a:t>
            </a:r>
            <a:r>
              <a:rPr lang="en-US" dirty="0" err="1"/>
              <a:t>potom</a:t>
            </a:r>
            <a:r>
              <a:rPr lang="en-US" dirty="0"/>
              <a:t> se </a:t>
            </a:r>
            <a:r>
              <a:rPr lang="en-US" dirty="0" err="1"/>
              <a:t>praží</a:t>
            </a:r>
            <a:r>
              <a:rPr lang="en-US" dirty="0"/>
              <a:t>, aby se </a:t>
            </a:r>
            <a:r>
              <a:rPr lang="en-US" dirty="0" err="1"/>
              <a:t>odstranily</a:t>
            </a:r>
            <a:r>
              <a:rPr lang="en-US" dirty="0"/>
              <a:t> </a:t>
            </a:r>
            <a:r>
              <a:rPr lang="cs-CZ" dirty="0"/>
              <a:t>síra a arsen</a:t>
            </a:r>
            <a:r>
              <a:rPr lang="en-US" dirty="0"/>
              <a:t>. </a:t>
            </a:r>
            <a:r>
              <a:rPr lang="en-US" dirty="0" err="1"/>
              <a:t>Propírání</a:t>
            </a:r>
            <a:r>
              <a:rPr lang="en-US" dirty="0"/>
              <a:t> </a:t>
            </a:r>
            <a:r>
              <a:rPr lang="en-US" dirty="0" err="1"/>
              <a:t>i</a:t>
            </a:r>
            <a:r>
              <a:rPr lang="en-US" dirty="0"/>
              <a:t> </a:t>
            </a:r>
            <a:r>
              <a:rPr lang="en-US" dirty="0" err="1"/>
              <a:t>pražení</a:t>
            </a:r>
            <a:r>
              <a:rPr lang="en-US" dirty="0"/>
              <a:t> </a:t>
            </a:r>
            <a:r>
              <a:rPr lang="en-US" dirty="0" err="1"/>
              <a:t>rudy</a:t>
            </a:r>
            <a:r>
              <a:rPr lang="en-US" dirty="0"/>
              <a:t> se </a:t>
            </a:r>
            <a:r>
              <a:rPr lang="en-US" dirty="0" err="1"/>
              <a:t>obvykle</a:t>
            </a:r>
            <a:r>
              <a:rPr lang="en-US" dirty="0"/>
              <a:t> </a:t>
            </a:r>
            <a:r>
              <a:rPr lang="en-US" dirty="0" err="1"/>
              <a:t>několikrát</a:t>
            </a:r>
            <a:r>
              <a:rPr lang="en-US" dirty="0"/>
              <a:t> </a:t>
            </a:r>
            <a:r>
              <a:rPr lang="en-US" dirty="0" err="1"/>
              <a:t>opakuje</a:t>
            </a:r>
            <a:r>
              <a:rPr lang="en-US" dirty="0"/>
              <a:t>. </a:t>
            </a:r>
            <a:r>
              <a:rPr lang="en-US" dirty="0" err="1"/>
              <a:t>Tím</a:t>
            </a:r>
            <a:r>
              <a:rPr lang="en-US" dirty="0"/>
              <a:t> </a:t>
            </a:r>
            <a:r>
              <a:rPr lang="en-US" dirty="0" err="1"/>
              <a:t>způsobem</a:t>
            </a:r>
            <a:r>
              <a:rPr lang="en-US" dirty="0"/>
              <a:t> se </a:t>
            </a:r>
            <a:r>
              <a:rPr lang="en-US" dirty="0" err="1"/>
              <a:t>obohatí</a:t>
            </a:r>
            <a:r>
              <a:rPr lang="en-US" dirty="0"/>
              <a:t> </a:t>
            </a:r>
            <a:r>
              <a:rPr lang="en-US" dirty="0" err="1"/>
              <a:t>cínová</a:t>
            </a:r>
            <a:r>
              <a:rPr lang="en-US" dirty="0"/>
              <a:t> </a:t>
            </a:r>
            <a:r>
              <a:rPr lang="en-US" dirty="0" err="1"/>
              <a:t>ruda</a:t>
            </a:r>
            <a:r>
              <a:rPr lang="en-US" dirty="0"/>
              <a:t> </a:t>
            </a:r>
            <a:r>
              <a:rPr lang="en-US" dirty="0" err="1"/>
              <a:t>na</a:t>
            </a:r>
            <a:r>
              <a:rPr lang="en-US" dirty="0"/>
              <a:t> </a:t>
            </a:r>
            <a:r>
              <a:rPr lang="en-US" dirty="0" err="1"/>
              <a:t>obsah</a:t>
            </a:r>
            <a:r>
              <a:rPr lang="en-US" dirty="0"/>
              <a:t> </a:t>
            </a:r>
            <a:r>
              <a:rPr lang="en-US" dirty="0" err="1"/>
              <a:t>až</a:t>
            </a:r>
            <a:r>
              <a:rPr lang="en-US" dirty="0"/>
              <a:t> 70 % </a:t>
            </a:r>
            <a:r>
              <a:rPr lang="en-US" dirty="0" err="1"/>
              <a:t>cínu</a:t>
            </a:r>
            <a:r>
              <a:rPr lang="en-US" dirty="0"/>
              <a:t>. </a:t>
            </a:r>
            <a:r>
              <a:rPr lang="cs-CZ" dirty="0">
                <a:cs typeface="Arial" panose="020B0604020202020204" pitchFamily="34" charset="0"/>
              </a:rPr>
              <a:t>Výroba kovového cínu z rudy probíhá žárovou redukcí uhlím v šachtových nebo plamenných pecích:</a:t>
            </a:r>
            <a:r>
              <a:rPr lang="pl-PL" dirty="0">
                <a:cs typeface="Arial" panose="020B0604020202020204" pitchFamily="34" charset="0"/>
              </a:rPr>
              <a:t>		</a:t>
            </a:r>
          </a:p>
          <a:p>
            <a:pPr algn="ctr"/>
            <a:r>
              <a:rPr lang="pl-PL" dirty="0">
                <a:cs typeface="Arial" panose="020B0604020202020204" pitchFamily="34" charset="0"/>
              </a:rPr>
              <a:t>SnO</a:t>
            </a:r>
            <a:r>
              <a:rPr lang="pl-PL" baseline="-25000" dirty="0">
                <a:cs typeface="Arial" panose="020B0604020202020204" pitchFamily="34" charset="0"/>
              </a:rPr>
              <a:t>2</a:t>
            </a:r>
            <a:r>
              <a:rPr lang="pl-PL" dirty="0">
                <a:cs typeface="Arial" panose="020B0604020202020204" pitchFamily="34" charset="0"/>
              </a:rPr>
              <a:t> + CO → SnO + CO</a:t>
            </a:r>
            <a:r>
              <a:rPr lang="pl-PL" baseline="-25000" dirty="0">
                <a:cs typeface="Arial" panose="020B0604020202020204" pitchFamily="34" charset="0"/>
              </a:rPr>
              <a:t>2</a:t>
            </a:r>
          </a:p>
          <a:p>
            <a:pPr algn="ctr"/>
            <a:r>
              <a:rPr lang="pl-PL" dirty="0">
                <a:cs typeface="Arial" panose="020B0604020202020204" pitchFamily="34" charset="0"/>
              </a:rPr>
              <a:t>SnO + CO → Sn + CO</a:t>
            </a:r>
            <a:r>
              <a:rPr lang="pl-PL" baseline="-25000" dirty="0">
                <a:cs typeface="Arial" panose="020B0604020202020204" pitchFamily="34" charset="0"/>
              </a:rPr>
              <a:t>2</a:t>
            </a:r>
            <a:endParaRPr lang="cs-CZ" altLang="en-US" dirty="0">
              <a:cs typeface="Arial" panose="020B0604020202020204" pitchFamily="34" charset="0"/>
            </a:endParaRPr>
          </a:p>
          <a:p>
            <a:r>
              <a:rPr lang="en-US" dirty="0" err="1"/>
              <a:t>Ve</a:t>
            </a:r>
            <a:r>
              <a:rPr lang="en-US" dirty="0"/>
              <a:t> </a:t>
            </a:r>
            <a:r>
              <a:rPr lang="en-US" dirty="0" err="1"/>
              <a:t>strusce</a:t>
            </a:r>
            <a:r>
              <a:rPr lang="en-US" dirty="0"/>
              <a:t>, </a:t>
            </a:r>
            <a:r>
              <a:rPr lang="en-US" dirty="0" err="1"/>
              <a:t>která</a:t>
            </a:r>
            <a:r>
              <a:rPr lang="en-US" dirty="0"/>
              <a:t> </a:t>
            </a:r>
            <a:r>
              <a:rPr lang="en-US" dirty="0" err="1"/>
              <a:t>vzniká</a:t>
            </a:r>
            <a:r>
              <a:rPr lang="en-US" dirty="0"/>
              <a:t> </a:t>
            </a:r>
            <a:r>
              <a:rPr lang="en-US" dirty="0" err="1"/>
              <a:t>při</a:t>
            </a:r>
            <a:r>
              <a:rPr lang="en-US" dirty="0"/>
              <a:t> </a:t>
            </a:r>
            <a:r>
              <a:rPr lang="en-US" dirty="0" err="1"/>
              <a:t>tomto</a:t>
            </a:r>
            <a:r>
              <a:rPr lang="en-US" dirty="0"/>
              <a:t> </a:t>
            </a:r>
            <a:r>
              <a:rPr lang="en-US" dirty="0" err="1"/>
              <a:t>pochodu</a:t>
            </a:r>
            <a:r>
              <a:rPr lang="en-US" dirty="0"/>
              <a:t> je </a:t>
            </a:r>
            <a:r>
              <a:rPr lang="en-US" dirty="0" err="1"/>
              <a:t>ještě</a:t>
            </a:r>
            <a:r>
              <a:rPr lang="en-US" dirty="0"/>
              <a:t> </a:t>
            </a:r>
            <a:r>
              <a:rPr lang="en-US" dirty="0" err="1"/>
              <a:t>stále</a:t>
            </a:r>
            <a:r>
              <a:rPr lang="en-US" dirty="0"/>
              <a:t> </a:t>
            </a:r>
            <a:r>
              <a:rPr lang="en-US" dirty="0" err="1"/>
              <a:t>velké</a:t>
            </a:r>
            <a:r>
              <a:rPr lang="en-US" dirty="0"/>
              <a:t> </a:t>
            </a:r>
            <a:r>
              <a:rPr lang="en-US" dirty="0" err="1"/>
              <a:t>množství</a:t>
            </a:r>
            <a:r>
              <a:rPr lang="en-US" dirty="0"/>
              <a:t> </a:t>
            </a:r>
            <a:r>
              <a:rPr lang="en-US" dirty="0" err="1"/>
              <a:t>cínu</a:t>
            </a:r>
            <a:r>
              <a:rPr lang="en-US" dirty="0"/>
              <a:t>, </a:t>
            </a:r>
            <a:r>
              <a:rPr lang="en-US" dirty="0" err="1"/>
              <a:t>který</a:t>
            </a:r>
            <a:r>
              <a:rPr lang="en-US" dirty="0"/>
              <a:t> </a:t>
            </a:r>
            <a:r>
              <a:rPr lang="en-US" dirty="0" err="1"/>
              <a:t>lze</a:t>
            </a:r>
            <a:r>
              <a:rPr lang="en-US" dirty="0"/>
              <a:t> </a:t>
            </a:r>
            <a:r>
              <a:rPr lang="en-US" dirty="0" err="1"/>
              <a:t>získat</a:t>
            </a:r>
            <a:r>
              <a:rPr lang="en-US" dirty="0"/>
              <a:t> </a:t>
            </a:r>
            <a:r>
              <a:rPr lang="en-US" dirty="0" err="1"/>
              <a:t>redukčním</a:t>
            </a:r>
            <a:r>
              <a:rPr lang="en-US" dirty="0"/>
              <a:t> </a:t>
            </a:r>
            <a:r>
              <a:rPr lang="en-US" dirty="0" err="1"/>
              <a:t>pochodem</a:t>
            </a:r>
            <a:r>
              <a:rPr lang="en-US" dirty="0"/>
              <a:t> (</a:t>
            </a:r>
            <a:r>
              <a:rPr lang="en-US" dirty="0" err="1"/>
              <a:t>tavením</a:t>
            </a:r>
            <a:r>
              <a:rPr lang="en-US" dirty="0"/>
              <a:t> </a:t>
            </a:r>
            <a:r>
              <a:rPr lang="en-US" dirty="0" err="1"/>
              <a:t>strusky</a:t>
            </a:r>
            <a:r>
              <a:rPr lang="en-US" dirty="0"/>
              <a:t> v </a:t>
            </a:r>
            <a:r>
              <a:rPr lang="en-US" dirty="0" err="1"/>
              <a:t>plamenných</a:t>
            </a:r>
            <a:r>
              <a:rPr lang="en-US" dirty="0"/>
              <a:t> </a:t>
            </a:r>
            <a:r>
              <a:rPr lang="en-US" dirty="0" err="1"/>
              <a:t>pecích</a:t>
            </a:r>
            <a:r>
              <a:rPr lang="en-US" dirty="0"/>
              <a:t> s </a:t>
            </a:r>
            <a:r>
              <a:rPr lang="en-US" dirty="0" err="1"/>
              <a:t>oxidem</a:t>
            </a:r>
            <a:r>
              <a:rPr lang="en-US" dirty="0"/>
              <a:t> </a:t>
            </a:r>
            <a:r>
              <a:rPr lang="en-US" dirty="0" err="1"/>
              <a:t>vápenatým</a:t>
            </a:r>
            <a:r>
              <a:rPr lang="en-US" dirty="0"/>
              <a:t> a </a:t>
            </a:r>
            <a:r>
              <a:rPr lang="en-US" dirty="0" err="1"/>
              <a:t>uhlím</a:t>
            </a:r>
            <a:r>
              <a:rPr lang="en-US" dirty="0"/>
              <a:t>) </a:t>
            </a:r>
            <a:r>
              <a:rPr lang="en-US" dirty="0" err="1"/>
              <a:t>nebo</a:t>
            </a:r>
            <a:r>
              <a:rPr lang="en-US" dirty="0"/>
              <a:t> </a:t>
            </a:r>
            <a:r>
              <a:rPr lang="en-US" dirty="0" err="1"/>
              <a:t>srážecím</a:t>
            </a:r>
            <a:r>
              <a:rPr lang="en-US" dirty="0"/>
              <a:t> </a:t>
            </a:r>
            <a:r>
              <a:rPr lang="en-US" dirty="0" err="1"/>
              <a:t>pochodem</a:t>
            </a:r>
            <a:r>
              <a:rPr lang="en-US" dirty="0"/>
              <a:t> (</a:t>
            </a:r>
            <a:r>
              <a:rPr lang="en-US" dirty="0" err="1"/>
              <a:t>tavením</a:t>
            </a:r>
            <a:r>
              <a:rPr lang="en-US" dirty="0"/>
              <a:t> se </a:t>
            </a:r>
            <a:r>
              <a:rPr lang="en-US" dirty="0" err="1"/>
              <a:t>železnými</a:t>
            </a:r>
            <a:r>
              <a:rPr lang="en-US" dirty="0"/>
              <a:t> </a:t>
            </a:r>
            <a:r>
              <a:rPr lang="en-US" dirty="0" err="1"/>
              <a:t>odpadky</a:t>
            </a:r>
            <a:r>
              <a:rPr lang="en-US" dirty="0"/>
              <a:t>).</a:t>
            </a:r>
            <a:endParaRPr lang="cs-CZ" dirty="0"/>
          </a:p>
          <a:p>
            <a:pPr lvl="0" algn="ctr" eaLnBrk="0" fontAlgn="base" hangingPunct="0">
              <a:spcBef>
                <a:spcPct val="0"/>
              </a:spcBef>
              <a:spcAft>
                <a:spcPct val="0"/>
              </a:spcAft>
            </a:pPr>
            <a:r>
              <a:rPr lang="en-US" altLang="en-US" dirty="0">
                <a:solidFill>
                  <a:srgbClr val="222222"/>
                </a:solidFill>
              </a:rPr>
              <a:t>SnSiO</a:t>
            </a:r>
            <a:r>
              <a:rPr lang="en-US" altLang="en-US" baseline="-30000" dirty="0">
                <a:solidFill>
                  <a:srgbClr val="222222"/>
                </a:solidFill>
              </a:rPr>
              <a:t>3</a:t>
            </a:r>
            <a:r>
              <a:rPr lang="en-US" altLang="en-US" dirty="0">
                <a:solidFill>
                  <a:srgbClr val="222222"/>
                </a:solidFill>
              </a:rPr>
              <a:t> + </a:t>
            </a:r>
            <a:r>
              <a:rPr lang="en-US" altLang="en-US" dirty="0" err="1">
                <a:solidFill>
                  <a:srgbClr val="222222"/>
                </a:solidFill>
              </a:rPr>
              <a:t>CaO</a:t>
            </a:r>
            <a:r>
              <a:rPr lang="en-US" altLang="en-US" dirty="0">
                <a:solidFill>
                  <a:srgbClr val="222222"/>
                </a:solidFill>
              </a:rPr>
              <a:t> + C → Sn + CaSiO</a:t>
            </a:r>
            <a:r>
              <a:rPr lang="en-US" altLang="en-US" baseline="-30000" dirty="0">
                <a:solidFill>
                  <a:srgbClr val="222222"/>
                </a:solidFill>
              </a:rPr>
              <a:t>3</a:t>
            </a:r>
            <a:r>
              <a:rPr lang="en-US" altLang="en-US" dirty="0">
                <a:solidFill>
                  <a:srgbClr val="222222"/>
                </a:solidFill>
              </a:rPr>
              <a:t> + CO </a:t>
            </a:r>
            <a:r>
              <a:rPr lang="cs-CZ" altLang="en-US" dirty="0">
                <a:solidFill>
                  <a:srgbClr val="222222"/>
                </a:solidFill>
              </a:rPr>
              <a:t>      </a:t>
            </a:r>
            <a:r>
              <a:rPr lang="en-US" altLang="en-US" i="1" dirty="0" err="1">
                <a:solidFill>
                  <a:srgbClr val="222222"/>
                </a:solidFill>
              </a:rPr>
              <a:t>redukční</a:t>
            </a:r>
            <a:r>
              <a:rPr lang="en-US" altLang="en-US" i="1" dirty="0">
                <a:solidFill>
                  <a:srgbClr val="222222"/>
                </a:solidFill>
              </a:rPr>
              <a:t> </a:t>
            </a:r>
            <a:r>
              <a:rPr lang="en-US" altLang="en-US" i="1" dirty="0" err="1">
                <a:solidFill>
                  <a:srgbClr val="222222"/>
                </a:solidFill>
              </a:rPr>
              <a:t>pochod</a:t>
            </a:r>
            <a:endParaRPr lang="en-US" altLang="en-US" dirty="0">
              <a:solidFill>
                <a:srgbClr val="222222"/>
              </a:solidFill>
            </a:endParaRPr>
          </a:p>
          <a:p>
            <a:pPr lvl="1" indent="-457200" algn="ctr" eaLnBrk="0" fontAlgn="base" hangingPunct="0">
              <a:spcBef>
                <a:spcPct val="0"/>
              </a:spcBef>
              <a:spcAft>
                <a:spcPct val="0"/>
              </a:spcAft>
            </a:pPr>
            <a:r>
              <a:rPr lang="en-US" altLang="en-US" dirty="0">
                <a:solidFill>
                  <a:srgbClr val="222222"/>
                </a:solidFill>
                <a:cs typeface="Arial" panose="020B0604020202020204" pitchFamily="34" charset="0"/>
              </a:rPr>
              <a:t>SnSiO</a:t>
            </a:r>
            <a:r>
              <a:rPr lang="en-US" altLang="en-US" baseline="-30000" dirty="0">
                <a:solidFill>
                  <a:srgbClr val="222222"/>
                </a:solidFill>
                <a:cs typeface="Arial" panose="020B0604020202020204" pitchFamily="34" charset="0"/>
              </a:rPr>
              <a:t>3</a:t>
            </a:r>
            <a:r>
              <a:rPr lang="en-US" altLang="en-US" dirty="0">
                <a:solidFill>
                  <a:srgbClr val="222222"/>
                </a:solidFill>
                <a:cs typeface="Arial" panose="020B0604020202020204" pitchFamily="34" charset="0"/>
              </a:rPr>
              <a:t> + Fe → FeSiO</a:t>
            </a:r>
            <a:r>
              <a:rPr lang="en-US" altLang="en-US" baseline="-30000" dirty="0">
                <a:solidFill>
                  <a:srgbClr val="222222"/>
                </a:solidFill>
                <a:cs typeface="Arial" panose="020B0604020202020204" pitchFamily="34" charset="0"/>
              </a:rPr>
              <a:t>3</a:t>
            </a:r>
            <a:r>
              <a:rPr lang="en-US" altLang="en-US" dirty="0">
                <a:solidFill>
                  <a:srgbClr val="222222"/>
                </a:solidFill>
                <a:cs typeface="Arial" panose="020B0604020202020204" pitchFamily="34" charset="0"/>
              </a:rPr>
              <a:t> + Sn </a:t>
            </a:r>
            <a:r>
              <a:rPr lang="cs-CZ" altLang="en-US" dirty="0">
                <a:solidFill>
                  <a:srgbClr val="222222"/>
                </a:solidFill>
                <a:cs typeface="Arial" panose="020B0604020202020204" pitchFamily="34" charset="0"/>
              </a:rPr>
              <a:t>       </a:t>
            </a:r>
            <a:r>
              <a:rPr lang="en-US" altLang="en-US" i="1" dirty="0" err="1">
                <a:solidFill>
                  <a:srgbClr val="222222"/>
                </a:solidFill>
                <a:cs typeface="Arial" panose="020B0604020202020204" pitchFamily="34" charset="0"/>
              </a:rPr>
              <a:t>srážecí</a:t>
            </a:r>
            <a:r>
              <a:rPr lang="en-US" altLang="en-US" i="1" dirty="0">
                <a:solidFill>
                  <a:srgbClr val="222222"/>
                </a:solidFill>
                <a:cs typeface="Arial" panose="020B0604020202020204" pitchFamily="34" charset="0"/>
              </a:rPr>
              <a:t> </a:t>
            </a:r>
            <a:r>
              <a:rPr lang="en-US" altLang="en-US" i="1" dirty="0" err="1">
                <a:solidFill>
                  <a:srgbClr val="222222"/>
                </a:solidFill>
                <a:cs typeface="Arial" panose="020B0604020202020204" pitchFamily="34" charset="0"/>
              </a:rPr>
              <a:t>pochod</a:t>
            </a:r>
            <a:endParaRPr lang="en-US" altLang="en-US" dirty="0">
              <a:solidFill>
                <a:srgbClr val="222222"/>
              </a:solidFill>
              <a:cs typeface="Arial" panose="020B0604020202020204" pitchFamily="34" charset="0"/>
            </a:endParaRPr>
          </a:p>
          <a:p>
            <a:r>
              <a:rPr lang="en-US" dirty="0" err="1"/>
              <a:t>Obdržený</a:t>
            </a:r>
            <a:r>
              <a:rPr lang="en-US" dirty="0"/>
              <a:t> </a:t>
            </a:r>
            <a:r>
              <a:rPr lang="en-US" dirty="0" err="1"/>
              <a:t>cín</a:t>
            </a:r>
            <a:r>
              <a:rPr lang="en-US" dirty="0"/>
              <a:t> </a:t>
            </a:r>
            <a:r>
              <a:rPr lang="en-US" dirty="0" err="1"/>
              <a:t>není</a:t>
            </a:r>
            <a:r>
              <a:rPr lang="en-US" dirty="0"/>
              <a:t> </a:t>
            </a:r>
            <a:r>
              <a:rPr lang="en-US" dirty="0" err="1"/>
              <a:t>zcela</a:t>
            </a:r>
            <a:r>
              <a:rPr lang="en-US" dirty="0"/>
              <a:t> </a:t>
            </a:r>
            <a:r>
              <a:rPr lang="en-US" dirty="0" err="1"/>
              <a:t>čistý</a:t>
            </a:r>
            <a:r>
              <a:rPr lang="en-US" dirty="0"/>
              <a:t> a proto se </a:t>
            </a:r>
            <a:r>
              <a:rPr lang="en-US" dirty="0" err="1"/>
              <a:t>dále</a:t>
            </a:r>
            <a:r>
              <a:rPr lang="en-US" dirty="0"/>
              <a:t> </a:t>
            </a:r>
            <a:r>
              <a:rPr lang="en-US" dirty="0" err="1"/>
              <a:t>rafinuje</a:t>
            </a:r>
            <a:r>
              <a:rPr lang="en-US" dirty="0"/>
              <a:t>.</a:t>
            </a:r>
            <a:r>
              <a:rPr lang="cs-CZ" dirty="0"/>
              <a:t> Rafinace se provádí na nakloněné nístěji, pokryté žhavým uhlím. Na uhlí se vlije v šachtové peci získaný cín, který stéká po žhavém uhlí a zanechává na něm nečistoty. Práce s naléváním cínu na uhlí se opakuje tolikrát, až cín na uhlí nezanechává zbytky při odtékání. Vyčištěný cín se lije do kadlubů. </a:t>
            </a:r>
            <a:r>
              <a:rPr lang="cs-CZ" dirty="0">
                <a:cs typeface="Arial" panose="020B0604020202020204" pitchFamily="34" charset="0"/>
              </a:rPr>
              <a:t>Surový cín se také rafinuje na vysokou čistotu elektrolyticky, anodou je blok surového cínu.</a:t>
            </a:r>
          </a:p>
          <a:p>
            <a:pPr algn="just"/>
            <a:endParaRPr lang="cs-CZ" altLang="en-US" dirty="0">
              <a:cs typeface="Arial" panose="020B0604020202020204" pitchFamily="34" charset="0"/>
            </a:endParaRPr>
          </a:p>
        </p:txBody>
      </p:sp>
    </p:spTree>
    <p:extLst>
      <p:ext uri="{BB962C8B-B14F-4D97-AF65-F5344CB8AC3E}">
        <p14:creationId xmlns:p14="http://schemas.microsoft.com/office/powerpoint/2010/main" val="21449644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732DB42-6791-42A6-8D48-4344A307AAAC}"/>
              </a:ext>
            </a:extLst>
          </p:cNvPr>
          <p:cNvSpPr/>
          <p:nvPr/>
        </p:nvSpPr>
        <p:spPr>
          <a:xfrm>
            <a:off x="223654" y="2614426"/>
            <a:ext cx="11807687" cy="3970318"/>
          </a:xfrm>
          <a:prstGeom prst="rect">
            <a:avLst/>
          </a:prstGeom>
        </p:spPr>
        <p:txBody>
          <a:bodyPr wrap="square">
            <a:spAutoFit/>
          </a:bodyPr>
          <a:lstStyle/>
          <a:p>
            <a:pPr algn="just"/>
            <a:r>
              <a:rPr lang="cs-CZ" b="1" dirty="0">
                <a:cs typeface="Arial" panose="020B0604020202020204" pitchFamily="34" charset="0"/>
              </a:rPr>
              <a:t>Využití</a:t>
            </a:r>
          </a:p>
          <a:p>
            <a:pPr algn="just"/>
            <a:r>
              <a:rPr lang="cs-CZ" dirty="0">
                <a:cs typeface="Arial" panose="020B0604020202020204" pitchFamily="34" charset="0"/>
              </a:rPr>
              <a:t>  Cín slouží k přípravě celé řady slitin, k výrobě staniolu a k pokovování plechů, zejména pro výrobu plechovek na konzervy (vysoká odolnost proti korozi a zdravotní nezávadnost). Největší podíl cínu </a:t>
            </a:r>
            <a:r>
              <a:rPr lang="cs-CZ" i="1" dirty="0">
                <a:cs typeface="Arial" panose="020B0604020202020204" pitchFamily="34" charset="0"/>
              </a:rPr>
              <a:t>(35% světové spotřeby)</a:t>
            </a:r>
            <a:r>
              <a:rPr lang="cs-CZ" dirty="0">
                <a:cs typeface="Arial" panose="020B0604020202020204" pitchFamily="34" charset="0"/>
              </a:rPr>
              <a:t> se využívá k výrobě pájek. V minulosti se používal i k výrobě nádobí (talíře, korbele) a dalších užitkových předmětů (svícny, medaile, liturgické předměty).</a:t>
            </a:r>
          </a:p>
          <a:p>
            <a:pPr algn="just"/>
            <a:endParaRPr lang="cs-CZ" dirty="0">
              <a:cs typeface="Arial" panose="020B0604020202020204" pitchFamily="34" charset="0"/>
            </a:endParaRPr>
          </a:p>
          <a:p>
            <a:pPr algn="just"/>
            <a:r>
              <a:rPr lang="cs-CZ" b="1" dirty="0">
                <a:cs typeface="Arial" panose="020B0604020202020204" pitchFamily="34" charset="0"/>
              </a:rPr>
              <a:t>Anglický cín </a:t>
            </a:r>
            <a:r>
              <a:rPr lang="cs-CZ" dirty="0">
                <a:cs typeface="Arial" panose="020B0604020202020204" pitchFamily="34" charset="0"/>
              </a:rPr>
              <a:t>(</a:t>
            </a:r>
            <a:r>
              <a:rPr lang="cs-CZ" dirty="0" err="1">
                <a:cs typeface="Arial" panose="020B0604020202020204" pitchFamily="34" charset="0"/>
              </a:rPr>
              <a:t>pewter</a:t>
            </a:r>
            <a:r>
              <a:rPr lang="cs-CZ" dirty="0">
                <a:cs typeface="Arial" panose="020B0604020202020204" pitchFamily="34" charset="0"/>
              </a:rPr>
              <a:t>) – slitina s mědí a antimonem nebo olovem, obsah cínu přesahuje 90 %. Užívá se k výrobě levnějších šperků.</a:t>
            </a:r>
          </a:p>
          <a:p>
            <a:pPr algn="just"/>
            <a:endParaRPr lang="cs-CZ" dirty="0">
              <a:cs typeface="Arial" panose="020B0604020202020204" pitchFamily="34" charset="0"/>
            </a:endParaRPr>
          </a:p>
          <a:p>
            <a:pPr algn="just"/>
            <a:r>
              <a:rPr lang="cs-CZ" b="1" dirty="0">
                <a:cs typeface="Arial" panose="020B0604020202020204" pitchFamily="34" charset="0"/>
              </a:rPr>
              <a:t>Varhanní kov </a:t>
            </a:r>
            <a:r>
              <a:rPr lang="cs-CZ" dirty="0">
                <a:cs typeface="Arial" panose="020B0604020202020204" pitchFamily="34" charset="0"/>
              </a:rPr>
              <a:t>- z něho se vyrábějí varhanní píšťaly. Je to slitina cínu a olova, obsah cínu určuje kvalitu píšťaly a její zvuk. Čím více cínu, tím větší má pak výsledný zvuk lesk, většinou se jedná o kompromis mezi výrobními náklady a požadovaným zvukem.</a:t>
            </a:r>
          </a:p>
          <a:p>
            <a:pPr algn="just"/>
            <a:endParaRPr lang="cs-CZ" dirty="0">
              <a:cs typeface="Arial" panose="020B0604020202020204" pitchFamily="34" charset="0"/>
            </a:endParaRPr>
          </a:p>
          <a:p>
            <a:pPr algn="just"/>
            <a:r>
              <a:rPr lang="cs-CZ" b="1" dirty="0">
                <a:cs typeface="Arial" panose="020B0604020202020204" pitchFamily="34" charset="0"/>
              </a:rPr>
              <a:t>Kov </a:t>
            </a:r>
            <a:r>
              <a:rPr lang="cs-CZ" b="1" dirty="0" err="1">
                <a:cs typeface="Arial" panose="020B0604020202020204" pitchFamily="34" charset="0"/>
              </a:rPr>
              <a:t>Britania</a:t>
            </a:r>
            <a:r>
              <a:rPr lang="cs-CZ" b="1" dirty="0">
                <a:cs typeface="Arial" panose="020B0604020202020204" pitchFamily="34" charset="0"/>
              </a:rPr>
              <a:t> </a:t>
            </a:r>
            <a:r>
              <a:rPr lang="cs-CZ" dirty="0">
                <a:cs typeface="Arial" panose="020B0604020202020204" pitchFamily="34" charset="0"/>
              </a:rPr>
              <a:t>- se využívá k výrobě jídelních příborů a nádobí. Je to slitina 90 % cínu, 8 % antimonu a 2 % mědi.</a:t>
            </a:r>
          </a:p>
        </p:txBody>
      </p:sp>
      <p:sp>
        <p:nvSpPr>
          <p:cNvPr id="8" name="Obdélník 7">
            <a:extLst>
              <a:ext uri="{FF2B5EF4-FFF2-40B4-BE49-F238E27FC236}">
                <a16:creationId xmlns:a16="http://schemas.microsoft.com/office/drawing/2014/main" id="{5066FA76-4AF7-4138-95BF-AD81A2C583DB}"/>
              </a:ext>
            </a:extLst>
          </p:cNvPr>
          <p:cNvSpPr/>
          <p:nvPr/>
        </p:nvSpPr>
        <p:spPr>
          <a:xfrm>
            <a:off x="265044" y="266486"/>
            <a:ext cx="11582400" cy="2308324"/>
          </a:xfrm>
          <a:prstGeom prst="rect">
            <a:avLst/>
          </a:prstGeom>
        </p:spPr>
        <p:txBody>
          <a:bodyPr wrap="square">
            <a:spAutoFit/>
          </a:bodyPr>
          <a:lstStyle/>
          <a:p>
            <a:r>
              <a:rPr lang="cs-CZ" dirty="0"/>
              <a:t>   </a:t>
            </a:r>
            <a:r>
              <a:rPr lang="en-US" dirty="0" err="1"/>
              <a:t>Protože</a:t>
            </a:r>
            <a:r>
              <a:rPr lang="en-US" dirty="0"/>
              <a:t> je </a:t>
            </a:r>
            <a:r>
              <a:rPr lang="en-US" dirty="0" err="1"/>
              <a:t>cínu</a:t>
            </a:r>
            <a:r>
              <a:rPr lang="en-US" dirty="0"/>
              <a:t> </a:t>
            </a:r>
            <a:r>
              <a:rPr lang="en-US" dirty="0" err="1"/>
              <a:t>značný</a:t>
            </a:r>
            <a:r>
              <a:rPr lang="en-US" dirty="0"/>
              <a:t> </a:t>
            </a:r>
            <a:r>
              <a:rPr lang="en-US" dirty="0" err="1"/>
              <a:t>nedostatek</a:t>
            </a:r>
            <a:r>
              <a:rPr lang="en-US" dirty="0"/>
              <a:t>, </a:t>
            </a:r>
            <a:r>
              <a:rPr lang="en-US" dirty="0" err="1"/>
              <a:t>vyrábí</a:t>
            </a:r>
            <a:r>
              <a:rPr lang="en-US" dirty="0"/>
              <a:t> se </a:t>
            </a:r>
            <a:r>
              <a:rPr lang="en-US" dirty="0" err="1"/>
              <a:t>cín</a:t>
            </a:r>
            <a:r>
              <a:rPr lang="en-US" dirty="0"/>
              <a:t> </a:t>
            </a:r>
            <a:r>
              <a:rPr lang="en-US" dirty="0" err="1"/>
              <a:t>i</a:t>
            </a:r>
            <a:r>
              <a:rPr lang="en-US" dirty="0"/>
              <a:t> </a:t>
            </a:r>
            <a:r>
              <a:rPr lang="en-US" b="1" dirty="0"/>
              <a:t>ze </a:t>
            </a:r>
            <a:r>
              <a:rPr lang="en-US" b="1" dirty="0" err="1"/>
              <a:t>zbytků</a:t>
            </a:r>
            <a:r>
              <a:rPr lang="en-US" b="1" dirty="0"/>
              <a:t> a </a:t>
            </a:r>
            <a:r>
              <a:rPr lang="en-US" b="1" dirty="0" err="1"/>
              <a:t>odřezků</a:t>
            </a:r>
            <a:r>
              <a:rPr lang="en-US" b="1" dirty="0"/>
              <a:t> </a:t>
            </a:r>
            <a:r>
              <a:rPr lang="en-US" b="1" dirty="0" err="1"/>
              <a:t>bílého</a:t>
            </a:r>
            <a:r>
              <a:rPr lang="en-US" b="1" dirty="0"/>
              <a:t> </a:t>
            </a:r>
            <a:r>
              <a:rPr lang="en-US" b="1" dirty="0" err="1"/>
              <a:t>plechu</a:t>
            </a:r>
            <a:r>
              <a:rPr lang="en-US" dirty="0"/>
              <a:t>. </a:t>
            </a:r>
            <a:r>
              <a:rPr lang="en-US" dirty="0" err="1"/>
              <a:t>Při</a:t>
            </a:r>
            <a:r>
              <a:rPr lang="en-US" dirty="0"/>
              <a:t> </a:t>
            </a:r>
            <a:r>
              <a:rPr lang="en-US" dirty="0" err="1"/>
              <a:t>výrobě</a:t>
            </a:r>
            <a:r>
              <a:rPr lang="en-US" dirty="0"/>
              <a:t> se </a:t>
            </a:r>
            <a:r>
              <a:rPr lang="en-US" dirty="0" err="1"/>
              <a:t>použije</a:t>
            </a:r>
            <a:r>
              <a:rPr lang="en-US" dirty="0"/>
              <a:t> </a:t>
            </a:r>
            <a:r>
              <a:rPr lang="en-US" dirty="0" err="1"/>
              <a:t>elektrického</a:t>
            </a:r>
            <a:r>
              <a:rPr lang="en-US" dirty="0"/>
              <a:t> </a:t>
            </a:r>
            <a:r>
              <a:rPr lang="en-US" dirty="0" err="1"/>
              <a:t>proudu</a:t>
            </a:r>
            <a:r>
              <a:rPr lang="en-US" dirty="0"/>
              <a:t>. </a:t>
            </a:r>
            <a:r>
              <a:rPr lang="en-US" dirty="0" err="1"/>
              <a:t>Elektrolytem</a:t>
            </a:r>
            <a:r>
              <a:rPr lang="en-US" dirty="0"/>
              <a:t> je </a:t>
            </a:r>
            <a:r>
              <a:rPr lang="en-US" dirty="0" err="1"/>
              <a:t>roztok</a:t>
            </a:r>
            <a:r>
              <a:rPr lang="en-US" dirty="0"/>
              <a:t> </a:t>
            </a:r>
            <a:r>
              <a:rPr lang="en-US" dirty="0" err="1"/>
              <a:t>hydroxidu</a:t>
            </a:r>
            <a:r>
              <a:rPr lang="en-US" dirty="0"/>
              <a:t> </a:t>
            </a:r>
            <a:r>
              <a:rPr lang="en-US" dirty="0" err="1"/>
              <a:t>sodného</a:t>
            </a:r>
            <a:r>
              <a:rPr lang="en-US" dirty="0"/>
              <a:t> NaOH, </a:t>
            </a:r>
            <a:r>
              <a:rPr lang="en-US" dirty="0" err="1"/>
              <a:t>anodu</a:t>
            </a:r>
            <a:r>
              <a:rPr lang="en-US" dirty="0"/>
              <a:t> </a:t>
            </a:r>
            <a:r>
              <a:rPr lang="en-US" dirty="0" err="1"/>
              <a:t>tvoří</a:t>
            </a:r>
            <a:r>
              <a:rPr lang="en-US" dirty="0"/>
              <a:t> </a:t>
            </a:r>
            <a:r>
              <a:rPr lang="en-US" dirty="0" err="1"/>
              <a:t>drátěný</a:t>
            </a:r>
            <a:r>
              <a:rPr lang="en-US" dirty="0"/>
              <a:t> </a:t>
            </a:r>
            <a:r>
              <a:rPr lang="en-US" dirty="0" err="1"/>
              <a:t>košík</a:t>
            </a:r>
            <a:r>
              <a:rPr lang="en-US" dirty="0"/>
              <a:t> </a:t>
            </a:r>
            <a:r>
              <a:rPr lang="en-US" dirty="0" err="1"/>
              <a:t>naplněný</a:t>
            </a:r>
            <a:r>
              <a:rPr lang="en-US" dirty="0"/>
              <a:t> </a:t>
            </a:r>
            <a:r>
              <a:rPr lang="en-US" dirty="0" err="1"/>
              <a:t>odpadky</a:t>
            </a:r>
            <a:r>
              <a:rPr lang="en-US" dirty="0"/>
              <a:t> </a:t>
            </a:r>
            <a:r>
              <a:rPr lang="en-US" dirty="0" err="1"/>
              <a:t>bílého</a:t>
            </a:r>
            <a:r>
              <a:rPr lang="en-US" dirty="0"/>
              <a:t> </a:t>
            </a:r>
            <a:r>
              <a:rPr lang="en-US" dirty="0" err="1"/>
              <a:t>plechu</a:t>
            </a:r>
            <a:r>
              <a:rPr lang="en-US" dirty="0"/>
              <a:t>. Na </a:t>
            </a:r>
            <a:r>
              <a:rPr lang="en-US" dirty="0" err="1"/>
              <a:t>železné</a:t>
            </a:r>
            <a:r>
              <a:rPr lang="en-US" dirty="0"/>
              <a:t> </a:t>
            </a:r>
            <a:r>
              <a:rPr lang="en-US" dirty="0" err="1"/>
              <a:t>katodě</a:t>
            </a:r>
            <a:r>
              <a:rPr lang="en-US" dirty="0"/>
              <a:t> se </a:t>
            </a:r>
            <a:r>
              <a:rPr lang="en-US" dirty="0" err="1"/>
              <a:t>usazuje</a:t>
            </a:r>
            <a:r>
              <a:rPr lang="en-US" dirty="0"/>
              <a:t> </a:t>
            </a:r>
            <a:r>
              <a:rPr lang="en-US" dirty="0" err="1"/>
              <a:t>houbovitý</a:t>
            </a:r>
            <a:r>
              <a:rPr lang="en-US" dirty="0"/>
              <a:t> </a:t>
            </a:r>
            <a:r>
              <a:rPr lang="en-US" dirty="0" err="1"/>
              <a:t>cín</a:t>
            </a:r>
            <a:r>
              <a:rPr lang="en-US" dirty="0"/>
              <a:t>, </a:t>
            </a:r>
            <a:r>
              <a:rPr lang="en-US" dirty="0" err="1"/>
              <a:t>který</a:t>
            </a:r>
            <a:r>
              <a:rPr lang="en-US" dirty="0"/>
              <a:t> se </a:t>
            </a:r>
            <a:r>
              <a:rPr lang="en-US" dirty="0" err="1"/>
              <a:t>vybírá</a:t>
            </a:r>
            <a:r>
              <a:rPr lang="en-US" dirty="0"/>
              <a:t> a </a:t>
            </a:r>
            <a:r>
              <a:rPr lang="en-US" dirty="0" err="1"/>
              <a:t>taví</a:t>
            </a:r>
            <a:r>
              <a:rPr lang="en-US" dirty="0"/>
              <a:t> za </a:t>
            </a:r>
            <a:r>
              <a:rPr lang="en-US" dirty="0" err="1"/>
              <a:t>vzniku</a:t>
            </a:r>
            <a:r>
              <a:rPr lang="en-US" dirty="0"/>
              <a:t> </a:t>
            </a:r>
            <a:r>
              <a:rPr lang="en-US" dirty="0" err="1"/>
              <a:t>velmi</a:t>
            </a:r>
            <a:r>
              <a:rPr lang="en-US" dirty="0"/>
              <a:t> </a:t>
            </a:r>
            <a:r>
              <a:rPr lang="en-US" dirty="0" err="1"/>
              <a:t>čistého</a:t>
            </a:r>
            <a:r>
              <a:rPr lang="en-US" dirty="0"/>
              <a:t> </a:t>
            </a:r>
            <a:r>
              <a:rPr lang="en-US" dirty="0" err="1"/>
              <a:t>kovu</a:t>
            </a:r>
            <a:r>
              <a:rPr lang="en-US" dirty="0"/>
              <a:t>. </a:t>
            </a:r>
            <a:r>
              <a:rPr lang="en-US" dirty="0" err="1"/>
              <a:t>Železné</a:t>
            </a:r>
            <a:r>
              <a:rPr lang="en-US" dirty="0"/>
              <a:t> </a:t>
            </a:r>
            <a:r>
              <a:rPr lang="en-US" dirty="0" err="1"/>
              <a:t>odpadky</a:t>
            </a:r>
            <a:r>
              <a:rPr lang="en-US" dirty="0"/>
              <a:t> po </a:t>
            </a:r>
            <a:r>
              <a:rPr lang="en-US" dirty="0" err="1"/>
              <a:t>odstranění</a:t>
            </a:r>
            <a:r>
              <a:rPr lang="en-US" dirty="0"/>
              <a:t> </a:t>
            </a:r>
            <a:r>
              <a:rPr lang="en-US" dirty="0" err="1"/>
              <a:t>cínu</a:t>
            </a:r>
            <a:r>
              <a:rPr lang="en-US" dirty="0"/>
              <a:t> se </a:t>
            </a:r>
            <a:r>
              <a:rPr lang="en-US" dirty="0" err="1"/>
              <a:t>použijí</a:t>
            </a:r>
            <a:r>
              <a:rPr lang="en-US" dirty="0"/>
              <a:t> </a:t>
            </a:r>
            <a:r>
              <a:rPr lang="en-US" dirty="0" err="1"/>
              <a:t>jako</a:t>
            </a:r>
            <a:r>
              <a:rPr lang="en-US" dirty="0"/>
              <a:t> </a:t>
            </a:r>
            <a:r>
              <a:rPr lang="en-US" dirty="0" err="1"/>
              <a:t>šrot</a:t>
            </a:r>
            <a:r>
              <a:rPr lang="en-US" dirty="0"/>
              <a:t> </a:t>
            </a:r>
            <a:r>
              <a:rPr lang="en-US" dirty="0" err="1"/>
              <a:t>při</a:t>
            </a:r>
            <a:r>
              <a:rPr lang="en-US" dirty="0"/>
              <a:t> </a:t>
            </a:r>
            <a:r>
              <a:rPr lang="en-US" dirty="0" err="1"/>
              <a:t>výrobě</a:t>
            </a:r>
            <a:r>
              <a:rPr lang="en-US" dirty="0"/>
              <a:t> </a:t>
            </a:r>
            <a:r>
              <a:rPr lang="en-US" dirty="0" err="1"/>
              <a:t>železa</a:t>
            </a:r>
            <a:r>
              <a:rPr lang="en-US" dirty="0"/>
              <a:t> a </a:t>
            </a:r>
            <a:r>
              <a:rPr lang="en-US" dirty="0" err="1"/>
              <a:t>oceli</a:t>
            </a:r>
            <a:r>
              <a:rPr lang="en-US" dirty="0"/>
              <a:t>.</a:t>
            </a:r>
            <a:endParaRPr lang="cs-CZ" dirty="0"/>
          </a:p>
          <a:p>
            <a:endParaRPr lang="cs-CZ" dirty="0"/>
          </a:p>
          <a:p>
            <a:r>
              <a:rPr lang="cs-CZ" dirty="0">
                <a:cs typeface="Arial" panose="020B0604020202020204" pitchFamily="34" charset="0"/>
              </a:rPr>
              <a:t>K opětovné regeneraci pocínovaných předmětů lze využít elektrolýzu nebo se cín z pocínovaných kovových povrchů zpětně získává působením plynného chloru.</a:t>
            </a:r>
          </a:p>
          <a:p>
            <a:endParaRPr lang="en-US" dirty="0"/>
          </a:p>
        </p:txBody>
      </p:sp>
    </p:spTree>
    <p:extLst>
      <p:ext uri="{BB962C8B-B14F-4D97-AF65-F5344CB8AC3E}">
        <p14:creationId xmlns:p14="http://schemas.microsoft.com/office/powerpoint/2010/main" val="21280159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CDA9193-37EA-40FA-B9E6-A0B9BBDA490F}"/>
              </a:ext>
            </a:extLst>
          </p:cNvPr>
          <p:cNvSpPr/>
          <p:nvPr/>
        </p:nvSpPr>
        <p:spPr>
          <a:xfrm>
            <a:off x="384313" y="426524"/>
            <a:ext cx="11542643" cy="4801314"/>
          </a:xfrm>
          <a:prstGeom prst="rect">
            <a:avLst/>
          </a:prstGeom>
        </p:spPr>
        <p:txBody>
          <a:bodyPr wrap="square">
            <a:spAutoFit/>
          </a:bodyPr>
          <a:lstStyle/>
          <a:p>
            <a:pPr algn="just"/>
            <a:r>
              <a:rPr lang="cs-CZ" dirty="0">
                <a:cs typeface="Arial" panose="020B0604020202020204" pitchFamily="34" charset="0"/>
              </a:rPr>
              <a:t>    Významnou skupinu slitin cínu představují pájky. Cín je součástí především pájek pro tzv. měkké pájení. </a:t>
            </a:r>
            <a:r>
              <a:rPr lang="cs-CZ" b="1" dirty="0">
                <a:cs typeface="Arial" panose="020B0604020202020204" pitchFamily="34" charset="0"/>
              </a:rPr>
              <a:t>Měkké pájky </a:t>
            </a:r>
            <a:r>
              <a:rPr lang="cs-CZ" dirty="0">
                <a:cs typeface="Arial" panose="020B0604020202020204" pitchFamily="34" charset="0"/>
              </a:rPr>
              <a:t>(s teplotou tání nižší než 400 °C) jsou slitiny kovů jako </a:t>
            </a:r>
            <a:r>
              <a:rPr lang="cs-CZ" dirty="0" err="1">
                <a:cs typeface="Arial" panose="020B0604020202020204" pitchFamily="34" charset="0"/>
              </a:rPr>
              <a:t>Pb</a:t>
            </a:r>
            <a:r>
              <a:rPr lang="cs-CZ" dirty="0">
                <a:cs typeface="Arial" panose="020B0604020202020204" pitchFamily="34" charset="0"/>
              </a:rPr>
              <a:t>, </a:t>
            </a:r>
            <a:r>
              <a:rPr lang="cs-CZ" dirty="0" err="1">
                <a:cs typeface="Arial" panose="020B0604020202020204" pitchFamily="34" charset="0"/>
              </a:rPr>
              <a:t>Sn</a:t>
            </a:r>
            <a:r>
              <a:rPr lang="cs-CZ" dirty="0">
                <a:cs typeface="Arial" panose="020B0604020202020204" pitchFamily="34" charset="0"/>
              </a:rPr>
              <a:t>, Cd, Zn, </a:t>
            </a:r>
            <a:r>
              <a:rPr lang="cs-CZ" dirty="0" err="1">
                <a:cs typeface="Arial" panose="020B0604020202020204" pitchFamily="34" charset="0"/>
              </a:rPr>
              <a:t>Ag</a:t>
            </a:r>
            <a:r>
              <a:rPr lang="cs-CZ" dirty="0">
                <a:cs typeface="Arial" panose="020B0604020202020204" pitchFamily="34" charset="0"/>
              </a:rPr>
              <a:t> aj. Tyto pájky jsou využívány pro instalatérské práce (pájení trubek pro rozvody vody, topných médií, chladicích médií v klimatizacích), pro klempířské práce jako je spojování okapů, střešních krytin a ve velkém měřítku v elektrotechnice. </a:t>
            </a:r>
          </a:p>
          <a:p>
            <a:pPr algn="just"/>
            <a:r>
              <a:rPr lang="cs-CZ" dirty="0">
                <a:cs typeface="Arial" panose="020B0604020202020204" pitchFamily="34" charset="0"/>
              </a:rPr>
              <a:t>    Pro některé aplikace se odlévají </a:t>
            </a:r>
            <a:r>
              <a:rPr lang="cs-CZ" b="1" dirty="0">
                <a:cs typeface="Arial" panose="020B0604020202020204" pitchFamily="34" charset="0"/>
              </a:rPr>
              <a:t>komplikovanější směsi</a:t>
            </a:r>
            <a:r>
              <a:rPr lang="cs-CZ" dirty="0">
                <a:cs typeface="Arial" panose="020B0604020202020204" pitchFamily="34" charset="0"/>
              </a:rPr>
              <a:t>, obvykle se jedná o slitiny cínu, olova, kadmia a antimonu. Pro zvýšení bodu tání, zvýšení pevnosti a vodivosti spoje se často leguje do slitiny i stříbro. Pro účely, vyžadující zvlášť velkou tvrdost spoje se navíc přidává i fosfor, který však zvyšuje křehkost materiálu.</a:t>
            </a:r>
          </a:p>
          <a:p>
            <a:pPr algn="just"/>
            <a:r>
              <a:rPr lang="cs-CZ" dirty="0">
                <a:cs typeface="Arial" panose="020B0604020202020204" pitchFamily="34" charset="0"/>
              </a:rPr>
              <a:t>   Pro pájení v elektrotechnice a elektronice se dlouho používala </a:t>
            </a:r>
            <a:r>
              <a:rPr lang="cs-CZ" b="1" dirty="0">
                <a:cs typeface="Arial" panose="020B0604020202020204" pitchFamily="34" charset="0"/>
              </a:rPr>
              <a:t>eutektická slitina</a:t>
            </a:r>
            <a:r>
              <a:rPr lang="cs-CZ" dirty="0">
                <a:cs typeface="Arial" panose="020B0604020202020204" pitchFamily="34" charset="0"/>
              </a:rPr>
              <a:t> s 37 % olova a 63 % cínu. Její teplota tání je 183 °C. Výhodou eutektické slitiny je hlavně to, že tuhne bez přechodových fází. Tyto dříve používané slitiny s olovem jsou podle směrnice </a:t>
            </a:r>
            <a:r>
              <a:rPr lang="cs-CZ" dirty="0" err="1">
                <a:cs typeface="Arial" panose="020B0604020202020204" pitchFamily="34" charset="0"/>
              </a:rPr>
              <a:t>RoHS</a:t>
            </a:r>
            <a:r>
              <a:rPr lang="cs-CZ" dirty="0">
                <a:cs typeface="Arial" panose="020B0604020202020204" pitchFamily="34" charset="0"/>
              </a:rPr>
              <a:t> od r. 2006 zakázány a jsou proto nahrazeny slitinami </a:t>
            </a:r>
            <a:r>
              <a:rPr lang="cs-CZ" dirty="0" err="1">
                <a:cs typeface="Arial" panose="020B0604020202020204" pitchFamily="34" charset="0"/>
              </a:rPr>
              <a:t>Sn</a:t>
            </a:r>
            <a:r>
              <a:rPr lang="cs-CZ" dirty="0">
                <a:cs typeface="Arial" panose="020B0604020202020204" pitchFamily="34" charset="0"/>
              </a:rPr>
              <a:t> s Cd, Zn, Ni, </a:t>
            </a:r>
            <a:r>
              <a:rPr lang="cs-CZ" dirty="0" err="1">
                <a:cs typeface="Arial" panose="020B0604020202020204" pitchFamily="34" charset="0"/>
              </a:rPr>
              <a:t>Bi</a:t>
            </a:r>
            <a:r>
              <a:rPr lang="cs-CZ" dirty="0">
                <a:cs typeface="Arial" panose="020B0604020202020204" pitchFamily="34" charset="0"/>
              </a:rPr>
              <a:t>, In, aj., (např. pájka 220, s Cd</a:t>
            </a:r>
            <a:r>
              <a:rPr lang="cs-CZ" baseline="-25000" dirty="0">
                <a:cs typeface="Arial" panose="020B0604020202020204" pitchFamily="34" charset="0"/>
              </a:rPr>
              <a:t>82</a:t>
            </a:r>
            <a:r>
              <a:rPr lang="cs-CZ" dirty="0">
                <a:cs typeface="Arial" panose="020B0604020202020204" pitchFamily="34" charset="0"/>
              </a:rPr>
              <a:t>Zn</a:t>
            </a:r>
            <a:r>
              <a:rPr lang="cs-CZ" baseline="-25000" dirty="0">
                <a:cs typeface="Arial" panose="020B0604020202020204" pitchFamily="34" charset="0"/>
              </a:rPr>
              <a:t>16</a:t>
            </a:r>
            <a:r>
              <a:rPr lang="cs-CZ" dirty="0">
                <a:cs typeface="Arial" panose="020B0604020202020204" pitchFamily="34" charset="0"/>
              </a:rPr>
              <a:t>Ag</a:t>
            </a:r>
            <a:r>
              <a:rPr lang="cs-CZ" baseline="-25000" dirty="0">
                <a:cs typeface="Arial" panose="020B0604020202020204" pitchFamily="34" charset="0"/>
              </a:rPr>
              <a:t>2</a:t>
            </a:r>
            <a:r>
              <a:rPr lang="cs-CZ" dirty="0">
                <a:cs typeface="Arial" panose="020B0604020202020204" pitchFamily="34" charset="0"/>
              </a:rPr>
              <a:t>). Jejich vlastnosti jsou však v porovnání s olovnatými méně výhodné, např. mají horší smáčivost a vyšší teplotu tavení. </a:t>
            </a:r>
          </a:p>
          <a:p>
            <a:pPr algn="just"/>
            <a:r>
              <a:rPr lang="cs-CZ" dirty="0">
                <a:cs typeface="Arial" panose="020B0604020202020204" pitchFamily="34" charset="0"/>
              </a:rPr>
              <a:t>  Pájky pro elektrotechniku jsou dodávány v nejrůznějších formách. Pro ruční pájení v elektronice se dodávají v podobě „dutého“ drátu (trubičky) vyplněné pastovitým tavidlem. K pájení SMD součástek (</a:t>
            </a:r>
            <a:r>
              <a:rPr lang="cs-CZ" dirty="0" err="1">
                <a:cs typeface="Arial" panose="020B0604020202020204" pitchFamily="34" charset="0"/>
              </a:rPr>
              <a:t>Surface</a:t>
            </a:r>
            <a:r>
              <a:rPr lang="cs-CZ" dirty="0">
                <a:cs typeface="Arial" panose="020B0604020202020204" pitchFamily="34" charset="0"/>
              </a:rPr>
              <a:t> </a:t>
            </a:r>
            <a:r>
              <a:rPr lang="cs-CZ" dirty="0" err="1">
                <a:cs typeface="Arial" panose="020B0604020202020204" pitchFamily="34" charset="0"/>
              </a:rPr>
              <a:t>Mounting</a:t>
            </a:r>
            <a:r>
              <a:rPr lang="cs-CZ" dirty="0">
                <a:cs typeface="Arial" panose="020B0604020202020204" pitchFamily="34" charset="0"/>
              </a:rPr>
              <a:t> </a:t>
            </a:r>
            <a:r>
              <a:rPr lang="cs-CZ" dirty="0" err="1">
                <a:cs typeface="Arial" panose="020B0604020202020204" pitchFamily="34" charset="0"/>
              </a:rPr>
              <a:t>Devices</a:t>
            </a:r>
            <a:r>
              <a:rPr lang="cs-CZ" dirty="0">
                <a:cs typeface="Arial" panose="020B0604020202020204" pitchFamily="34" charset="0"/>
              </a:rPr>
              <a:t> - </a:t>
            </a:r>
            <a:r>
              <a:rPr lang="cs-CZ" dirty="0" err="1">
                <a:cs typeface="Arial" panose="020B0604020202020204" pitchFamily="34" charset="0"/>
              </a:rPr>
              <a:t>bezvývodové</a:t>
            </a:r>
            <a:r>
              <a:rPr lang="cs-CZ" dirty="0">
                <a:cs typeface="Arial" panose="020B0604020202020204" pitchFamily="34" charset="0"/>
              </a:rPr>
              <a:t> součástky) se užívá pájka v pastovité formě, což jsou miniaturní kuličky pájky smísené s pastovitým tavidlem. Jako vsázka do zařízení pro hromadné pájení (cínová vlna) se užívají vakuově odlévané slitky (tyče) o hmotnosti půl až několika kilogramů.</a:t>
            </a:r>
          </a:p>
        </p:txBody>
      </p:sp>
    </p:spTree>
    <p:extLst>
      <p:ext uri="{BB962C8B-B14F-4D97-AF65-F5344CB8AC3E}">
        <p14:creationId xmlns:p14="http://schemas.microsoft.com/office/powerpoint/2010/main" val="9793377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40626" y="1397675"/>
            <a:ext cx="6493682" cy="2031325"/>
          </a:xfrm>
          <a:prstGeom prst="rect">
            <a:avLst/>
          </a:prstGeom>
        </p:spPr>
        <p:txBody>
          <a:bodyPr wrap="square">
            <a:spAutoFit/>
          </a:bodyPr>
          <a:lstStyle/>
          <a:p>
            <a:pPr algn="just"/>
            <a:r>
              <a:rPr lang="cs-CZ" altLang="en-US" dirty="0" err="1">
                <a:cs typeface="Arial" panose="020B0604020202020204" pitchFamily="34" charset="0"/>
              </a:rPr>
              <a:t>Př</a:t>
            </a:r>
            <a:r>
              <a:rPr lang="en-GB" altLang="en-US" dirty="0" err="1">
                <a:cs typeface="Arial" panose="020B0604020202020204" pitchFamily="34" charset="0"/>
              </a:rPr>
              <a:t>i</a:t>
            </a:r>
            <a:r>
              <a:rPr lang="en-GB" altLang="en-US" dirty="0">
                <a:cs typeface="Arial" panose="020B0604020202020204" pitchFamily="34" charset="0"/>
              </a:rPr>
              <a:t> </a:t>
            </a:r>
            <a:r>
              <a:rPr lang="en-GB" altLang="en-US" dirty="0" err="1">
                <a:cs typeface="Arial" panose="020B0604020202020204" pitchFamily="34" charset="0"/>
              </a:rPr>
              <a:t>teplotách</a:t>
            </a:r>
            <a:r>
              <a:rPr lang="en-GB" altLang="en-US" dirty="0">
                <a:cs typeface="Arial" panose="020B0604020202020204" pitchFamily="34" charset="0"/>
              </a:rPr>
              <a:t> pod 13</a:t>
            </a:r>
            <a:r>
              <a:rPr lang="cs-CZ" altLang="en-US" dirty="0">
                <a:cs typeface="Arial" panose="020B0604020202020204" pitchFamily="34" charset="0"/>
              </a:rPr>
              <a:t> </a:t>
            </a:r>
            <a:r>
              <a:rPr lang="cs-CZ" altLang="en-US" baseline="30000" dirty="0">
                <a:cs typeface="Arial" panose="020B0604020202020204" pitchFamily="34" charset="0"/>
              </a:rPr>
              <a:t>0</a:t>
            </a:r>
            <a:r>
              <a:rPr lang="en-GB" altLang="en-US" dirty="0">
                <a:cs typeface="Arial" panose="020B0604020202020204" pitchFamily="34" charset="0"/>
              </a:rPr>
              <a:t>C </a:t>
            </a:r>
            <a:r>
              <a:rPr lang="en-GB" altLang="en-US" dirty="0" err="1">
                <a:cs typeface="Arial" panose="020B0604020202020204" pitchFamily="34" charset="0"/>
              </a:rPr>
              <a:t>po</a:t>
            </a:r>
            <a:r>
              <a:rPr lang="en-GB" altLang="en-US" dirty="0">
                <a:cs typeface="Arial" panose="020B0604020202020204" pitchFamily="34" charset="0"/>
              </a:rPr>
              <a:t> </a:t>
            </a:r>
            <a:r>
              <a:rPr lang="en-GB" altLang="en-US" dirty="0" err="1">
                <a:cs typeface="Arial" panose="020B0604020202020204" pitchFamily="34" charset="0"/>
              </a:rPr>
              <a:t>delší</a:t>
            </a:r>
            <a:r>
              <a:rPr lang="en-GB" altLang="en-US" dirty="0">
                <a:cs typeface="Arial" panose="020B0604020202020204" pitchFamily="34" charset="0"/>
              </a:rPr>
              <a:t> dob</a:t>
            </a:r>
            <a:r>
              <a:rPr lang="cs-CZ" altLang="en-US" dirty="0">
                <a:cs typeface="Arial" panose="020B0604020202020204" pitchFamily="34" charset="0"/>
              </a:rPr>
              <a:t>ě</a:t>
            </a:r>
            <a:r>
              <a:rPr lang="en-GB" altLang="en-US" dirty="0">
                <a:cs typeface="Arial" panose="020B0604020202020204" pitchFamily="34" charset="0"/>
              </a:rPr>
              <a:t> </a:t>
            </a:r>
            <a:r>
              <a:rPr lang="en-GB" altLang="en-US" dirty="0" err="1">
                <a:cs typeface="Arial" panose="020B0604020202020204" pitchFamily="34" charset="0"/>
              </a:rPr>
              <a:t>vzniká</a:t>
            </a:r>
            <a:r>
              <a:rPr lang="en-GB" altLang="en-US" dirty="0">
                <a:cs typeface="Arial" panose="020B0604020202020204" pitchFamily="34" charset="0"/>
              </a:rPr>
              <a:t> </a:t>
            </a:r>
            <a:r>
              <a:rPr lang="en-GB" altLang="en-US" dirty="0" err="1">
                <a:cs typeface="Arial" panose="020B0604020202020204" pitchFamily="34" charset="0"/>
              </a:rPr>
              <a:t>krychlová</a:t>
            </a:r>
            <a:r>
              <a:rPr lang="en-GB" altLang="en-US" dirty="0">
                <a:cs typeface="Arial" panose="020B0604020202020204" pitchFamily="34" charset="0"/>
              </a:rPr>
              <a:t>, </a:t>
            </a:r>
            <a:r>
              <a:rPr lang="en-GB" altLang="en-US" dirty="0" err="1">
                <a:cs typeface="Arial" panose="020B0604020202020204" pitchFamily="34" charset="0"/>
              </a:rPr>
              <a:t>šedá</a:t>
            </a:r>
            <a:r>
              <a:rPr lang="en-GB" altLang="en-US" dirty="0">
                <a:cs typeface="Arial" panose="020B0604020202020204" pitchFamily="34" charset="0"/>
              </a:rPr>
              <a:t> </a:t>
            </a:r>
            <a:r>
              <a:rPr lang="en-GB" altLang="en-US" dirty="0" err="1">
                <a:cs typeface="Arial" panose="020B0604020202020204" pitchFamily="34" charset="0"/>
              </a:rPr>
              <a:t>modifikace</a:t>
            </a:r>
            <a:r>
              <a:rPr lang="en-GB" altLang="en-US" dirty="0">
                <a:cs typeface="Arial" panose="020B0604020202020204" pitchFamily="34" charset="0"/>
              </a:rPr>
              <a:t> (</a:t>
            </a:r>
            <a:r>
              <a:rPr lang="el-GR" dirty="0">
                <a:cs typeface="Arial" panose="020B0604020202020204" pitchFamily="34" charset="0"/>
              </a:rPr>
              <a:t>α</a:t>
            </a:r>
            <a:r>
              <a:rPr lang="cs-CZ" dirty="0">
                <a:cs typeface="Arial" panose="020B0604020202020204" pitchFamily="34" charset="0"/>
              </a:rPr>
              <a:t>). Ta</a:t>
            </a:r>
            <a:r>
              <a:rPr lang="el-GR" dirty="0">
                <a:cs typeface="Arial" panose="020B0604020202020204" pitchFamily="34" charset="0"/>
              </a:rPr>
              <a:t> </a:t>
            </a:r>
            <a:r>
              <a:rPr lang="cs-CZ" dirty="0">
                <a:cs typeface="Arial" panose="020B0604020202020204" pitchFamily="34" charset="0"/>
              </a:rPr>
              <a:t>je velmi křehká a cínové předměty postižené touto přeměnou se postupně rozpadají na prášek. Ochrana před cínovým morem spočívá v udržování předmětů v teplotách nad 13,2 °C. Prevencí užívanou v současnosti je místo čistého cínu používat jeho slitiny s malým množstvím antimonu nebo bismutu, které brání rekrystalizaci.</a:t>
            </a:r>
          </a:p>
        </p:txBody>
      </p:sp>
      <p:sp>
        <p:nvSpPr>
          <p:cNvPr id="5" name="Obdélník 4"/>
          <p:cNvSpPr/>
          <p:nvPr/>
        </p:nvSpPr>
        <p:spPr>
          <a:xfrm>
            <a:off x="261937" y="5019676"/>
            <a:ext cx="11839575" cy="1477328"/>
          </a:xfrm>
          <a:prstGeom prst="rect">
            <a:avLst/>
          </a:prstGeom>
        </p:spPr>
        <p:txBody>
          <a:bodyPr wrap="square">
            <a:spAutoFit/>
          </a:bodyPr>
          <a:lstStyle/>
          <a:p>
            <a:pPr algn="just"/>
            <a:r>
              <a:rPr lang="cs-CZ" dirty="0">
                <a:cs typeface="Arial" panose="020B0604020202020204" pitchFamily="34" charset="0"/>
              </a:rPr>
              <a:t>   Cínový mor mohl být jednou z příčin </a:t>
            </a:r>
            <a:r>
              <a:rPr lang="cs-CZ" b="1" dirty="0">
                <a:cs typeface="Arial" panose="020B0604020202020204" pitchFamily="34" charset="0"/>
              </a:rPr>
              <a:t>zkázy polární expedice Roberta </a:t>
            </a:r>
            <a:r>
              <a:rPr lang="cs-CZ" b="1" dirty="0" err="1">
                <a:cs typeface="Arial" panose="020B0604020202020204" pitchFamily="34" charset="0"/>
              </a:rPr>
              <a:t>Scotta</a:t>
            </a:r>
            <a:r>
              <a:rPr lang="cs-CZ" b="1" dirty="0">
                <a:cs typeface="Arial" panose="020B0604020202020204" pitchFamily="34" charset="0"/>
              </a:rPr>
              <a:t> </a:t>
            </a:r>
            <a:r>
              <a:rPr lang="cs-CZ" dirty="0">
                <a:cs typeface="Arial" panose="020B0604020202020204" pitchFamily="34" charset="0"/>
              </a:rPr>
              <a:t>v letech 1911–12. Plechovky s petrolejem, které obsahovala všechna depa zásob na zpáteční cestě, byly údajně sletovány cínem, který v mrazech povolil, takže se </a:t>
            </a:r>
            <a:r>
              <a:rPr lang="cs-CZ" dirty="0" err="1">
                <a:cs typeface="Arial" panose="020B0604020202020204" pitchFamily="34" charset="0"/>
              </a:rPr>
              <a:t>Scottovi</a:t>
            </a:r>
            <a:r>
              <a:rPr lang="cs-CZ" dirty="0">
                <a:cs typeface="Arial" panose="020B0604020202020204" pitchFamily="34" charset="0"/>
              </a:rPr>
              <a:t> a jeho mužům nedostávalo paliva. </a:t>
            </a:r>
          </a:p>
          <a:p>
            <a:pPr algn="just"/>
            <a:r>
              <a:rPr lang="cs-CZ" dirty="0">
                <a:cs typeface="Arial" panose="020B0604020202020204" pitchFamily="34" charset="0"/>
              </a:rPr>
              <a:t>   Podle některých teorií měl cínový mor podíl i na </a:t>
            </a:r>
            <a:r>
              <a:rPr lang="cs-CZ" b="1" dirty="0">
                <a:cs typeface="Arial" panose="020B0604020202020204" pitchFamily="34" charset="0"/>
              </a:rPr>
              <a:t>zkáze Napoleonovy armády </a:t>
            </a:r>
            <a:r>
              <a:rPr lang="cs-CZ" dirty="0">
                <a:cs typeface="Arial" panose="020B0604020202020204" pitchFamily="34" charset="0"/>
              </a:rPr>
              <a:t>v Rusku, kde vojákům upadaly cínové knoflíky z uniforem a ty pak v mrazu nešly zapnout. Knoflíky však byly z cínových slitin, ty by měly mrazu odolávat lépe.</a:t>
            </a:r>
          </a:p>
        </p:txBody>
      </p:sp>
      <p:pic>
        <p:nvPicPr>
          <p:cNvPr id="15974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900" y="790801"/>
            <a:ext cx="4169474" cy="36768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143125" y="529191"/>
            <a:ext cx="1454244" cy="369332"/>
          </a:xfrm>
          <a:prstGeom prst="rect">
            <a:avLst/>
          </a:prstGeom>
        </p:spPr>
        <p:txBody>
          <a:bodyPr wrap="none">
            <a:spAutoFit/>
          </a:bodyPr>
          <a:lstStyle/>
          <a:p>
            <a:r>
              <a:rPr lang="cs-CZ" altLang="en-US" b="1" dirty="0">
                <a:latin typeface="Arial" panose="020B0604020202020204" pitchFamily="34" charset="0"/>
                <a:cs typeface="Arial" panose="020B0604020202020204" pitchFamily="34" charset="0"/>
              </a:rPr>
              <a:t>C</a:t>
            </a:r>
            <a:r>
              <a:rPr lang="en-GB" altLang="en-US" b="1" dirty="0" err="1">
                <a:latin typeface="Arial" panose="020B0604020202020204" pitchFamily="34" charset="0"/>
                <a:cs typeface="Arial" panose="020B0604020202020204" pitchFamily="34" charset="0"/>
              </a:rPr>
              <a:t>ínový</a:t>
            </a:r>
            <a:r>
              <a:rPr lang="en-GB" altLang="en-US" b="1" dirty="0">
                <a:latin typeface="Arial" panose="020B0604020202020204" pitchFamily="34" charset="0"/>
                <a:cs typeface="Arial" panose="020B0604020202020204" pitchFamily="34" charset="0"/>
              </a:rPr>
              <a:t> </a:t>
            </a:r>
            <a:r>
              <a:rPr lang="en-GB" altLang="en-US" b="1" dirty="0" err="1">
                <a:latin typeface="Arial" panose="020B0604020202020204" pitchFamily="34" charset="0"/>
                <a:cs typeface="Arial" panose="020B0604020202020204" pitchFamily="34" charset="0"/>
              </a:rPr>
              <a:t>mor</a:t>
            </a:r>
            <a:endParaRPr lang="cs-CZ" dirty="0"/>
          </a:p>
        </p:txBody>
      </p:sp>
    </p:spTree>
    <p:extLst>
      <p:ext uri="{BB962C8B-B14F-4D97-AF65-F5344CB8AC3E}">
        <p14:creationId xmlns:p14="http://schemas.microsoft.com/office/powerpoint/2010/main" val="2503534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D10C9D-9F43-45E4-8DAF-97A5A534EE51}"/>
              </a:ext>
            </a:extLst>
          </p:cNvPr>
          <p:cNvSpPr>
            <a:spLocks noGrp="1"/>
          </p:cNvSpPr>
          <p:nvPr>
            <p:ph type="title"/>
          </p:nvPr>
        </p:nvSpPr>
        <p:spPr>
          <a:xfrm>
            <a:off x="361122" y="285612"/>
            <a:ext cx="10515600" cy="575779"/>
          </a:xfrm>
        </p:spPr>
        <p:txBody>
          <a:bodyPr>
            <a:normAutofit/>
          </a:bodyPr>
          <a:lstStyle/>
          <a:p>
            <a:r>
              <a:rPr lang="cs-CZ" sz="2800" b="1" dirty="0">
                <a:latin typeface="+mn-lt"/>
              </a:rPr>
              <a:t>Metalurgie olova</a:t>
            </a:r>
            <a:endParaRPr lang="en-US" sz="2800" b="1" dirty="0">
              <a:latin typeface="+mn-lt"/>
            </a:endParaRPr>
          </a:p>
        </p:txBody>
      </p:sp>
      <p:sp>
        <p:nvSpPr>
          <p:cNvPr id="4" name="Obdélník 3">
            <a:extLst>
              <a:ext uri="{FF2B5EF4-FFF2-40B4-BE49-F238E27FC236}">
                <a16:creationId xmlns:a16="http://schemas.microsoft.com/office/drawing/2014/main" id="{CC6464CF-6CE9-4CB7-B84E-B5DC3A0BBF1C}"/>
              </a:ext>
            </a:extLst>
          </p:cNvPr>
          <p:cNvSpPr/>
          <p:nvPr/>
        </p:nvSpPr>
        <p:spPr>
          <a:xfrm>
            <a:off x="251790" y="1157766"/>
            <a:ext cx="11754680" cy="5355312"/>
          </a:xfrm>
          <a:prstGeom prst="rect">
            <a:avLst/>
          </a:prstGeom>
        </p:spPr>
        <p:txBody>
          <a:bodyPr wrap="square">
            <a:spAutoFit/>
          </a:bodyPr>
          <a:lstStyle/>
          <a:p>
            <a:r>
              <a:rPr lang="cs-CZ" dirty="0">
                <a:cs typeface="Arial" panose="020B0604020202020204" pitchFamily="34" charset="0"/>
              </a:rPr>
              <a:t>Olovo je modrobílý, na čerstvém řezu lesklý, měkký kov. Povrch olova se na vzduchu rychle pokrývá vrstvičkou oxidu. V přírodě se ryzí olovo nalézá velice vzácně, nejdůležitějším zdrojem olova jsou olověné rudy </a:t>
            </a:r>
            <a:r>
              <a:rPr lang="cs-CZ" b="1" dirty="0">
                <a:cs typeface="Arial" panose="020B0604020202020204" pitchFamily="34" charset="0"/>
              </a:rPr>
              <a:t>galenit</a:t>
            </a:r>
            <a:r>
              <a:rPr lang="cs-CZ" dirty="0">
                <a:cs typeface="Arial" panose="020B0604020202020204" pitchFamily="34" charset="0"/>
              </a:rPr>
              <a:t> </a:t>
            </a:r>
            <a:r>
              <a:rPr lang="cs-CZ" dirty="0" err="1">
                <a:cs typeface="Arial" panose="020B0604020202020204" pitchFamily="34" charset="0"/>
              </a:rPr>
              <a:t>PbS</a:t>
            </a:r>
            <a:r>
              <a:rPr lang="cs-CZ" dirty="0">
                <a:cs typeface="Arial" panose="020B0604020202020204" pitchFamily="34" charset="0"/>
              </a:rPr>
              <a:t>, </a:t>
            </a:r>
            <a:r>
              <a:rPr lang="cs-CZ" b="1" dirty="0">
                <a:cs typeface="Arial" panose="020B0604020202020204" pitchFamily="34" charset="0"/>
              </a:rPr>
              <a:t>cerusit</a:t>
            </a:r>
            <a:r>
              <a:rPr lang="cs-CZ" dirty="0">
                <a:cs typeface="Arial" panose="020B0604020202020204" pitchFamily="34" charset="0"/>
              </a:rPr>
              <a:t> PbCO</a:t>
            </a:r>
            <a:r>
              <a:rPr lang="cs-CZ" baseline="-25000" dirty="0">
                <a:cs typeface="Arial" panose="020B0604020202020204" pitchFamily="34" charset="0"/>
              </a:rPr>
              <a:t>3</a:t>
            </a:r>
            <a:r>
              <a:rPr lang="cs-CZ" dirty="0">
                <a:cs typeface="Arial" panose="020B0604020202020204" pitchFamily="34" charset="0"/>
              </a:rPr>
              <a:t>, </a:t>
            </a:r>
            <a:r>
              <a:rPr lang="cs-CZ" b="1" dirty="0">
                <a:cs typeface="Arial" panose="020B0604020202020204" pitchFamily="34" charset="0"/>
              </a:rPr>
              <a:t>anglesit</a:t>
            </a:r>
            <a:r>
              <a:rPr lang="cs-CZ" dirty="0">
                <a:cs typeface="Arial" panose="020B0604020202020204" pitchFamily="34" charset="0"/>
              </a:rPr>
              <a:t> PbSO</a:t>
            </a:r>
            <a:r>
              <a:rPr lang="cs-CZ" baseline="-25000" dirty="0">
                <a:cs typeface="Arial" panose="020B0604020202020204" pitchFamily="34" charset="0"/>
              </a:rPr>
              <a:t>4</a:t>
            </a:r>
            <a:r>
              <a:rPr lang="cs-CZ" dirty="0">
                <a:cs typeface="Arial" panose="020B0604020202020204" pitchFamily="34" charset="0"/>
              </a:rPr>
              <a:t>, </a:t>
            </a:r>
            <a:r>
              <a:rPr lang="cs-CZ" b="1" dirty="0" err="1">
                <a:cs typeface="Arial" panose="020B0604020202020204" pitchFamily="34" charset="0"/>
              </a:rPr>
              <a:t>jamesonit</a:t>
            </a:r>
            <a:r>
              <a:rPr lang="cs-CZ" dirty="0">
                <a:cs typeface="Arial" panose="020B0604020202020204" pitchFamily="34" charset="0"/>
              </a:rPr>
              <a:t> Pb</a:t>
            </a:r>
            <a:r>
              <a:rPr lang="cs-CZ" baseline="-25000" dirty="0">
                <a:cs typeface="Arial" panose="020B0604020202020204" pitchFamily="34" charset="0"/>
              </a:rPr>
              <a:t>5</a:t>
            </a:r>
            <a:r>
              <a:rPr lang="cs-CZ" dirty="0">
                <a:cs typeface="Arial" panose="020B0604020202020204" pitchFamily="34" charset="0"/>
              </a:rPr>
              <a:t>FeSb</a:t>
            </a:r>
            <a:r>
              <a:rPr lang="cs-CZ" baseline="-25000" dirty="0">
                <a:cs typeface="Arial" panose="020B0604020202020204" pitchFamily="34" charset="0"/>
              </a:rPr>
              <a:t>6</a:t>
            </a:r>
            <a:r>
              <a:rPr lang="cs-CZ" dirty="0">
                <a:cs typeface="Arial" panose="020B0604020202020204" pitchFamily="34" charset="0"/>
              </a:rPr>
              <a:t>S</a:t>
            </a:r>
            <a:r>
              <a:rPr lang="cs-CZ" baseline="-25000" dirty="0">
                <a:cs typeface="Arial" panose="020B0604020202020204" pitchFamily="34" charset="0"/>
              </a:rPr>
              <a:t>14</a:t>
            </a:r>
            <a:r>
              <a:rPr lang="cs-CZ" dirty="0">
                <a:cs typeface="Arial" panose="020B0604020202020204" pitchFamily="34" charset="0"/>
              </a:rPr>
              <a:t> a </a:t>
            </a:r>
            <a:r>
              <a:rPr lang="cs-CZ" b="1" dirty="0" err="1">
                <a:cs typeface="Arial" panose="020B0604020202020204" pitchFamily="34" charset="0"/>
              </a:rPr>
              <a:t>boulangerit</a:t>
            </a:r>
            <a:r>
              <a:rPr lang="cs-CZ" dirty="0">
                <a:cs typeface="Arial" panose="020B0604020202020204" pitchFamily="34" charset="0"/>
              </a:rPr>
              <a:t> Pb</a:t>
            </a:r>
            <a:r>
              <a:rPr lang="cs-CZ" baseline="-25000" dirty="0">
                <a:cs typeface="Arial" panose="020B0604020202020204" pitchFamily="34" charset="0"/>
              </a:rPr>
              <a:t>5</a:t>
            </a:r>
            <a:r>
              <a:rPr lang="cs-CZ" dirty="0">
                <a:cs typeface="Arial" panose="020B0604020202020204" pitchFamily="34" charset="0"/>
              </a:rPr>
              <a:t>Sb</a:t>
            </a:r>
            <a:r>
              <a:rPr lang="cs-CZ" baseline="-25000" dirty="0">
                <a:cs typeface="Arial" panose="020B0604020202020204" pitchFamily="34" charset="0"/>
              </a:rPr>
              <a:t>4</a:t>
            </a:r>
            <a:r>
              <a:rPr lang="cs-CZ" dirty="0">
                <a:cs typeface="Arial" panose="020B0604020202020204" pitchFamily="34" charset="0"/>
              </a:rPr>
              <a:t>S</a:t>
            </a:r>
            <a:r>
              <a:rPr lang="cs-CZ" baseline="-25000" dirty="0">
                <a:cs typeface="Arial" panose="020B0604020202020204" pitchFamily="34" charset="0"/>
              </a:rPr>
              <a:t>11</a:t>
            </a:r>
            <a:r>
              <a:rPr lang="cs-CZ" dirty="0">
                <a:cs typeface="Arial" panose="020B0604020202020204" pitchFamily="34" charset="0"/>
              </a:rPr>
              <a:t>. Pro průmyslovou těžbu má rozhodující význam galenit, který se vyskytuje ve formě čoček ve vápencích, jako výplň krasových dutin i jako žíla nebo impregnační vrstva.</a:t>
            </a:r>
          </a:p>
          <a:p>
            <a:endParaRPr lang="cs-CZ" dirty="0">
              <a:cs typeface="Arial" panose="020B0604020202020204" pitchFamily="34" charset="0"/>
            </a:endParaRPr>
          </a:p>
          <a:p>
            <a:r>
              <a:rPr lang="cs-CZ" b="1" dirty="0">
                <a:cs typeface="Arial" panose="020B0604020202020204" pitchFamily="34" charset="0"/>
              </a:rPr>
              <a:t> Výroba olova </a:t>
            </a:r>
          </a:p>
          <a:p>
            <a:r>
              <a:rPr lang="cs-CZ" b="1" dirty="0">
                <a:cs typeface="Arial" panose="020B0604020202020204" pitchFamily="34" charset="0"/>
              </a:rPr>
              <a:t>    </a:t>
            </a:r>
            <a:r>
              <a:rPr lang="cs-CZ" dirty="0">
                <a:cs typeface="Arial" panose="020B0604020202020204" pitchFamily="34" charset="0"/>
              </a:rPr>
              <a:t>se nejčastěji provádí pražením (oxidací) galenitu za vzniku </a:t>
            </a:r>
            <a:r>
              <a:rPr lang="cs-CZ" dirty="0" err="1">
                <a:cs typeface="Arial" panose="020B0604020202020204" pitchFamily="34" charset="0"/>
              </a:rPr>
              <a:t>PbO</a:t>
            </a:r>
            <a:endParaRPr lang="cs-CZ" dirty="0">
              <a:cs typeface="Arial" panose="020B0604020202020204" pitchFamily="34" charset="0"/>
            </a:endParaRPr>
          </a:p>
          <a:p>
            <a:pPr algn="ctr"/>
            <a:r>
              <a:rPr lang="cs-CZ" dirty="0">
                <a:cs typeface="Arial" panose="020B0604020202020204" pitchFamily="34" charset="0"/>
              </a:rPr>
              <a:t>2 </a:t>
            </a:r>
            <a:r>
              <a:rPr lang="cs-CZ" dirty="0" err="1">
                <a:cs typeface="Arial" panose="020B0604020202020204" pitchFamily="34" charset="0"/>
              </a:rPr>
              <a:t>PbS</a:t>
            </a:r>
            <a:r>
              <a:rPr lang="cs-CZ" dirty="0">
                <a:cs typeface="Arial" panose="020B0604020202020204" pitchFamily="34" charset="0"/>
              </a:rPr>
              <a:t> + 3 O</a:t>
            </a:r>
            <a:r>
              <a:rPr lang="cs-CZ" baseline="-25000" dirty="0">
                <a:cs typeface="Arial" panose="020B0604020202020204" pitchFamily="34" charset="0"/>
              </a:rPr>
              <a:t>2</a:t>
            </a:r>
            <a:r>
              <a:rPr lang="cs-CZ" dirty="0">
                <a:cs typeface="Arial" panose="020B0604020202020204" pitchFamily="34" charset="0"/>
              </a:rPr>
              <a:t> → 2 </a:t>
            </a:r>
            <a:r>
              <a:rPr lang="cs-CZ" dirty="0" err="1">
                <a:cs typeface="Arial" panose="020B0604020202020204" pitchFamily="34" charset="0"/>
              </a:rPr>
              <a:t>PbO</a:t>
            </a:r>
            <a:r>
              <a:rPr lang="cs-CZ" dirty="0">
                <a:cs typeface="Arial" panose="020B0604020202020204" pitchFamily="34" charset="0"/>
              </a:rPr>
              <a:t> + 2 SO</a:t>
            </a:r>
            <a:r>
              <a:rPr lang="cs-CZ" baseline="-25000" dirty="0">
                <a:cs typeface="Arial" panose="020B0604020202020204" pitchFamily="34" charset="0"/>
              </a:rPr>
              <a:t>2</a:t>
            </a:r>
          </a:p>
          <a:p>
            <a:r>
              <a:rPr lang="cs-CZ" dirty="0">
                <a:cs typeface="Arial" panose="020B0604020202020204" pitchFamily="34" charset="0"/>
              </a:rPr>
              <a:t>a jeho následnou redukcí pomocí oxidu uhelnatého v šachtové peci na surové olovo		</a:t>
            </a:r>
          </a:p>
          <a:p>
            <a:pPr algn="ctr"/>
            <a:r>
              <a:rPr lang="cs-CZ" dirty="0" err="1">
                <a:cs typeface="Arial" panose="020B0604020202020204" pitchFamily="34" charset="0"/>
              </a:rPr>
              <a:t>PbO</a:t>
            </a:r>
            <a:r>
              <a:rPr lang="cs-CZ" dirty="0">
                <a:cs typeface="Arial" panose="020B0604020202020204" pitchFamily="34" charset="0"/>
              </a:rPr>
              <a:t> + CO → </a:t>
            </a:r>
            <a:r>
              <a:rPr lang="cs-CZ" dirty="0" err="1">
                <a:cs typeface="Arial" panose="020B0604020202020204" pitchFamily="34" charset="0"/>
              </a:rPr>
              <a:t>Pb</a:t>
            </a:r>
            <a:r>
              <a:rPr lang="cs-CZ" dirty="0">
                <a:cs typeface="Arial" panose="020B0604020202020204" pitchFamily="34" charset="0"/>
              </a:rPr>
              <a:t> + CO</a:t>
            </a:r>
            <a:r>
              <a:rPr lang="cs-CZ" baseline="-25000" dirty="0">
                <a:cs typeface="Arial" panose="020B0604020202020204" pitchFamily="34" charset="0"/>
              </a:rPr>
              <a:t>2</a:t>
            </a:r>
            <a:endParaRPr lang="cs-CZ" dirty="0">
              <a:cs typeface="Arial" panose="020B0604020202020204" pitchFamily="34" charset="0"/>
            </a:endParaRPr>
          </a:p>
          <a:p>
            <a:r>
              <a:rPr lang="cs-CZ" dirty="0"/>
              <a:t>Surové olovo obsahuje 90-96 % olova, dále </a:t>
            </a:r>
            <a:r>
              <a:rPr lang="cs-CZ" dirty="0" err="1"/>
              <a:t>Cu</a:t>
            </a:r>
            <a:r>
              <a:rPr lang="cs-CZ" dirty="0"/>
              <a:t>, As, </a:t>
            </a:r>
            <a:r>
              <a:rPr lang="cs-CZ" dirty="0" err="1"/>
              <a:t>Sb</a:t>
            </a:r>
            <a:r>
              <a:rPr lang="cs-CZ" dirty="0"/>
              <a:t>, </a:t>
            </a:r>
            <a:r>
              <a:rPr lang="cs-CZ" dirty="0" err="1"/>
              <a:t>Sn</a:t>
            </a:r>
            <a:r>
              <a:rPr lang="cs-CZ" dirty="0"/>
              <a:t> a </a:t>
            </a:r>
            <a:r>
              <a:rPr lang="cs-CZ" dirty="0" err="1"/>
              <a:t>Ag</a:t>
            </a:r>
            <a:r>
              <a:rPr lang="cs-CZ" dirty="0"/>
              <a:t> – proto se musí rafinovat.  Struska obsahuje vysoký podíl </a:t>
            </a:r>
            <a:r>
              <a:rPr lang="cs-CZ" dirty="0" err="1"/>
              <a:t>Pb</a:t>
            </a:r>
            <a:r>
              <a:rPr lang="cs-CZ" dirty="0"/>
              <a:t> a Zn, proto se dále zpracovává. Pecní plyny je nutné čistit.</a:t>
            </a:r>
          </a:p>
          <a:p>
            <a:endParaRPr lang="cs-CZ" dirty="0"/>
          </a:p>
          <a:p>
            <a:r>
              <a:rPr lang="cs-CZ" b="1" dirty="0"/>
              <a:t>Rafinace olova</a:t>
            </a:r>
          </a:p>
          <a:p>
            <a:r>
              <a:rPr lang="cs-CZ" dirty="0"/>
              <a:t>   </a:t>
            </a:r>
            <a:r>
              <a:rPr lang="cs-CZ" i="1" dirty="0" err="1"/>
              <a:t>Odstraněmí</a:t>
            </a:r>
            <a:r>
              <a:rPr lang="cs-CZ" i="1" dirty="0"/>
              <a:t> </a:t>
            </a:r>
            <a:r>
              <a:rPr lang="cs-CZ" i="1" dirty="0" err="1"/>
              <a:t>Cu</a:t>
            </a:r>
            <a:r>
              <a:rPr lang="cs-CZ" dirty="0"/>
              <a:t>: promíchávání roztaveného olova s elementární sírou. Ta reaguje s mědí za vzniku Cu</a:t>
            </a:r>
            <a:r>
              <a:rPr lang="cs-CZ" baseline="-25000" dirty="0"/>
              <a:t>2</a:t>
            </a:r>
            <a:r>
              <a:rPr lang="cs-CZ" dirty="0"/>
              <a:t>S který vyplave na hladinu a odstraní se pomocí stěru.</a:t>
            </a:r>
          </a:p>
          <a:p>
            <a:r>
              <a:rPr lang="cs-CZ" dirty="0"/>
              <a:t>   </a:t>
            </a:r>
            <a:r>
              <a:rPr lang="cs-CZ" i="1" dirty="0"/>
              <a:t>Parkesování</a:t>
            </a:r>
            <a:r>
              <a:rPr lang="cs-CZ" dirty="0"/>
              <a:t>: odstranění </a:t>
            </a:r>
            <a:r>
              <a:rPr lang="cs-CZ" dirty="0" err="1"/>
              <a:t>Ag</a:t>
            </a:r>
            <a:r>
              <a:rPr lang="cs-CZ" dirty="0"/>
              <a:t> pomocí zinku. Stříbro se v zinku dobře rozpouští, rozpustnost Zn v olovu je minimální. Do roztaveného olova se při 460 °C přidá Zn, po zamíchání se nechá směs chladnout na 350 °C (Zn má teplotu tání 419 °C, </a:t>
            </a:r>
            <a:r>
              <a:rPr lang="cs-CZ" dirty="0" err="1"/>
              <a:t>Pb</a:t>
            </a:r>
            <a:r>
              <a:rPr lang="cs-CZ" dirty="0"/>
              <a:t> 327 °C). Krystalky Zn s pohlceným stříbrem vyplavou na povrch a ve formě pěny se setřou. </a:t>
            </a:r>
          </a:p>
        </p:txBody>
      </p:sp>
    </p:spTree>
    <p:extLst>
      <p:ext uri="{BB962C8B-B14F-4D97-AF65-F5344CB8AC3E}">
        <p14:creationId xmlns:p14="http://schemas.microsoft.com/office/powerpoint/2010/main" val="15329794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A82991D-9DC6-4AB6-809B-3D29C8F1E5CB}"/>
              </a:ext>
            </a:extLst>
          </p:cNvPr>
          <p:cNvSpPr/>
          <p:nvPr/>
        </p:nvSpPr>
        <p:spPr>
          <a:xfrm>
            <a:off x="212035" y="1936259"/>
            <a:ext cx="11807687" cy="1200329"/>
          </a:xfrm>
          <a:prstGeom prst="rect">
            <a:avLst/>
          </a:prstGeom>
        </p:spPr>
        <p:txBody>
          <a:bodyPr wrap="square">
            <a:spAutoFit/>
          </a:bodyPr>
          <a:lstStyle/>
          <a:p>
            <a:r>
              <a:rPr lang="cs-CZ" dirty="0">
                <a:cs typeface="Arial" panose="020B0604020202020204" pitchFamily="34" charset="0"/>
              </a:rPr>
              <a:t>Olovo se např. používá k výrobě akumulátorů, jako konstrukční materiál v chemickém průmyslu, k výrobě krytů proti ionizujícímu záření a jako ochranný obal elektrických kabelů. Značný význam má olovo při výrobě munice (broky) a některých druhů </a:t>
            </a:r>
            <a:r>
              <a:rPr lang="cs-CZ" dirty="0" err="1">
                <a:cs typeface="Arial" panose="020B0604020202020204" pitchFamily="34" charset="0"/>
              </a:rPr>
              <a:t>nízkotavitelných</a:t>
            </a:r>
            <a:r>
              <a:rPr lang="cs-CZ" dirty="0">
                <a:cs typeface="Arial" panose="020B0604020202020204" pitchFamily="34" charset="0"/>
              </a:rPr>
              <a:t> pájek, ložiskových kovů i dalších slitin. V minulosti se olovo často používalo k výrobě vodovodního potrubí.</a:t>
            </a:r>
          </a:p>
        </p:txBody>
      </p:sp>
      <p:sp>
        <p:nvSpPr>
          <p:cNvPr id="5" name="Obdélník 4">
            <a:extLst>
              <a:ext uri="{FF2B5EF4-FFF2-40B4-BE49-F238E27FC236}">
                <a16:creationId xmlns:a16="http://schemas.microsoft.com/office/drawing/2014/main" id="{678704BA-EECF-4C1F-8F88-6CDD35054183}"/>
              </a:ext>
            </a:extLst>
          </p:cNvPr>
          <p:cNvSpPr/>
          <p:nvPr/>
        </p:nvSpPr>
        <p:spPr>
          <a:xfrm>
            <a:off x="265043" y="456697"/>
            <a:ext cx="11820939" cy="923330"/>
          </a:xfrm>
          <a:prstGeom prst="rect">
            <a:avLst/>
          </a:prstGeom>
        </p:spPr>
        <p:txBody>
          <a:bodyPr wrap="square">
            <a:spAutoFit/>
          </a:bodyPr>
          <a:lstStyle/>
          <a:p>
            <a:r>
              <a:rPr lang="cs-CZ" i="1" dirty="0"/>
              <a:t> </a:t>
            </a:r>
            <a:r>
              <a:rPr lang="cs-CZ" i="1" dirty="0" err="1"/>
              <a:t>Harisování</a:t>
            </a:r>
            <a:r>
              <a:rPr lang="cs-CZ" dirty="0"/>
              <a:t>: odstranění As, </a:t>
            </a:r>
            <a:r>
              <a:rPr lang="cs-CZ" dirty="0" err="1"/>
              <a:t>Sb</a:t>
            </a:r>
            <a:r>
              <a:rPr lang="cs-CZ" dirty="0"/>
              <a:t> a </a:t>
            </a:r>
            <a:r>
              <a:rPr lang="cs-CZ" dirty="0" err="1"/>
              <a:t>Sn</a:t>
            </a:r>
            <a:r>
              <a:rPr lang="cs-CZ" dirty="0"/>
              <a:t> jejich oxidací na arseničnany, antimoničnany a cíničitany sodné. K té dochází ve vrstvě taveniny složené z NaNO</a:t>
            </a:r>
            <a:r>
              <a:rPr lang="cs-CZ" baseline="-25000" dirty="0"/>
              <a:t>3</a:t>
            </a:r>
            <a:r>
              <a:rPr lang="cs-CZ" dirty="0"/>
              <a:t>,  </a:t>
            </a:r>
            <a:r>
              <a:rPr lang="cs-CZ" dirty="0" err="1"/>
              <a:t>NaOH</a:t>
            </a:r>
            <a:r>
              <a:rPr lang="cs-CZ" dirty="0"/>
              <a:t> a </a:t>
            </a:r>
            <a:r>
              <a:rPr lang="cs-CZ" dirty="0" err="1"/>
              <a:t>NaCl</a:t>
            </a:r>
            <a:r>
              <a:rPr lang="cs-CZ" dirty="0"/>
              <a:t>. Sodné soli vyplavou na hladinu a odstraní se pomocí stěru. </a:t>
            </a:r>
            <a:r>
              <a:rPr lang="cs-CZ" dirty="0" err="1"/>
              <a:t>Harisováním</a:t>
            </a:r>
            <a:r>
              <a:rPr lang="cs-CZ" dirty="0"/>
              <a:t> se odstraní i zinek, který se do olova dostal při parkesování.</a:t>
            </a:r>
            <a:endParaRPr lang="en-US" dirty="0"/>
          </a:p>
        </p:txBody>
      </p:sp>
      <p:pic>
        <p:nvPicPr>
          <p:cNvPr id="2" name="Picture 2">
            <a:extLst>
              <a:ext uri="{FF2B5EF4-FFF2-40B4-BE49-F238E27FC236}">
                <a16:creationId xmlns:a16="http://schemas.microsoft.com/office/drawing/2014/main" id="{91658AF4-2261-5E39-9E1B-5A6DFE11E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6960" y="3267578"/>
            <a:ext cx="3004622"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a:extLst>
              <a:ext uri="{FF2B5EF4-FFF2-40B4-BE49-F238E27FC236}">
                <a16:creationId xmlns:a16="http://schemas.microsoft.com/office/drawing/2014/main" id="{83551F2F-0FEC-1941-CA29-EEF7655132DD}"/>
              </a:ext>
            </a:extLst>
          </p:cNvPr>
          <p:cNvSpPr txBox="1"/>
          <p:nvPr/>
        </p:nvSpPr>
        <p:spPr>
          <a:xfrm>
            <a:off x="265042" y="3692820"/>
            <a:ext cx="8015357" cy="2031325"/>
          </a:xfrm>
          <a:prstGeom prst="rect">
            <a:avLst/>
          </a:prstGeom>
          <a:noFill/>
        </p:spPr>
        <p:txBody>
          <a:bodyPr wrap="square" rtlCol="0">
            <a:spAutoFit/>
          </a:bodyPr>
          <a:lstStyle/>
          <a:p>
            <a:r>
              <a:rPr lang="cs-CZ" dirty="0">
                <a:cs typeface="Arial" panose="020B0604020202020204" pitchFamily="34" charset="0"/>
              </a:rPr>
              <a:t>Kontaminace pitné vody olovem z olověných trubek souvisí s její tvrdostí.</a:t>
            </a:r>
          </a:p>
          <a:p>
            <a:endParaRPr lang="cs-CZ" dirty="0">
              <a:cs typeface="Arial" panose="020B0604020202020204" pitchFamily="34" charset="0"/>
            </a:endParaRPr>
          </a:p>
          <a:p>
            <a:r>
              <a:rPr lang="cs-CZ" b="1" dirty="0">
                <a:cs typeface="Arial" panose="020B0604020202020204" pitchFamily="34" charset="0"/>
              </a:rPr>
              <a:t>Tvrdá voda</a:t>
            </a:r>
            <a:r>
              <a:rPr lang="cs-CZ" dirty="0">
                <a:cs typeface="Arial" panose="020B0604020202020204" pitchFamily="34" charset="0"/>
              </a:rPr>
              <a:t>: vnitřní část potrubí se pokryje vrstvou vodního kamene, ke kontaminaci vody olovem nedochází.</a:t>
            </a:r>
          </a:p>
          <a:p>
            <a:endParaRPr lang="cs-CZ" dirty="0">
              <a:cs typeface="Arial" panose="020B0604020202020204" pitchFamily="34" charset="0"/>
            </a:endParaRPr>
          </a:p>
          <a:p>
            <a:r>
              <a:rPr lang="cs-CZ" b="1" dirty="0">
                <a:cs typeface="Arial" panose="020B0604020202020204" pitchFamily="34" charset="0"/>
              </a:rPr>
              <a:t>Měkká voda</a:t>
            </a:r>
            <a:r>
              <a:rPr lang="cs-CZ" dirty="0">
                <a:cs typeface="Arial" panose="020B0604020202020204" pitchFamily="34" charset="0"/>
              </a:rPr>
              <a:t>: vnitřní část potrubí je v přímém kontaktu s vodou, ke kontaminaci vody olovem dochází i díky rozpuštěnému CO</a:t>
            </a:r>
            <a:r>
              <a:rPr lang="cs-CZ" baseline="-25000" dirty="0">
                <a:cs typeface="Arial" panose="020B0604020202020204" pitchFamily="34" charset="0"/>
              </a:rPr>
              <a:t>2</a:t>
            </a:r>
            <a:r>
              <a:rPr lang="cs-CZ" dirty="0">
                <a:cs typeface="Arial" panose="020B0604020202020204" pitchFamily="34" charset="0"/>
              </a:rPr>
              <a:t> (kyselina uhličitá).</a:t>
            </a:r>
          </a:p>
        </p:txBody>
      </p:sp>
    </p:spTree>
    <p:extLst>
      <p:ext uri="{BB962C8B-B14F-4D97-AF65-F5344CB8AC3E}">
        <p14:creationId xmlns:p14="http://schemas.microsoft.com/office/powerpoint/2010/main" val="5119397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81897" y="1199322"/>
            <a:ext cx="11582400" cy="1477328"/>
          </a:xfrm>
          <a:prstGeom prst="rect">
            <a:avLst/>
          </a:prstGeom>
        </p:spPr>
        <p:txBody>
          <a:bodyPr wrap="square">
            <a:spAutoFit/>
          </a:bodyPr>
          <a:lstStyle/>
          <a:p>
            <a:pPr algn="just"/>
            <a:r>
              <a:rPr lang="cs-CZ" dirty="0">
                <a:cs typeface="Arial" panose="020B0604020202020204" pitchFamily="34" charset="0"/>
              </a:rPr>
              <a:t>V přírodě se zlato většinou vyskytuje na hydrotermálních křemenných žilách obvykle v doprovodu minerálů antimonu jako ryzí kov s izomorfní příměsí stříbra ve formě drátků, plíšků či valounů a v minerálech </a:t>
            </a:r>
            <a:r>
              <a:rPr lang="cs-CZ" b="1" dirty="0" err="1">
                <a:cs typeface="Arial" panose="020B0604020202020204" pitchFamily="34" charset="0"/>
              </a:rPr>
              <a:t>calaverit</a:t>
            </a:r>
            <a:r>
              <a:rPr lang="cs-CZ" dirty="0">
                <a:cs typeface="Arial" panose="020B0604020202020204" pitchFamily="34" charset="0"/>
              </a:rPr>
              <a:t> AuTe</a:t>
            </a:r>
            <a:r>
              <a:rPr lang="cs-CZ" baseline="-25000" dirty="0">
                <a:cs typeface="Arial" panose="020B0604020202020204" pitchFamily="34" charset="0"/>
              </a:rPr>
              <a:t>2</a:t>
            </a:r>
            <a:r>
              <a:rPr lang="cs-CZ" dirty="0">
                <a:cs typeface="Arial" panose="020B0604020202020204" pitchFamily="34" charset="0"/>
              </a:rPr>
              <a:t>, </a:t>
            </a:r>
            <a:r>
              <a:rPr lang="cs-CZ" b="1" dirty="0">
                <a:cs typeface="Arial" panose="020B0604020202020204" pitchFamily="34" charset="0"/>
              </a:rPr>
              <a:t>sylvanit</a:t>
            </a:r>
            <a:r>
              <a:rPr lang="cs-CZ" dirty="0">
                <a:cs typeface="Arial" panose="020B0604020202020204" pitchFamily="34" charset="0"/>
              </a:rPr>
              <a:t> (</a:t>
            </a:r>
            <a:r>
              <a:rPr lang="cs-CZ" i="1" dirty="0">
                <a:cs typeface="Arial" panose="020B0604020202020204" pitchFamily="34" charset="0"/>
              </a:rPr>
              <a:t>zlatá ruda písmenková</a:t>
            </a:r>
            <a:r>
              <a:rPr lang="cs-CZ" dirty="0">
                <a:cs typeface="Arial" panose="020B0604020202020204" pitchFamily="34" charset="0"/>
              </a:rPr>
              <a:t>) (</a:t>
            </a:r>
            <a:r>
              <a:rPr lang="cs-CZ" dirty="0" err="1">
                <a:cs typeface="Arial" panose="020B0604020202020204" pitchFamily="34" charset="0"/>
              </a:rPr>
              <a:t>Au,Ag</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Te</a:t>
            </a:r>
            <a:r>
              <a:rPr lang="cs-CZ" baseline="-25000" dirty="0">
                <a:cs typeface="Arial" panose="020B0604020202020204" pitchFamily="34" charset="0"/>
              </a:rPr>
              <a:t>4</a:t>
            </a:r>
            <a:r>
              <a:rPr lang="cs-CZ" dirty="0">
                <a:cs typeface="Arial" panose="020B0604020202020204" pitchFamily="34" charset="0"/>
              </a:rPr>
              <a:t>, </a:t>
            </a:r>
            <a:r>
              <a:rPr lang="cs-CZ" b="1" dirty="0" err="1">
                <a:cs typeface="Arial" panose="020B0604020202020204" pitchFamily="34" charset="0"/>
              </a:rPr>
              <a:t>elektrum</a:t>
            </a:r>
            <a:r>
              <a:rPr lang="cs-CZ" dirty="0">
                <a:cs typeface="Arial" panose="020B0604020202020204" pitchFamily="34" charset="0"/>
              </a:rPr>
              <a:t> (</a:t>
            </a:r>
            <a:r>
              <a:rPr lang="cs-CZ" dirty="0" err="1">
                <a:cs typeface="Arial" panose="020B0604020202020204" pitchFamily="34" charset="0"/>
              </a:rPr>
              <a:t>Au,Ag</a:t>
            </a:r>
            <a:r>
              <a:rPr lang="cs-CZ" dirty="0">
                <a:cs typeface="Arial" panose="020B0604020202020204" pitchFamily="34" charset="0"/>
              </a:rPr>
              <a:t>). Zlato se </a:t>
            </a:r>
            <a:r>
              <a:rPr lang="en-US" dirty="0">
                <a:cs typeface="Arial" panose="020B0604020202020204" pitchFamily="34" charset="0"/>
              </a:rPr>
              <a:t>t</a:t>
            </a:r>
            <a:r>
              <a:rPr lang="cs-CZ" dirty="0" err="1">
                <a:cs typeface="Arial" panose="020B0604020202020204" pitchFamily="34" charset="0"/>
              </a:rPr>
              <a:t>éž</a:t>
            </a:r>
            <a:r>
              <a:rPr lang="cs-CZ" dirty="0">
                <a:cs typeface="Arial" panose="020B0604020202020204" pitchFamily="34" charset="0"/>
              </a:rPr>
              <a:t> získává ze zlatonosných sedimentů, které postupně ukládá vodní tok tím, že eroduje zlatonosné oblasti a transportuje je do míst, kde dochází k jejich ukládání. </a:t>
            </a:r>
          </a:p>
          <a:p>
            <a:pPr algn="just"/>
            <a:r>
              <a:rPr lang="cs-CZ" dirty="0">
                <a:cs typeface="Arial" panose="020B0604020202020204" pitchFamily="34" charset="0"/>
              </a:rPr>
              <a:t>  </a:t>
            </a:r>
            <a:endParaRPr lang="cs-CZ" dirty="0">
              <a:solidFill>
                <a:srgbClr val="FF0000"/>
              </a:solidFill>
              <a:cs typeface="Arial" panose="020B0604020202020204" pitchFamily="34" charset="0"/>
            </a:endParaRPr>
          </a:p>
        </p:txBody>
      </p:sp>
      <p:sp>
        <p:nvSpPr>
          <p:cNvPr id="5" name="TextovéPole 4">
            <a:extLst>
              <a:ext uri="{FF2B5EF4-FFF2-40B4-BE49-F238E27FC236}">
                <a16:creationId xmlns:a16="http://schemas.microsoft.com/office/drawing/2014/main" id="{D37AC3AF-224E-4EC7-B410-F61C038FED10}"/>
              </a:ext>
            </a:extLst>
          </p:cNvPr>
          <p:cNvSpPr txBox="1"/>
          <p:nvPr/>
        </p:nvSpPr>
        <p:spPr>
          <a:xfrm>
            <a:off x="578860" y="415204"/>
            <a:ext cx="3759491" cy="523220"/>
          </a:xfrm>
          <a:prstGeom prst="rect">
            <a:avLst/>
          </a:prstGeom>
          <a:noFill/>
        </p:spPr>
        <p:txBody>
          <a:bodyPr wrap="none" rtlCol="0">
            <a:spAutoFit/>
          </a:bodyPr>
          <a:lstStyle/>
          <a:p>
            <a:r>
              <a:rPr lang="cs-CZ" sz="2800" b="1" dirty="0"/>
              <a:t>Těžba a zpracování zlata</a:t>
            </a:r>
            <a:endParaRPr lang="en-US" sz="2800" b="1" dirty="0"/>
          </a:p>
        </p:txBody>
      </p:sp>
      <p:pic>
        <p:nvPicPr>
          <p:cNvPr id="6" name="Picture 8" descr="Zobrazit zdrojový obrázek">
            <a:extLst>
              <a:ext uri="{FF2B5EF4-FFF2-40B4-BE49-F238E27FC236}">
                <a16:creationId xmlns:a16="http://schemas.microsoft.com/office/drawing/2014/main" id="{E7767D82-D7E5-4237-B639-5BC99B137C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917" y="4658174"/>
            <a:ext cx="3547240" cy="19953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Zobrazit zdrojový obrázek">
            <a:extLst>
              <a:ext uri="{FF2B5EF4-FFF2-40B4-BE49-F238E27FC236}">
                <a16:creationId xmlns:a16="http://schemas.microsoft.com/office/drawing/2014/main" id="{5B975056-1B83-4625-9C3A-93F7F7940B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511" y="2531312"/>
            <a:ext cx="2685071" cy="20089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ýsledek obrázku pro gold mining map">
            <a:extLst>
              <a:ext uri="{FF2B5EF4-FFF2-40B4-BE49-F238E27FC236}">
                <a16:creationId xmlns:a16="http://schemas.microsoft.com/office/drawing/2014/main" id="{D0644779-A8EA-43F5-89F7-00840C0F4A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156" y="2762613"/>
            <a:ext cx="7292009" cy="375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939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ýsledek obrázku pro gold mining">
            <a:extLst>
              <a:ext uri="{FF2B5EF4-FFF2-40B4-BE49-F238E27FC236}">
                <a16:creationId xmlns:a16="http://schemas.microsoft.com/office/drawing/2014/main" id="{B02A4482-D733-4DC8-870C-44638CC12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6260" y="3518452"/>
            <a:ext cx="4240696" cy="31805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uvisející obrázek">
            <a:extLst>
              <a:ext uri="{FF2B5EF4-FFF2-40B4-BE49-F238E27FC236}">
                <a16:creationId xmlns:a16="http://schemas.microsoft.com/office/drawing/2014/main" id="{F8B15F1C-8287-4C71-A7F7-60A7E7E67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462" y="437323"/>
            <a:ext cx="4202741" cy="2834516"/>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4093A14C-2067-4826-AECA-F32ED737453C}"/>
              </a:ext>
            </a:extLst>
          </p:cNvPr>
          <p:cNvPicPr>
            <a:picLocks noChangeAspect="1"/>
          </p:cNvPicPr>
          <p:nvPr/>
        </p:nvPicPr>
        <p:blipFill>
          <a:blip r:embed="rId4"/>
          <a:stretch>
            <a:fillRect/>
          </a:stretch>
        </p:blipFill>
        <p:spPr>
          <a:xfrm>
            <a:off x="460719" y="2279788"/>
            <a:ext cx="6791325" cy="4286250"/>
          </a:xfrm>
          <a:prstGeom prst="rect">
            <a:avLst/>
          </a:prstGeom>
        </p:spPr>
      </p:pic>
      <p:sp>
        <p:nvSpPr>
          <p:cNvPr id="4" name="TextovéPole 3">
            <a:extLst>
              <a:ext uri="{FF2B5EF4-FFF2-40B4-BE49-F238E27FC236}">
                <a16:creationId xmlns:a16="http://schemas.microsoft.com/office/drawing/2014/main" id="{34FF5C52-2DBB-4EB9-AC2C-51828AEB37D8}"/>
              </a:ext>
            </a:extLst>
          </p:cNvPr>
          <p:cNvSpPr txBox="1"/>
          <p:nvPr/>
        </p:nvSpPr>
        <p:spPr>
          <a:xfrm>
            <a:off x="371061" y="463825"/>
            <a:ext cx="1371658" cy="1477328"/>
          </a:xfrm>
          <a:prstGeom prst="rect">
            <a:avLst/>
          </a:prstGeom>
          <a:noFill/>
        </p:spPr>
        <p:txBody>
          <a:bodyPr wrap="none" rtlCol="0">
            <a:spAutoFit/>
          </a:bodyPr>
          <a:lstStyle/>
          <a:p>
            <a:r>
              <a:rPr lang="cs-CZ" b="1" dirty="0"/>
              <a:t>Těžba</a:t>
            </a:r>
          </a:p>
          <a:p>
            <a:endParaRPr lang="cs-CZ" dirty="0"/>
          </a:p>
          <a:p>
            <a:r>
              <a:rPr lang="cs-CZ" dirty="0"/>
              <a:t>     hlubinná</a:t>
            </a:r>
          </a:p>
          <a:p>
            <a:r>
              <a:rPr lang="cs-CZ" dirty="0"/>
              <a:t>    povrchová</a:t>
            </a:r>
          </a:p>
          <a:p>
            <a:r>
              <a:rPr lang="cs-CZ" dirty="0"/>
              <a:t>    rýžování</a:t>
            </a:r>
            <a:endParaRPr lang="en-US" dirty="0"/>
          </a:p>
        </p:txBody>
      </p:sp>
    </p:spTree>
    <p:extLst>
      <p:ext uri="{BB962C8B-B14F-4D97-AF65-F5344CB8AC3E}">
        <p14:creationId xmlns:p14="http://schemas.microsoft.com/office/powerpoint/2010/main" val="28254054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51792" y="284923"/>
            <a:ext cx="11622156" cy="6463308"/>
          </a:xfrm>
          <a:prstGeom prst="rect">
            <a:avLst/>
          </a:prstGeom>
        </p:spPr>
        <p:txBody>
          <a:bodyPr wrap="square">
            <a:spAutoFit/>
          </a:bodyPr>
          <a:lstStyle/>
          <a:p>
            <a:pPr algn="just"/>
            <a:r>
              <a:rPr lang="cs-CZ" b="1" dirty="0">
                <a:cs typeface="Arial" panose="020B0604020202020204" pitchFamily="34" charset="0"/>
              </a:rPr>
              <a:t>Kyanidové loužení</a:t>
            </a:r>
            <a:r>
              <a:rPr lang="cs-CZ" dirty="0">
                <a:cs typeface="Arial" panose="020B0604020202020204" pitchFamily="34" charset="0"/>
              </a:rPr>
              <a:t> zlata se provádí působením velmi zředěného (0,1-0,2%) roztoku KCN nebo </a:t>
            </a:r>
            <a:r>
              <a:rPr lang="cs-CZ" dirty="0" err="1">
                <a:cs typeface="Arial" panose="020B0604020202020204" pitchFamily="34" charset="0"/>
              </a:rPr>
              <a:t>NaCN</a:t>
            </a:r>
            <a:r>
              <a:rPr lang="cs-CZ" dirty="0">
                <a:cs typeface="Arial" panose="020B0604020202020204" pitchFamily="34" charset="0"/>
              </a:rPr>
              <a:t> a vzdušného kyslíku na jemně rozemletou zlatonosnou horninu. Zlato ve formě komplexního kyanidu [Au(CN)</a:t>
            </a:r>
            <a:r>
              <a:rPr lang="cs-CZ" baseline="-25000" dirty="0">
                <a:cs typeface="Arial" panose="020B0604020202020204" pitchFamily="34" charset="0"/>
              </a:rPr>
              <a:t>2</a:t>
            </a:r>
            <a:r>
              <a:rPr lang="cs-CZ" dirty="0">
                <a:cs typeface="Arial" panose="020B0604020202020204" pitchFamily="34" charset="0"/>
              </a:rPr>
              <a:t>]</a:t>
            </a:r>
            <a:r>
              <a:rPr lang="cs-CZ" baseline="30000" dirty="0">
                <a:cs typeface="Arial" panose="020B0604020202020204" pitchFamily="34" charset="0"/>
              </a:rPr>
              <a:t>−</a:t>
            </a:r>
            <a:r>
              <a:rPr lang="cs-CZ" dirty="0">
                <a:cs typeface="Arial" panose="020B0604020202020204" pitchFamily="34" charset="0"/>
              </a:rPr>
              <a:t> přejde do roztoku, ze kterého se posléze vyloučí cementací práškovým zinkem. Ze sraženiny se přebytečný zinek odstraní promýváním zředěnou kyselinou sírovou.</a:t>
            </a:r>
          </a:p>
          <a:p>
            <a:pPr algn="just"/>
            <a:r>
              <a:rPr lang="cs-CZ" dirty="0">
                <a:cs typeface="Arial" panose="020B0604020202020204" pitchFamily="34" charset="0"/>
              </a:rPr>
              <a:t>   Kyanizace se provádí za normálního tlaku v provzdušňovaných míchaných nádržích nebo za zvýšeného tlaku 2,5 </a:t>
            </a:r>
            <a:r>
              <a:rPr lang="cs-CZ" dirty="0" err="1">
                <a:cs typeface="Arial" panose="020B0604020202020204" pitchFamily="34" charset="0"/>
              </a:rPr>
              <a:t>MPa</a:t>
            </a:r>
            <a:r>
              <a:rPr lang="cs-CZ" dirty="0">
                <a:cs typeface="Arial" panose="020B0604020202020204" pitchFamily="34" charset="0"/>
              </a:rPr>
              <a:t> v trubkových autoklávech. Tlakové loužení je oproti atmosférickému podstatně rychlejší. Rozpouštění zlata v roztocích alkalických kyanidů a jeho následnou cementaci zinkem znázorňují rovnice:</a:t>
            </a:r>
          </a:p>
          <a:p>
            <a:pPr algn="ctr"/>
            <a:r>
              <a:rPr lang="cs-CZ" dirty="0">
                <a:cs typeface="Arial" panose="020B0604020202020204" pitchFamily="34" charset="0"/>
              </a:rPr>
              <a:t>4Au + 8KCN + 2H</a:t>
            </a:r>
            <a:r>
              <a:rPr lang="cs-CZ" baseline="-25000" dirty="0">
                <a:cs typeface="Arial" panose="020B0604020202020204" pitchFamily="34" charset="0"/>
              </a:rPr>
              <a:t>2</a:t>
            </a:r>
            <a:r>
              <a:rPr lang="cs-CZ" dirty="0">
                <a:cs typeface="Arial" panose="020B0604020202020204" pitchFamily="34" charset="0"/>
              </a:rPr>
              <a:t>O + O</a:t>
            </a:r>
            <a:r>
              <a:rPr lang="cs-CZ" baseline="-25000" dirty="0">
                <a:cs typeface="Arial" panose="020B0604020202020204" pitchFamily="34" charset="0"/>
              </a:rPr>
              <a:t>2</a:t>
            </a:r>
            <a:r>
              <a:rPr lang="cs-CZ" dirty="0">
                <a:cs typeface="Arial" panose="020B0604020202020204" pitchFamily="34" charset="0"/>
              </a:rPr>
              <a:t> → 4KAu(CN)</a:t>
            </a:r>
            <a:r>
              <a:rPr lang="cs-CZ" baseline="-25000" dirty="0">
                <a:cs typeface="Arial" panose="020B0604020202020204" pitchFamily="34" charset="0"/>
              </a:rPr>
              <a:t>2</a:t>
            </a:r>
            <a:r>
              <a:rPr lang="cs-CZ" dirty="0">
                <a:cs typeface="Arial" panose="020B0604020202020204" pitchFamily="34" charset="0"/>
              </a:rPr>
              <a:t> + 4KOH</a:t>
            </a:r>
            <a:br>
              <a:rPr lang="cs-CZ" dirty="0">
                <a:cs typeface="Arial" panose="020B0604020202020204" pitchFamily="34" charset="0"/>
              </a:rPr>
            </a:br>
            <a:r>
              <a:rPr lang="cs-CZ" dirty="0">
                <a:cs typeface="Arial" panose="020B0604020202020204" pitchFamily="34" charset="0"/>
              </a:rPr>
              <a:t>2KAu(CN)</a:t>
            </a:r>
            <a:r>
              <a:rPr lang="cs-CZ" baseline="-25000" dirty="0">
                <a:cs typeface="Arial" panose="020B0604020202020204" pitchFamily="34" charset="0"/>
              </a:rPr>
              <a:t>2</a:t>
            </a:r>
            <a:r>
              <a:rPr lang="cs-CZ" dirty="0">
                <a:cs typeface="Arial" panose="020B0604020202020204" pitchFamily="34" charset="0"/>
              </a:rPr>
              <a:t> + 2Zn + 4KCN + H</a:t>
            </a:r>
            <a:r>
              <a:rPr lang="cs-CZ" baseline="-25000" dirty="0">
                <a:cs typeface="Arial" panose="020B0604020202020204" pitchFamily="34" charset="0"/>
              </a:rPr>
              <a:t>2</a:t>
            </a:r>
            <a:r>
              <a:rPr lang="cs-CZ" dirty="0">
                <a:cs typeface="Arial" panose="020B0604020202020204" pitchFamily="34" charset="0"/>
              </a:rPr>
              <a:t>O → 2K</a:t>
            </a:r>
            <a:r>
              <a:rPr lang="cs-CZ" baseline="-25000" dirty="0">
                <a:cs typeface="Arial" panose="020B0604020202020204" pitchFamily="34" charset="0"/>
              </a:rPr>
              <a:t>2</a:t>
            </a:r>
            <a:r>
              <a:rPr lang="cs-CZ" dirty="0">
                <a:cs typeface="Arial" panose="020B0604020202020204" pitchFamily="34" charset="0"/>
              </a:rPr>
              <a:t>Zn(CN)</a:t>
            </a:r>
            <a:r>
              <a:rPr lang="cs-CZ" baseline="-25000" dirty="0">
                <a:cs typeface="Arial" panose="020B0604020202020204" pitchFamily="34" charset="0"/>
              </a:rPr>
              <a:t>4</a:t>
            </a:r>
            <a:r>
              <a:rPr lang="cs-CZ" dirty="0">
                <a:cs typeface="Arial" panose="020B0604020202020204" pitchFamily="34" charset="0"/>
              </a:rPr>
              <a:t> + 2Au + 2KOH + H</a:t>
            </a:r>
            <a:r>
              <a:rPr lang="cs-CZ" baseline="-25000" dirty="0">
                <a:cs typeface="Arial" panose="020B0604020202020204" pitchFamily="34" charset="0"/>
              </a:rPr>
              <a:t>2</a:t>
            </a:r>
            <a:endParaRPr lang="cs-CZ" dirty="0">
              <a:cs typeface="Arial" panose="020B0604020202020204" pitchFamily="34" charset="0"/>
            </a:endParaRPr>
          </a:p>
          <a:p>
            <a:pPr algn="just"/>
            <a:r>
              <a:rPr lang="cs-CZ" dirty="0">
                <a:cs typeface="Arial" panose="020B0604020202020204" pitchFamily="34" charset="0"/>
              </a:rPr>
              <a:t>Vysušený zbytek se přetaví s boraxem, tavenina obsahuje zlato s příměsí stříbra a platinových kovů. Rafinace zlata se dnes nejčastěji provádí elektrolyticky, elektrolytem je roztok kyseliny </a:t>
            </a:r>
            <a:r>
              <a:rPr lang="cs-CZ" dirty="0" err="1">
                <a:cs typeface="Arial" panose="020B0604020202020204" pitchFamily="34" charset="0"/>
              </a:rPr>
              <a:t>tetrachlorozlatité</a:t>
            </a:r>
            <a:r>
              <a:rPr lang="cs-CZ" dirty="0">
                <a:cs typeface="Arial" panose="020B0604020202020204" pitchFamily="34" charset="0"/>
              </a:rPr>
              <a:t>, anodou je surové zlato, katoda je z čistého zlata. Anodové kaly z elektrolytické rafinace zlata jsou zdrojem iridia, rhodia a ruthenia, platina zůstává rozpuštěna v elektrolytu. V minulosti se k oddělení stříbra od zlata používalo promývání vroucí koncentrovanou kyselinou sírovou - afinace, nebo kyselinou dusičnou - kvartace.</a:t>
            </a:r>
          </a:p>
          <a:p>
            <a:pPr algn="just"/>
            <a:endParaRPr lang="cs-CZ" dirty="0">
              <a:cs typeface="Arial" panose="020B0604020202020204" pitchFamily="34" charset="0"/>
            </a:endParaRPr>
          </a:p>
          <a:p>
            <a:pPr algn="just"/>
            <a:r>
              <a:rPr lang="cs-CZ" dirty="0"/>
              <a:t>   L</a:t>
            </a:r>
            <a:r>
              <a:rPr lang="en-US" dirty="0" err="1"/>
              <a:t>oužení</a:t>
            </a:r>
            <a:r>
              <a:rPr lang="en-US" dirty="0"/>
              <a:t> </a:t>
            </a:r>
            <a:r>
              <a:rPr lang="en-US" dirty="0" err="1"/>
              <a:t>zlata</a:t>
            </a:r>
            <a:r>
              <a:rPr lang="en-US" dirty="0"/>
              <a:t> </a:t>
            </a:r>
            <a:r>
              <a:rPr lang="en-US" dirty="0" err="1"/>
              <a:t>kyanidem</a:t>
            </a:r>
            <a:r>
              <a:rPr lang="en-US" dirty="0"/>
              <a:t> </a:t>
            </a:r>
            <a:r>
              <a:rPr lang="en-US" dirty="0" err="1"/>
              <a:t>ve</a:t>
            </a:r>
            <a:r>
              <a:rPr lang="en-US" dirty="0"/>
              <a:t> </a:t>
            </a:r>
            <a:r>
              <a:rPr lang="en-US" dirty="0" err="1"/>
              <a:t>zlatém</a:t>
            </a:r>
            <a:r>
              <a:rPr lang="en-US" dirty="0"/>
              <a:t> dole </a:t>
            </a:r>
            <a:r>
              <a:rPr lang="en-US" dirty="0" err="1"/>
              <a:t>Baia</a:t>
            </a:r>
            <a:r>
              <a:rPr lang="en-US" dirty="0"/>
              <a:t> Mare v </a:t>
            </a:r>
            <a:r>
              <a:rPr lang="en-US" dirty="0" err="1"/>
              <a:t>Rumunsku</a:t>
            </a:r>
            <a:r>
              <a:rPr lang="en-US" dirty="0"/>
              <a:t> </a:t>
            </a:r>
            <a:r>
              <a:rPr lang="en-US" dirty="0" err="1"/>
              <a:t>vedl</a:t>
            </a:r>
            <a:r>
              <a:rPr lang="en-US" dirty="0"/>
              <a:t> </a:t>
            </a:r>
            <a:r>
              <a:rPr lang="en-US" dirty="0" err="1"/>
              <a:t>před</a:t>
            </a:r>
            <a:r>
              <a:rPr lang="en-US" dirty="0"/>
              <a:t> </a:t>
            </a:r>
            <a:r>
              <a:rPr lang="en-US" dirty="0" err="1"/>
              <a:t>lety</a:t>
            </a:r>
            <a:r>
              <a:rPr lang="en-US" dirty="0"/>
              <a:t> k </a:t>
            </a:r>
            <a:r>
              <a:rPr lang="en-US" dirty="0" err="1"/>
              <a:t>obrovské</a:t>
            </a:r>
            <a:r>
              <a:rPr lang="en-US" dirty="0"/>
              <a:t> </a:t>
            </a:r>
            <a:r>
              <a:rPr lang="en-US" dirty="0" err="1"/>
              <a:t>ekologické</a:t>
            </a:r>
            <a:r>
              <a:rPr lang="en-US" dirty="0"/>
              <a:t> </a:t>
            </a:r>
            <a:r>
              <a:rPr lang="en-US" dirty="0" err="1"/>
              <a:t>katastrofě</a:t>
            </a:r>
            <a:r>
              <a:rPr lang="en-US" dirty="0"/>
              <a:t>, </a:t>
            </a:r>
            <a:r>
              <a:rPr lang="en-US" dirty="0" err="1"/>
              <a:t>kdy</a:t>
            </a:r>
            <a:r>
              <a:rPr lang="en-US" dirty="0"/>
              <a:t> </a:t>
            </a:r>
            <a:r>
              <a:rPr lang="en-US" dirty="0" err="1"/>
              <a:t>byla</a:t>
            </a:r>
            <a:r>
              <a:rPr lang="en-US" dirty="0"/>
              <a:t> </a:t>
            </a:r>
            <a:r>
              <a:rPr lang="en-US" dirty="0" err="1"/>
              <a:t>kontaminována</a:t>
            </a:r>
            <a:r>
              <a:rPr lang="en-US" dirty="0"/>
              <a:t> </a:t>
            </a:r>
            <a:r>
              <a:rPr lang="en-US" dirty="0" err="1"/>
              <a:t>část</a:t>
            </a:r>
            <a:r>
              <a:rPr lang="en-US" dirty="0"/>
              <a:t> </a:t>
            </a:r>
            <a:r>
              <a:rPr lang="en-US" dirty="0" err="1"/>
              <a:t>Dunaje</a:t>
            </a:r>
            <a:r>
              <a:rPr lang="en-US" dirty="0"/>
              <a:t> a </a:t>
            </a:r>
            <a:r>
              <a:rPr lang="en-US" dirty="0" err="1"/>
              <a:t>jeho</a:t>
            </a:r>
            <a:r>
              <a:rPr lang="en-US" dirty="0"/>
              <a:t> </a:t>
            </a:r>
            <a:r>
              <a:rPr lang="en-US" dirty="0" err="1"/>
              <a:t>okolí</a:t>
            </a:r>
            <a:r>
              <a:rPr lang="en-US" dirty="0"/>
              <a:t>.</a:t>
            </a:r>
            <a:endParaRPr lang="cs-CZ" dirty="0">
              <a:cs typeface="Arial" panose="020B0604020202020204" pitchFamily="34" charset="0"/>
            </a:endParaRPr>
          </a:p>
          <a:p>
            <a:pPr algn="just"/>
            <a:r>
              <a:rPr lang="cs-CZ" dirty="0">
                <a:cs typeface="Arial" panose="020B0604020202020204" pitchFamily="34" charset="0"/>
              </a:rPr>
              <a:t>   </a:t>
            </a:r>
          </a:p>
          <a:p>
            <a:pPr algn="just"/>
            <a:r>
              <a:rPr lang="cs-CZ" dirty="0">
                <a:cs typeface="Arial" panose="020B0604020202020204" pitchFamily="34" charset="0"/>
              </a:rPr>
              <a:t> Pokud obsahuje ruda zvýšený podíl pyritu nebo arsenopyritu, provádí se před vlastním kyanidovým loužením ještě </a:t>
            </a:r>
            <a:r>
              <a:rPr lang="cs-CZ" b="1" dirty="0">
                <a:cs typeface="Arial" panose="020B0604020202020204" pitchFamily="34" charset="0"/>
              </a:rPr>
              <a:t>biologické loužení</a:t>
            </a:r>
            <a:r>
              <a:rPr lang="cs-CZ" dirty="0">
                <a:cs typeface="Arial" panose="020B0604020202020204" pitchFamily="34" charset="0"/>
              </a:rPr>
              <a:t> </a:t>
            </a:r>
            <a:r>
              <a:rPr lang="cs-CZ" i="1" dirty="0">
                <a:cs typeface="Arial" panose="020B0604020202020204" pitchFamily="34" charset="0"/>
              </a:rPr>
              <a:t>(</a:t>
            </a:r>
            <a:r>
              <a:rPr lang="cs-CZ" i="1" dirty="0" err="1">
                <a:cs typeface="Arial" panose="020B0604020202020204" pitchFamily="34" charset="0"/>
              </a:rPr>
              <a:t>bioleaching</a:t>
            </a:r>
            <a:r>
              <a:rPr lang="cs-CZ" i="1" dirty="0">
                <a:cs typeface="Arial" panose="020B0604020202020204" pitchFamily="34" charset="0"/>
              </a:rPr>
              <a:t>)</a:t>
            </a:r>
            <a:r>
              <a:rPr lang="cs-CZ" dirty="0">
                <a:cs typeface="Arial" panose="020B0604020202020204" pitchFamily="34" charset="0"/>
              </a:rPr>
              <a:t> zlaté rudy. Účelem biologického loužení je rozpuštění sulfidických minerálů, které obklopují zlatou rudu a zhoršují výtěžek kyanidového loužení. Na flotační koncentrát zlaté rudy se působí roztokem termofilních </a:t>
            </a:r>
            <a:r>
              <a:rPr lang="cs-CZ" dirty="0" err="1">
                <a:cs typeface="Arial" panose="020B0604020202020204" pitchFamily="34" charset="0"/>
              </a:rPr>
              <a:t>chemolitotrofních</a:t>
            </a:r>
            <a:r>
              <a:rPr lang="cs-CZ" dirty="0">
                <a:cs typeface="Arial" panose="020B0604020202020204" pitchFamily="34" charset="0"/>
              </a:rPr>
              <a:t> bakterií, které získávají energii oxidací anorganických látek. Nerozpustné sulfidy se oxidují na rozpustné sulfáty, účinnost kyanidového loužení se tímto postupem zvyšuje až na 95 %.</a:t>
            </a:r>
          </a:p>
        </p:txBody>
      </p:sp>
    </p:spTree>
    <p:extLst>
      <p:ext uri="{BB962C8B-B14F-4D97-AF65-F5344CB8AC3E}">
        <p14:creationId xmlns:p14="http://schemas.microsoft.com/office/powerpoint/2010/main" val="3559697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ýsledek obrázku pro vyroba vapna">
            <a:extLst>
              <a:ext uri="{FF2B5EF4-FFF2-40B4-BE49-F238E27FC236}">
                <a16:creationId xmlns:a16="http://schemas.microsoft.com/office/drawing/2014/main" id="{BC3C4A98-9347-4E1C-A1FA-46DA49162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730" y="926689"/>
            <a:ext cx="6056242" cy="436441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AE71E38-409B-42EB-81BC-FB98C7F7254B}"/>
              </a:ext>
            </a:extLst>
          </p:cNvPr>
          <p:cNvSpPr txBox="1"/>
          <p:nvPr/>
        </p:nvSpPr>
        <p:spPr>
          <a:xfrm>
            <a:off x="848139" y="557357"/>
            <a:ext cx="1367490" cy="369332"/>
          </a:xfrm>
          <a:prstGeom prst="rect">
            <a:avLst/>
          </a:prstGeom>
          <a:noFill/>
        </p:spPr>
        <p:txBody>
          <a:bodyPr wrap="none" rtlCol="0">
            <a:spAutoFit/>
          </a:bodyPr>
          <a:lstStyle/>
          <a:p>
            <a:r>
              <a:rPr lang="cs-CZ" b="1" dirty="0"/>
              <a:t>Kruhová pec</a:t>
            </a:r>
            <a:endParaRPr lang="en-US" b="1" dirty="0"/>
          </a:p>
        </p:txBody>
      </p:sp>
      <p:sp>
        <p:nvSpPr>
          <p:cNvPr id="2" name="Obdélník 1">
            <a:extLst>
              <a:ext uri="{FF2B5EF4-FFF2-40B4-BE49-F238E27FC236}">
                <a16:creationId xmlns:a16="http://schemas.microsoft.com/office/drawing/2014/main" id="{837E9ACD-00B9-4C41-878B-8656F0A098FA}"/>
              </a:ext>
            </a:extLst>
          </p:cNvPr>
          <p:cNvSpPr/>
          <p:nvPr/>
        </p:nvSpPr>
        <p:spPr>
          <a:xfrm>
            <a:off x="463825" y="1297900"/>
            <a:ext cx="5804453" cy="3416320"/>
          </a:xfrm>
          <a:prstGeom prst="rect">
            <a:avLst/>
          </a:prstGeom>
        </p:spPr>
        <p:txBody>
          <a:bodyPr wrap="square">
            <a:spAutoFit/>
          </a:bodyPr>
          <a:lstStyle/>
          <a:p>
            <a:r>
              <a:rPr lang="en-US" dirty="0">
                <a:solidFill>
                  <a:srgbClr val="000000"/>
                </a:solidFill>
                <a:latin typeface="Calibri" panose="020F0502020204030204" pitchFamily="34" charset="0"/>
                <a:cs typeface="Calibri" panose="020F0502020204030204" pitchFamily="34" charset="0"/>
              </a:rPr>
              <a:t>Princip </a:t>
            </a:r>
            <a:r>
              <a:rPr lang="en-US" dirty="0" err="1">
                <a:solidFill>
                  <a:srgbClr val="000000"/>
                </a:solidFill>
                <a:latin typeface="Calibri" panose="020F0502020204030204" pitchFamily="34" charset="0"/>
                <a:cs typeface="Calibri" panose="020F0502020204030204" pitchFamily="34" charset="0"/>
              </a:rPr>
              <a:t>kruhové</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pece</a:t>
            </a:r>
            <a:r>
              <a:rPr lang="cs-CZ" dirty="0">
                <a:solidFill>
                  <a:srgbClr val="000000"/>
                </a:solidFill>
                <a:latin typeface="Calibri" panose="020F0502020204030204" pitchFamily="34" charset="0"/>
                <a:cs typeface="Calibri" panose="020F0502020204030204" pitchFamily="34" charset="0"/>
              </a:rPr>
              <a:t>:</a:t>
            </a:r>
            <a:r>
              <a:rPr lang="en-US" dirty="0">
                <a:solidFill>
                  <a:srgbClr val="000000"/>
                </a:solidFill>
                <a:latin typeface="Calibri" panose="020F0502020204030204" pitchFamily="34" charset="0"/>
                <a:cs typeface="Calibri" panose="020F0502020204030204" pitchFamily="34" charset="0"/>
              </a:rPr>
              <a:t> </a:t>
            </a:r>
            <a:endParaRPr lang="cs-CZ" dirty="0">
              <a:solidFill>
                <a:srgbClr val="000000"/>
              </a:solidFill>
              <a:latin typeface="Calibri" panose="020F0502020204030204" pitchFamily="34" charset="0"/>
              <a:cs typeface="Calibri" panose="020F0502020204030204" pitchFamily="34" charset="0"/>
            </a:endParaRPr>
          </a:p>
          <a:p>
            <a:r>
              <a:rPr lang="cs-CZ"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Teplo</a:t>
            </a:r>
            <a:r>
              <a:rPr lang="en-US" dirty="0">
                <a:solidFill>
                  <a:srgbClr val="000000"/>
                </a:solidFill>
                <a:latin typeface="Calibri" panose="020F0502020204030204" pitchFamily="34" charset="0"/>
                <a:cs typeface="Calibri" panose="020F0502020204030204" pitchFamily="34" charset="0"/>
              </a:rPr>
              <a:t> z </a:t>
            </a:r>
            <a:r>
              <a:rPr lang="en-US" dirty="0" err="1">
                <a:solidFill>
                  <a:srgbClr val="000000"/>
                </a:solidFill>
                <a:latin typeface="Calibri" panose="020F0502020204030204" pitchFamily="34" charset="0"/>
                <a:cs typeface="Calibri" panose="020F0502020204030204" pitchFamily="34" charset="0"/>
              </a:rPr>
              <a:t>vypáleného</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vápna</a:t>
            </a:r>
            <a:r>
              <a:rPr lang="en-US" dirty="0">
                <a:solidFill>
                  <a:srgbClr val="000000"/>
                </a:solidFill>
                <a:latin typeface="Calibri" panose="020F0502020204030204" pitchFamily="34" charset="0"/>
                <a:cs typeface="Calibri" panose="020F0502020204030204" pitchFamily="34" charset="0"/>
              </a:rPr>
              <a:t> se </a:t>
            </a:r>
            <a:r>
              <a:rPr lang="en-US" dirty="0" err="1">
                <a:solidFill>
                  <a:srgbClr val="000000"/>
                </a:solidFill>
                <a:latin typeface="Calibri" panose="020F0502020204030204" pitchFamily="34" charset="0"/>
                <a:cs typeface="Calibri" panose="020F0502020204030204" pitchFamily="34" charset="0"/>
              </a:rPr>
              <a:t>využív</a:t>
            </a:r>
            <a:r>
              <a:rPr lang="cs-CZ" dirty="0">
                <a:solidFill>
                  <a:srgbClr val="000000"/>
                </a:solidFill>
                <a:latin typeface="Calibri" panose="020F0502020204030204" pitchFamily="34" charset="0"/>
                <a:cs typeface="Calibri" panose="020F0502020204030204" pitchFamily="34" charset="0"/>
              </a:rPr>
              <a:t>alo </a:t>
            </a:r>
            <a:r>
              <a:rPr lang="en-US" dirty="0">
                <a:solidFill>
                  <a:srgbClr val="000000"/>
                </a:solidFill>
                <a:latin typeface="Calibri" panose="020F0502020204030204" pitchFamily="34" charset="0"/>
                <a:cs typeface="Calibri" panose="020F0502020204030204" pitchFamily="34" charset="0"/>
              </a:rPr>
              <a:t>k </a:t>
            </a:r>
            <a:r>
              <a:rPr lang="en-US" dirty="0" err="1">
                <a:solidFill>
                  <a:srgbClr val="000000"/>
                </a:solidFill>
                <a:latin typeface="Calibri" panose="020F0502020204030204" pitchFamily="34" charset="0"/>
                <a:cs typeface="Calibri" panose="020F0502020204030204" pitchFamily="34" charset="0"/>
              </a:rPr>
              <a:t>předehřátí</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spalovacího</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vzduchu</a:t>
            </a:r>
            <a:r>
              <a:rPr lang="en-US" dirty="0">
                <a:solidFill>
                  <a:srgbClr val="000000"/>
                </a:solidFill>
                <a:latin typeface="Calibri" panose="020F0502020204030204" pitchFamily="34" charset="0"/>
                <a:cs typeface="Calibri" panose="020F0502020204030204" pitchFamily="34" charset="0"/>
              </a:rPr>
              <a:t> a </a:t>
            </a:r>
            <a:r>
              <a:rPr lang="en-US" dirty="0" err="1">
                <a:solidFill>
                  <a:srgbClr val="000000"/>
                </a:solidFill>
                <a:latin typeface="Calibri" panose="020F0502020204030204" pitchFamily="34" charset="0"/>
                <a:cs typeface="Calibri" panose="020F0502020204030204" pitchFamily="34" charset="0"/>
              </a:rPr>
              <a:t>tepla</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zplodin</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hoření</a:t>
            </a:r>
            <a:r>
              <a:rPr lang="en-US" dirty="0">
                <a:solidFill>
                  <a:srgbClr val="000000"/>
                </a:solidFill>
                <a:latin typeface="Calibri" panose="020F0502020204030204" pitchFamily="34" charset="0"/>
                <a:cs typeface="Calibri" panose="020F0502020204030204" pitchFamily="34" charset="0"/>
              </a:rPr>
              <a:t> se </a:t>
            </a:r>
            <a:r>
              <a:rPr lang="en-US" dirty="0" err="1">
                <a:solidFill>
                  <a:srgbClr val="000000"/>
                </a:solidFill>
                <a:latin typeface="Calibri" panose="020F0502020204030204" pitchFamily="34" charset="0"/>
                <a:cs typeface="Calibri" panose="020F0502020204030204" pitchFamily="34" charset="0"/>
              </a:rPr>
              <a:t>využ</a:t>
            </a:r>
            <a:r>
              <a:rPr lang="cs-CZ" dirty="0" err="1">
                <a:solidFill>
                  <a:srgbClr val="000000"/>
                </a:solidFill>
                <a:latin typeface="Calibri" panose="020F0502020204030204" pitchFamily="34" charset="0"/>
                <a:cs typeface="Calibri" panose="020F0502020204030204" pitchFamily="34" charset="0"/>
              </a:rPr>
              <a:t>ívalo</a:t>
            </a:r>
            <a:r>
              <a:rPr lang="en-US" dirty="0">
                <a:solidFill>
                  <a:srgbClr val="000000"/>
                </a:solidFill>
                <a:latin typeface="Calibri" panose="020F0502020204030204" pitchFamily="34" charset="0"/>
                <a:cs typeface="Calibri" panose="020F0502020204030204" pitchFamily="34" charset="0"/>
              </a:rPr>
              <a:t> k </a:t>
            </a:r>
            <a:r>
              <a:rPr lang="en-US" dirty="0" err="1">
                <a:solidFill>
                  <a:srgbClr val="000000"/>
                </a:solidFill>
                <a:latin typeface="Calibri" panose="020F0502020204030204" pitchFamily="34" charset="0"/>
                <a:cs typeface="Calibri" panose="020F0502020204030204" pitchFamily="34" charset="0"/>
              </a:rPr>
              <a:t>předehřátí</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vápence</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Peciště</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tvoř</a:t>
            </a:r>
            <a:r>
              <a:rPr lang="cs-CZ" dirty="0" err="1">
                <a:solidFill>
                  <a:srgbClr val="000000"/>
                </a:solidFill>
                <a:latin typeface="Calibri" panose="020F0502020204030204" pitchFamily="34" charset="0"/>
                <a:cs typeface="Calibri" panose="020F0502020204030204" pitchFamily="34" charset="0"/>
              </a:rPr>
              <a:t>il</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souvislý</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kanál</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který</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umožň</a:t>
            </a:r>
            <a:r>
              <a:rPr lang="cs-CZ" dirty="0">
                <a:solidFill>
                  <a:srgbClr val="000000"/>
                </a:solidFill>
                <a:latin typeface="Calibri" panose="020F0502020204030204" pitchFamily="34" charset="0"/>
                <a:cs typeface="Calibri" panose="020F0502020204030204" pitchFamily="34" charset="0"/>
              </a:rPr>
              <a:t>oval</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stálý</a:t>
            </a:r>
            <a:r>
              <a:rPr lang="en-US" dirty="0">
                <a:solidFill>
                  <a:srgbClr val="000000"/>
                </a:solidFill>
                <a:latin typeface="Calibri" panose="020F0502020204030204" pitchFamily="34" charset="0"/>
                <a:cs typeface="Calibri" panose="020F0502020204030204" pitchFamily="34" charset="0"/>
              </a:rPr>
              <a:t> a </a:t>
            </a:r>
            <a:r>
              <a:rPr lang="en-US" dirty="0" err="1">
                <a:solidFill>
                  <a:srgbClr val="000000"/>
                </a:solidFill>
                <a:latin typeface="Calibri" panose="020F0502020204030204" pitchFamily="34" charset="0"/>
                <a:cs typeface="Calibri" panose="020F0502020204030204" pitchFamily="34" charset="0"/>
              </a:rPr>
              <a:t>nepřetržitý</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postup</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ohně</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Zdivo</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pece</a:t>
            </a:r>
            <a:r>
              <a:rPr lang="en-US" dirty="0">
                <a:solidFill>
                  <a:srgbClr val="000000"/>
                </a:solidFill>
                <a:latin typeface="Calibri" panose="020F0502020204030204" pitchFamily="34" charset="0"/>
                <a:cs typeface="Calibri" panose="020F0502020204030204" pitchFamily="34" charset="0"/>
              </a:rPr>
              <a:t> m</a:t>
            </a:r>
            <a:r>
              <a:rPr lang="cs-CZ" dirty="0" err="1">
                <a:solidFill>
                  <a:srgbClr val="000000"/>
                </a:solidFill>
                <a:latin typeface="Calibri" panose="020F0502020204030204" pitchFamily="34" charset="0"/>
                <a:cs typeface="Calibri" panose="020F0502020204030204" pitchFamily="34" charset="0"/>
              </a:rPr>
              <a:t>ělo</a:t>
            </a:r>
            <a:r>
              <a:rPr lang="en-US" dirty="0">
                <a:solidFill>
                  <a:srgbClr val="000000"/>
                </a:solidFill>
                <a:latin typeface="Calibri" panose="020F0502020204030204" pitchFamily="34" charset="0"/>
                <a:cs typeface="Calibri" panose="020F0502020204030204" pitchFamily="34" charset="0"/>
              </a:rPr>
              <a:t> v </a:t>
            </a:r>
            <a:r>
              <a:rPr lang="en-US" dirty="0" err="1">
                <a:solidFill>
                  <a:srgbClr val="000000"/>
                </a:solidFill>
                <a:latin typeface="Calibri" panose="020F0502020204030204" pitchFamily="34" charset="0"/>
                <a:cs typeface="Calibri" panose="020F0502020204030204" pitchFamily="34" charset="0"/>
              </a:rPr>
              <a:t>určitých</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místech</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navážecí</a:t>
            </a:r>
            <a:r>
              <a:rPr lang="en-US" dirty="0">
                <a:solidFill>
                  <a:srgbClr val="000000"/>
                </a:solidFill>
                <a:latin typeface="Calibri" panose="020F0502020204030204" pitchFamily="34" charset="0"/>
                <a:cs typeface="Calibri" panose="020F0502020204030204" pitchFamily="34" charset="0"/>
              </a:rPr>
              <a:t> a </a:t>
            </a:r>
            <a:r>
              <a:rPr lang="en-US" dirty="0" err="1">
                <a:solidFill>
                  <a:srgbClr val="000000"/>
                </a:solidFill>
                <a:latin typeface="Calibri" panose="020F0502020204030204" pitchFamily="34" charset="0"/>
                <a:cs typeface="Calibri" panose="020F0502020204030204" pitchFamily="34" charset="0"/>
              </a:rPr>
              <a:t>vyvážecí</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otvory</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které</a:t>
            </a:r>
            <a:r>
              <a:rPr lang="en-US" dirty="0">
                <a:solidFill>
                  <a:srgbClr val="000000"/>
                </a:solidFill>
                <a:latin typeface="Calibri" panose="020F0502020204030204" pitchFamily="34" charset="0"/>
                <a:cs typeface="Calibri" panose="020F0502020204030204" pitchFamily="34" charset="0"/>
              </a:rPr>
              <a:t> pec </a:t>
            </a:r>
            <a:r>
              <a:rPr lang="en-US" dirty="0" err="1">
                <a:solidFill>
                  <a:srgbClr val="000000"/>
                </a:solidFill>
                <a:latin typeface="Calibri" panose="020F0502020204030204" pitchFamily="34" charset="0"/>
                <a:cs typeface="Calibri" panose="020F0502020204030204" pitchFamily="34" charset="0"/>
              </a:rPr>
              <a:t>rozděl</a:t>
            </a:r>
            <a:r>
              <a:rPr lang="cs-CZ" dirty="0" err="1">
                <a:solidFill>
                  <a:srgbClr val="000000"/>
                </a:solidFill>
                <a:latin typeface="Calibri" panose="020F0502020204030204" pitchFamily="34" charset="0"/>
                <a:cs typeface="Calibri" panose="020F0502020204030204" pitchFamily="34" charset="0"/>
              </a:rPr>
              <a:t>ovaly</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na</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určitý</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počet</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komor</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Každá</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komora</a:t>
            </a:r>
            <a:r>
              <a:rPr lang="en-US" dirty="0">
                <a:solidFill>
                  <a:srgbClr val="000000"/>
                </a:solidFill>
                <a:latin typeface="Calibri" panose="020F0502020204030204" pitchFamily="34" charset="0"/>
                <a:cs typeface="Calibri" panose="020F0502020204030204" pitchFamily="34" charset="0"/>
              </a:rPr>
              <a:t> m</a:t>
            </a:r>
            <a:r>
              <a:rPr lang="cs-CZ" dirty="0" err="1">
                <a:solidFill>
                  <a:srgbClr val="000000"/>
                </a:solidFill>
                <a:latin typeface="Calibri" panose="020F0502020204030204" pitchFamily="34" charset="0"/>
                <a:cs typeface="Calibri" panose="020F0502020204030204" pitchFamily="34" charset="0"/>
              </a:rPr>
              <a:t>ěla</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otvor</a:t>
            </a:r>
            <a:r>
              <a:rPr lang="en-US" dirty="0">
                <a:solidFill>
                  <a:srgbClr val="000000"/>
                </a:solidFill>
                <a:latin typeface="Calibri" panose="020F0502020204030204" pitchFamily="34" charset="0"/>
                <a:cs typeface="Calibri" panose="020F0502020204030204" pitchFamily="34" charset="0"/>
              </a:rPr>
              <a:t> pro </a:t>
            </a:r>
            <a:r>
              <a:rPr lang="en-US" dirty="0" err="1">
                <a:solidFill>
                  <a:srgbClr val="000000"/>
                </a:solidFill>
                <a:latin typeface="Calibri" panose="020F0502020204030204" pitchFamily="34" charset="0"/>
                <a:cs typeface="Calibri" panose="020F0502020204030204" pitchFamily="34" charset="0"/>
              </a:rPr>
              <a:t>odvádění</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spalin</a:t>
            </a:r>
            <a:r>
              <a:rPr lang="en-US" dirty="0">
                <a:solidFill>
                  <a:srgbClr val="000000"/>
                </a:solidFill>
                <a:latin typeface="Calibri" panose="020F0502020204030204" pitchFamily="34" charset="0"/>
                <a:cs typeface="Calibri" panose="020F0502020204030204" pitchFamily="34" charset="0"/>
              </a:rPr>
              <a:t> z </a:t>
            </a:r>
            <a:r>
              <a:rPr lang="en-US" dirty="0" err="1">
                <a:solidFill>
                  <a:srgbClr val="000000"/>
                </a:solidFill>
                <a:latin typeface="Calibri" panose="020F0502020204030204" pitchFamily="34" charset="0"/>
                <a:cs typeface="Calibri" panose="020F0502020204030204" pitchFamily="34" charset="0"/>
              </a:rPr>
              <a:t>pece</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Palivo</a:t>
            </a:r>
            <a:r>
              <a:rPr lang="en-US" dirty="0">
                <a:solidFill>
                  <a:srgbClr val="000000"/>
                </a:solidFill>
                <a:latin typeface="Calibri" panose="020F0502020204030204" pitchFamily="34" charset="0"/>
                <a:cs typeface="Calibri" panose="020F0502020204030204" pitchFamily="34" charset="0"/>
              </a:rPr>
              <a:t> se </a:t>
            </a:r>
            <a:r>
              <a:rPr lang="en-US" dirty="0" err="1">
                <a:solidFill>
                  <a:srgbClr val="000000"/>
                </a:solidFill>
                <a:latin typeface="Calibri" panose="020F0502020204030204" pitchFamily="34" charset="0"/>
                <a:cs typeface="Calibri" panose="020F0502020204030204" pitchFamily="34" charset="0"/>
              </a:rPr>
              <a:t>přiklád</a:t>
            </a:r>
            <a:r>
              <a:rPr lang="cs-CZ" dirty="0">
                <a:solidFill>
                  <a:srgbClr val="000000"/>
                </a:solidFill>
                <a:latin typeface="Calibri" panose="020F0502020204030204" pitchFamily="34" charset="0"/>
                <a:cs typeface="Calibri" panose="020F0502020204030204" pitchFamily="34" charset="0"/>
              </a:rPr>
              <a:t>alo</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otvory</a:t>
            </a:r>
            <a:r>
              <a:rPr lang="en-US" dirty="0">
                <a:solidFill>
                  <a:srgbClr val="000000"/>
                </a:solidFill>
                <a:latin typeface="Calibri" panose="020F0502020204030204" pitchFamily="34" charset="0"/>
                <a:cs typeface="Calibri" panose="020F0502020204030204" pitchFamily="34" charset="0"/>
              </a:rPr>
              <a:t> v </a:t>
            </a:r>
            <a:r>
              <a:rPr lang="en-US" dirty="0" err="1">
                <a:solidFill>
                  <a:srgbClr val="000000"/>
                </a:solidFill>
                <a:latin typeface="Calibri" panose="020F0502020204030204" pitchFamily="34" charset="0"/>
                <a:cs typeface="Calibri" panose="020F0502020204030204" pitchFamily="34" charset="0"/>
              </a:rPr>
              <a:t>klenbě</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tzv</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sypáky</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které</a:t>
            </a:r>
            <a:r>
              <a:rPr lang="en-US" dirty="0">
                <a:solidFill>
                  <a:srgbClr val="000000"/>
                </a:solidFill>
                <a:latin typeface="Calibri" panose="020F0502020204030204" pitchFamily="34" charset="0"/>
                <a:cs typeface="Calibri" panose="020F0502020204030204" pitchFamily="34" charset="0"/>
              </a:rPr>
              <a:t> se </a:t>
            </a:r>
            <a:r>
              <a:rPr lang="en-US" dirty="0" err="1">
                <a:solidFill>
                  <a:srgbClr val="000000"/>
                </a:solidFill>
                <a:latin typeface="Calibri" panose="020F0502020204030204" pitchFamily="34" charset="0"/>
                <a:cs typeface="Calibri" panose="020F0502020204030204" pitchFamily="34" charset="0"/>
              </a:rPr>
              <a:t>uzavíra</a:t>
            </a:r>
            <a:r>
              <a:rPr lang="cs-CZ" dirty="0" err="1">
                <a:solidFill>
                  <a:srgbClr val="000000"/>
                </a:solidFill>
                <a:latin typeface="Calibri" panose="020F0502020204030204" pitchFamily="34" charset="0"/>
                <a:cs typeface="Calibri" panose="020F0502020204030204" pitchFamily="34" charset="0"/>
              </a:rPr>
              <a:t>ly</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litinovými</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poklopy</a:t>
            </a:r>
            <a:r>
              <a:rPr lang="en-US" dirty="0">
                <a:solidFill>
                  <a:srgbClr val="000000"/>
                </a:solidFill>
                <a:latin typeface="Calibri" panose="020F0502020204030204" pitchFamily="34" charset="0"/>
                <a:cs typeface="Calibri" panose="020F0502020204030204" pitchFamily="34" charset="0"/>
              </a:rPr>
              <a:t>. Pod </a:t>
            </a:r>
            <a:r>
              <a:rPr lang="en-US" dirty="0" err="1">
                <a:solidFill>
                  <a:srgbClr val="000000"/>
                </a:solidFill>
                <a:latin typeface="Calibri" panose="020F0502020204030204" pitchFamily="34" charset="0"/>
                <a:cs typeface="Calibri" panose="020F0502020204030204" pitchFamily="34" charset="0"/>
              </a:rPr>
              <a:t>sypáky</a:t>
            </a:r>
            <a:r>
              <a:rPr lang="en-US" dirty="0">
                <a:solidFill>
                  <a:srgbClr val="000000"/>
                </a:solidFill>
                <a:latin typeface="Calibri" panose="020F0502020204030204" pitchFamily="34" charset="0"/>
                <a:cs typeface="Calibri" panose="020F0502020204030204" pitchFamily="34" charset="0"/>
              </a:rPr>
              <a:t> se z </a:t>
            </a:r>
            <a:r>
              <a:rPr lang="en-US" dirty="0" err="1">
                <a:solidFill>
                  <a:srgbClr val="000000"/>
                </a:solidFill>
                <a:latin typeface="Calibri" panose="020F0502020204030204" pitchFamily="34" charset="0"/>
                <a:cs typeface="Calibri" panose="020F0502020204030204" pitchFamily="34" charset="0"/>
              </a:rPr>
              <a:t>vápence</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skláda</a:t>
            </a:r>
            <a:r>
              <a:rPr lang="cs-CZ" dirty="0" err="1">
                <a:solidFill>
                  <a:srgbClr val="000000"/>
                </a:solidFill>
                <a:latin typeface="Calibri" panose="020F0502020204030204" pitchFamily="34" charset="0"/>
                <a:cs typeface="Calibri" panose="020F0502020204030204" pitchFamily="34" charset="0"/>
              </a:rPr>
              <a:t>ly</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topné</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šachtice</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ve</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kterých</a:t>
            </a:r>
            <a:r>
              <a:rPr lang="en-US" dirty="0">
                <a:solidFill>
                  <a:srgbClr val="000000"/>
                </a:solidFill>
                <a:latin typeface="Calibri" panose="020F0502020204030204" pitchFamily="34" charset="0"/>
                <a:cs typeface="Calibri" panose="020F0502020204030204" pitchFamily="34" charset="0"/>
              </a:rPr>
              <a:t> se </a:t>
            </a:r>
            <a:r>
              <a:rPr lang="en-US" dirty="0" err="1">
                <a:solidFill>
                  <a:srgbClr val="000000"/>
                </a:solidFill>
                <a:latin typeface="Calibri" panose="020F0502020204030204" pitchFamily="34" charset="0"/>
                <a:cs typeface="Calibri" panose="020F0502020204030204" pitchFamily="34" charset="0"/>
              </a:rPr>
              <a:t>přikládané</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palivo</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spal</a:t>
            </a:r>
            <a:r>
              <a:rPr lang="cs-CZ" dirty="0" err="1">
                <a:solidFill>
                  <a:srgbClr val="000000"/>
                </a:solidFill>
                <a:latin typeface="Calibri" panose="020F0502020204030204" pitchFamily="34" charset="0"/>
                <a:cs typeface="Calibri" panose="020F0502020204030204" pitchFamily="34" charset="0"/>
              </a:rPr>
              <a:t>ovalo</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Jako</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palivo</a:t>
            </a:r>
            <a:r>
              <a:rPr lang="en-US" dirty="0">
                <a:solidFill>
                  <a:srgbClr val="000000"/>
                </a:solidFill>
                <a:latin typeface="Calibri" panose="020F0502020204030204" pitchFamily="34" charset="0"/>
                <a:cs typeface="Calibri" panose="020F0502020204030204" pitchFamily="34" charset="0"/>
              </a:rPr>
              <a:t> se </a:t>
            </a:r>
            <a:r>
              <a:rPr lang="en-US" dirty="0" err="1">
                <a:solidFill>
                  <a:srgbClr val="000000"/>
                </a:solidFill>
                <a:latin typeface="Calibri" panose="020F0502020204030204" pitchFamily="34" charset="0"/>
                <a:cs typeface="Calibri" panose="020F0502020204030204" pitchFamily="34" charset="0"/>
              </a:rPr>
              <a:t>používal</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uhelný</a:t>
            </a:r>
            <a:r>
              <a:rPr lang="en-US" dirty="0">
                <a:solidFill>
                  <a:srgbClr val="000000"/>
                </a:solidFill>
                <a:latin typeface="Calibri" panose="020F0502020204030204" pitchFamily="34" charset="0"/>
                <a:cs typeface="Calibri" panose="020F0502020204030204" pitchFamily="34" charset="0"/>
              </a:rPr>
              <a:t> </a:t>
            </a:r>
            <a:r>
              <a:rPr lang="cs-CZ" dirty="0">
                <a:solidFill>
                  <a:srgbClr val="000000"/>
                </a:solidFill>
                <a:latin typeface="Calibri" panose="020F0502020204030204" pitchFamily="34" charset="0"/>
                <a:cs typeface="Calibri" panose="020F0502020204030204" pitchFamily="34" charset="0"/>
              </a:rPr>
              <a:t>prach</a:t>
            </a:r>
            <a:r>
              <a:rPr lang="en-US" dirty="0">
                <a:solidFill>
                  <a:srgbClr val="000000"/>
                </a:solidFill>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3" name="Obdélník 2">
            <a:extLst>
              <a:ext uri="{FF2B5EF4-FFF2-40B4-BE49-F238E27FC236}">
                <a16:creationId xmlns:a16="http://schemas.microsoft.com/office/drawing/2014/main" id="{B74CE313-A474-47E4-A495-B8179A25E5EF}"/>
              </a:ext>
            </a:extLst>
          </p:cNvPr>
          <p:cNvSpPr/>
          <p:nvPr/>
        </p:nvSpPr>
        <p:spPr>
          <a:xfrm>
            <a:off x="463825" y="5106440"/>
            <a:ext cx="7328452" cy="369332"/>
          </a:xfrm>
          <a:prstGeom prst="rect">
            <a:avLst/>
          </a:prstGeom>
        </p:spPr>
        <p:txBody>
          <a:bodyPr wrap="square">
            <a:spAutoFit/>
          </a:bodyPr>
          <a:lstStyle/>
          <a:p>
            <a:r>
              <a:rPr lang="en-US" dirty="0" err="1">
                <a:solidFill>
                  <a:srgbClr val="000000"/>
                </a:solidFill>
                <a:latin typeface="Calibri" panose="020F0502020204030204" pitchFamily="34" charset="0"/>
                <a:cs typeface="Calibri" panose="020F0502020204030204" pitchFamily="34" charset="0"/>
              </a:rPr>
              <a:t>Poslední</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kruhové</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vápenky</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ukončily</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provoz</a:t>
            </a:r>
            <a:r>
              <a:rPr lang="en-US" dirty="0">
                <a:solidFill>
                  <a:srgbClr val="000000"/>
                </a:solidFill>
                <a:latin typeface="Calibri" panose="020F0502020204030204" pitchFamily="34" charset="0"/>
                <a:cs typeface="Calibri" panose="020F0502020204030204" pitchFamily="34" charset="0"/>
              </a:rPr>
              <a:t> v 60. </a:t>
            </a:r>
            <a:r>
              <a:rPr lang="en-US" dirty="0" err="1">
                <a:solidFill>
                  <a:srgbClr val="000000"/>
                </a:solidFill>
                <a:latin typeface="Calibri" panose="020F0502020204030204" pitchFamily="34" charset="0"/>
                <a:cs typeface="Calibri" panose="020F0502020204030204" pitchFamily="34" charset="0"/>
              </a:rPr>
              <a:t>letech</a:t>
            </a:r>
            <a:r>
              <a:rPr lang="en-US" dirty="0">
                <a:solidFill>
                  <a:srgbClr val="000000"/>
                </a:solidFill>
                <a:latin typeface="Calibri" panose="020F0502020204030204" pitchFamily="34" charset="0"/>
                <a:cs typeface="Calibri" panose="020F0502020204030204" pitchFamily="34" charset="0"/>
              </a:rPr>
              <a:t> 20. </a:t>
            </a:r>
            <a:r>
              <a:rPr lang="en-US" dirty="0" err="1">
                <a:solidFill>
                  <a:srgbClr val="000000"/>
                </a:solidFill>
                <a:latin typeface="Calibri" panose="020F0502020204030204" pitchFamily="34" charset="0"/>
                <a:cs typeface="Calibri" panose="020F0502020204030204" pitchFamily="34" charset="0"/>
              </a:rPr>
              <a:t>století</a:t>
            </a:r>
            <a:r>
              <a:rPr lang="en-US" dirty="0">
                <a:solidFill>
                  <a:srgbClr val="000000"/>
                </a:solidFill>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6" name="Obdélník 5">
            <a:extLst>
              <a:ext uri="{FF2B5EF4-FFF2-40B4-BE49-F238E27FC236}">
                <a16:creationId xmlns:a16="http://schemas.microsoft.com/office/drawing/2014/main" id="{D16ADB3E-1DB5-4279-AFFD-C8A47D2504F2}"/>
              </a:ext>
            </a:extLst>
          </p:cNvPr>
          <p:cNvSpPr/>
          <p:nvPr/>
        </p:nvSpPr>
        <p:spPr>
          <a:xfrm>
            <a:off x="463825" y="5931311"/>
            <a:ext cx="11383618" cy="646331"/>
          </a:xfrm>
          <a:prstGeom prst="rect">
            <a:avLst/>
          </a:prstGeom>
        </p:spPr>
        <p:txBody>
          <a:bodyPr wrap="square">
            <a:spAutoFit/>
          </a:bodyPr>
          <a:lstStyle/>
          <a:p>
            <a:r>
              <a:rPr lang="en-US" dirty="0" err="1"/>
              <a:t>Vápno</a:t>
            </a:r>
            <a:r>
              <a:rPr lang="en-US" dirty="0"/>
              <a:t> </a:t>
            </a:r>
            <a:r>
              <a:rPr lang="en-US" dirty="0" err="1"/>
              <a:t>lze</a:t>
            </a:r>
            <a:r>
              <a:rPr lang="en-US" dirty="0"/>
              <a:t> </a:t>
            </a:r>
            <a:r>
              <a:rPr lang="en-US" dirty="0" err="1"/>
              <a:t>vyrábět</a:t>
            </a:r>
            <a:r>
              <a:rPr lang="en-US" dirty="0"/>
              <a:t> </a:t>
            </a:r>
            <a:r>
              <a:rPr lang="en-US" dirty="0" err="1"/>
              <a:t>také</a:t>
            </a:r>
            <a:r>
              <a:rPr lang="en-US" dirty="0"/>
              <a:t> v </a:t>
            </a:r>
            <a:r>
              <a:rPr lang="en-US" dirty="0" err="1"/>
              <a:t>rotačních</a:t>
            </a:r>
            <a:r>
              <a:rPr lang="en-US" dirty="0"/>
              <a:t> </a:t>
            </a:r>
            <a:r>
              <a:rPr lang="en-US" dirty="0" err="1"/>
              <a:t>pecích</a:t>
            </a:r>
            <a:r>
              <a:rPr lang="en-US" dirty="0"/>
              <a:t>, </a:t>
            </a:r>
            <a:r>
              <a:rPr lang="en-US" dirty="0" err="1"/>
              <a:t>podobných</a:t>
            </a:r>
            <a:r>
              <a:rPr lang="en-US" dirty="0"/>
              <a:t> </a:t>
            </a:r>
            <a:r>
              <a:rPr lang="en-US" dirty="0" err="1"/>
              <a:t>těm</a:t>
            </a:r>
            <a:r>
              <a:rPr lang="en-US" dirty="0"/>
              <a:t> </a:t>
            </a:r>
            <a:r>
              <a:rPr lang="en-US" dirty="0" err="1"/>
              <a:t>na</a:t>
            </a:r>
            <a:r>
              <a:rPr lang="en-US" dirty="0"/>
              <a:t> </a:t>
            </a:r>
            <a:r>
              <a:rPr lang="en-US" dirty="0" err="1"/>
              <a:t>výrobu</a:t>
            </a:r>
            <a:r>
              <a:rPr lang="en-US" dirty="0"/>
              <a:t> </a:t>
            </a:r>
            <a:r>
              <a:rPr lang="en-US" dirty="0" err="1"/>
              <a:t>cementu</a:t>
            </a:r>
            <a:r>
              <a:rPr lang="en-US" dirty="0"/>
              <a:t>, </a:t>
            </a:r>
            <a:r>
              <a:rPr lang="en-US" dirty="0" err="1"/>
              <a:t>fluidních</a:t>
            </a:r>
            <a:r>
              <a:rPr lang="en-US" dirty="0"/>
              <a:t> </a:t>
            </a:r>
            <a:r>
              <a:rPr lang="en-US" dirty="0" err="1"/>
              <a:t>pecích</a:t>
            </a:r>
            <a:r>
              <a:rPr lang="en-US" dirty="0"/>
              <a:t> k </a:t>
            </a:r>
            <a:r>
              <a:rPr lang="en-US" dirty="0" err="1"/>
              <a:t>vypalování</a:t>
            </a:r>
            <a:r>
              <a:rPr lang="en-US" dirty="0"/>
              <a:t> </a:t>
            </a:r>
            <a:r>
              <a:rPr lang="en-US" dirty="0" err="1"/>
              <a:t>práškového</a:t>
            </a:r>
            <a:r>
              <a:rPr lang="en-US" dirty="0"/>
              <a:t> </a:t>
            </a:r>
            <a:r>
              <a:rPr lang="en-US" dirty="0" err="1"/>
              <a:t>vápence</a:t>
            </a:r>
            <a:r>
              <a:rPr lang="en-US" dirty="0"/>
              <a:t>, </a:t>
            </a:r>
            <a:r>
              <a:rPr lang="en-US" dirty="0" err="1"/>
              <a:t>výměníkových</a:t>
            </a:r>
            <a:r>
              <a:rPr lang="en-US" dirty="0"/>
              <a:t> </a:t>
            </a:r>
            <a:r>
              <a:rPr lang="en-US" dirty="0" err="1"/>
              <a:t>pecí</a:t>
            </a:r>
            <a:r>
              <a:rPr lang="en-US" dirty="0"/>
              <a:t> a </a:t>
            </a:r>
            <a:r>
              <a:rPr lang="en-US" dirty="0" err="1"/>
              <a:t>dalších</a:t>
            </a:r>
            <a:r>
              <a:rPr lang="en-US" dirty="0"/>
              <a:t>.</a:t>
            </a:r>
          </a:p>
        </p:txBody>
      </p:sp>
    </p:spTree>
    <p:extLst>
      <p:ext uri="{BB962C8B-B14F-4D97-AF65-F5344CB8AC3E}">
        <p14:creationId xmlns:p14="http://schemas.microsoft.com/office/powerpoint/2010/main" val="33711009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099207D-54E9-471B-9E59-81FF64DD1E4D}"/>
              </a:ext>
            </a:extLst>
          </p:cNvPr>
          <p:cNvSpPr txBox="1"/>
          <p:nvPr/>
        </p:nvSpPr>
        <p:spPr>
          <a:xfrm>
            <a:off x="371475" y="1045487"/>
            <a:ext cx="7143750" cy="3970318"/>
          </a:xfrm>
          <a:prstGeom prst="rect">
            <a:avLst/>
          </a:prstGeom>
          <a:noFill/>
        </p:spPr>
        <p:txBody>
          <a:bodyPr wrap="square">
            <a:spAutoFit/>
          </a:bodyPr>
          <a:lstStyle/>
          <a:p>
            <a:pPr algn="just"/>
            <a:r>
              <a:rPr lang="cs-CZ" dirty="0"/>
              <a:t>   Zlatý důl </a:t>
            </a:r>
            <a:r>
              <a:rPr lang="cs-CZ" dirty="0" err="1"/>
              <a:t>Aurul</a:t>
            </a:r>
            <a:r>
              <a:rPr lang="cs-CZ" dirty="0"/>
              <a:t> v blízkosti rumunského města </a:t>
            </a:r>
            <a:r>
              <a:rPr lang="cs-CZ" dirty="0" err="1"/>
              <a:t>Baia</a:t>
            </a:r>
            <a:r>
              <a:rPr lang="cs-CZ" dirty="0"/>
              <a:t> Mare byl společným podnikem australské společnosti Esmeralda </a:t>
            </a:r>
            <a:r>
              <a:rPr lang="cs-CZ" dirty="0" err="1"/>
              <a:t>Exploration</a:t>
            </a:r>
            <a:r>
              <a:rPr lang="cs-CZ" dirty="0"/>
              <a:t> a rumunské vlády. Těžba zlata zde probíhala pomocí kyanidového loužení a odpad po těžbě, kontaminovaná voda, byla shromažďována v blízké přehradní nádrži. V noci 30. ledna 2020 se protrhla hráz přehradní nádrže a zhruba 300 000 kubických metrů vody obsahující asi 300 tun kyanidů uniklo do blízké říčky </a:t>
            </a:r>
            <a:r>
              <a:rPr lang="cs-CZ" dirty="0" err="1"/>
              <a:t>Craica</a:t>
            </a:r>
            <a:r>
              <a:rPr lang="cs-CZ" dirty="0"/>
              <a:t>, odkud se kontaminace šířila dále a postupně zasáhla řeky </a:t>
            </a:r>
            <a:r>
              <a:rPr lang="cs-CZ" dirty="0" err="1"/>
              <a:t>Lăpuș</a:t>
            </a:r>
            <a:r>
              <a:rPr lang="cs-CZ" dirty="0"/>
              <a:t>, </a:t>
            </a:r>
            <a:r>
              <a:rPr lang="cs-CZ" dirty="0" err="1"/>
              <a:t>Szamos</a:t>
            </a:r>
            <a:r>
              <a:rPr lang="cs-CZ" dirty="0"/>
              <a:t>, Tisa a nakonec Dunaj. </a:t>
            </a:r>
          </a:p>
          <a:p>
            <a:pPr algn="just"/>
            <a:r>
              <a:rPr lang="cs-CZ" dirty="0"/>
              <a:t>   Koncentrace kyanidu v místě nehody dosáhla 7800 mg/l (přípustná koncentrace je 0,1 mg/l). Ve stovky kilometrů dlouhém maďarském úseku řeky Tisy uhynulo prakticky vše živé, bylo ohroženo zásobování pitnou vodou pro 2,5 milionu lidí a o práci přišlo 15 000 rybářů. V srbském úseku Tisy uhynulo asi 80 % vodních organismů. Celkově bylo z řeky vyloveno přes 2000 tun mrtvých ryb.</a:t>
            </a:r>
          </a:p>
        </p:txBody>
      </p:sp>
      <p:pic>
        <p:nvPicPr>
          <p:cNvPr id="4" name="Picture 2">
            <a:extLst>
              <a:ext uri="{FF2B5EF4-FFF2-40B4-BE49-F238E27FC236}">
                <a16:creationId xmlns:a16="http://schemas.microsoft.com/office/drawing/2014/main" id="{33A498C2-2661-4FA3-99DF-DF89243F1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150" y="202913"/>
            <a:ext cx="4155822" cy="590261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Our Environment Through Time timeline | Timetoast timelines">
            <a:extLst>
              <a:ext uri="{FF2B5EF4-FFF2-40B4-BE49-F238E27FC236}">
                <a16:creationId xmlns:a16="http://schemas.microsoft.com/office/drawing/2014/main" id="{9C856BFB-99CC-4FB1-8C02-2BBC5221A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670" y="5015805"/>
            <a:ext cx="2319455" cy="154751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E46B01DA-0F3A-43EA-8D01-BF4682C34E60}"/>
              </a:ext>
            </a:extLst>
          </p:cNvPr>
          <p:cNvSpPr txBox="1"/>
          <p:nvPr/>
        </p:nvSpPr>
        <p:spPr>
          <a:xfrm>
            <a:off x="2286000" y="457201"/>
            <a:ext cx="3429000" cy="461665"/>
          </a:xfrm>
          <a:prstGeom prst="rect">
            <a:avLst/>
          </a:prstGeom>
          <a:noFill/>
        </p:spPr>
        <p:txBody>
          <a:bodyPr wrap="square">
            <a:spAutoFit/>
          </a:bodyPr>
          <a:lstStyle/>
          <a:p>
            <a:pPr algn="l"/>
            <a:r>
              <a:rPr lang="pt-BR" sz="2400" b="1" dirty="0">
                <a:solidFill>
                  <a:srgbClr val="000000"/>
                </a:solidFill>
              </a:rPr>
              <a:t>Únik kyanidu v Baia Mare</a:t>
            </a:r>
          </a:p>
        </p:txBody>
      </p:sp>
    </p:spTree>
    <p:extLst>
      <p:ext uri="{BB962C8B-B14F-4D97-AF65-F5344CB8AC3E}">
        <p14:creationId xmlns:p14="http://schemas.microsoft.com/office/powerpoint/2010/main" val="2931141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12035" y="494803"/>
            <a:ext cx="11781183" cy="5909310"/>
          </a:xfrm>
          <a:prstGeom prst="rect">
            <a:avLst/>
          </a:prstGeom>
        </p:spPr>
        <p:txBody>
          <a:bodyPr wrap="square">
            <a:spAutoFit/>
          </a:bodyPr>
          <a:lstStyle/>
          <a:p>
            <a:r>
              <a:rPr lang="cs-CZ" dirty="0">
                <a:cs typeface="Arial" panose="020B0604020202020204" pitchFamily="34" charset="0"/>
              </a:rPr>
              <a:t>  Modernější způsob využívá k separaci zlata z kyanidového výluhu iontoměniče, rozšířený je i tzv. </a:t>
            </a:r>
            <a:r>
              <a:rPr lang="cs-CZ" b="1" dirty="0">
                <a:cs typeface="Arial" panose="020B0604020202020204" pitchFamily="34" charset="0"/>
              </a:rPr>
              <a:t>CIP proces</a:t>
            </a:r>
            <a:r>
              <a:rPr lang="cs-CZ" dirty="0">
                <a:cs typeface="Arial" panose="020B0604020202020204" pitchFamily="34" charset="0"/>
              </a:rPr>
              <a:t> </a:t>
            </a:r>
            <a:r>
              <a:rPr lang="cs-CZ" i="1" dirty="0">
                <a:cs typeface="Arial" panose="020B0604020202020204" pitchFamily="34" charset="0"/>
              </a:rPr>
              <a:t>(</a:t>
            </a:r>
            <a:r>
              <a:rPr lang="cs-CZ" i="1" dirty="0" err="1">
                <a:cs typeface="Arial" panose="020B0604020202020204" pitchFamily="34" charset="0"/>
              </a:rPr>
              <a:t>carbon</a:t>
            </a:r>
            <a:r>
              <a:rPr lang="cs-CZ" i="1" dirty="0">
                <a:cs typeface="Arial" panose="020B0604020202020204" pitchFamily="34" charset="0"/>
              </a:rPr>
              <a:t> in pulp)</a:t>
            </a:r>
            <a:r>
              <a:rPr lang="cs-CZ" dirty="0">
                <a:cs typeface="Arial" panose="020B0604020202020204" pitchFamily="34" charset="0"/>
              </a:rPr>
              <a:t>, při kterém se zlato z kyanidového výluhu zachycuje na aktivním uhlí, vyrobeném ze skořápek kokosových ořechů. Z aktivního uhlí se zlato vymývá roztokem 5% </a:t>
            </a:r>
            <a:r>
              <a:rPr lang="cs-CZ" dirty="0" err="1">
                <a:cs typeface="Arial" panose="020B0604020202020204" pitchFamily="34" charset="0"/>
              </a:rPr>
              <a:t>NaOH</a:t>
            </a:r>
            <a:r>
              <a:rPr lang="cs-CZ" dirty="0">
                <a:cs typeface="Arial" panose="020B0604020202020204" pitchFamily="34" charset="0"/>
              </a:rPr>
              <a:t> a 2% </a:t>
            </a:r>
            <a:r>
              <a:rPr lang="cs-CZ" dirty="0" err="1">
                <a:cs typeface="Arial" panose="020B0604020202020204" pitchFamily="34" charset="0"/>
              </a:rPr>
              <a:t>NaCN</a:t>
            </a:r>
            <a:r>
              <a:rPr lang="cs-CZ" dirty="0">
                <a:cs typeface="Arial" panose="020B0604020202020204" pitchFamily="34" charset="0"/>
              </a:rPr>
              <a:t>. Roztok nasycený zlatem se vede do elektrolyzéru, anodou bývá ocelový plech, katodou je ocelová vlna v plastových koších. Použité aktivní uhlí se po promytí kyselinou chlorovodíkovou aktivuje párou při teplotě 700-900°C, po vychlazení v atmosféře dusíku se aktivní uhlí vrací zpět do procesu.</a:t>
            </a:r>
          </a:p>
          <a:p>
            <a:endParaRPr lang="cs-CZ" dirty="0">
              <a:cs typeface="Arial" panose="020B0604020202020204" pitchFamily="34" charset="0"/>
            </a:endParaRPr>
          </a:p>
          <a:p>
            <a:r>
              <a:rPr lang="cs-CZ" dirty="0">
                <a:cs typeface="Arial" panose="020B0604020202020204" pitchFamily="34" charset="0"/>
              </a:rPr>
              <a:t> Jako velice perspektivní se jeví </a:t>
            </a:r>
            <a:r>
              <a:rPr lang="cs-CZ" b="1" dirty="0" err="1">
                <a:cs typeface="Arial" panose="020B0604020202020204" pitchFamily="34" charset="0"/>
              </a:rPr>
              <a:t>thiomočovinové</a:t>
            </a:r>
            <a:r>
              <a:rPr lang="cs-CZ" b="1" dirty="0">
                <a:cs typeface="Arial" panose="020B0604020202020204" pitchFamily="34" charset="0"/>
              </a:rPr>
              <a:t> loužení</a:t>
            </a:r>
            <a:r>
              <a:rPr lang="cs-CZ" dirty="0">
                <a:cs typeface="Arial" panose="020B0604020202020204" pitchFamily="34" charset="0"/>
              </a:rPr>
              <a:t> zlata, při kterém se jako </a:t>
            </a:r>
            <a:r>
              <a:rPr lang="cs-CZ" dirty="0" err="1">
                <a:cs typeface="Arial" panose="020B0604020202020204" pitchFamily="34" charset="0"/>
              </a:rPr>
              <a:t>loužící</a:t>
            </a:r>
            <a:r>
              <a:rPr lang="cs-CZ" dirty="0">
                <a:cs typeface="Arial" panose="020B0604020202020204" pitchFamily="34" charset="0"/>
              </a:rPr>
              <a:t> činidlo používá vodný roztok thiomočoviny CS(NH</a:t>
            </a:r>
            <a:r>
              <a:rPr lang="cs-CZ" baseline="-25000" dirty="0">
                <a:cs typeface="Arial" panose="020B0604020202020204" pitchFamily="34" charset="0"/>
              </a:rPr>
              <a:t>2</a:t>
            </a:r>
            <a:r>
              <a:rPr lang="cs-CZ" dirty="0">
                <a:cs typeface="Arial" panose="020B0604020202020204" pitchFamily="34" charset="0"/>
              </a:rPr>
              <a:t>)</a:t>
            </a:r>
            <a:r>
              <a:rPr lang="cs-CZ" baseline="-25000" dirty="0">
                <a:cs typeface="Arial" panose="020B0604020202020204" pitchFamily="34" charset="0"/>
              </a:rPr>
              <a:t>2</a:t>
            </a:r>
            <a:r>
              <a:rPr lang="cs-CZ" dirty="0">
                <a:cs typeface="Arial" panose="020B0604020202020204" pitchFamily="34" charset="0"/>
              </a:rPr>
              <a:t>.</a:t>
            </a:r>
          </a:p>
          <a:p>
            <a:endParaRPr lang="cs-CZ" dirty="0">
              <a:cs typeface="Arial" panose="020B0604020202020204" pitchFamily="34" charset="0"/>
            </a:endParaRPr>
          </a:p>
          <a:p>
            <a:r>
              <a:rPr lang="en-US" b="1" dirty="0" err="1"/>
              <a:t>Amalgamační</a:t>
            </a:r>
            <a:r>
              <a:rPr lang="en-US" b="1" dirty="0"/>
              <a:t> </a:t>
            </a:r>
            <a:r>
              <a:rPr lang="en-US" b="1" dirty="0" err="1"/>
              <a:t>způsob</a:t>
            </a:r>
            <a:r>
              <a:rPr lang="en-US" b="1" dirty="0"/>
              <a:t> </a:t>
            </a:r>
            <a:r>
              <a:rPr lang="en-US" dirty="0" err="1"/>
              <a:t>těžby</a:t>
            </a:r>
            <a:r>
              <a:rPr lang="en-US" dirty="0"/>
              <a:t> </a:t>
            </a:r>
            <a:r>
              <a:rPr lang="en-US" dirty="0" err="1"/>
              <a:t>zlata</a:t>
            </a:r>
            <a:r>
              <a:rPr lang="en-US" dirty="0"/>
              <a:t> z </a:t>
            </a:r>
            <a:r>
              <a:rPr lang="en-US" dirty="0" err="1"/>
              <a:t>rud</a:t>
            </a:r>
            <a:r>
              <a:rPr lang="en-US" dirty="0"/>
              <a:t> </a:t>
            </a:r>
            <a:r>
              <a:rPr lang="en-US" dirty="0" err="1"/>
              <a:t>byl</a:t>
            </a:r>
            <a:r>
              <a:rPr lang="en-US" dirty="0"/>
              <a:t> </a:t>
            </a:r>
            <a:r>
              <a:rPr lang="en-US" dirty="0" err="1"/>
              <a:t>používán</a:t>
            </a:r>
            <a:r>
              <a:rPr lang="en-US" dirty="0"/>
              <a:t> v </a:t>
            </a:r>
            <a:r>
              <a:rPr lang="en-US" dirty="0" err="1"/>
              <a:t>minulosti</a:t>
            </a:r>
            <a:r>
              <a:rPr lang="en-US" dirty="0"/>
              <a:t> pro </a:t>
            </a:r>
            <a:r>
              <a:rPr lang="en-US" dirty="0" err="1"/>
              <a:t>těžení</a:t>
            </a:r>
            <a:r>
              <a:rPr lang="en-US" dirty="0"/>
              <a:t> </a:t>
            </a:r>
            <a:r>
              <a:rPr lang="en-US" dirty="0" err="1"/>
              <a:t>náplavů</a:t>
            </a:r>
            <a:r>
              <a:rPr lang="en-US" dirty="0"/>
              <a:t>, v </a:t>
            </a:r>
            <a:r>
              <a:rPr lang="en-US" dirty="0" err="1"/>
              <a:t>nichž</a:t>
            </a:r>
            <a:r>
              <a:rPr lang="en-US" dirty="0"/>
              <a:t> </a:t>
            </a:r>
            <a:r>
              <a:rPr lang="en-US" dirty="0" err="1"/>
              <a:t>bylo</a:t>
            </a:r>
            <a:r>
              <a:rPr lang="en-US" dirty="0"/>
              <a:t> </a:t>
            </a:r>
            <a:r>
              <a:rPr lang="en-US" dirty="0" err="1"/>
              <a:t>zlato</a:t>
            </a:r>
            <a:r>
              <a:rPr lang="en-US" dirty="0"/>
              <a:t> </a:t>
            </a:r>
            <a:r>
              <a:rPr lang="en-US" dirty="0" err="1"/>
              <a:t>přítomno</a:t>
            </a:r>
            <a:r>
              <a:rPr lang="en-US" dirty="0"/>
              <a:t> </a:t>
            </a:r>
            <a:r>
              <a:rPr lang="en-US" dirty="0" err="1"/>
              <a:t>ve</a:t>
            </a:r>
            <a:r>
              <a:rPr lang="en-US" dirty="0"/>
              <a:t> </a:t>
            </a:r>
            <a:r>
              <a:rPr lang="en-US" dirty="0" err="1"/>
              <a:t>formě</a:t>
            </a:r>
            <a:r>
              <a:rPr lang="en-US" dirty="0"/>
              <a:t> </a:t>
            </a:r>
            <a:r>
              <a:rPr lang="en-US" dirty="0" err="1"/>
              <a:t>větších</a:t>
            </a:r>
            <a:r>
              <a:rPr lang="en-US" dirty="0"/>
              <a:t> </a:t>
            </a:r>
            <a:r>
              <a:rPr lang="en-US" dirty="0" err="1"/>
              <a:t>oddělených</a:t>
            </a:r>
            <a:r>
              <a:rPr lang="en-US" dirty="0"/>
              <a:t> </a:t>
            </a:r>
            <a:r>
              <a:rPr lang="en-US" dirty="0" err="1"/>
              <a:t>zrnek</a:t>
            </a:r>
            <a:r>
              <a:rPr lang="en-US" dirty="0"/>
              <a:t>, </a:t>
            </a:r>
            <a:r>
              <a:rPr lang="en-US" dirty="0" err="1"/>
              <a:t>která</a:t>
            </a:r>
            <a:r>
              <a:rPr lang="en-US" dirty="0"/>
              <a:t> se </a:t>
            </a:r>
            <a:r>
              <a:rPr lang="en-US" dirty="0" err="1"/>
              <a:t>však</a:t>
            </a:r>
            <a:r>
              <a:rPr lang="en-US" dirty="0"/>
              <a:t> </a:t>
            </a:r>
            <a:r>
              <a:rPr lang="en-US" dirty="0" err="1"/>
              <a:t>již</a:t>
            </a:r>
            <a:r>
              <a:rPr lang="en-US" dirty="0"/>
              <a:t> </a:t>
            </a:r>
            <a:r>
              <a:rPr lang="en-US" dirty="0" err="1"/>
              <a:t>obtížně</a:t>
            </a:r>
            <a:r>
              <a:rPr lang="en-US" dirty="0"/>
              <a:t> </a:t>
            </a:r>
            <a:r>
              <a:rPr lang="en-US" dirty="0" err="1"/>
              <a:t>získávala</a:t>
            </a:r>
            <a:r>
              <a:rPr lang="en-US" dirty="0"/>
              <a:t> </a:t>
            </a:r>
            <a:r>
              <a:rPr lang="en-US" dirty="0" err="1"/>
              <a:t>rýžováním</a:t>
            </a:r>
            <a:r>
              <a:rPr lang="en-US" dirty="0"/>
              <a:t>. Pro </a:t>
            </a:r>
            <a:r>
              <a:rPr lang="en-US" dirty="0" err="1"/>
              <a:t>tento</a:t>
            </a:r>
            <a:r>
              <a:rPr lang="en-US" dirty="0"/>
              <a:t> </a:t>
            </a:r>
            <a:r>
              <a:rPr lang="en-US" dirty="0" err="1"/>
              <a:t>účel</a:t>
            </a:r>
            <a:r>
              <a:rPr lang="en-US" dirty="0"/>
              <a:t> </a:t>
            </a:r>
            <a:r>
              <a:rPr lang="en-US" dirty="0" err="1"/>
              <a:t>byla</a:t>
            </a:r>
            <a:r>
              <a:rPr lang="en-US" dirty="0"/>
              <a:t> </a:t>
            </a:r>
            <a:r>
              <a:rPr lang="en-US" dirty="0" err="1"/>
              <a:t>zlatonosná</a:t>
            </a:r>
            <a:r>
              <a:rPr lang="en-US" dirty="0"/>
              <a:t> </a:t>
            </a:r>
            <a:r>
              <a:rPr lang="en-US" dirty="0" err="1"/>
              <a:t>hornina</a:t>
            </a:r>
            <a:r>
              <a:rPr lang="en-US" dirty="0"/>
              <a:t> </a:t>
            </a:r>
            <a:r>
              <a:rPr lang="en-US" dirty="0" err="1"/>
              <a:t>kontaktována</a:t>
            </a:r>
            <a:r>
              <a:rPr lang="en-US" dirty="0"/>
              <a:t> s </a:t>
            </a:r>
            <a:r>
              <a:rPr lang="en-US" dirty="0" err="1"/>
              <a:t>kovovou</a:t>
            </a:r>
            <a:r>
              <a:rPr lang="en-US" dirty="0"/>
              <a:t> </a:t>
            </a:r>
            <a:r>
              <a:rPr lang="en-US" dirty="0" err="1"/>
              <a:t>elementární</a:t>
            </a:r>
            <a:r>
              <a:rPr lang="en-US" dirty="0"/>
              <a:t> </a:t>
            </a:r>
            <a:r>
              <a:rPr lang="en-US" dirty="0" err="1"/>
              <a:t>rtutí</a:t>
            </a:r>
            <a:r>
              <a:rPr lang="en-US" dirty="0"/>
              <a:t>.</a:t>
            </a:r>
            <a:r>
              <a:rPr lang="cs-CZ" dirty="0"/>
              <a:t> </a:t>
            </a:r>
            <a:r>
              <a:rPr lang="en-US" dirty="0" err="1"/>
              <a:t>Vzniklý</a:t>
            </a:r>
            <a:r>
              <a:rPr lang="en-US" dirty="0"/>
              <a:t> </a:t>
            </a:r>
            <a:r>
              <a:rPr lang="en-US" dirty="0" err="1"/>
              <a:t>amalgám</a:t>
            </a:r>
            <a:r>
              <a:rPr lang="en-US" dirty="0"/>
              <a:t> </a:t>
            </a:r>
            <a:r>
              <a:rPr lang="en-US" dirty="0" err="1"/>
              <a:t>zlata</a:t>
            </a:r>
            <a:r>
              <a:rPr lang="en-US" dirty="0"/>
              <a:t> </a:t>
            </a:r>
            <a:r>
              <a:rPr lang="en-US" dirty="0" err="1"/>
              <a:t>byl</a:t>
            </a:r>
            <a:r>
              <a:rPr lang="en-US" dirty="0"/>
              <a:t> po </a:t>
            </a:r>
            <a:r>
              <a:rPr lang="en-US" dirty="0" err="1"/>
              <a:t>oddělení</a:t>
            </a:r>
            <a:r>
              <a:rPr lang="en-US" dirty="0"/>
              <a:t> </a:t>
            </a:r>
            <a:r>
              <a:rPr lang="en-US" dirty="0" err="1"/>
              <a:t>horniny</a:t>
            </a:r>
            <a:r>
              <a:rPr lang="en-US" dirty="0"/>
              <a:t> </a:t>
            </a:r>
            <a:r>
              <a:rPr lang="cs-CZ" dirty="0"/>
              <a:t> </a:t>
            </a:r>
            <a:r>
              <a:rPr lang="en-US" dirty="0" err="1"/>
              <a:t>pyrolyzován</a:t>
            </a:r>
            <a:r>
              <a:rPr lang="en-US" dirty="0"/>
              <a:t> a </a:t>
            </a:r>
            <a:r>
              <a:rPr lang="en-US" dirty="0" err="1"/>
              <a:t>rtuť</a:t>
            </a:r>
            <a:r>
              <a:rPr lang="en-US" dirty="0"/>
              <a:t> </a:t>
            </a:r>
            <a:r>
              <a:rPr lang="en-US" dirty="0" err="1"/>
              <a:t>byla</a:t>
            </a:r>
            <a:r>
              <a:rPr lang="en-US" dirty="0"/>
              <a:t> </a:t>
            </a:r>
            <a:r>
              <a:rPr lang="en-US" dirty="0" err="1"/>
              <a:t>odpařena</a:t>
            </a:r>
            <a:r>
              <a:rPr lang="en-US" dirty="0"/>
              <a:t> do </a:t>
            </a:r>
            <a:r>
              <a:rPr lang="en-US" dirty="0" err="1"/>
              <a:t>atmosféry</a:t>
            </a:r>
            <a:r>
              <a:rPr lang="en-US" dirty="0"/>
              <a:t>. V </a:t>
            </a:r>
            <a:r>
              <a:rPr lang="en-US" dirty="0" err="1"/>
              <a:t>současné</a:t>
            </a:r>
            <a:r>
              <a:rPr lang="en-US" dirty="0"/>
              <a:t> </a:t>
            </a:r>
            <a:r>
              <a:rPr lang="en-US" dirty="0" err="1"/>
              <a:t>době</a:t>
            </a:r>
            <a:r>
              <a:rPr lang="en-US" dirty="0"/>
              <a:t> se </a:t>
            </a:r>
            <a:r>
              <a:rPr lang="en-US" dirty="0" err="1"/>
              <a:t>tento</a:t>
            </a:r>
            <a:r>
              <a:rPr lang="en-US" dirty="0"/>
              <a:t> </a:t>
            </a:r>
            <a:r>
              <a:rPr lang="en-US" dirty="0" err="1"/>
              <a:t>postup</a:t>
            </a:r>
            <a:r>
              <a:rPr lang="en-US" dirty="0"/>
              <a:t> </a:t>
            </a:r>
            <a:r>
              <a:rPr lang="en-US" dirty="0" err="1"/>
              <a:t>téměř</a:t>
            </a:r>
            <a:r>
              <a:rPr lang="en-US" dirty="0"/>
              <a:t> </a:t>
            </a:r>
            <a:r>
              <a:rPr lang="en-US" dirty="0" err="1"/>
              <a:t>nepoužívá</a:t>
            </a:r>
            <a:r>
              <a:rPr lang="en-US" dirty="0"/>
              <a:t> a </a:t>
            </a:r>
            <a:r>
              <a:rPr lang="en-US" dirty="0" err="1"/>
              <a:t>pokud</a:t>
            </a:r>
            <a:r>
              <a:rPr lang="en-US" dirty="0"/>
              <a:t> </a:t>
            </a:r>
            <a:r>
              <a:rPr lang="en-US" dirty="0" err="1"/>
              <a:t>ano</a:t>
            </a:r>
            <a:r>
              <a:rPr lang="en-US" dirty="0"/>
              <a:t>, je </a:t>
            </a:r>
            <a:r>
              <a:rPr lang="en-US" dirty="0" err="1"/>
              <a:t>zlato</a:t>
            </a:r>
            <a:r>
              <a:rPr lang="en-US" dirty="0"/>
              <a:t> z </a:t>
            </a:r>
            <a:r>
              <a:rPr lang="en-US" dirty="0" err="1"/>
              <a:t>amalgámu</a:t>
            </a:r>
            <a:r>
              <a:rPr lang="en-US" dirty="0"/>
              <a:t> </a:t>
            </a:r>
            <a:r>
              <a:rPr lang="en-US" dirty="0" err="1"/>
              <a:t>získáváno</a:t>
            </a:r>
            <a:r>
              <a:rPr lang="en-US" dirty="0"/>
              <a:t> </a:t>
            </a:r>
            <a:r>
              <a:rPr lang="en-US" dirty="0" err="1"/>
              <a:t>šetrnějším</a:t>
            </a:r>
            <a:r>
              <a:rPr lang="en-US" dirty="0"/>
              <a:t> </a:t>
            </a:r>
            <a:r>
              <a:rPr lang="en-US" dirty="0" err="1"/>
              <a:t>způsobem</a:t>
            </a:r>
            <a:r>
              <a:rPr lang="en-US" dirty="0"/>
              <a:t> bez </a:t>
            </a:r>
            <a:r>
              <a:rPr lang="en-US" dirty="0" err="1"/>
              <a:t>kontaminace</a:t>
            </a:r>
            <a:r>
              <a:rPr lang="en-US" dirty="0"/>
              <a:t> </a:t>
            </a:r>
            <a:r>
              <a:rPr lang="en-US" dirty="0" err="1"/>
              <a:t>atmosféry</a:t>
            </a:r>
            <a:r>
              <a:rPr lang="en-US" dirty="0"/>
              <a:t> </a:t>
            </a:r>
            <a:r>
              <a:rPr lang="en-US" dirty="0" err="1"/>
              <a:t>parami</a:t>
            </a:r>
            <a:r>
              <a:rPr lang="en-US" dirty="0"/>
              <a:t> </a:t>
            </a:r>
            <a:r>
              <a:rPr lang="en-US" dirty="0" err="1"/>
              <a:t>rtuti</a:t>
            </a:r>
            <a:r>
              <a:rPr lang="en-US" dirty="0"/>
              <a:t>.</a:t>
            </a:r>
            <a:endParaRPr lang="cs-CZ" dirty="0"/>
          </a:p>
          <a:p>
            <a:endParaRPr lang="en-US" dirty="0"/>
          </a:p>
          <a:p>
            <a:r>
              <a:rPr lang="cs-CZ" dirty="0">
                <a:cs typeface="Arial" panose="020B0604020202020204" pitchFamily="34" charset="0"/>
              </a:rPr>
              <a:t>Do objevu kyanidového způsobu (1886), byl používán </a:t>
            </a:r>
            <a:r>
              <a:rPr lang="cs-CZ" b="1" dirty="0">
                <a:cs typeface="Arial" panose="020B0604020202020204" pitchFamily="34" charset="0"/>
              </a:rPr>
              <a:t>chlorační postup</a:t>
            </a:r>
            <a:r>
              <a:rPr lang="cs-CZ" dirty="0">
                <a:cs typeface="Arial" panose="020B0604020202020204" pitchFamily="34" charset="0"/>
              </a:rPr>
              <a:t> získávání zlata, který spočíval v působení </a:t>
            </a:r>
            <a:r>
              <a:rPr lang="en-US" dirty="0" err="1"/>
              <a:t>kysel</a:t>
            </a:r>
            <a:r>
              <a:rPr lang="cs-CZ" dirty="0" err="1"/>
              <a:t>ého</a:t>
            </a:r>
            <a:r>
              <a:rPr lang="en-US" dirty="0"/>
              <a:t> </a:t>
            </a:r>
            <a:r>
              <a:rPr lang="en-US" dirty="0" err="1"/>
              <a:t>roztok</a:t>
            </a:r>
            <a:r>
              <a:rPr lang="cs-CZ" dirty="0"/>
              <a:t>u</a:t>
            </a:r>
            <a:r>
              <a:rPr lang="en-US" dirty="0"/>
              <a:t> s </a:t>
            </a:r>
            <a:r>
              <a:rPr lang="en-US" dirty="0" err="1"/>
              <a:t>vysokým</a:t>
            </a:r>
            <a:r>
              <a:rPr lang="en-US" dirty="0"/>
              <a:t> </a:t>
            </a:r>
            <a:r>
              <a:rPr lang="en-US" dirty="0" err="1"/>
              <a:t>obsahem</a:t>
            </a:r>
            <a:r>
              <a:rPr lang="en-US" dirty="0"/>
              <a:t> </a:t>
            </a:r>
            <a:r>
              <a:rPr lang="cs-CZ" dirty="0">
                <a:cs typeface="Arial" panose="020B0604020202020204" pitchFamily="34" charset="0"/>
              </a:rPr>
              <a:t>chloridů </a:t>
            </a:r>
            <a:r>
              <a:rPr lang="en-US" dirty="0"/>
              <a:t>a </a:t>
            </a:r>
            <a:r>
              <a:rPr lang="en-US" dirty="0" err="1"/>
              <a:t>oxidačním</a:t>
            </a:r>
            <a:r>
              <a:rPr lang="en-US" dirty="0"/>
              <a:t> </a:t>
            </a:r>
            <a:r>
              <a:rPr lang="en-US" dirty="0" err="1"/>
              <a:t>prostředím</a:t>
            </a:r>
            <a:r>
              <a:rPr lang="en-US" dirty="0"/>
              <a:t> (</a:t>
            </a:r>
            <a:r>
              <a:rPr lang="en-US" dirty="0" err="1"/>
              <a:t>např</a:t>
            </a:r>
            <a:r>
              <a:rPr lang="en-US" dirty="0"/>
              <a:t>. </a:t>
            </a:r>
            <a:r>
              <a:rPr lang="en-US" dirty="0" err="1"/>
              <a:t>sycení</a:t>
            </a:r>
            <a:r>
              <a:rPr lang="en-US" dirty="0"/>
              <a:t> </a:t>
            </a:r>
            <a:r>
              <a:rPr lang="en-US" dirty="0" err="1"/>
              <a:t>plynným</a:t>
            </a:r>
            <a:r>
              <a:rPr lang="cs-CZ" dirty="0"/>
              <a:t> chlorem</a:t>
            </a:r>
            <a:r>
              <a:rPr lang="en-US" dirty="0"/>
              <a:t> </a:t>
            </a:r>
            <a:r>
              <a:rPr lang="en-US" dirty="0" err="1"/>
              <a:t>nebo</a:t>
            </a:r>
            <a:r>
              <a:rPr lang="en-US" dirty="0"/>
              <a:t> </a:t>
            </a:r>
            <a:r>
              <a:rPr lang="en-US" dirty="0" err="1"/>
              <a:t>přídavky</a:t>
            </a:r>
            <a:r>
              <a:rPr lang="en-US" dirty="0"/>
              <a:t> </a:t>
            </a:r>
            <a:r>
              <a:rPr lang="en-US" dirty="0" err="1"/>
              <a:t>kyseliny</a:t>
            </a:r>
            <a:r>
              <a:rPr lang="en-US" dirty="0"/>
              <a:t> </a:t>
            </a:r>
            <a:r>
              <a:rPr lang="en-US" dirty="0" err="1"/>
              <a:t>dusičné</a:t>
            </a:r>
            <a:r>
              <a:rPr lang="en-US" dirty="0"/>
              <a:t>) </a:t>
            </a:r>
            <a:r>
              <a:rPr lang="cs-CZ" dirty="0">
                <a:cs typeface="Arial" panose="020B0604020202020204" pitchFamily="34" charset="0"/>
              </a:rPr>
              <a:t>na vlhkou zlatonosnou horninu.  Zlato přešlo do roztoku jako rozpustný chlorid zlatitý a bylo vysráženo síranem železnatým nebo sirovodíkem.</a:t>
            </a:r>
          </a:p>
          <a:p>
            <a:endParaRPr lang="cs-CZ" dirty="0">
              <a:cs typeface="Arial" panose="020B0604020202020204" pitchFamily="34" charset="0"/>
            </a:endParaRPr>
          </a:p>
          <a:p>
            <a:endParaRPr lang="cs-CZ" dirty="0">
              <a:cs typeface="Arial" panose="020B0604020202020204" pitchFamily="34" charset="0"/>
            </a:endParaRPr>
          </a:p>
        </p:txBody>
      </p:sp>
      <p:sp>
        <p:nvSpPr>
          <p:cNvPr id="2" name="Obdélník 1">
            <a:extLst>
              <a:ext uri="{FF2B5EF4-FFF2-40B4-BE49-F238E27FC236}">
                <a16:creationId xmlns:a16="http://schemas.microsoft.com/office/drawing/2014/main" id="{B658B79C-D829-4593-B80F-1175EFAD48BA}"/>
              </a:ext>
            </a:extLst>
          </p:cNvPr>
          <p:cNvSpPr/>
          <p:nvPr/>
        </p:nvSpPr>
        <p:spPr>
          <a:xfrm>
            <a:off x="3048000" y="1859340"/>
            <a:ext cx="6096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3126480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063410" y="553279"/>
            <a:ext cx="4853908" cy="1477328"/>
          </a:xfrm>
          <a:prstGeom prst="rect">
            <a:avLst/>
          </a:prstGeom>
        </p:spPr>
        <p:txBody>
          <a:bodyPr wrap="square">
            <a:spAutoFit/>
          </a:bodyPr>
          <a:lstStyle/>
          <a:p>
            <a:pPr algn="just"/>
            <a:r>
              <a:rPr lang="cs-CZ" dirty="0">
                <a:cs typeface="Arial" panose="020B0604020202020204" pitchFamily="34" charset="0"/>
              </a:rPr>
              <a:t>Stejný princip se využívá i při rýžování zlata na  </a:t>
            </a:r>
            <a:r>
              <a:rPr lang="cs-CZ" i="1" dirty="0">
                <a:cs typeface="Arial" panose="020B0604020202020204" pitchFamily="34" charset="0"/>
              </a:rPr>
              <a:t>rýžovacích splavech </a:t>
            </a:r>
            <a:r>
              <a:rPr lang="cs-CZ" dirty="0">
                <a:cs typeface="Arial" panose="020B0604020202020204" pitchFamily="34" charset="0"/>
              </a:rPr>
              <a:t>opatřených na dně příčkami a ovčí kožešinou (takto mohl vzniknout příběh o zlatém rounu) nebo jinými povrchy na zpomalení pohybu a sedimentaci částeček zlata. </a:t>
            </a:r>
          </a:p>
        </p:txBody>
      </p:sp>
      <p:pic>
        <p:nvPicPr>
          <p:cNvPr id="7170" name="Picture 2" descr="https://upload.wikimedia.org/wikipedia/commons/f/f1/De_re_metallica_p_2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341" y="2189921"/>
            <a:ext cx="3746455" cy="434286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5E4151E2-EF57-43A8-BE32-B38A727879E7}"/>
              </a:ext>
            </a:extLst>
          </p:cNvPr>
          <p:cNvSpPr/>
          <p:nvPr/>
        </p:nvSpPr>
        <p:spPr>
          <a:xfrm>
            <a:off x="296664" y="396059"/>
            <a:ext cx="5687293" cy="2585323"/>
          </a:xfrm>
          <a:prstGeom prst="rect">
            <a:avLst/>
          </a:prstGeom>
        </p:spPr>
        <p:txBody>
          <a:bodyPr wrap="square">
            <a:spAutoFit/>
          </a:bodyPr>
          <a:lstStyle/>
          <a:p>
            <a:pPr algn="just"/>
            <a:r>
              <a:rPr lang="cs-CZ" b="1" dirty="0">
                <a:cs typeface="Arial" panose="020B0604020202020204" pitchFamily="34" charset="0"/>
              </a:rPr>
              <a:t>Rýžování zlata</a:t>
            </a:r>
            <a:r>
              <a:rPr lang="cs-CZ" dirty="0">
                <a:cs typeface="Arial" panose="020B0604020202020204" pitchFamily="34" charset="0"/>
              </a:rPr>
              <a:t> je mechanický proces získávání zlata pomocí </a:t>
            </a:r>
            <a:r>
              <a:rPr lang="cs-CZ" i="1" dirty="0">
                <a:cs typeface="Arial" panose="020B0604020202020204" pitchFamily="34" charset="0"/>
              </a:rPr>
              <a:t>rýžovací pánve</a:t>
            </a:r>
            <a:r>
              <a:rPr lang="cs-CZ" dirty="0">
                <a:cs typeface="Arial" panose="020B0604020202020204" pitchFamily="34" charset="0"/>
              </a:rPr>
              <a:t> založený na principu gravitačního ukládání drobných </a:t>
            </a:r>
            <a:r>
              <a:rPr lang="cs-CZ" dirty="0" err="1">
                <a:cs typeface="Arial" panose="020B0604020202020204" pitchFamily="34" charset="0"/>
              </a:rPr>
              <a:t>zlatinek</a:t>
            </a:r>
            <a:r>
              <a:rPr lang="cs-CZ" dirty="0">
                <a:cs typeface="Arial" panose="020B0604020202020204" pitchFamily="34" charset="0"/>
              </a:rPr>
              <a:t> či malých valounků </a:t>
            </a:r>
            <a:r>
              <a:rPr lang="en-US" dirty="0">
                <a:cs typeface="Arial" panose="020B0604020202020204" pitchFamily="34" charset="0"/>
              </a:rPr>
              <a:t>– </a:t>
            </a:r>
            <a:r>
              <a:rPr lang="en-US" dirty="0" err="1">
                <a:cs typeface="Arial" panose="020B0604020202020204" pitchFamily="34" charset="0"/>
              </a:rPr>
              <a:t>nuget</a:t>
            </a:r>
            <a:r>
              <a:rPr lang="cs-CZ" dirty="0">
                <a:cs typeface="Arial" panose="020B0604020202020204" pitchFamily="34" charset="0"/>
              </a:rPr>
              <a:t>ů. Sedimenty se nabírají na rýžovací pánev, se kterou se následně začne rotovat a tím odstraňovat voda a lehčí horninový materiál z pánve. Těžší prvky (jako například zlato, které je přibližně 19 krát těžší než voda, 10 krát než písek a štěrk) zůstávají na dně pánve, zatímco lehčí částice jsou odplaveny s vodou. </a:t>
            </a:r>
            <a:endParaRPr lang="cs-CZ" dirty="0">
              <a:solidFill>
                <a:srgbClr val="FF0000"/>
              </a:solidFill>
              <a:cs typeface="Arial" panose="020B0604020202020204" pitchFamily="34" charset="0"/>
            </a:endParaRPr>
          </a:p>
        </p:txBody>
      </p:sp>
      <p:pic>
        <p:nvPicPr>
          <p:cNvPr id="7" name="Picture 2" descr="Zobrazit zdrojový obrázek">
            <a:extLst>
              <a:ext uri="{FF2B5EF4-FFF2-40B4-BE49-F238E27FC236}">
                <a16:creationId xmlns:a16="http://schemas.microsoft.com/office/drawing/2014/main" id="{C114B199-9FD3-40C7-8768-95CB855AE7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88" y="3204578"/>
            <a:ext cx="5032816" cy="331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3972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2278" y="117693"/>
            <a:ext cx="11834192" cy="6463308"/>
          </a:xfrm>
          <a:prstGeom prst="rect">
            <a:avLst/>
          </a:prstGeom>
        </p:spPr>
        <p:txBody>
          <a:bodyPr wrap="square">
            <a:spAutoFit/>
          </a:bodyPr>
          <a:lstStyle/>
          <a:p>
            <a:r>
              <a:rPr lang="cs-CZ" dirty="0">
                <a:cs typeface="Arial" panose="020B0604020202020204" pitchFamily="34" charset="0"/>
              </a:rPr>
              <a:t>Vzhledem ke své dobré elektrické vodivosti a inertnosti vůči vlivům prostředí je velmi často používáno v </a:t>
            </a:r>
            <a:r>
              <a:rPr lang="cs-CZ" b="1" dirty="0">
                <a:cs typeface="Arial" panose="020B0604020202020204" pitchFamily="34" charset="0"/>
              </a:rPr>
              <a:t>mikroelektronice</a:t>
            </a:r>
            <a:r>
              <a:rPr lang="cs-CZ" dirty="0">
                <a:cs typeface="Arial" panose="020B0604020202020204" pitchFamily="34" charset="0"/>
              </a:rPr>
              <a:t> a počítačovém průmyslu. Zlato se používá zejména k </a:t>
            </a:r>
            <a:r>
              <a:rPr lang="cs-CZ" b="1" dirty="0">
                <a:cs typeface="Arial" panose="020B0604020202020204" pitchFamily="34" charset="0"/>
              </a:rPr>
              <a:t>výrobě šperků </a:t>
            </a:r>
            <a:r>
              <a:rPr lang="cs-CZ" dirty="0">
                <a:cs typeface="Arial" panose="020B0604020202020204" pitchFamily="34" charset="0"/>
              </a:rPr>
              <a:t>a to ve formě slitin se stříbrem, mědí, zinkem, palladiem či niklem). Samotné ryzí zlato je příliš měkké a šperky z něj zhotovené by se nehodily pro praktické použití. Příměsi palladia a niklu navíc zbarvují vzniklou slitinu. Slitina se stříbrem nebo zinkem je známá jako žluté zlato, slitina s niklem či palladiem je bílé zlato, slitina s mědí je červené zlato, slitina s kadmiem je zelené a slitina s kobaltem je modré zlato. </a:t>
            </a:r>
          </a:p>
          <a:p>
            <a:pPr algn="just"/>
            <a:endParaRPr lang="cs-CZ" dirty="0">
              <a:cs typeface="Arial" panose="020B0604020202020204" pitchFamily="34" charset="0"/>
            </a:endParaRPr>
          </a:p>
          <a:p>
            <a:pPr algn="just"/>
            <a:r>
              <a:rPr lang="cs-CZ" dirty="0">
                <a:cs typeface="Arial" panose="020B0604020202020204" pitchFamily="34" charset="0"/>
              </a:rPr>
              <a:t> </a:t>
            </a:r>
            <a:r>
              <a:rPr lang="cs-CZ" b="1" dirty="0">
                <a:cs typeface="Arial" panose="020B0604020202020204" pitchFamily="34" charset="0"/>
              </a:rPr>
              <a:t>Pozlacování kovových materiálů </a:t>
            </a:r>
            <a:r>
              <a:rPr lang="cs-CZ" dirty="0">
                <a:cs typeface="Arial" panose="020B0604020202020204" pitchFamily="34" charset="0"/>
              </a:rPr>
              <a:t>se obvykle provádí elektrolytickým vylučováním zlata na příslušném kovu, který je ponořen do zlatící lázně a je na něj vloženo záporné napětí (působí jako katoda). Kromě toho zlacení zvyšuje hodnotu pokoveného předmětu, jako příklad mohou sloužit různé sportovní a příležitostné medaile, pamětní mince, bižuterie apod. </a:t>
            </a:r>
          </a:p>
          <a:p>
            <a:pPr algn="just"/>
            <a:r>
              <a:rPr lang="cs-CZ" dirty="0">
                <a:cs typeface="Arial" panose="020B0604020202020204" pitchFamily="34" charset="0"/>
              </a:rPr>
              <a:t>  Na </a:t>
            </a:r>
            <a:r>
              <a:rPr lang="cs-CZ" b="1" dirty="0">
                <a:cs typeface="Arial" panose="020B0604020202020204" pitchFamily="34" charset="0"/>
              </a:rPr>
              <a:t>nekovové povrchy </a:t>
            </a:r>
            <a:r>
              <a:rPr lang="cs-CZ" dirty="0">
                <a:cs typeface="Arial" panose="020B0604020202020204" pitchFamily="34" charset="0"/>
              </a:rPr>
              <a:t>(dřevo, kámen) se zlato nanáší mechanicky, přičemž se využívá faktu, že kovové zlato lze rozválcovat nebo vyklepat do mimořádně tenkých fólií o tloušťce pouze několika mikrometrů (z 1 g zlata lze vyrobit fólii o ploše až 1 m²). Zajímavé je, že tyto velmi tenké fólie mají při pohledu proti světlu zelenou barvu. V tomto případě má zlatá fólie na povrchu pozlacovaného předmětu funkci nejen ochrannou, ale i estetickou (pozlacené sochy, části staveb). </a:t>
            </a:r>
          </a:p>
          <a:p>
            <a:pPr algn="just"/>
            <a:endParaRPr lang="cs-CZ" dirty="0">
              <a:cs typeface="Arial" panose="020B0604020202020204" pitchFamily="34" charset="0"/>
            </a:endParaRPr>
          </a:p>
          <a:p>
            <a:pPr algn="just"/>
            <a:r>
              <a:rPr lang="cs-CZ" dirty="0">
                <a:cs typeface="Arial" panose="020B0604020202020204" pitchFamily="34" charset="0"/>
              </a:rPr>
              <a:t>Zlato je součástí většiny </a:t>
            </a:r>
            <a:r>
              <a:rPr lang="cs-CZ" b="1" dirty="0">
                <a:cs typeface="Arial" panose="020B0604020202020204" pitchFamily="34" charset="0"/>
              </a:rPr>
              <a:t>dentálních slitin</a:t>
            </a:r>
            <a:r>
              <a:rPr lang="cs-CZ" dirty="0">
                <a:cs typeface="Arial" panose="020B0604020202020204" pitchFamily="34" charset="0"/>
              </a:rPr>
              <a:t>, tedy materiálů sloužících v zubním lékařství jako výplně zubů napadených zubním kazem nebo pro konstrukci můstků a jiných aplikacích. Důvodem je především zdravotní nezávadnost zlata, které je natolik chemicky inertní, že ani po mnohaletém působení poměrně agresivního prostředí v ústní dutině nepodléhá korozi. Čisté zlato je však příliš měkké a proto se v aplikují jeho slitiny především s mědí, stříbrem, palladiem, zinkem, cínem, antimonem, někdy je součástí dentální slitiny také indium, iridium, rhodium nebo platina. </a:t>
            </a:r>
          </a:p>
          <a:p>
            <a:pPr algn="just"/>
            <a:endParaRPr lang="cs-CZ" dirty="0">
              <a:cs typeface="Arial" panose="020B0604020202020204" pitchFamily="34" charset="0"/>
            </a:endParaRPr>
          </a:p>
          <a:p>
            <a:pPr algn="just"/>
            <a:r>
              <a:rPr lang="cs-CZ" dirty="0">
                <a:cs typeface="Arial" panose="020B0604020202020204" pitchFamily="34" charset="0"/>
              </a:rPr>
              <a:t>Zlato se využívá i ve </a:t>
            </a:r>
            <a:r>
              <a:rPr lang="cs-CZ" b="1" dirty="0">
                <a:cs typeface="Arial" panose="020B0604020202020204" pitchFamily="34" charset="0"/>
              </a:rPr>
              <a:t>sklářském průmyslu </a:t>
            </a:r>
            <a:r>
              <a:rPr lang="cs-CZ" dirty="0">
                <a:cs typeface="Arial" panose="020B0604020202020204" pitchFamily="34" charset="0"/>
              </a:rPr>
              <a:t>k barvení (odstíny červené barvy) nebo zlacení skla. Na povrch skleněného předmětu se přitom nejprve štětečkem nanáší roztok komplexních sloučenin zlata v organické matrici. Po vyžíhání se organické rozpouštědlo odpaří a na povrchu skla zůstane trvalá zlatá kresba. </a:t>
            </a:r>
          </a:p>
        </p:txBody>
      </p:sp>
    </p:spTree>
    <p:extLst>
      <p:ext uri="{BB962C8B-B14F-4D97-AF65-F5344CB8AC3E}">
        <p14:creationId xmlns:p14="http://schemas.microsoft.com/office/powerpoint/2010/main" val="39246095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87073" y="282350"/>
            <a:ext cx="11433451" cy="1200329"/>
          </a:xfrm>
          <a:prstGeom prst="rect">
            <a:avLst/>
          </a:prstGeom>
        </p:spPr>
        <p:txBody>
          <a:bodyPr wrap="square">
            <a:spAutoFit/>
          </a:bodyPr>
          <a:lstStyle/>
          <a:p>
            <a:pPr algn="just"/>
            <a:r>
              <a:rPr lang="en-US" b="1" dirty="0">
                <a:cs typeface="Arial" panose="020B0604020202020204" pitchFamily="34" charset="0"/>
              </a:rPr>
              <a:t>Nano</a:t>
            </a:r>
            <a:r>
              <a:rPr lang="cs-CZ" b="1" dirty="0">
                <a:cs typeface="Arial" panose="020B0604020202020204" pitchFamily="34" charset="0"/>
              </a:rPr>
              <a:t>částice zlata</a:t>
            </a:r>
            <a:endParaRPr lang="en-US" b="1" dirty="0">
              <a:cs typeface="Arial" panose="020B0604020202020204" pitchFamily="34" charset="0"/>
            </a:endParaRPr>
          </a:p>
          <a:p>
            <a:pPr algn="just"/>
            <a:endParaRPr lang="en-US" dirty="0">
              <a:cs typeface="Arial" panose="020B0604020202020204" pitchFamily="34" charset="0"/>
            </a:endParaRPr>
          </a:p>
          <a:p>
            <a:pPr algn="just"/>
            <a:r>
              <a:rPr lang="cs-CZ" dirty="0">
                <a:cs typeface="Arial" panose="020B0604020202020204" pitchFamily="34" charset="0"/>
              </a:rPr>
              <a:t>Přídavek roztoku chloridu cínatého SnCl</a:t>
            </a:r>
            <a:r>
              <a:rPr lang="cs-CZ" baseline="-25000" dirty="0">
                <a:cs typeface="Arial" panose="020B0604020202020204" pitchFamily="34" charset="0"/>
              </a:rPr>
              <a:t>2</a:t>
            </a:r>
            <a:r>
              <a:rPr lang="cs-CZ" dirty="0">
                <a:cs typeface="Arial" panose="020B0604020202020204" pitchFamily="34" charset="0"/>
              </a:rPr>
              <a:t>, nebo jiného redukčního činidla k roztoku zlatitých iontů se projeví intenzivním červeným zabarvením, které způsobuje vyredukované nanočástice zlata (též koloidní zlato, </a:t>
            </a:r>
            <a:r>
              <a:rPr lang="cs-CZ" i="1" dirty="0" err="1">
                <a:cs typeface="Arial" panose="020B0604020202020204" pitchFamily="34" charset="0"/>
              </a:rPr>
              <a:t>Cassiův</a:t>
            </a:r>
            <a:r>
              <a:rPr lang="cs-CZ" i="1" dirty="0">
                <a:cs typeface="Arial" panose="020B0604020202020204" pitchFamily="34" charset="0"/>
              </a:rPr>
              <a:t> purpur</a:t>
            </a:r>
            <a:r>
              <a:rPr lang="cs-CZ" dirty="0">
                <a:cs typeface="Arial" panose="020B0604020202020204" pitchFamily="34" charset="0"/>
              </a:rPr>
              <a:t>).</a:t>
            </a:r>
          </a:p>
        </p:txBody>
      </p:sp>
      <p:pic>
        <p:nvPicPr>
          <p:cNvPr id="3076"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751" y="1938794"/>
            <a:ext cx="7119937" cy="24049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1526" y="2311053"/>
            <a:ext cx="2867940" cy="150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181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3838" y="209550"/>
            <a:ext cx="11834812" cy="1538883"/>
          </a:xfrm>
          <a:prstGeom prst="rect">
            <a:avLst/>
          </a:prstGeom>
        </p:spPr>
        <p:txBody>
          <a:bodyPr wrap="square">
            <a:spAutoFit/>
          </a:bodyPr>
          <a:lstStyle/>
          <a:p>
            <a:pPr algn="ctr"/>
            <a:r>
              <a:rPr lang="cs-CZ" sz="2000" b="1" dirty="0">
                <a:latin typeface="Arial" panose="020B0604020202020204" pitchFamily="34" charset="0"/>
                <a:cs typeface="Arial" panose="020B0604020202020204" pitchFamily="34" charset="0"/>
              </a:rPr>
              <a:t>Stříbro</a:t>
            </a:r>
            <a:r>
              <a:rPr lang="cs-CZ" sz="2000" dirty="0">
                <a:latin typeface="Arial" panose="020B0604020202020204" pitchFamily="34" charset="0"/>
                <a:cs typeface="Arial" panose="020B0604020202020204" pitchFamily="34" charset="0"/>
              </a:rPr>
              <a:t> </a:t>
            </a:r>
          </a:p>
          <a:p>
            <a:pPr algn="just"/>
            <a:endParaRPr lang="cs-CZ" sz="2000" dirty="0">
              <a:latin typeface="Arial" panose="020B0604020202020204" pitchFamily="34" charset="0"/>
              <a:cs typeface="Arial" panose="020B0604020202020204" pitchFamily="34" charset="0"/>
            </a:endParaRPr>
          </a:p>
          <a:p>
            <a:pPr algn="just"/>
            <a:r>
              <a:rPr lang="cs-CZ" dirty="0">
                <a:cs typeface="Arial" panose="020B0604020202020204" pitchFamily="34" charset="0"/>
              </a:rPr>
              <a:t>= bílý, měkký a velmi tažný lesklý kov, krystaluje v tetragonální soustavě. Stříbro má ze všech kovů nejvyšší elektrickou a tepelnou vodivost. Po mechanické a metalurgické stránce je velmi dobře zpracovatelné – má dobrou kujnost a dobře se odlévá (dobrá </a:t>
            </a:r>
            <a:r>
              <a:rPr lang="cs-CZ" dirty="0" err="1">
                <a:cs typeface="Arial" panose="020B0604020202020204" pitchFamily="34" charset="0"/>
              </a:rPr>
              <a:t>zatékavost</a:t>
            </a:r>
            <a:r>
              <a:rPr lang="cs-CZ" dirty="0">
                <a:cs typeface="Arial" panose="020B0604020202020204" pitchFamily="34" charset="0"/>
              </a:rPr>
              <a:t>).  </a:t>
            </a:r>
          </a:p>
        </p:txBody>
      </p:sp>
      <p:sp>
        <p:nvSpPr>
          <p:cNvPr id="3" name="TextovéPole 2">
            <a:extLst>
              <a:ext uri="{FF2B5EF4-FFF2-40B4-BE49-F238E27FC236}">
                <a16:creationId xmlns:a16="http://schemas.microsoft.com/office/drawing/2014/main" id="{32E4AEC6-2FAC-C26E-94F8-FD41E9FEB6B8}"/>
              </a:ext>
            </a:extLst>
          </p:cNvPr>
          <p:cNvSpPr txBox="1"/>
          <p:nvPr/>
        </p:nvSpPr>
        <p:spPr>
          <a:xfrm>
            <a:off x="314325" y="3509129"/>
            <a:ext cx="11744325" cy="3139321"/>
          </a:xfrm>
          <a:prstGeom prst="rect">
            <a:avLst/>
          </a:prstGeom>
          <a:noFill/>
        </p:spPr>
        <p:txBody>
          <a:bodyPr wrap="square">
            <a:spAutoFit/>
          </a:bodyPr>
          <a:lstStyle/>
          <a:p>
            <a:pPr algn="just"/>
            <a:r>
              <a:rPr lang="cs-CZ" sz="1800" dirty="0">
                <a:cs typeface="Arial" panose="020B0604020202020204" pitchFamily="34" charset="0"/>
              </a:rPr>
              <a:t>V přírodě se stříbro nalézá ryzí v krystalické podobě, častěji se ryzí stříbro vyskytuje ve </a:t>
            </a:r>
            <a:r>
              <a:rPr lang="cs-CZ" sz="1800" dirty="0" err="1">
                <a:cs typeface="Arial" panose="020B0604020202020204" pitchFamily="34" charset="0"/>
              </a:rPr>
              <a:t>fromě</a:t>
            </a:r>
            <a:r>
              <a:rPr lang="cs-CZ" sz="1800" dirty="0">
                <a:cs typeface="Arial" panose="020B0604020202020204" pitchFamily="34" charset="0"/>
              </a:rPr>
              <a:t> plechů, drátků nebo kostrovitých a kusovitých agregátů a v řadě minerálů, např. </a:t>
            </a:r>
            <a:r>
              <a:rPr lang="cs-CZ" sz="1800" b="1" dirty="0">
                <a:cs typeface="Arial" panose="020B0604020202020204" pitchFamily="34" charset="0"/>
              </a:rPr>
              <a:t>argentit</a:t>
            </a:r>
            <a:r>
              <a:rPr lang="cs-CZ" sz="1800" dirty="0">
                <a:cs typeface="Arial" panose="020B0604020202020204" pitchFamily="34" charset="0"/>
              </a:rPr>
              <a:t> (</a:t>
            </a:r>
            <a:r>
              <a:rPr lang="cs-CZ" sz="1800" i="1" dirty="0" err="1">
                <a:cs typeface="Arial" panose="020B0604020202020204" pitchFamily="34" charset="0"/>
              </a:rPr>
              <a:t>akantit</a:t>
            </a:r>
            <a:r>
              <a:rPr lang="cs-CZ" sz="1800" dirty="0">
                <a:cs typeface="Arial" panose="020B0604020202020204" pitchFamily="34" charset="0"/>
              </a:rPr>
              <a:t>) Ag</a:t>
            </a:r>
            <a:r>
              <a:rPr lang="cs-CZ" sz="1800" baseline="-25000" dirty="0">
                <a:cs typeface="Arial" panose="020B0604020202020204" pitchFamily="34" charset="0"/>
              </a:rPr>
              <a:t>2</a:t>
            </a:r>
            <a:r>
              <a:rPr lang="cs-CZ" sz="1800" dirty="0">
                <a:cs typeface="Arial" panose="020B0604020202020204" pitchFamily="34" charset="0"/>
              </a:rPr>
              <a:t>S, Stříbro doprovází olovo v olověných rudách </a:t>
            </a:r>
            <a:r>
              <a:rPr lang="cs-CZ" sz="1800" b="1" dirty="0">
                <a:cs typeface="Arial" panose="020B0604020202020204" pitchFamily="34" charset="0"/>
              </a:rPr>
              <a:t>anglesit</a:t>
            </a:r>
            <a:r>
              <a:rPr lang="cs-CZ" sz="1800" dirty="0">
                <a:cs typeface="Arial" panose="020B0604020202020204" pitchFamily="34" charset="0"/>
              </a:rPr>
              <a:t>, </a:t>
            </a:r>
            <a:r>
              <a:rPr lang="cs-CZ" sz="1800" b="1" dirty="0">
                <a:cs typeface="Arial" panose="020B0604020202020204" pitchFamily="34" charset="0"/>
              </a:rPr>
              <a:t>cerusit</a:t>
            </a:r>
            <a:r>
              <a:rPr lang="cs-CZ" sz="1800" dirty="0">
                <a:cs typeface="Arial" panose="020B0604020202020204" pitchFamily="34" charset="0"/>
              </a:rPr>
              <a:t>, </a:t>
            </a:r>
            <a:r>
              <a:rPr lang="cs-CZ" sz="1800" b="1" dirty="0">
                <a:cs typeface="Arial" panose="020B0604020202020204" pitchFamily="34" charset="0"/>
              </a:rPr>
              <a:t>galenit</a:t>
            </a:r>
            <a:r>
              <a:rPr lang="cs-CZ" sz="1800" dirty="0">
                <a:cs typeface="Arial" panose="020B0604020202020204" pitchFamily="34" charset="0"/>
              </a:rPr>
              <a:t> a </a:t>
            </a:r>
            <a:r>
              <a:rPr lang="cs-CZ" sz="1800" b="1" dirty="0" err="1">
                <a:cs typeface="Arial" panose="020B0604020202020204" pitchFamily="34" charset="0"/>
              </a:rPr>
              <a:t>plumbojarosit</a:t>
            </a:r>
            <a:r>
              <a:rPr lang="cs-CZ" sz="1800" dirty="0">
                <a:cs typeface="Arial" panose="020B0604020202020204" pitchFamily="34" charset="0"/>
              </a:rPr>
              <a:t>. </a:t>
            </a:r>
          </a:p>
          <a:p>
            <a:pPr algn="just"/>
            <a:endParaRPr lang="cs-CZ" sz="1800" dirty="0">
              <a:cs typeface="Arial" panose="020B0604020202020204" pitchFamily="34" charset="0"/>
            </a:endParaRPr>
          </a:p>
          <a:p>
            <a:pPr algn="just"/>
            <a:r>
              <a:rPr lang="cs-CZ" sz="1800" dirty="0">
                <a:cs typeface="Arial" panose="020B0604020202020204" pitchFamily="34" charset="0"/>
              </a:rPr>
              <a:t>  Výroba stříbra se nejčastěji provádí </a:t>
            </a:r>
            <a:r>
              <a:rPr lang="cs-CZ" sz="1800" b="1" dirty="0">
                <a:cs typeface="Arial" panose="020B0604020202020204" pitchFamily="34" charset="0"/>
              </a:rPr>
              <a:t>kyanidovým loužením </a:t>
            </a:r>
            <a:r>
              <a:rPr lang="cs-CZ" sz="1800" dirty="0">
                <a:cs typeface="Arial" panose="020B0604020202020204" pitchFamily="34" charset="0"/>
              </a:rPr>
              <a:t>stříbrných rud, v minulosti se používal i </a:t>
            </a:r>
            <a:r>
              <a:rPr lang="cs-CZ" sz="1800" b="1" dirty="0">
                <a:cs typeface="Arial" panose="020B0604020202020204" pitchFamily="34" charset="0"/>
              </a:rPr>
              <a:t>amalgamový postup </a:t>
            </a:r>
            <a:r>
              <a:rPr lang="cs-CZ" sz="1800" dirty="0">
                <a:cs typeface="Arial" panose="020B0604020202020204" pitchFamily="34" charset="0"/>
              </a:rPr>
              <a:t>nebo se stříbro z rudy </a:t>
            </a:r>
            <a:r>
              <a:rPr lang="cs-CZ" sz="1800" b="1" dirty="0">
                <a:cs typeface="Arial" panose="020B0604020202020204" pitchFamily="34" charset="0"/>
              </a:rPr>
              <a:t>vyluhovalo roztoky thiosíranů</a:t>
            </a:r>
            <a:r>
              <a:rPr lang="cs-CZ" sz="1800" dirty="0">
                <a:cs typeface="Arial" panose="020B0604020202020204" pitchFamily="34" charset="0"/>
              </a:rPr>
              <a:t>. Výroba stříbra se také provádí různými chemickými postupy z odpadních produktů po rafinaci niklu, mědi, zinku a olova.</a:t>
            </a:r>
          </a:p>
          <a:p>
            <a:pPr algn="just"/>
            <a:endParaRPr lang="cs-CZ" sz="1800" dirty="0">
              <a:cs typeface="Arial" panose="020B0604020202020204" pitchFamily="34" charset="0"/>
            </a:endParaRPr>
          </a:p>
          <a:p>
            <a:pPr algn="just"/>
            <a:r>
              <a:rPr lang="cs-CZ" sz="1800" b="1" dirty="0">
                <a:cs typeface="Arial" panose="020B0604020202020204" pitchFamily="34" charset="0"/>
              </a:rPr>
              <a:t>  Rafinace</a:t>
            </a:r>
            <a:r>
              <a:rPr lang="cs-CZ" sz="1800" dirty="0">
                <a:cs typeface="Arial" panose="020B0604020202020204" pitchFamily="34" charset="0"/>
              </a:rPr>
              <a:t> stříbra se provádí elektrolýzou, jako elektrolyt se používá 2% roztok dusičnanu stříbrného okyselený kyselinou dusičnou. Katodou je plech z čistého stříbra, anodou je surové stříbro zavěšené v plátěných vacích, ve kterých se zachycují anodové kaly. Odpadní anodové kaly po elektrolytické rafinaci stříbra jsou zdrojem zlata a platinových kovů.</a:t>
            </a:r>
          </a:p>
        </p:txBody>
      </p:sp>
      <p:pic>
        <p:nvPicPr>
          <p:cNvPr id="5124" name="Picture 4" descr="Understanding Silver In The Global Market - Gold IRA Companies">
            <a:extLst>
              <a:ext uri="{FF2B5EF4-FFF2-40B4-BE49-F238E27FC236}">
                <a16:creationId xmlns:a16="http://schemas.microsoft.com/office/drawing/2014/main" id="{76F586B7-E881-D35F-F4FC-EE2A5BB87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788" y="1539121"/>
            <a:ext cx="5838825"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4920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9100" y="152400"/>
            <a:ext cx="11449050" cy="5570756"/>
          </a:xfrm>
          <a:prstGeom prst="rect">
            <a:avLst/>
          </a:prstGeom>
        </p:spPr>
        <p:txBody>
          <a:bodyPr wrap="square">
            <a:spAutoFit/>
          </a:bodyPr>
          <a:lstStyle/>
          <a:p>
            <a:pPr algn="just"/>
            <a:r>
              <a:rPr lang="cs-CZ" dirty="0">
                <a:cs typeface="Arial" panose="020B0604020202020204" pitchFamily="34" charset="0"/>
              </a:rPr>
              <a:t>Velmi tenká vrstva kovového stříbra se využívá jako </a:t>
            </a:r>
            <a:r>
              <a:rPr lang="cs-CZ" b="1" dirty="0">
                <a:cs typeface="Arial" panose="020B0604020202020204" pitchFamily="34" charset="0"/>
              </a:rPr>
              <a:t>záznamové médium na CD a DVD </a:t>
            </a:r>
            <a:r>
              <a:rPr lang="cs-CZ" dirty="0">
                <a:cs typeface="Arial" panose="020B0604020202020204" pitchFamily="34" charset="0"/>
              </a:rPr>
              <a:t>kompaktních discích. Vrstva stříbra se vakuově nanáší na plastovou podložku a po překrytí další plastovou vrstvou se na ni zaznamenávají stopy generované laserem, který poté slouží i pro čtení uloženého záznamu. </a:t>
            </a:r>
          </a:p>
          <a:p>
            <a:pPr algn="just"/>
            <a:endParaRPr lang="cs-CZ" sz="800" dirty="0">
              <a:cs typeface="Arial" panose="020B0604020202020204" pitchFamily="34" charset="0"/>
            </a:endParaRPr>
          </a:p>
          <a:p>
            <a:pPr algn="just"/>
            <a:r>
              <a:rPr lang="cs-CZ" dirty="0">
                <a:cs typeface="Arial" panose="020B0604020202020204" pitchFamily="34" charset="0"/>
              </a:rPr>
              <a:t>Vysoké optické odrazivosti stříbra se již po dlouhou dobu využívá při </a:t>
            </a:r>
            <a:r>
              <a:rPr lang="cs-CZ" b="1" dirty="0">
                <a:cs typeface="Arial" panose="020B0604020202020204" pitchFamily="34" charset="0"/>
              </a:rPr>
              <a:t>výrobě kvalitních zrcadel</a:t>
            </a:r>
            <a:r>
              <a:rPr lang="cs-CZ" dirty="0">
                <a:cs typeface="Arial" panose="020B0604020202020204" pitchFamily="34" charset="0"/>
              </a:rPr>
              <a:t>. Zde je tenká vrstva stříbra nanášena na skleněnou podložku a druhou skleněnou deskou je chráněna proti korozi atmosférickými plyny.</a:t>
            </a:r>
          </a:p>
          <a:p>
            <a:pPr algn="just"/>
            <a:endParaRPr lang="cs-CZ" sz="800" dirty="0">
              <a:cs typeface="Arial" panose="020B0604020202020204" pitchFamily="34" charset="0"/>
            </a:endParaRPr>
          </a:p>
          <a:p>
            <a:pPr algn="just"/>
            <a:r>
              <a:rPr lang="cs-CZ" dirty="0">
                <a:cs typeface="Arial" panose="020B0604020202020204" pitchFamily="34" charset="0"/>
              </a:rPr>
              <a:t>Stříbro jako drahý kov je materiálem pro </a:t>
            </a:r>
            <a:r>
              <a:rPr lang="cs-CZ" b="1" dirty="0">
                <a:cs typeface="Arial" panose="020B0604020202020204" pitchFamily="34" charset="0"/>
              </a:rPr>
              <a:t>výrobu šperků, pamětních mincí a medailí</a:t>
            </a:r>
            <a:r>
              <a:rPr lang="cs-CZ" dirty="0">
                <a:cs typeface="Arial" panose="020B0604020202020204" pitchFamily="34" charset="0"/>
              </a:rPr>
              <a:t>. Stříbrné mince byly raženy již ve starověku i ve středověku. </a:t>
            </a:r>
          </a:p>
          <a:p>
            <a:pPr algn="just"/>
            <a:endParaRPr lang="cs-CZ" sz="800" dirty="0">
              <a:cs typeface="Arial" panose="020B0604020202020204" pitchFamily="34" charset="0"/>
            </a:endParaRPr>
          </a:p>
          <a:p>
            <a:pPr algn="just"/>
            <a:r>
              <a:rPr lang="cs-CZ" dirty="0"/>
              <a:t> </a:t>
            </a:r>
            <a:r>
              <a:rPr lang="cs-CZ" dirty="0">
                <a:cs typeface="Arial" panose="020B0604020202020204" pitchFamily="34" charset="0"/>
              </a:rPr>
              <a:t>Kovové stříbro i jeho sloučeniny jsou základním prvkem vysoce účinných miniaturních elektrických článků (</a:t>
            </a:r>
            <a:r>
              <a:rPr lang="cs-CZ" b="1" dirty="0">
                <a:cs typeface="Arial" panose="020B0604020202020204" pitchFamily="34" charset="0"/>
              </a:rPr>
              <a:t>baterií</a:t>
            </a:r>
            <a:r>
              <a:rPr lang="cs-CZ" dirty="0">
                <a:cs typeface="Arial" panose="020B0604020202020204" pitchFamily="34" charset="0"/>
              </a:rPr>
              <a:t>), používaných v moderních náramkových hodinkách a mnoha dalších malých elektrických spotřebičích.</a:t>
            </a:r>
          </a:p>
          <a:p>
            <a:pPr algn="just"/>
            <a:endParaRPr lang="cs-CZ" sz="800" dirty="0">
              <a:cs typeface="Arial" panose="020B0604020202020204" pitchFamily="34" charset="0"/>
            </a:endParaRPr>
          </a:p>
          <a:p>
            <a:pPr algn="just"/>
            <a:r>
              <a:rPr lang="cs-CZ" b="1" dirty="0" err="1">
                <a:cs typeface="Arial" panose="020B0604020202020204" pitchFamily="34" charset="0"/>
              </a:rPr>
              <a:t>Stříbrozinkové</a:t>
            </a:r>
            <a:r>
              <a:rPr lang="cs-CZ" b="1" dirty="0">
                <a:cs typeface="Arial" panose="020B0604020202020204" pitchFamily="34" charset="0"/>
              </a:rPr>
              <a:t> akumulátory </a:t>
            </a:r>
            <a:r>
              <a:rPr lang="cs-CZ" dirty="0">
                <a:cs typeface="Arial" panose="020B0604020202020204" pitchFamily="34" charset="0"/>
              </a:rPr>
              <a:t>mají kladné desky z porézního </a:t>
            </a:r>
            <a:r>
              <a:rPr lang="cs-CZ" dirty="0" err="1">
                <a:cs typeface="Arial" panose="020B0604020202020204" pitchFamily="34" charset="0"/>
              </a:rPr>
              <a:t>sintrovaného</a:t>
            </a:r>
            <a:r>
              <a:rPr lang="cs-CZ" dirty="0">
                <a:cs typeface="Arial" panose="020B0604020202020204" pitchFamily="34" charset="0"/>
              </a:rPr>
              <a:t> stříbra a záporné ze sloučenin zinku. Jsou o 70 % lehčí a objemově asi o 60 % menší než olověné akumulátory, vynikají mechanickou odolností, mohou pracovat v rozsahu teplot −40 až +40 °C, vydrží vybíjení velkým proudem a snesou zkraty. Jejich nevýhodou je potřeba pečlivé údržby, vysoká cena a krátká doba života.</a:t>
            </a:r>
          </a:p>
          <a:p>
            <a:pPr algn="just"/>
            <a:endParaRPr lang="cs-CZ" sz="800" dirty="0">
              <a:cs typeface="Arial" panose="020B0604020202020204" pitchFamily="34" charset="0"/>
            </a:endParaRPr>
          </a:p>
          <a:p>
            <a:pPr algn="just"/>
            <a:r>
              <a:rPr lang="cs-CZ" sz="1800" dirty="0">
                <a:cs typeface="Arial" panose="020B0604020202020204" pitchFamily="34" charset="0"/>
              </a:rPr>
              <a:t>Velmi významné místo patří slitinám stříbra jako základu pájek pro využití především v elektrotechnice. </a:t>
            </a:r>
            <a:r>
              <a:rPr lang="cs-CZ" sz="1800" b="1" dirty="0">
                <a:cs typeface="Arial" panose="020B0604020202020204" pitchFamily="34" charset="0"/>
              </a:rPr>
              <a:t>Stříbrné pájky </a:t>
            </a:r>
            <a:r>
              <a:rPr lang="cs-CZ" sz="1800" dirty="0">
                <a:cs typeface="Arial" panose="020B0604020202020204" pitchFamily="34" charset="0"/>
              </a:rPr>
              <a:t>se vyznačují vysokou elektrickou vodivostí, tvrdostí a relativně vysokým bodem tání. Slitiny stříbra s cínem, kadmiem a zinkem slouží v elektrotechnice jako </a:t>
            </a:r>
            <a:r>
              <a:rPr lang="cs-CZ" sz="1800" b="1" dirty="0">
                <a:cs typeface="Arial" panose="020B0604020202020204" pitchFamily="34" charset="0"/>
              </a:rPr>
              <a:t>spojovací materiál pro konstrukci plošných spojů </a:t>
            </a:r>
            <a:r>
              <a:rPr lang="cs-CZ" sz="1800" dirty="0">
                <a:cs typeface="Arial" panose="020B0604020202020204" pitchFamily="34" charset="0"/>
              </a:rPr>
              <a:t>a další aplikace.</a:t>
            </a:r>
          </a:p>
          <a:p>
            <a:pPr algn="just"/>
            <a:endParaRPr lang="cs-CZ" dirty="0">
              <a:cs typeface="Arial" panose="020B0604020202020204" pitchFamily="34" charset="0"/>
            </a:endParaRPr>
          </a:p>
        </p:txBody>
      </p:sp>
      <p:sp>
        <p:nvSpPr>
          <p:cNvPr id="4" name="TextovéPole 3">
            <a:extLst>
              <a:ext uri="{FF2B5EF4-FFF2-40B4-BE49-F238E27FC236}">
                <a16:creationId xmlns:a16="http://schemas.microsoft.com/office/drawing/2014/main" id="{4DBF82C0-DF3D-167D-A12D-20BE69B51C08}"/>
              </a:ext>
            </a:extLst>
          </p:cNvPr>
          <p:cNvSpPr txBox="1"/>
          <p:nvPr/>
        </p:nvSpPr>
        <p:spPr>
          <a:xfrm>
            <a:off x="371475" y="5723156"/>
            <a:ext cx="11544300" cy="646331"/>
          </a:xfrm>
          <a:prstGeom prst="rect">
            <a:avLst/>
          </a:prstGeom>
          <a:noFill/>
        </p:spPr>
        <p:txBody>
          <a:bodyPr wrap="square">
            <a:spAutoFit/>
          </a:bodyPr>
          <a:lstStyle/>
          <a:p>
            <a:pPr algn="just"/>
            <a:r>
              <a:rPr lang="cs-CZ" sz="1800" dirty="0">
                <a:cs typeface="Arial" panose="020B0604020202020204" pitchFamily="34" charset="0"/>
              </a:rPr>
              <a:t>Na suchém čistém vzduchu je stříbro neomezeně stálé. Stačí však i velmi nízké množství sulfanu (sirovodíku) H</a:t>
            </a:r>
            <a:r>
              <a:rPr lang="cs-CZ" sz="1800" baseline="-25000" dirty="0">
                <a:cs typeface="Arial" panose="020B0604020202020204" pitchFamily="34" charset="0"/>
              </a:rPr>
              <a:t>2</a:t>
            </a:r>
            <a:r>
              <a:rPr lang="cs-CZ" sz="1800" dirty="0">
                <a:cs typeface="Arial" panose="020B0604020202020204" pitchFamily="34" charset="0"/>
              </a:rPr>
              <a:t>S, aby </a:t>
            </a:r>
            <a:r>
              <a:rPr lang="cs-CZ" sz="1800" u="sng" dirty="0">
                <a:cs typeface="Arial" panose="020B0604020202020204" pitchFamily="34" charset="0"/>
              </a:rPr>
              <a:t>stříbro začalo černat</a:t>
            </a:r>
            <a:r>
              <a:rPr lang="cs-CZ" sz="1800" dirty="0">
                <a:cs typeface="Arial" panose="020B0604020202020204" pitchFamily="34" charset="0"/>
              </a:rPr>
              <a:t>, protože na jeho povrchu vzniká vrstva sulfidu stříbrného Ag</a:t>
            </a:r>
            <a:r>
              <a:rPr lang="cs-CZ" sz="1800" baseline="-25000" dirty="0">
                <a:cs typeface="Arial" panose="020B0604020202020204" pitchFamily="34" charset="0"/>
              </a:rPr>
              <a:t>2</a:t>
            </a:r>
            <a:r>
              <a:rPr lang="cs-CZ" sz="1800" dirty="0">
                <a:cs typeface="Arial" panose="020B0604020202020204" pitchFamily="34" charset="0"/>
              </a:rPr>
              <a:t>S. </a:t>
            </a:r>
          </a:p>
        </p:txBody>
      </p:sp>
    </p:spTree>
    <p:extLst>
      <p:ext uri="{BB962C8B-B14F-4D97-AF65-F5344CB8AC3E}">
        <p14:creationId xmlns:p14="http://schemas.microsoft.com/office/powerpoint/2010/main" val="40583171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52425" y="276225"/>
            <a:ext cx="8905875" cy="1261884"/>
          </a:xfrm>
          <a:prstGeom prst="rect">
            <a:avLst/>
          </a:prstGeom>
        </p:spPr>
        <p:txBody>
          <a:bodyPr wrap="square">
            <a:spAutoFit/>
          </a:bodyPr>
          <a:lstStyle/>
          <a:p>
            <a:pPr algn="just"/>
            <a:r>
              <a:rPr lang="cs-CZ" sz="2000" b="1" dirty="0">
                <a:cs typeface="Arial" panose="020B0604020202020204" pitchFamily="34" charset="0"/>
              </a:rPr>
              <a:t>Nanočástice stříbra (koloidní stříbro)</a:t>
            </a:r>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en-US" dirty="0">
                <a:cs typeface="Arial" panose="020B0604020202020204" pitchFamily="34" charset="0"/>
              </a:rPr>
              <a:t>- </a:t>
            </a:r>
            <a:r>
              <a:rPr lang="cs-CZ" dirty="0">
                <a:cs typeface="Arial" panose="020B0604020202020204" pitchFamily="34" charset="0"/>
              </a:rPr>
              <a:t>velikost 400 – 750 </a:t>
            </a:r>
            <a:r>
              <a:rPr lang="cs-CZ" dirty="0" err="1">
                <a:cs typeface="Arial" panose="020B0604020202020204" pitchFamily="34" charset="0"/>
              </a:rPr>
              <a:t>nm</a:t>
            </a:r>
            <a:r>
              <a:rPr lang="cs-CZ" dirty="0">
                <a:cs typeface="Arial" panose="020B0604020202020204" pitchFamily="34" charset="0"/>
              </a:rPr>
              <a:t>, </a:t>
            </a:r>
            <a:r>
              <a:rPr lang="en-US" dirty="0">
                <a:cs typeface="Arial" panose="020B0604020202020204" pitchFamily="34" charset="0"/>
              </a:rPr>
              <a:t>b</a:t>
            </a:r>
            <a:r>
              <a:rPr lang="cs-CZ" dirty="0" err="1">
                <a:cs typeface="Arial" panose="020B0604020202020204" pitchFamily="34" charset="0"/>
              </a:rPr>
              <a:t>aktericidní</a:t>
            </a:r>
            <a:r>
              <a:rPr lang="cs-CZ" dirty="0">
                <a:cs typeface="Arial" panose="020B0604020202020204" pitchFamily="34" charset="0"/>
              </a:rPr>
              <a:t> a fungicidní vlastnosti (lepší než </a:t>
            </a:r>
            <a:r>
              <a:rPr lang="cs-CZ" dirty="0" err="1">
                <a:cs typeface="Arial" panose="020B0604020202020204" pitchFamily="34" charset="0"/>
              </a:rPr>
              <a:t>Ag</a:t>
            </a:r>
            <a:r>
              <a:rPr lang="en-US" baseline="30000" dirty="0">
                <a:cs typeface="Arial" panose="020B0604020202020204" pitchFamily="34" charset="0"/>
              </a:rPr>
              <a:t>+</a:t>
            </a:r>
            <a:r>
              <a:rPr lang="en-US" dirty="0">
                <a:cs typeface="Arial" panose="020B0604020202020204" pitchFamily="34" charset="0"/>
              </a:rPr>
              <a:t> </a:t>
            </a:r>
            <a:r>
              <a:rPr lang="cs-CZ" dirty="0">
                <a:cs typeface="Arial" panose="020B0604020202020204" pitchFamily="34" charset="0"/>
              </a:rPr>
              <a:t>ionty), používají se k dezinfekci.</a:t>
            </a:r>
            <a:r>
              <a:rPr lang="en-US" dirty="0">
                <a:cs typeface="Arial" panose="020B0604020202020204" pitchFamily="34" charset="0"/>
              </a:rPr>
              <a:t> </a:t>
            </a:r>
            <a:r>
              <a:rPr lang="cs-CZ" dirty="0">
                <a:cs typeface="Arial" panose="020B0604020202020204" pitchFamily="34" charset="0"/>
              </a:rPr>
              <a:t>Mechanismus biocidního účinku působení nanočástic zatím není zcela objasněn. </a:t>
            </a:r>
          </a:p>
        </p:txBody>
      </p:sp>
      <p:pic>
        <p:nvPicPr>
          <p:cNvPr id="8" name="Picture 9"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3787" y="2936142"/>
            <a:ext cx="4965626" cy="3645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Obr. 1A - Nanočástice stříbra (35 nm) z pohledu transmisní elektronové mikroskopie">
            <a:hlinkClick r:id="rId3" tooltip="Obr. 1A - Nanočástice stříbra (35 nm) z pohledu transmisní elektronové mikroskopi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4774" y="141565"/>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Zobrazit zdrojový obrázek">
            <a:extLst>
              <a:ext uri="{FF2B5EF4-FFF2-40B4-BE49-F238E27FC236}">
                <a16:creationId xmlns:a16="http://schemas.microsoft.com/office/drawing/2014/main" id="{C641323F-9E8F-9663-C928-727E87A045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43" y="3152775"/>
            <a:ext cx="4076988" cy="307820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1B8D4D5-99E7-A36A-CFBE-73023785BA33}"/>
              </a:ext>
            </a:extLst>
          </p:cNvPr>
          <p:cNvSpPr txBox="1"/>
          <p:nvPr/>
        </p:nvSpPr>
        <p:spPr>
          <a:xfrm>
            <a:off x="462743" y="2319099"/>
            <a:ext cx="2042932" cy="369332"/>
          </a:xfrm>
          <a:prstGeom prst="rect">
            <a:avLst/>
          </a:prstGeom>
          <a:noFill/>
        </p:spPr>
        <p:txBody>
          <a:bodyPr wrap="none" rtlCol="0">
            <a:spAutoFit/>
          </a:bodyPr>
          <a:lstStyle/>
          <a:p>
            <a:r>
              <a:rPr lang="cs-CZ" b="1" dirty="0">
                <a:cs typeface="Arial" panose="020B0604020202020204" pitchFamily="34" charset="0"/>
              </a:rPr>
              <a:t>Příprava nanočástic</a:t>
            </a:r>
          </a:p>
        </p:txBody>
      </p:sp>
      <p:pic>
        <p:nvPicPr>
          <p:cNvPr id="2" name="Picture 2" descr="Nalezený obrázek pro silver nanoparticle color">
            <a:extLst>
              <a:ext uri="{FF2B5EF4-FFF2-40B4-BE49-F238E27FC236}">
                <a16:creationId xmlns:a16="http://schemas.microsoft.com/office/drawing/2014/main" id="{F1AD2FD6-ED67-F80F-9765-7D8FCEC42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978" y="1766592"/>
            <a:ext cx="2715506" cy="201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7097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456" y="1521722"/>
            <a:ext cx="2022163" cy="246779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563" y="1445931"/>
            <a:ext cx="3497419" cy="26193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4" y="1132017"/>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8189BC7-F814-6B84-33FA-CE997FD8CC42}"/>
              </a:ext>
            </a:extLst>
          </p:cNvPr>
          <p:cNvSpPr txBox="1"/>
          <p:nvPr/>
        </p:nvSpPr>
        <p:spPr>
          <a:xfrm>
            <a:off x="314323" y="762685"/>
            <a:ext cx="10306051" cy="369332"/>
          </a:xfrm>
          <a:prstGeom prst="rect">
            <a:avLst/>
          </a:prstGeom>
          <a:noFill/>
        </p:spPr>
        <p:txBody>
          <a:bodyPr wrap="square">
            <a:spAutoFit/>
          </a:bodyPr>
          <a:lstStyle/>
          <a:p>
            <a:r>
              <a:rPr lang="cs-CZ" sz="1800" dirty="0">
                <a:cs typeface="Arial" panose="020B0604020202020204" pitchFamily="34" charset="0"/>
              </a:rPr>
              <a:t>Koloidní stříbro má baktericidní účinky (</a:t>
            </a:r>
            <a:r>
              <a:rPr lang="cs-CZ" sz="1800" i="1" dirty="0" err="1">
                <a:cs typeface="Arial" panose="020B0604020202020204" pitchFamily="34" charset="0"/>
              </a:rPr>
              <a:t>oligodynamický</a:t>
            </a:r>
            <a:r>
              <a:rPr lang="cs-CZ" sz="1800" i="1" dirty="0">
                <a:cs typeface="Arial" panose="020B0604020202020204" pitchFamily="34" charset="0"/>
              </a:rPr>
              <a:t> efekt</a:t>
            </a:r>
            <a:r>
              <a:rPr lang="cs-CZ" sz="1800" dirty="0">
                <a:cs typeface="Arial" panose="020B0604020202020204" pitchFamily="34" charset="0"/>
              </a:rPr>
              <a:t>) a používá se v medicíně. </a:t>
            </a:r>
            <a:endParaRPr lang="cs-CZ" dirty="0"/>
          </a:p>
        </p:txBody>
      </p:sp>
    </p:spTree>
    <p:extLst>
      <p:ext uri="{BB962C8B-B14F-4D97-AF65-F5344CB8AC3E}">
        <p14:creationId xmlns:p14="http://schemas.microsoft.com/office/powerpoint/2010/main" val="3257083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9878E-A690-49E7-85A8-E2D24DED3C19}"/>
              </a:ext>
            </a:extLst>
          </p:cNvPr>
          <p:cNvSpPr>
            <a:spLocks noGrp="1"/>
          </p:cNvSpPr>
          <p:nvPr>
            <p:ph type="title"/>
          </p:nvPr>
        </p:nvSpPr>
        <p:spPr>
          <a:xfrm>
            <a:off x="612913" y="391631"/>
            <a:ext cx="10515600" cy="483014"/>
          </a:xfrm>
        </p:spPr>
        <p:txBody>
          <a:bodyPr>
            <a:normAutofit/>
          </a:bodyPr>
          <a:lstStyle/>
          <a:p>
            <a:r>
              <a:rPr lang="cs-CZ" sz="2800" b="1" dirty="0">
                <a:latin typeface="+mn-lt"/>
              </a:rPr>
              <a:t>Metalurgie zinku</a:t>
            </a:r>
            <a:endParaRPr lang="en-US" sz="2800" b="1" dirty="0">
              <a:latin typeface="+mn-lt"/>
            </a:endParaRPr>
          </a:p>
        </p:txBody>
      </p:sp>
      <p:sp>
        <p:nvSpPr>
          <p:cNvPr id="4" name="Obdélník 3">
            <a:extLst>
              <a:ext uri="{FF2B5EF4-FFF2-40B4-BE49-F238E27FC236}">
                <a16:creationId xmlns:a16="http://schemas.microsoft.com/office/drawing/2014/main" id="{A0EADABF-E0A4-4E83-B0AA-CF936646B94F}"/>
              </a:ext>
            </a:extLst>
          </p:cNvPr>
          <p:cNvSpPr/>
          <p:nvPr/>
        </p:nvSpPr>
        <p:spPr>
          <a:xfrm>
            <a:off x="178904" y="1155694"/>
            <a:ext cx="11834191" cy="5355312"/>
          </a:xfrm>
          <a:prstGeom prst="rect">
            <a:avLst/>
          </a:prstGeom>
        </p:spPr>
        <p:txBody>
          <a:bodyPr wrap="square">
            <a:spAutoFit/>
          </a:bodyPr>
          <a:lstStyle/>
          <a:p>
            <a:r>
              <a:rPr lang="cs-CZ" dirty="0">
                <a:cs typeface="Arial" panose="020B0604020202020204" pitchFamily="34" charset="0"/>
              </a:rPr>
              <a:t>Zinek je modrobílý lesklý kov, při vyšších teplotách velmi tažný. </a:t>
            </a:r>
          </a:p>
          <a:p>
            <a:r>
              <a:rPr lang="cs-CZ" dirty="0">
                <a:cs typeface="Arial" panose="020B0604020202020204" pitchFamily="34" charset="0"/>
              </a:rPr>
              <a:t>Na vzduchu se pokrývá vrstvou oxidu.</a:t>
            </a:r>
          </a:p>
          <a:p>
            <a:endParaRPr lang="cs-CZ" dirty="0">
              <a:cs typeface="Arial" panose="020B0604020202020204" pitchFamily="34" charset="0"/>
            </a:endParaRPr>
          </a:p>
          <a:p>
            <a:r>
              <a:rPr lang="cs-CZ" dirty="0">
                <a:cs typeface="Arial" panose="020B0604020202020204" pitchFamily="34" charset="0"/>
              </a:rPr>
              <a:t>V přírodě se zinek nalézá ryzí a v rudách </a:t>
            </a:r>
            <a:r>
              <a:rPr lang="cs-CZ" b="1" dirty="0">
                <a:cs typeface="Arial" panose="020B0604020202020204" pitchFamily="34" charset="0"/>
              </a:rPr>
              <a:t>smithsonit</a:t>
            </a:r>
            <a:r>
              <a:rPr lang="cs-CZ" dirty="0">
                <a:cs typeface="Arial" panose="020B0604020202020204" pitchFamily="34" charset="0"/>
              </a:rPr>
              <a:t> ZnCO</a:t>
            </a:r>
            <a:r>
              <a:rPr lang="cs-CZ" baseline="-25000" dirty="0">
                <a:cs typeface="Arial" panose="020B0604020202020204" pitchFamily="34" charset="0"/>
              </a:rPr>
              <a:t>3</a:t>
            </a:r>
            <a:r>
              <a:rPr lang="cs-CZ" dirty="0">
                <a:cs typeface="Arial" panose="020B0604020202020204" pitchFamily="34" charset="0"/>
              </a:rPr>
              <a:t>, </a:t>
            </a:r>
            <a:r>
              <a:rPr lang="cs-CZ" b="1" dirty="0">
                <a:cs typeface="Arial" panose="020B0604020202020204" pitchFamily="34" charset="0"/>
              </a:rPr>
              <a:t>sfalerit</a:t>
            </a:r>
            <a:r>
              <a:rPr lang="cs-CZ" dirty="0">
                <a:cs typeface="Arial" panose="020B0604020202020204" pitchFamily="34" charset="0"/>
              </a:rPr>
              <a:t> </a:t>
            </a:r>
            <a:r>
              <a:rPr lang="cs-CZ" dirty="0" err="1">
                <a:cs typeface="Arial" panose="020B0604020202020204" pitchFamily="34" charset="0"/>
              </a:rPr>
              <a:t>ZnS</a:t>
            </a:r>
            <a:r>
              <a:rPr lang="cs-CZ" dirty="0">
                <a:cs typeface="Arial" panose="020B0604020202020204" pitchFamily="34" charset="0"/>
              </a:rPr>
              <a:t>, </a:t>
            </a:r>
            <a:r>
              <a:rPr lang="cs-CZ" b="1" dirty="0">
                <a:cs typeface="Arial" panose="020B0604020202020204" pitchFamily="34" charset="0"/>
              </a:rPr>
              <a:t>hemimorfit</a:t>
            </a:r>
            <a:r>
              <a:rPr lang="cs-CZ" dirty="0">
                <a:cs typeface="Arial" panose="020B0604020202020204" pitchFamily="34" charset="0"/>
              </a:rPr>
              <a:t> (willemit) Zn</a:t>
            </a:r>
            <a:r>
              <a:rPr lang="cs-CZ" baseline="-25000" dirty="0">
                <a:cs typeface="Arial" panose="020B0604020202020204" pitchFamily="34" charset="0"/>
              </a:rPr>
              <a:t>2</a:t>
            </a:r>
            <a:r>
              <a:rPr lang="cs-CZ" dirty="0">
                <a:cs typeface="Arial" panose="020B0604020202020204" pitchFamily="34" charset="0"/>
              </a:rPr>
              <a:t>SiO</a:t>
            </a:r>
            <a:r>
              <a:rPr lang="cs-CZ" baseline="-25000" dirty="0">
                <a:cs typeface="Arial" panose="020B0604020202020204" pitchFamily="34" charset="0"/>
              </a:rPr>
              <a:t>4</a:t>
            </a:r>
            <a:r>
              <a:rPr lang="cs-CZ" dirty="0">
                <a:cs typeface="Arial" panose="020B0604020202020204" pitchFamily="34" charset="0"/>
              </a:rPr>
              <a:t>·H</a:t>
            </a:r>
            <a:r>
              <a:rPr lang="cs-CZ" baseline="-25000" dirty="0">
                <a:cs typeface="Arial" panose="020B0604020202020204" pitchFamily="34" charset="0"/>
              </a:rPr>
              <a:t>2</a:t>
            </a:r>
            <a:r>
              <a:rPr lang="cs-CZ" dirty="0">
                <a:cs typeface="Arial" panose="020B0604020202020204" pitchFamily="34" charset="0"/>
              </a:rPr>
              <a:t>O, </a:t>
            </a:r>
            <a:r>
              <a:rPr lang="cs-CZ" b="1" dirty="0">
                <a:cs typeface="Arial" panose="020B0604020202020204" pitchFamily="34" charset="0"/>
              </a:rPr>
              <a:t>zinkit</a:t>
            </a:r>
            <a:r>
              <a:rPr lang="cs-CZ" dirty="0">
                <a:cs typeface="Arial" panose="020B0604020202020204" pitchFamily="34" charset="0"/>
              </a:rPr>
              <a:t> </a:t>
            </a:r>
            <a:r>
              <a:rPr lang="cs-CZ" dirty="0" err="1">
                <a:cs typeface="Arial" panose="020B0604020202020204" pitchFamily="34" charset="0"/>
              </a:rPr>
              <a:t>ZnO</a:t>
            </a:r>
            <a:r>
              <a:rPr lang="cs-CZ" dirty="0">
                <a:cs typeface="Arial" panose="020B0604020202020204" pitchFamily="34" charset="0"/>
              </a:rPr>
              <a:t> nebo </a:t>
            </a:r>
            <a:r>
              <a:rPr lang="cs-CZ" b="1" dirty="0" err="1">
                <a:cs typeface="Arial" panose="020B0604020202020204" pitchFamily="34" charset="0"/>
              </a:rPr>
              <a:t>franklinit</a:t>
            </a:r>
            <a:r>
              <a:rPr lang="cs-CZ" dirty="0">
                <a:cs typeface="Arial" panose="020B0604020202020204" pitchFamily="34" charset="0"/>
              </a:rPr>
              <a:t> ZnFe</a:t>
            </a:r>
            <a:r>
              <a:rPr lang="cs-CZ" baseline="-25000" dirty="0">
                <a:cs typeface="Arial" panose="020B0604020202020204" pitchFamily="34" charset="0"/>
              </a:rPr>
              <a:t>2</a:t>
            </a:r>
            <a:r>
              <a:rPr lang="cs-CZ" dirty="0">
                <a:cs typeface="Arial" panose="020B0604020202020204" pitchFamily="34" charset="0"/>
              </a:rPr>
              <a:t>O</a:t>
            </a:r>
            <a:r>
              <a:rPr lang="cs-CZ" baseline="-25000" dirty="0">
                <a:cs typeface="Arial" panose="020B0604020202020204" pitchFamily="34" charset="0"/>
              </a:rPr>
              <a:t>4</a:t>
            </a:r>
            <a:r>
              <a:rPr lang="cs-CZ" dirty="0">
                <a:cs typeface="Arial" panose="020B0604020202020204" pitchFamily="34" charset="0"/>
              </a:rPr>
              <a:t>.</a:t>
            </a:r>
            <a:r>
              <a:rPr lang="en-US" dirty="0">
                <a:cs typeface="Arial" panose="020B0604020202020204" pitchFamily="34" charset="0"/>
              </a:rPr>
              <a:t> </a:t>
            </a:r>
            <a:r>
              <a:rPr lang="cs-CZ" dirty="0">
                <a:cs typeface="Arial" panose="020B0604020202020204" pitchFamily="34" charset="0"/>
              </a:rPr>
              <a:t>Pro průmyslovou výrobu zinku má dnes rozhodující význam smithsonit.</a:t>
            </a:r>
            <a:r>
              <a:rPr lang="en-US" dirty="0">
                <a:cs typeface="Arial" panose="020B0604020202020204" pitchFamily="34" charset="0"/>
              </a:rPr>
              <a:t> </a:t>
            </a:r>
            <a:r>
              <a:rPr lang="cs-CZ" dirty="0">
                <a:cs typeface="Arial" panose="020B0604020202020204" pitchFamily="34" charset="0"/>
              </a:rPr>
              <a:t>Nenahraditelný je zinek</a:t>
            </a:r>
            <a:r>
              <a:rPr lang="cs-CZ" u="sng" dirty="0">
                <a:cs typeface="Arial" panose="020B0604020202020204" pitchFamily="34" charset="0"/>
              </a:rPr>
              <a:t> </a:t>
            </a:r>
            <a:r>
              <a:rPr lang="cs-CZ" dirty="0">
                <a:cs typeface="Arial" panose="020B0604020202020204" pitchFamily="34" charset="0"/>
              </a:rPr>
              <a:t>pro lidský organismus.</a:t>
            </a:r>
            <a:endParaRPr lang="en-US" dirty="0">
              <a:cs typeface="Arial" panose="020B0604020202020204" pitchFamily="34" charset="0"/>
            </a:endParaRPr>
          </a:p>
          <a:p>
            <a:endParaRPr lang="en-US" dirty="0">
              <a:cs typeface="Arial" panose="020B0604020202020204" pitchFamily="34" charset="0"/>
            </a:endParaRPr>
          </a:p>
          <a:p>
            <a:r>
              <a:rPr lang="en-US" dirty="0">
                <a:cs typeface="Arial" panose="020B0604020202020204" pitchFamily="34" charset="0"/>
              </a:rPr>
              <a:t>     </a:t>
            </a:r>
            <a:r>
              <a:rPr lang="cs-CZ" dirty="0">
                <a:cs typeface="Arial" panose="020B0604020202020204" pitchFamily="34" charset="0"/>
              </a:rPr>
              <a:t>Výroba zinku se prováděla suchým způsobem </a:t>
            </a:r>
            <a:r>
              <a:rPr lang="cs-CZ" b="1" dirty="0">
                <a:cs typeface="Arial" panose="020B0604020202020204" pitchFamily="34" charset="0"/>
              </a:rPr>
              <a:t>redukcí oxidu zinečnatého uhlíkem</a:t>
            </a:r>
            <a:r>
              <a:rPr lang="cs-CZ" dirty="0">
                <a:cs typeface="Arial" panose="020B0604020202020204" pitchFamily="34" charset="0"/>
              </a:rPr>
              <a:t> v plynné fázi. Pro výrobu zinku suchým způsobem se používaly muflové pece různých konstrukcí (</a:t>
            </a:r>
            <a:r>
              <a:rPr lang="cs-CZ" i="1" dirty="0">
                <a:cs typeface="Arial" panose="020B0604020202020204" pitchFamily="34" charset="0"/>
              </a:rPr>
              <a:t>slezská pec, belgická pec, porýnská pec</a:t>
            </a:r>
            <a:r>
              <a:rPr lang="cs-CZ" dirty="0">
                <a:cs typeface="Arial" panose="020B0604020202020204" pitchFamily="34" charset="0"/>
              </a:rPr>
              <a:t>). Surovina pro muflové pece se připravovala tzv. </a:t>
            </a:r>
            <a:r>
              <a:rPr lang="cs-CZ" i="1" dirty="0">
                <a:cs typeface="Arial" panose="020B0604020202020204" pitchFamily="34" charset="0"/>
              </a:rPr>
              <a:t>"převalováním"</a:t>
            </a:r>
            <a:r>
              <a:rPr lang="cs-CZ" dirty="0">
                <a:cs typeface="Arial" panose="020B0604020202020204" pitchFamily="34" charset="0"/>
              </a:rPr>
              <a:t>. Při převalování se chudé křemičitanové a uhličitanové zinkové rudy pražily v rotační peci s koksem a oxidem vápenatým. Vzniklý oxid zinečnatý sloužil jako vsázka pro muflové pece.</a:t>
            </a:r>
            <a:r>
              <a:rPr lang="en-US" dirty="0">
                <a:cs typeface="Arial" panose="020B0604020202020204" pitchFamily="34" charset="0"/>
              </a:rPr>
              <a:t> </a:t>
            </a:r>
            <a:r>
              <a:rPr lang="cs-CZ" dirty="0">
                <a:cs typeface="Arial" panose="020B0604020202020204" pitchFamily="34" charset="0"/>
              </a:rPr>
              <a:t>Surový hutní zinek se </a:t>
            </a:r>
            <a:r>
              <a:rPr lang="cs-CZ" b="1" dirty="0">
                <a:cs typeface="Arial" panose="020B0604020202020204" pitchFamily="34" charset="0"/>
              </a:rPr>
              <a:t>rafinuje</a:t>
            </a:r>
            <a:r>
              <a:rPr lang="cs-CZ" dirty="0">
                <a:cs typeface="Arial" panose="020B0604020202020204" pitchFamily="34" charset="0"/>
              </a:rPr>
              <a:t> frakční destilací v destilační koloně vyložené karbidem křemíku. Při destilační rafinaci zinku se jako cenný vedlejší produkt získává germanium, kadmium a indium.</a:t>
            </a:r>
          </a:p>
          <a:p>
            <a:pPr algn="just"/>
            <a:endParaRPr lang="en-US" dirty="0">
              <a:cs typeface="Arial" panose="020B0604020202020204" pitchFamily="34" charset="0"/>
            </a:endParaRPr>
          </a:p>
          <a:p>
            <a:pPr algn="just"/>
            <a:r>
              <a:rPr lang="en-US" dirty="0">
                <a:cs typeface="Arial" panose="020B0604020202020204" pitchFamily="34" charset="0"/>
              </a:rPr>
              <a:t>    </a:t>
            </a:r>
            <a:r>
              <a:rPr lang="cs-CZ" dirty="0">
                <a:cs typeface="Arial" panose="020B0604020202020204" pitchFamily="34" charset="0"/>
              </a:rPr>
              <a:t>Dnes je obvyklejší </a:t>
            </a:r>
            <a:r>
              <a:rPr lang="cs-CZ" b="1" dirty="0">
                <a:cs typeface="Arial" panose="020B0604020202020204" pitchFamily="34" charset="0"/>
              </a:rPr>
              <a:t>elektrolytický způsob </a:t>
            </a:r>
            <a:r>
              <a:rPr lang="cs-CZ" dirty="0">
                <a:cs typeface="Arial" panose="020B0604020202020204" pitchFamily="34" charset="0"/>
              </a:rPr>
              <a:t>výroby zinku, který poskytuje kov vysoké čistoty bez nutnosti další rafinace. Suroviny pro elektrolýzu se připravují pražením zinkových rud s chloridem sodným s následným vyluhováním vodou nebo častěji přímým vyluhováním pražené zinkové rudy kyselinou sírovou. Jako </a:t>
            </a:r>
            <a:r>
              <a:rPr lang="cs-CZ" dirty="0" err="1">
                <a:cs typeface="Arial" panose="020B0604020202020204" pitchFamily="34" charset="0"/>
              </a:rPr>
              <a:t>loužící</a:t>
            </a:r>
            <a:r>
              <a:rPr lang="cs-CZ" dirty="0">
                <a:cs typeface="Arial" panose="020B0604020202020204" pitchFamily="34" charset="0"/>
              </a:rPr>
              <a:t> činidlo se používá vratný elektrolyt s obsahem kyseliny sírové:</a:t>
            </a:r>
          </a:p>
          <a:p>
            <a:pPr algn="ctr"/>
            <a:r>
              <a:rPr lang="cs-CZ" dirty="0" err="1">
                <a:cs typeface="Arial" panose="020B0604020202020204" pitchFamily="34" charset="0"/>
              </a:rPr>
              <a:t>ZnO</a:t>
            </a:r>
            <a:r>
              <a:rPr lang="cs-CZ" dirty="0">
                <a:cs typeface="Arial" panose="020B0604020202020204" pitchFamily="34" charset="0"/>
              </a:rPr>
              <a:t> + H</a:t>
            </a:r>
            <a:r>
              <a:rPr lang="cs-CZ" baseline="-25000" dirty="0">
                <a:cs typeface="Arial" panose="020B0604020202020204" pitchFamily="34" charset="0"/>
              </a:rPr>
              <a:t>2</a:t>
            </a:r>
            <a:r>
              <a:rPr lang="cs-CZ" dirty="0">
                <a:cs typeface="Arial" panose="020B0604020202020204" pitchFamily="34" charset="0"/>
              </a:rPr>
              <a:t>SO</a:t>
            </a:r>
            <a:r>
              <a:rPr lang="cs-CZ" baseline="-25000" dirty="0">
                <a:cs typeface="Arial" panose="020B0604020202020204" pitchFamily="34" charset="0"/>
              </a:rPr>
              <a:t>4</a:t>
            </a:r>
            <a:r>
              <a:rPr lang="cs-CZ" dirty="0">
                <a:cs typeface="Arial" panose="020B0604020202020204" pitchFamily="34" charset="0"/>
              </a:rPr>
              <a:t> → ZnSO</a:t>
            </a:r>
            <a:r>
              <a:rPr lang="cs-CZ" baseline="-25000" dirty="0">
                <a:cs typeface="Arial" panose="020B0604020202020204" pitchFamily="34" charset="0"/>
              </a:rPr>
              <a:t>4</a:t>
            </a:r>
            <a:r>
              <a:rPr lang="cs-CZ" dirty="0">
                <a:cs typeface="Arial" panose="020B0604020202020204" pitchFamily="34" charset="0"/>
              </a:rPr>
              <a:t> + H</a:t>
            </a:r>
            <a:r>
              <a:rPr lang="cs-CZ" baseline="-25000" dirty="0">
                <a:cs typeface="Arial" panose="020B0604020202020204" pitchFamily="34" charset="0"/>
              </a:rPr>
              <a:t>2</a:t>
            </a:r>
            <a:r>
              <a:rPr lang="cs-CZ" dirty="0">
                <a:cs typeface="Arial" panose="020B0604020202020204" pitchFamily="34" charset="0"/>
              </a:rPr>
              <a:t>O</a:t>
            </a:r>
            <a:endParaRPr lang="en-US" dirty="0">
              <a:cs typeface="Arial" panose="020B0604020202020204" pitchFamily="34" charset="0"/>
            </a:endParaRPr>
          </a:p>
        </p:txBody>
      </p:sp>
      <p:pic>
        <p:nvPicPr>
          <p:cNvPr id="5" name="Obrázek 4">
            <a:extLst>
              <a:ext uri="{FF2B5EF4-FFF2-40B4-BE49-F238E27FC236}">
                <a16:creationId xmlns:a16="http://schemas.microsoft.com/office/drawing/2014/main" id="{447CDB15-94A2-0E76-503A-F6803776A69B}"/>
              </a:ext>
            </a:extLst>
          </p:cNvPr>
          <p:cNvPicPr>
            <a:picLocks noChangeAspect="1"/>
          </p:cNvPicPr>
          <p:nvPr/>
        </p:nvPicPr>
        <p:blipFill>
          <a:blip r:embed="rId2"/>
          <a:stretch>
            <a:fillRect/>
          </a:stretch>
        </p:blipFill>
        <p:spPr>
          <a:xfrm>
            <a:off x="8510588" y="211660"/>
            <a:ext cx="1833562" cy="1620357"/>
          </a:xfrm>
          <a:prstGeom prst="rect">
            <a:avLst/>
          </a:prstGeom>
        </p:spPr>
      </p:pic>
    </p:spTree>
    <p:extLst>
      <p:ext uri="{BB962C8B-B14F-4D97-AF65-F5344CB8AC3E}">
        <p14:creationId xmlns:p14="http://schemas.microsoft.com/office/powerpoint/2010/main" val="1746041756"/>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5358</TotalTime>
  <Words>16330</Words>
  <Application>Microsoft Office PowerPoint</Application>
  <PresentationFormat>Širokoúhlá obrazovka</PresentationFormat>
  <Paragraphs>717</Paragraphs>
  <Slides>108</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108</vt:i4>
      </vt:variant>
    </vt:vector>
  </HeadingPairs>
  <TitlesOfParts>
    <vt:vector size="114" baseType="lpstr">
      <vt:lpstr>Arial</vt:lpstr>
      <vt:lpstr>Calibri</vt:lpstr>
      <vt:lpstr>Calibri Light</vt:lpstr>
      <vt:lpstr>DDG_ProximaNova</vt:lpstr>
      <vt:lpstr>Wingdings</vt:lpstr>
      <vt:lpstr>Motiv Office</vt:lpstr>
      <vt:lpstr>Výroba maltovin</vt:lpstr>
      <vt:lpstr>Maltoviny</vt:lpstr>
      <vt:lpstr>Výroba sádry</vt:lpstr>
      <vt:lpstr>Sádrokarton</vt:lpstr>
      <vt:lpstr>Hořečnaté maltoviny</vt:lpstr>
      <vt:lpstr>Výroba vápna</vt:lpstr>
      <vt:lpstr>Suroviny pro výrobu vápna</vt:lpstr>
      <vt:lpstr>Prezentace aplikace PowerPoint</vt:lpstr>
      <vt:lpstr>Prezentace aplikace PowerPoint</vt:lpstr>
      <vt:lpstr>Hydraulické vápno</vt:lpstr>
      <vt:lpstr>Suroviny pro výrobu cementu</vt:lpstr>
      <vt:lpstr>Elektrárenský popílek</vt:lpstr>
      <vt:lpstr>Výroba portlandského cementu</vt:lpstr>
      <vt:lpstr>Výroba portlandského cementu</vt:lpstr>
      <vt:lpstr>Prezentace aplikace PowerPoint</vt:lpstr>
      <vt:lpstr>Prezentace aplikace PowerPoint</vt:lpstr>
      <vt:lpstr>Výroba betonu</vt:lpstr>
      <vt:lpstr>Panely a betonové zboží</vt:lpstr>
      <vt:lpstr>Prezentace aplikace PowerPoint</vt:lpstr>
      <vt:lpstr>Prezentace aplikace PowerPoint</vt:lpstr>
      <vt:lpstr>Výroba skla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Smalt (email)</vt:lpstr>
      <vt:lpstr>Tavené horniny</vt:lpstr>
      <vt:lpstr>Výroba keramiky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Jemná keramika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Metalurgie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Metalurgie cínu</vt:lpstr>
      <vt:lpstr>Prezentace aplikace PowerPoint</vt:lpstr>
      <vt:lpstr>Prezentace aplikace PowerPoint</vt:lpstr>
      <vt:lpstr>Prezentace aplikace PowerPoint</vt:lpstr>
      <vt:lpstr>Metalurgie olova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Metalurgie zinku</vt:lpstr>
      <vt:lpstr>Prezentace aplikace PowerPoint</vt:lpstr>
      <vt:lpstr>Prezentace aplikace PowerPoint</vt:lpstr>
      <vt:lpstr>Prezentace aplikace PowerPoint</vt:lpstr>
      <vt:lpstr>Těžba a zpracování uranu</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263</cp:revision>
  <dcterms:created xsi:type="dcterms:W3CDTF">2019-10-24T12:34:02Z</dcterms:created>
  <dcterms:modified xsi:type="dcterms:W3CDTF">2023-02-17T21:29:12Z</dcterms:modified>
</cp:coreProperties>
</file>