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94" r:id="rId5"/>
  </p:sldMasterIdLst>
  <p:notesMasterIdLst>
    <p:notesMasterId r:id="rId18"/>
  </p:notesMasterIdLst>
  <p:handoutMasterIdLst>
    <p:handoutMasterId r:id="rId19"/>
  </p:handoutMasterIdLst>
  <p:sldIdLst>
    <p:sldId id="285" r:id="rId6"/>
    <p:sldId id="284" r:id="rId7"/>
    <p:sldId id="270" r:id="rId8"/>
    <p:sldId id="286" r:id="rId9"/>
    <p:sldId id="294" r:id="rId10"/>
    <p:sldId id="287" r:id="rId11"/>
    <p:sldId id="295" r:id="rId12"/>
    <p:sldId id="256" r:id="rId13"/>
    <p:sldId id="297" r:id="rId14"/>
    <p:sldId id="293" r:id="rId15"/>
    <p:sldId id="296" r:id="rId16"/>
    <p:sldId id="292" r:id="rId17"/>
  </p:sldIdLst>
  <p:sldSz cx="9144000" cy="6858000" type="screen4x3"/>
  <p:notesSz cx="6797675" cy="9926638"/>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77" autoAdjust="0"/>
    <p:restoredTop sz="80824" autoAdjust="0"/>
  </p:normalViewPr>
  <p:slideViewPr>
    <p:cSldViewPr>
      <p:cViewPr varScale="1">
        <p:scale>
          <a:sx n="64" d="100"/>
          <a:sy n="64" d="100"/>
        </p:scale>
        <p:origin x="175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5659" cy="496332"/>
          </a:xfrm>
          <a:prstGeom prst="rect">
            <a:avLst/>
          </a:prstGeom>
        </p:spPr>
        <p:txBody>
          <a:bodyPr vert="horz"/>
          <a:lstStyle/>
          <a:p>
            <a:endParaRPr lang="en-US"/>
          </a:p>
        </p:txBody>
      </p:sp>
      <p:sp>
        <p:nvSpPr>
          <p:cNvPr id="3" name="Rectangle 3"/>
          <p:cNvSpPr>
            <a:spLocks noGrp="1"/>
          </p:cNvSpPr>
          <p:nvPr>
            <p:ph type="dt" sz="quarter" idx="1"/>
          </p:nvPr>
        </p:nvSpPr>
        <p:spPr>
          <a:xfrm>
            <a:off x="3850443" y="0"/>
            <a:ext cx="2945659" cy="496332"/>
          </a:xfrm>
          <a:prstGeom prst="rect">
            <a:avLst/>
          </a:prstGeom>
        </p:spPr>
        <p:txBody>
          <a:bodyPr vert="horz"/>
          <a:lstStyle/>
          <a:p>
            <a:fld id="{31555DB1-8736-42A3-B48D-2B08FB93332A}" type="datetimeFigureOut">
              <a:rPr lang="en-US" smtClean="0"/>
              <a:pPr/>
              <a:t>5/2/2023</a:t>
            </a:fld>
            <a:endParaRPr lang="en-US"/>
          </a:p>
        </p:txBody>
      </p:sp>
      <p:sp>
        <p:nvSpPr>
          <p:cNvPr id="4" name="Rectangle 4"/>
          <p:cNvSpPr>
            <a:spLocks noGrp="1"/>
          </p:cNvSpPr>
          <p:nvPr>
            <p:ph type="ftr" sz="quarter" idx="2"/>
          </p:nvPr>
        </p:nvSpPr>
        <p:spPr>
          <a:xfrm>
            <a:off x="0" y="9428583"/>
            <a:ext cx="2945659" cy="496332"/>
          </a:xfrm>
          <a:prstGeom prst="rect">
            <a:avLst/>
          </a:prstGeom>
        </p:spPr>
        <p:txBody>
          <a:bodyPr vert="horz"/>
          <a:lstStyle/>
          <a:p>
            <a:endParaRPr lang="en-US"/>
          </a:p>
        </p:txBody>
      </p:sp>
      <p:sp>
        <p:nvSpPr>
          <p:cNvPr id="5" name="Rectangle 5"/>
          <p:cNvSpPr>
            <a:spLocks noGrp="1"/>
          </p:cNvSpPr>
          <p:nvPr>
            <p:ph type="sldNum" sz="quarter" idx="3"/>
          </p:nvPr>
        </p:nvSpPr>
        <p:spPr>
          <a:xfrm>
            <a:off x="3850443" y="9428583"/>
            <a:ext cx="2945659" cy="496332"/>
          </a:xfrm>
          <a:prstGeom prst="rect">
            <a:avLst/>
          </a:prstGeom>
        </p:spPr>
        <p:txBody>
          <a:bodyPr vert="horz"/>
          <a:lstStyle/>
          <a:p>
            <a:fld id="{5400D380-E0D7-4EB1-B91E-BFCC7DA7F29D}" type="slidenum">
              <a:rPr lang="en-US" smtClean="0"/>
              <a:pPr/>
              <a:t>‹#›</a:t>
            </a:fld>
            <a:endParaRPr lang="en-US"/>
          </a:p>
        </p:txBody>
      </p:sp>
    </p:spTree>
    <p:extLst>
      <p:ext uri="{BB962C8B-B14F-4D97-AF65-F5344CB8AC3E}">
        <p14:creationId xmlns:p14="http://schemas.microsoft.com/office/powerpoint/2010/main" val="2727678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5659" cy="496332"/>
          </a:xfrm>
          <a:prstGeom prst="rect">
            <a:avLst/>
          </a:prstGeom>
        </p:spPr>
        <p:txBody>
          <a:bodyPr vert="horz"/>
          <a:lstStyle/>
          <a:p>
            <a:endParaRPr lang="en-US"/>
          </a:p>
        </p:txBody>
      </p:sp>
      <p:sp>
        <p:nvSpPr>
          <p:cNvPr id="3" name="Rectangle 3"/>
          <p:cNvSpPr>
            <a:spLocks noGrp="1"/>
          </p:cNvSpPr>
          <p:nvPr>
            <p:ph type="dt" idx="1"/>
          </p:nvPr>
        </p:nvSpPr>
        <p:spPr>
          <a:xfrm>
            <a:off x="3850443" y="0"/>
            <a:ext cx="2945659" cy="496332"/>
          </a:xfrm>
          <a:prstGeom prst="rect">
            <a:avLst/>
          </a:prstGeom>
        </p:spPr>
        <p:txBody>
          <a:bodyPr vert="horz"/>
          <a:lstStyle/>
          <a:p>
            <a:fld id="{0BDB199F-A56C-4049-BA04-1447030960FF}" type="datetimeFigureOut">
              <a:rPr lang="en-US" smtClean="0"/>
              <a:pPr/>
              <a:t>5/2/2023</a:t>
            </a:fld>
            <a:endParaRPr lang="en-US"/>
          </a:p>
        </p:txBody>
      </p:sp>
      <p:sp>
        <p:nvSpPr>
          <p:cNvPr id="4" name="Rectangle 4"/>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679768" y="4715153"/>
            <a:ext cx="5438140" cy="4466987"/>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9428583"/>
            <a:ext cx="2945659" cy="496332"/>
          </a:xfrm>
          <a:prstGeom prst="rect">
            <a:avLst/>
          </a:prstGeom>
        </p:spPr>
        <p:txBody>
          <a:bodyPr vert="horz"/>
          <a:lstStyle/>
          <a:p>
            <a:endParaRPr lang="en-US"/>
          </a:p>
        </p:txBody>
      </p:sp>
      <p:sp>
        <p:nvSpPr>
          <p:cNvPr id="7" name="Rectangle 7"/>
          <p:cNvSpPr>
            <a:spLocks noGrp="1"/>
          </p:cNvSpPr>
          <p:nvPr>
            <p:ph type="sldNum" sz="quarter" idx="5"/>
          </p:nvPr>
        </p:nvSpPr>
        <p:spPr>
          <a:xfrm>
            <a:off x="3850443" y="9428583"/>
            <a:ext cx="2945659" cy="496332"/>
          </a:xfrm>
          <a:prstGeom prst="rect">
            <a:avLst/>
          </a:prstGeom>
        </p:spPr>
        <p:txBody>
          <a:bodyPr vert="horz"/>
          <a:lstStyle/>
          <a:p>
            <a:fld id="{B3A019F3-8596-4028-9847-CBD3A185B07A}" type="slidenum">
              <a:rPr lang="en-US" smtClean="0"/>
              <a:pPr/>
              <a:t>‹#›</a:t>
            </a:fld>
            <a:endParaRPr lang="en-US"/>
          </a:p>
        </p:txBody>
      </p:sp>
    </p:spTree>
    <p:extLst>
      <p:ext uri="{BB962C8B-B14F-4D97-AF65-F5344CB8AC3E}">
        <p14:creationId xmlns:p14="http://schemas.microsoft.com/office/powerpoint/2010/main" val="152770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s.wikipedia.org/wiki/1939" TargetMode="External"/><Relationship Id="rId7" Type="http://schemas.openxmlformats.org/officeDocument/2006/relationships/hyperlink" Target="https://cs.wikipedia.org/wiki/Edward_Telle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s.wikipedia.org/wiki/Eugene_Paul_Wigner" TargetMode="External"/><Relationship Id="rId5" Type="http://schemas.openxmlformats.org/officeDocument/2006/relationships/hyperlink" Target="https://cs.wikipedia.org/wiki/Plutonium" TargetMode="External"/><Relationship Id="rId4" Type="http://schemas.openxmlformats.org/officeDocument/2006/relationships/hyperlink" Target="https://cs.wikipedia.org/wiki/Uran_(prve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a:t>
            </a:fld>
            <a:endParaRPr lang="en-US"/>
          </a:p>
        </p:txBody>
      </p:sp>
    </p:spTree>
    <p:extLst>
      <p:ext uri="{BB962C8B-B14F-4D97-AF65-F5344CB8AC3E}">
        <p14:creationId xmlns:p14="http://schemas.microsoft.com/office/powerpoint/2010/main" val="348831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Cíle se v historii poznání měnily:</a:t>
            </a:r>
          </a:p>
          <a:p>
            <a:r>
              <a:rPr lang="cs-CZ" dirty="0"/>
              <a:t>antika – vědění autonomní, poznání pro poznání, zdokonalení toho, kdo poznává</a:t>
            </a:r>
          </a:p>
          <a:p>
            <a:r>
              <a:rPr lang="cs-CZ" dirty="0"/>
              <a:t>středověk – cíle vědy a celé vědění podřízeno víře, potvrzování víry, poznání světa =</a:t>
            </a:r>
          </a:p>
          <a:p>
            <a:r>
              <a:rPr lang="cs-CZ" dirty="0"/>
              <a:t>poznání tvůrčího aktu Boha. Vše co se vymykalo, podléhalo inkvizici.</a:t>
            </a:r>
          </a:p>
          <a:p>
            <a:r>
              <a:rPr lang="cs-CZ" dirty="0"/>
              <a:t>novověk - návrat k antickému pojetí (zdokonalení poznávajícího, tj. člověka)</a:t>
            </a:r>
          </a:p>
          <a:p>
            <a:r>
              <a:rPr lang="cs-CZ" dirty="0"/>
              <a:t>+ praktický ohled směřující k využití poznání ke zlepšení osudu lidstva.</a:t>
            </a:r>
          </a:p>
          <a:p>
            <a:r>
              <a:rPr lang="cs-CZ" dirty="0"/>
              <a:t>Oba cíle jsou dnes chápány jako legitimní a zdůrazňují nezávislost na</a:t>
            </a:r>
          </a:p>
          <a:p>
            <a:r>
              <a:rPr lang="cs-CZ" dirty="0"/>
              <a:t>ideologických cílech (směr</a:t>
            </a:r>
          </a:p>
          <a:p>
            <a:pPr>
              <a:tabLst>
                <a:tab pos="1528763" algn="l"/>
              </a:tabLst>
            </a:pPr>
            <a:r>
              <a:rPr lang="cs-CZ" sz="1200" dirty="0"/>
              <a:t>Morálka - experimenty prováděné s lidmi často</a:t>
            </a:r>
          </a:p>
          <a:p>
            <a:r>
              <a:rPr lang="cs-CZ" sz="1200" dirty="0"/>
              <a:t>balancují na okraji morální přípustnosti naší západní civilizace</a:t>
            </a:r>
          </a:p>
          <a:p>
            <a:r>
              <a:rPr lang="cs-CZ" dirty="0"/>
              <a:t>em k vnějšku).</a:t>
            </a:r>
          </a:p>
        </p:txBody>
      </p:sp>
      <p:sp>
        <p:nvSpPr>
          <p:cNvPr id="4" name="Slide Number Placeholder 3"/>
          <p:cNvSpPr>
            <a:spLocks noGrp="1"/>
          </p:cNvSpPr>
          <p:nvPr>
            <p:ph type="sldNum" sz="quarter" idx="10"/>
          </p:nvPr>
        </p:nvSpPr>
        <p:spPr/>
        <p:txBody>
          <a:bodyPr/>
          <a:lstStyle/>
          <a:p>
            <a:fld id="{B3A019F3-8596-4028-9847-CBD3A185B07A}" type="slidenum">
              <a:rPr lang="en-US" smtClean="0"/>
              <a:pPr/>
              <a:t>11</a:t>
            </a:fld>
            <a:endParaRPr lang="en-US"/>
          </a:p>
        </p:txBody>
      </p:sp>
    </p:spTree>
    <p:extLst>
      <p:ext uri="{BB962C8B-B14F-4D97-AF65-F5344CB8AC3E}">
        <p14:creationId xmlns:p14="http://schemas.microsoft.com/office/powerpoint/2010/main" val="194024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McCarthy Era: Einsteinova rada Frauenglass:</a:t>
            </a:r>
          </a:p>
          <a:p>
            <a:r>
              <a:rPr lang="cs-CZ" dirty="0"/>
              <a:t> </a:t>
            </a:r>
          </a:p>
          <a:p>
            <a:r>
              <a:rPr lang="cs-CZ" dirty="0"/>
              <a:t>V odpovědi na žádost o radu od Williama Frauenglassa, Brooklynského středoškolského učitele, který vyšetřuje podvýbor Senátu pro vnitřní bezpečnost, napsal Einstein dopis, který byl publikován v New York Times dne 12. června 1953. Částečně četl:</a:t>
            </a:r>
          </a:p>
          <a:p>
            <a:r>
              <a:rPr lang="cs-CZ" dirty="0"/>
              <a:t>"Problém, s nímž jsou konfrontováni intelektuálové této země, je velmi vážný," napsal Einstein. "Reakcionáři politici se podařilo podnítit podezření na veškeré intelektuální úsilí veřejnosti tím, že jim před očima viseli nebezpečí zvenčí ... Nyní se snaží potlačit svobodu učení a zbavit své pozice všech těch, submisivní.</a:t>
            </a:r>
          </a:p>
          <a:p>
            <a:endParaRPr lang="cs-CZ" dirty="0"/>
          </a:p>
          <a:p>
            <a:r>
              <a:rPr lang="cs-CZ" dirty="0"/>
              <a:t>Co by mělo dělat proti tomuto zlu menšina intelektuálů? Vidím jen revoluční způsob nekooperace v Gandhiově smyslu. Každý intelektuál, který je povolán před některým z výborů, by měl odmítnout svědčit, tj. Musí být připraven k vězení a ekonomické zkáze, zkrátka pro obět jeho osobního blahobytu v zájmu kulturního blahobytu své země ... vycházel z tvrzení, že je hanebné, že se bezúhonný občan podřídí takovou inkvizici .... Pokud je dost lidí připravených podniknout tento závažný krok, budou úspěšní. Pokud ne, intelektuálové této země si zaslouží nic lepšího než otroctví, které je pro ně určeno. "</a:t>
            </a:r>
          </a:p>
        </p:txBody>
      </p:sp>
      <p:sp>
        <p:nvSpPr>
          <p:cNvPr id="4" name="Slide Number Placeholder 3"/>
          <p:cNvSpPr>
            <a:spLocks noGrp="1"/>
          </p:cNvSpPr>
          <p:nvPr>
            <p:ph type="sldNum" sz="quarter" idx="10"/>
          </p:nvPr>
        </p:nvSpPr>
        <p:spPr/>
        <p:txBody>
          <a:bodyPr/>
          <a:lstStyle/>
          <a:p>
            <a:fld id="{B3A019F3-8596-4028-9847-CBD3A185B07A}" type="slidenum">
              <a:rPr lang="en-US" smtClean="0"/>
              <a:pPr/>
              <a:t>12</a:t>
            </a:fld>
            <a:endParaRPr lang="en-US"/>
          </a:p>
        </p:txBody>
      </p:sp>
    </p:spTree>
    <p:extLst>
      <p:ext uri="{BB962C8B-B14F-4D97-AF65-F5344CB8AC3E}">
        <p14:creationId xmlns:p14="http://schemas.microsoft.com/office/powerpoint/2010/main" val="252719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Idea racionality  předpokládá, že racionální myšlení probíhá bez předsudků, je nezávislé na tradicích, a proto se vztahuje výhradně k samotnému problému, jehož řešení se racionálně konstruuje. </a:t>
            </a:r>
          </a:p>
        </p:txBody>
      </p:sp>
      <p:sp>
        <p:nvSpPr>
          <p:cNvPr id="4" name="Slide Number Placeholder 3"/>
          <p:cNvSpPr>
            <a:spLocks noGrp="1"/>
          </p:cNvSpPr>
          <p:nvPr>
            <p:ph type="sldNum" sz="quarter" idx="10"/>
          </p:nvPr>
        </p:nvSpPr>
        <p:spPr/>
        <p:txBody>
          <a:bodyPr/>
          <a:lstStyle/>
          <a:p>
            <a:fld id="{B3A019F3-8596-4028-9847-CBD3A185B07A}" type="slidenum">
              <a:rPr lang="en-US" smtClean="0"/>
              <a:pPr/>
              <a:t>2</a:t>
            </a:fld>
            <a:endParaRPr lang="en-US"/>
          </a:p>
        </p:txBody>
      </p:sp>
    </p:spTree>
    <p:extLst>
      <p:ext uri="{BB962C8B-B14F-4D97-AF65-F5344CB8AC3E}">
        <p14:creationId xmlns:p14="http://schemas.microsoft.com/office/powerpoint/2010/main" val="367966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cs-CZ" dirty="0"/>
          </a:p>
          <a:p>
            <a:r>
              <a:rPr lang="en-US" dirty="0" err="1"/>
              <a:t>Cíle</a:t>
            </a:r>
            <a:r>
              <a:rPr lang="en-US" dirty="0"/>
              <a:t> se v </a:t>
            </a:r>
            <a:r>
              <a:rPr lang="en-US" dirty="0" err="1"/>
              <a:t>historii</a:t>
            </a:r>
            <a:r>
              <a:rPr lang="en-US" dirty="0"/>
              <a:t> </a:t>
            </a:r>
            <a:r>
              <a:rPr lang="en-US" dirty="0" err="1"/>
              <a:t>poznání</a:t>
            </a:r>
            <a:r>
              <a:rPr lang="en-US" dirty="0"/>
              <a:t> </a:t>
            </a:r>
            <a:r>
              <a:rPr lang="en-US" dirty="0" err="1"/>
              <a:t>měnily</a:t>
            </a:r>
            <a:r>
              <a:rPr lang="en-US" dirty="0"/>
              <a:t>:</a:t>
            </a:r>
          </a:p>
          <a:p>
            <a:r>
              <a:rPr lang="en-US" dirty="0" err="1"/>
              <a:t>antika</a:t>
            </a:r>
            <a:r>
              <a:rPr lang="en-US" dirty="0"/>
              <a:t> – </a:t>
            </a:r>
            <a:r>
              <a:rPr lang="en-US" dirty="0" err="1"/>
              <a:t>vědění</a:t>
            </a:r>
            <a:r>
              <a:rPr lang="en-US" dirty="0"/>
              <a:t> </a:t>
            </a:r>
            <a:r>
              <a:rPr lang="en-US" dirty="0" err="1"/>
              <a:t>autonomní</a:t>
            </a:r>
            <a:r>
              <a:rPr lang="en-US" dirty="0"/>
              <a:t>, </a:t>
            </a:r>
            <a:r>
              <a:rPr lang="en-US" dirty="0" err="1"/>
              <a:t>poznání</a:t>
            </a:r>
            <a:r>
              <a:rPr lang="en-US" dirty="0"/>
              <a:t> pro </a:t>
            </a:r>
            <a:r>
              <a:rPr lang="en-US" dirty="0" err="1"/>
              <a:t>poznání</a:t>
            </a:r>
            <a:r>
              <a:rPr lang="en-US" dirty="0"/>
              <a:t>, </a:t>
            </a:r>
            <a:r>
              <a:rPr lang="en-US" dirty="0" err="1"/>
              <a:t>zdokonalení</a:t>
            </a:r>
            <a:r>
              <a:rPr lang="en-US" dirty="0"/>
              <a:t> </a:t>
            </a:r>
            <a:r>
              <a:rPr lang="en-US" dirty="0" err="1"/>
              <a:t>toho</a:t>
            </a:r>
            <a:r>
              <a:rPr lang="en-US" dirty="0"/>
              <a:t>, </a:t>
            </a:r>
            <a:r>
              <a:rPr lang="en-US" dirty="0" err="1"/>
              <a:t>kdo</a:t>
            </a:r>
            <a:r>
              <a:rPr lang="en-US" dirty="0"/>
              <a:t> </a:t>
            </a:r>
            <a:r>
              <a:rPr lang="en-US" dirty="0" err="1"/>
              <a:t>poznává</a:t>
            </a:r>
            <a:endParaRPr lang="en-US" dirty="0"/>
          </a:p>
          <a:p>
            <a:r>
              <a:rPr lang="en-US" dirty="0" err="1"/>
              <a:t>středověk</a:t>
            </a:r>
            <a:r>
              <a:rPr lang="en-US" dirty="0"/>
              <a:t> – </a:t>
            </a:r>
            <a:r>
              <a:rPr lang="en-US" dirty="0" err="1"/>
              <a:t>cíle</a:t>
            </a:r>
            <a:r>
              <a:rPr lang="en-US" dirty="0"/>
              <a:t> </a:t>
            </a:r>
            <a:r>
              <a:rPr lang="en-US" dirty="0" err="1"/>
              <a:t>vědy</a:t>
            </a:r>
            <a:r>
              <a:rPr lang="en-US" dirty="0"/>
              <a:t> a </a:t>
            </a:r>
            <a:r>
              <a:rPr lang="en-US" dirty="0" err="1"/>
              <a:t>celé</a:t>
            </a:r>
            <a:r>
              <a:rPr lang="en-US" dirty="0"/>
              <a:t> </a:t>
            </a:r>
            <a:r>
              <a:rPr lang="en-US" dirty="0" err="1"/>
              <a:t>vědění</a:t>
            </a:r>
            <a:r>
              <a:rPr lang="en-US" dirty="0"/>
              <a:t> </a:t>
            </a:r>
            <a:r>
              <a:rPr lang="en-US" dirty="0" err="1"/>
              <a:t>podřízeno</a:t>
            </a:r>
            <a:r>
              <a:rPr lang="en-US" dirty="0"/>
              <a:t> </a:t>
            </a:r>
            <a:r>
              <a:rPr lang="en-US" dirty="0" err="1"/>
              <a:t>víře</a:t>
            </a:r>
            <a:r>
              <a:rPr lang="en-US" dirty="0"/>
              <a:t>, </a:t>
            </a:r>
            <a:r>
              <a:rPr lang="en-US" dirty="0" err="1"/>
              <a:t>potvrzování</a:t>
            </a:r>
            <a:r>
              <a:rPr lang="en-US" dirty="0"/>
              <a:t> </a:t>
            </a:r>
            <a:r>
              <a:rPr lang="en-US" dirty="0" err="1"/>
              <a:t>víry</a:t>
            </a:r>
            <a:r>
              <a:rPr lang="en-US" dirty="0"/>
              <a:t>, </a:t>
            </a:r>
            <a:r>
              <a:rPr lang="en-US" dirty="0" err="1"/>
              <a:t>poznání</a:t>
            </a:r>
            <a:r>
              <a:rPr lang="en-US" dirty="0"/>
              <a:t> </a:t>
            </a:r>
            <a:r>
              <a:rPr lang="en-US" dirty="0" err="1"/>
              <a:t>světa</a:t>
            </a:r>
            <a:r>
              <a:rPr lang="en-US" dirty="0"/>
              <a:t> =</a:t>
            </a:r>
          </a:p>
          <a:p>
            <a:r>
              <a:rPr lang="en-US" dirty="0" err="1"/>
              <a:t>poznání</a:t>
            </a:r>
            <a:r>
              <a:rPr lang="en-US" dirty="0"/>
              <a:t> </a:t>
            </a:r>
            <a:r>
              <a:rPr lang="en-US" dirty="0" err="1"/>
              <a:t>tvůrčího</a:t>
            </a:r>
            <a:r>
              <a:rPr lang="en-US" dirty="0"/>
              <a:t> </a:t>
            </a:r>
            <a:r>
              <a:rPr lang="en-US" dirty="0" err="1"/>
              <a:t>aktu</a:t>
            </a:r>
            <a:r>
              <a:rPr lang="en-US" dirty="0"/>
              <a:t> </a:t>
            </a:r>
            <a:r>
              <a:rPr lang="en-US" dirty="0" err="1"/>
              <a:t>Boha</a:t>
            </a:r>
            <a:r>
              <a:rPr lang="en-US" dirty="0"/>
              <a:t>. </a:t>
            </a:r>
            <a:r>
              <a:rPr lang="en-US" dirty="0" err="1"/>
              <a:t>Vše</a:t>
            </a:r>
            <a:r>
              <a:rPr lang="en-US" dirty="0"/>
              <a:t> co se </a:t>
            </a:r>
            <a:r>
              <a:rPr lang="en-US" dirty="0" err="1"/>
              <a:t>vymykalo</a:t>
            </a:r>
            <a:r>
              <a:rPr lang="en-US" dirty="0"/>
              <a:t>, </a:t>
            </a:r>
            <a:r>
              <a:rPr lang="en-US" dirty="0" err="1"/>
              <a:t>podléhalo</a:t>
            </a:r>
            <a:r>
              <a:rPr lang="en-US" dirty="0"/>
              <a:t> </a:t>
            </a:r>
            <a:r>
              <a:rPr lang="en-US" dirty="0" err="1"/>
              <a:t>inkvizici</a:t>
            </a:r>
            <a:r>
              <a:rPr lang="en-US" dirty="0"/>
              <a:t>.</a:t>
            </a:r>
          </a:p>
          <a:p>
            <a:r>
              <a:rPr lang="en-US" dirty="0" err="1"/>
              <a:t>novověk</a:t>
            </a:r>
            <a:r>
              <a:rPr lang="en-US" dirty="0"/>
              <a:t> - </a:t>
            </a:r>
            <a:r>
              <a:rPr lang="en-US" dirty="0" err="1"/>
              <a:t>návrat</a:t>
            </a:r>
            <a:r>
              <a:rPr lang="en-US" dirty="0"/>
              <a:t> k </a:t>
            </a:r>
            <a:r>
              <a:rPr lang="en-US" dirty="0" err="1"/>
              <a:t>antickému</a:t>
            </a:r>
            <a:r>
              <a:rPr lang="en-US" dirty="0"/>
              <a:t> </a:t>
            </a:r>
            <a:r>
              <a:rPr lang="en-US" dirty="0" err="1"/>
              <a:t>pojetí</a:t>
            </a:r>
            <a:r>
              <a:rPr lang="en-US" dirty="0"/>
              <a:t> (</a:t>
            </a:r>
            <a:r>
              <a:rPr lang="en-US" dirty="0" err="1"/>
              <a:t>zdokonalení</a:t>
            </a:r>
            <a:r>
              <a:rPr lang="en-US" dirty="0"/>
              <a:t> </a:t>
            </a:r>
            <a:r>
              <a:rPr lang="en-US" dirty="0" err="1"/>
              <a:t>poznávajícího</a:t>
            </a:r>
            <a:r>
              <a:rPr lang="en-US" dirty="0"/>
              <a:t>, </a:t>
            </a:r>
            <a:r>
              <a:rPr lang="en-US" dirty="0" err="1"/>
              <a:t>tj</a:t>
            </a:r>
            <a:r>
              <a:rPr lang="en-US" dirty="0"/>
              <a:t>. </a:t>
            </a:r>
            <a:r>
              <a:rPr lang="en-US" dirty="0" err="1"/>
              <a:t>člověka</a:t>
            </a:r>
            <a:r>
              <a:rPr lang="en-US" dirty="0"/>
              <a:t>)</a:t>
            </a:r>
          </a:p>
          <a:p>
            <a:r>
              <a:rPr lang="en-US" dirty="0"/>
              <a:t>+ </a:t>
            </a:r>
            <a:r>
              <a:rPr lang="en-US" dirty="0" err="1"/>
              <a:t>praktický</a:t>
            </a:r>
            <a:r>
              <a:rPr lang="en-US" dirty="0"/>
              <a:t> </a:t>
            </a:r>
            <a:r>
              <a:rPr lang="en-US" dirty="0" err="1"/>
              <a:t>ohled</a:t>
            </a:r>
            <a:r>
              <a:rPr lang="en-US" dirty="0"/>
              <a:t> </a:t>
            </a:r>
            <a:r>
              <a:rPr lang="en-US" dirty="0" err="1"/>
              <a:t>směřující</a:t>
            </a:r>
            <a:r>
              <a:rPr lang="en-US" dirty="0"/>
              <a:t> k </a:t>
            </a:r>
            <a:r>
              <a:rPr lang="en-US" dirty="0" err="1"/>
              <a:t>využití</a:t>
            </a:r>
            <a:r>
              <a:rPr lang="en-US" dirty="0"/>
              <a:t> </a:t>
            </a:r>
            <a:r>
              <a:rPr lang="en-US" dirty="0" err="1"/>
              <a:t>poznání</a:t>
            </a:r>
            <a:r>
              <a:rPr lang="en-US" dirty="0"/>
              <a:t> </a:t>
            </a:r>
            <a:r>
              <a:rPr lang="en-US" dirty="0" err="1"/>
              <a:t>ke</a:t>
            </a:r>
            <a:r>
              <a:rPr lang="en-US" dirty="0"/>
              <a:t> </a:t>
            </a:r>
            <a:r>
              <a:rPr lang="en-US" dirty="0" err="1"/>
              <a:t>zlepšení</a:t>
            </a:r>
            <a:r>
              <a:rPr lang="en-US" dirty="0"/>
              <a:t> </a:t>
            </a:r>
            <a:r>
              <a:rPr lang="en-US" dirty="0" err="1"/>
              <a:t>osudu</a:t>
            </a:r>
            <a:r>
              <a:rPr lang="en-US" dirty="0"/>
              <a:t> </a:t>
            </a:r>
            <a:r>
              <a:rPr lang="en-US" dirty="0" err="1"/>
              <a:t>lidstva</a:t>
            </a:r>
            <a:r>
              <a:rPr lang="en-US" dirty="0"/>
              <a:t>.</a:t>
            </a:r>
          </a:p>
        </p:txBody>
      </p:sp>
      <p:sp>
        <p:nvSpPr>
          <p:cNvPr id="4" name="Rectangle 4"/>
          <p:cNvSpPr>
            <a:spLocks noGrp="1"/>
          </p:cNvSpPr>
          <p:nvPr>
            <p:ph type="sldNum" sz="quarter" idx="10"/>
          </p:nvPr>
        </p:nvSpPr>
        <p:spPr/>
        <p:txBody>
          <a:bodyPr/>
          <a:lstStyle/>
          <a:p>
            <a:fld id="{B3A019F3-8596-4028-9847-CBD3A185B07A}" type="slidenum">
              <a:rPr lang="en-US" smtClean="0"/>
              <a:pPr/>
              <a:t>3</a:t>
            </a:fld>
            <a:endParaRPr lang="en-US"/>
          </a:p>
        </p:txBody>
      </p:sp>
    </p:spTree>
    <p:extLst>
      <p:ext uri="{BB962C8B-B14F-4D97-AF65-F5344CB8AC3E}">
        <p14:creationId xmlns:p14="http://schemas.microsoft.com/office/powerpoint/2010/main" val="198168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a:t>To se </a:t>
            </a:r>
            <a:r>
              <a:rPr lang="en-US" dirty="0" err="1"/>
              <a:t>stalo</a:t>
            </a:r>
            <a:r>
              <a:rPr lang="en-US" dirty="0"/>
              <a:t> </a:t>
            </a:r>
            <a:r>
              <a:rPr lang="en-US" dirty="0" err="1"/>
              <a:t>např</a:t>
            </a:r>
            <a:r>
              <a:rPr lang="en-US" dirty="0"/>
              <a:t>. </a:t>
            </a:r>
          </a:p>
          <a:p>
            <a:r>
              <a:rPr lang="en-US" dirty="0"/>
              <a:t>v </a:t>
            </a:r>
            <a:r>
              <a:rPr lang="en-US" dirty="0" err="1"/>
              <a:t>nacistickém</a:t>
            </a:r>
            <a:r>
              <a:rPr lang="en-US" dirty="0"/>
              <a:t> </a:t>
            </a:r>
            <a:r>
              <a:rPr lang="en-US" dirty="0" err="1"/>
              <a:t>Německu</a:t>
            </a:r>
            <a:r>
              <a:rPr lang="en-US" dirty="0"/>
              <a:t>,  </a:t>
            </a:r>
            <a:r>
              <a:rPr lang="en-US" dirty="0" err="1"/>
              <a:t>otázky</a:t>
            </a:r>
            <a:r>
              <a:rPr lang="en-US" dirty="0"/>
              <a:t> </a:t>
            </a:r>
            <a:r>
              <a:rPr lang="en-US" dirty="0" err="1"/>
              <a:t>spojené</a:t>
            </a:r>
            <a:r>
              <a:rPr lang="en-US" dirty="0"/>
              <a:t> s </a:t>
            </a:r>
            <a:r>
              <a:rPr lang="en-US" dirty="0" err="1"/>
              <a:t>problémem</a:t>
            </a:r>
            <a:r>
              <a:rPr lang="en-US" dirty="0"/>
              <a:t> </a:t>
            </a:r>
            <a:r>
              <a:rPr lang="en-US" dirty="0" err="1"/>
              <a:t>čisté</a:t>
            </a:r>
            <a:r>
              <a:rPr lang="en-US" dirty="0"/>
              <a:t> </a:t>
            </a:r>
            <a:r>
              <a:rPr lang="en-US" dirty="0" err="1"/>
              <a:t>rasy</a:t>
            </a:r>
            <a:r>
              <a:rPr lang="en-US" dirty="0"/>
              <a:t> </a:t>
            </a:r>
            <a:r>
              <a:rPr lang="en-US" dirty="0" err="1"/>
              <a:t>byly</a:t>
            </a:r>
            <a:r>
              <a:rPr lang="en-US" dirty="0"/>
              <a:t> </a:t>
            </a:r>
            <a:r>
              <a:rPr lang="en-US" dirty="0" err="1"/>
              <a:t>řešeny</a:t>
            </a:r>
            <a:r>
              <a:rPr lang="en-US" dirty="0"/>
              <a:t> </a:t>
            </a:r>
            <a:r>
              <a:rPr lang="en-US" dirty="0" err="1"/>
              <a:t>dle</a:t>
            </a:r>
            <a:r>
              <a:rPr lang="en-US" dirty="0"/>
              <a:t> </a:t>
            </a:r>
            <a:r>
              <a:rPr lang="en-US" dirty="0" err="1"/>
              <a:t>mnoha</a:t>
            </a:r>
            <a:r>
              <a:rPr lang="en-US" dirty="0"/>
              <a:t> </a:t>
            </a:r>
            <a:r>
              <a:rPr lang="en-US" dirty="0" err="1"/>
              <a:t>odborníků</a:t>
            </a:r>
            <a:r>
              <a:rPr lang="en-US" dirty="0"/>
              <a:t> </a:t>
            </a:r>
            <a:r>
              <a:rPr lang="en-US" dirty="0" err="1"/>
              <a:t>ryze</a:t>
            </a:r>
            <a:r>
              <a:rPr lang="en-US" dirty="0"/>
              <a:t> </a:t>
            </a:r>
            <a:r>
              <a:rPr lang="en-US" dirty="0" err="1"/>
              <a:t>vědeckými</a:t>
            </a:r>
            <a:r>
              <a:rPr lang="en-US" dirty="0"/>
              <a:t> </a:t>
            </a:r>
            <a:r>
              <a:rPr lang="en-US" dirty="0" err="1"/>
              <a:t>prostředky</a:t>
            </a:r>
            <a:r>
              <a:rPr lang="en-US" dirty="0"/>
              <a:t>.</a:t>
            </a:r>
          </a:p>
          <a:p>
            <a:endParaRPr lang="en-US" dirty="0"/>
          </a:p>
          <a:p>
            <a:r>
              <a:rPr lang="en-US" dirty="0"/>
              <a:t>V </a:t>
            </a:r>
            <a:r>
              <a:rPr lang="en-US" dirty="0" err="1"/>
              <a:t>ideologii</a:t>
            </a:r>
            <a:r>
              <a:rPr lang="en-US" dirty="0"/>
              <a:t> </a:t>
            </a:r>
            <a:r>
              <a:rPr lang="en-US" dirty="0" err="1"/>
              <a:t>marxismu-lenismu</a:t>
            </a:r>
            <a:r>
              <a:rPr lang="en-US" dirty="0"/>
              <a:t>, </a:t>
            </a:r>
            <a:r>
              <a:rPr lang="en-US" dirty="0" err="1"/>
              <a:t>který</a:t>
            </a:r>
            <a:r>
              <a:rPr lang="en-US" dirty="0"/>
              <a:t> </a:t>
            </a:r>
            <a:r>
              <a:rPr lang="en-US" dirty="0" err="1"/>
              <a:t>byl</a:t>
            </a:r>
            <a:r>
              <a:rPr lang="en-US" dirty="0"/>
              <a:t> </a:t>
            </a:r>
            <a:r>
              <a:rPr lang="en-US" dirty="0" err="1"/>
              <a:t>zaštítěn</a:t>
            </a:r>
            <a:r>
              <a:rPr lang="en-US" dirty="0"/>
              <a:t> </a:t>
            </a:r>
            <a:r>
              <a:rPr lang="en-US" dirty="0" err="1"/>
              <a:t>vědeckým</a:t>
            </a:r>
            <a:r>
              <a:rPr lang="en-US" dirty="0"/>
              <a:t> </a:t>
            </a:r>
            <a:r>
              <a:rPr lang="en-US" dirty="0" err="1"/>
              <a:t>názorem</a:t>
            </a:r>
            <a:r>
              <a:rPr lang="en-US" dirty="0"/>
              <a:t>, a </a:t>
            </a:r>
            <a:r>
              <a:rPr lang="en-US" dirty="0" err="1"/>
              <a:t>určoval</a:t>
            </a:r>
            <a:r>
              <a:rPr lang="en-US" dirty="0"/>
              <a:t> </a:t>
            </a:r>
            <a:r>
              <a:rPr lang="en-US" dirty="0" err="1"/>
              <a:t>tak</a:t>
            </a:r>
            <a:r>
              <a:rPr lang="en-US" dirty="0"/>
              <a:t>, co je a co </a:t>
            </a:r>
            <a:r>
              <a:rPr lang="en-US" dirty="0" err="1"/>
              <a:t>není</a:t>
            </a:r>
            <a:r>
              <a:rPr lang="en-US" dirty="0"/>
              <a:t> </a:t>
            </a:r>
            <a:r>
              <a:rPr lang="en-US" dirty="0" err="1"/>
              <a:t>správnou</a:t>
            </a:r>
            <a:r>
              <a:rPr lang="en-US" dirty="0"/>
              <a:t> </a:t>
            </a:r>
            <a:r>
              <a:rPr lang="en-US" dirty="0" err="1"/>
              <a:t>vědou</a:t>
            </a:r>
            <a:r>
              <a:rPr lang="en-US" dirty="0"/>
              <a:t>. </a:t>
            </a:r>
            <a:r>
              <a:rPr lang="en-US" dirty="0" err="1"/>
              <a:t>Takovéto</a:t>
            </a:r>
            <a:r>
              <a:rPr lang="en-US" dirty="0"/>
              <a:t> </a:t>
            </a:r>
            <a:r>
              <a:rPr lang="en-US" dirty="0" err="1"/>
              <a:t>zneužití</a:t>
            </a:r>
            <a:r>
              <a:rPr lang="en-US" dirty="0"/>
              <a:t> </a:t>
            </a:r>
            <a:r>
              <a:rPr lang="en-US" dirty="0" err="1"/>
              <a:t>vědy</a:t>
            </a:r>
            <a:r>
              <a:rPr lang="en-US" dirty="0"/>
              <a:t> </a:t>
            </a:r>
            <a:r>
              <a:rPr lang="en-US" dirty="0" err="1"/>
              <a:t>považuji</a:t>
            </a:r>
            <a:r>
              <a:rPr lang="en-US" dirty="0"/>
              <a:t> </a:t>
            </a:r>
            <a:r>
              <a:rPr lang="en-US" dirty="0" err="1"/>
              <a:t>za</a:t>
            </a:r>
            <a:r>
              <a:rPr lang="en-US" dirty="0"/>
              <a:t> Lysenko </a:t>
            </a:r>
          </a:p>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0497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a:t>Einstein se </a:t>
            </a:r>
            <a:r>
              <a:rPr lang="en-US" dirty="0" err="1"/>
              <a:t>považoval</a:t>
            </a:r>
            <a:r>
              <a:rPr lang="en-US" dirty="0"/>
              <a:t> </a:t>
            </a:r>
            <a:r>
              <a:rPr lang="en-US" dirty="0" err="1"/>
              <a:t>za</a:t>
            </a:r>
            <a:r>
              <a:rPr lang="en-US" dirty="0"/>
              <a:t> </a:t>
            </a:r>
            <a:r>
              <a:rPr lang="en-US" dirty="0" err="1"/>
              <a:t>pacifistu</a:t>
            </a:r>
            <a:r>
              <a:rPr lang="en-US" dirty="0"/>
              <a:t> a v </a:t>
            </a:r>
            <a:r>
              <a:rPr lang="en-US" dirty="0" err="1"/>
              <a:t>pozdějších</a:t>
            </a:r>
            <a:r>
              <a:rPr lang="en-US" dirty="0"/>
              <a:t> </a:t>
            </a:r>
            <a:r>
              <a:rPr lang="en-US" dirty="0" err="1"/>
              <a:t>letech</a:t>
            </a:r>
            <a:r>
              <a:rPr lang="en-US" dirty="0"/>
              <a:t> </a:t>
            </a:r>
            <a:r>
              <a:rPr lang="en-US" dirty="0" err="1"/>
              <a:t>za</a:t>
            </a:r>
            <a:r>
              <a:rPr lang="en-US" dirty="0"/>
              <a:t> </a:t>
            </a:r>
            <a:r>
              <a:rPr lang="en-US" dirty="0" err="1"/>
              <a:t>socialistu</a:t>
            </a:r>
            <a:r>
              <a:rPr lang="en-US" dirty="0"/>
              <a:t>. </a:t>
            </a:r>
            <a:r>
              <a:rPr lang="en-US" dirty="0" err="1"/>
              <a:t>Jednou</a:t>
            </a:r>
            <a:r>
              <a:rPr lang="en-US" dirty="0"/>
              <a:t> </a:t>
            </a:r>
            <a:r>
              <a:rPr lang="en-US" dirty="0" err="1"/>
              <a:t>řekl</a:t>
            </a:r>
            <a:r>
              <a:rPr lang="en-US" dirty="0"/>
              <a:t>: „</a:t>
            </a:r>
            <a:r>
              <a:rPr lang="en-US" dirty="0" err="1"/>
              <a:t>Věřím</a:t>
            </a:r>
            <a:r>
              <a:rPr lang="en-US" dirty="0"/>
              <a:t>, </a:t>
            </a:r>
            <a:r>
              <a:rPr lang="en-US" dirty="0" err="1"/>
              <a:t>že</a:t>
            </a:r>
            <a:r>
              <a:rPr lang="en-US" dirty="0"/>
              <a:t> </a:t>
            </a:r>
            <a:r>
              <a:rPr lang="en-US" dirty="0" err="1"/>
              <a:t>Gándhího</a:t>
            </a:r>
            <a:r>
              <a:rPr lang="en-US" dirty="0"/>
              <a:t> </a:t>
            </a:r>
            <a:r>
              <a:rPr lang="en-US" dirty="0" err="1"/>
              <a:t>názory</a:t>
            </a:r>
            <a:r>
              <a:rPr lang="en-US" dirty="0"/>
              <a:t> </a:t>
            </a:r>
            <a:r>
              <a:rPr lang="en-US" dirty="0" err="1"/>
              <a:t>byly</a:t>
            </a:r>
            <a:r>
              <a:rPr lang="en-US" dirty="0"/>
              <a:t> </a:t>
            </a:r>
            <a:r>
              <a:rPr lang="en-US" dirty="0" err="1"/>
              <a:t>ty</a:t>
            </a:r>
            <a:r>
              <a:rPr lang="en-US" dirty="0"/>
              <a:t> </a:t>
            </a:r>
            <a:r>
              <a:rPr lang="en-US" dirty="0" err="1"/>
              <a:t>nejosvícenější</a:t>
            </a:r>
            <a:r>
              <a:rPr lang="en-US" dirty="0"/>
              <a:t> z </a:t>
            </a:r>
            <a:r>
              <a:rPr lang="en-US" dirty="0" err="1"/>
              <a:t>názorů</a:t>
            </a:r>
            <a:r>
              <a:rPr lang="en-US" dirty="0"/>
              <a:t> </a:t>
            </a:r>
            <a:r>
              <a:rPr lang="en-US" dirty="0" err="1"/>
              <a:t>všech</a:t>
            </a:r>
            <a:r>
              <a:rPr lang="en-US" dirty="0"/>
              <a:t> </a:t>
            </a:r>
            <a:r>
              <a:rPr lang="en-US" dirty="0" err="1"/>
              <a:t>politiků</a:t>
            </a:r>
            <a:r>
              <a:rPr lang="en-US" dirty="0"/>
              <a:t> </a:t>
            </a:r>
            <a:r>
              <a:rPr lang="en-US" dirty="0" err="1"/>
              <a:t>naší</a:t>
            </a:r>
            <a:r>
              <a:rPr lang="en-US" dirty="0"/>
              <a:t> </a:t>
            </a:r>
            <a:r>
              <a:rPr lang="en-US" dirty="0" err="1"/>
              <a:t>doby</a:t>
            </a:r>
            <a:r>
              <a:rPr lang="en-US" dirty="0"/>
              <a:t>. </a:t>
            </a:r>
            <a:r>
              <a:rPr lang="en-US" dirty="0" err="1"/>
              <a:t>Měli</a:t>
            </a:r>
            <a:r>
              <a:rPr lang="en-US" dirty="0"/>
              <a:t> </a:t>
            </a:r>
            <a:r>
              <a:rPr lang="en-US" dirty="0" err="1"/>
              <a:t>bychom</a:t>
            </a:r>
            <a:r>
              <a:rPr lang="en-US" dirty="0"/>
              <a:t> se </a:t>
            </a:r>
            <a:r>
              <a:rPr lang="en-US" dirty="0" err="1"/>
              <a:t>pokoušet</a:t>
            </a:r>
            <a:r>
              <a:rPr lang="en-US" dirty="0"/>
              <a:t> </a:t>
            </a:r>
            <a:r>
              <a:rPr lang="en-US" dirty="0" err="1"/>
              <a:t>dělat</a:t>
            </a:r>
            <a:r>
              <a:rPr lang="en-US" dirty="0"/>
              <a:t> </a:t>
            </a:r>
            <a:r>
              <a:rPr lang="en-US" dirty="0" err="1"/>
              <a:t>věci</a:t>
            </a:r>
            <a:r>
              <a:rPr lang="en-US" dirty="0"/>
              <a:t> v </a:t>
            </a:r>
            <a:r>
              <a:rPr lang="en-US" dirty="0" err="1"/>
              <a:t>jeho</a:t>
            </a:r>
            <a:r>
              <a:rPr lang="en-US" dirty="0"/>
              <a:t> </a:t>
            </a:r>
            <a:r>
              <a:rPr lang="en-US" dirty="0" err="1"/>
              <a:t>duchu</a:t>
            </a:r>
            <a:r>
              <a:rPr lang="en-US" dirty="0"/>
              <a:t>: </a:t>
            </a:r>
            <a:r>
              <a:rPr lang="en-US" dirty="0" err="1"/>
              <a:t>nepoužívat</a:t>
            </a:r>
            <a:r>
              <a:rPr lang="en-US" dirty="0"/>
              <a:t> </a:t>
            </a:r>
            <a:r>
              <a:rPr lang="en-US" dirty="0" err="1"/>
              <a:t>násilí</a:t>
            </a:r>
            <a:r>
              <a:rPr lang="en-US" dirty="0"/>
              <a:t> v </a:t>
            </a:r>
            <a:r>
              <a:rPr lang="en-US" dirty="0" err="1"/>
              <a:t>boji</a:t>
            </a:r>
            <a:r>
              <a:rPr lang="en-US" dirty="0"/>
              <a:t> </a:t>
            </a:r>
            <a:r>
              <a:rPr lang="en-US" dirty="0" err="1"/>
              <a:t>za</a:t>
            </a:r>
            <a:r>
              <a:rPr lang="en-US" dirty="0"/>
              <a:t> </a:t>
            </a:r>
            <a:r>
              <a:rPr lang="en-US" dirty="0" err="1"/>
              <a:t>naši</a:t>
            </a:r>
            <a:r>
              <a:rPr lang="en-US" dirty="0"/>
              <a:t> </a:t>
            </a:r>
            <a:r>
              <a:rPr lang="en-US" dirty="0" err="1"/>
              <a:t>věc</a:t>
            </a:r>
            <a:r>
              <a:rPr lang="en-US" dirty="0"/>
              <a:t>, ale </a:t>
            </a:r>
            <a:r>
              <a:rPr lang="en-US" dirty="0" err="1"/>
              <a:t>neúčastnit</a:t>
            </a:r>
            <a:r>
              <a:rPr lang="en-US" dirty="0"/>
              <a:t> se </a:t>
            </a:r>
            <a:r>
              <a:rPr lang="en-US" dirty="0" err="1"/>
              <a:t>ničeho</a:t>
            </a:r>
            <a:r>
              <a:rPr lang="en-US" dirty="0"/>
              <a:t>, o </a:t>
            </a:r>
            <a:r>
              <a:rPr lang="en-US" dirty="0" err="1"/>
              <a:t>čem</a:t>
            </a:r>
            <a:r>
              <a:rPr lang="en-US" dirty="0"/>
              <a:t> </a:t>
            </a:r>
            <a:r>
              <a:rPr lang="en-US" dirty="0" err="1"/>
              <a:t>si</a:t>
            </a:r>
            <a:r>
              <a:rPr lang="en-US" dirty="0"/>
              <a:t> </a:t>
            </a:r>
            <a:r>
              <a:rPr lang="en-US" dirty="0" err="1"/>
              <a:t>myslíme</a:t>
            </a:r>
            <a:r>
              <a:rPr lang="en-US" dirty="0"/>
              <a:t>, </a:t>
            </a:r>
            <a:r>
              <a:rPr lang="en-US" dirty="0" err="1"/>
              <a:t>že</a:t>
            </a:r>
            <a:r>
              <a:rPr lang="en-US" dirty="0"/>
              <a:t> je </a:t>
            </a:r>
            <a:r>
              <a:rPr lang="en-US" dirty="0" err="1"/>
              <a:t>zlé</a:t>
            </a:r>
            <a:r>
              <a:rPr lang="en-US" dirty="0"/>
              <a:t>.“ </a:t>
            </a:r>
            <a:r>
              <a:rPr lang="en-US" dirty="0" err="1"/>
              <a:t>Einsteinovy</a:t>
            </a:r>
            <a:r>
              <a:rPr lang="en-US" dirty="0"/>
              <a:t> </a:t>
            </a:r>
            <a:r>
              <a:rPr lang="en-US" dirty="0" err="1"/>
              <a:t>názory</a:t>
            </a:r>
            <a:r>
              <a:rPr lang="en-US" dirty="0"/>
              <a:t> </a:t>
            </a:r>
            <a:r>
              <a:rPr lang="en-US" dirty="0" err="1"/>
              <a:t>na</a:t>
            </a:r>
            <a:r>
              <a:rPr lang="en-US" dirty="0"/>
              <a:t> </a:t>
            </a:r>
            <a:r>
              <a:rPr lang="en-US" dirty="0" err="1"/>
              <a:t>další</a:t>
            </a:r>
            <a:r>
              <a:rPr lang="en-US" dirty="0"/>
              <a:t> </a:t>
            </a:r>
            <a:r>
              <a:rPr lang="en-US" dirty="0" err="1"/>
              <a:t>otázky</a:t>
            </a:r>
            <a:r>
              <a:rPr lang="en-US" dirty="0"/>
              <a:t> </a:t>
            </a:r>
            <a:r>
              <a:rPr lang="en-US" dirty="0" err="1"/>
              <a:t>včetně</a:t>
            </a:r>
            <a:r>
              <a:rPr lang="en-US" dirty="0"/>
              <a:t> </a:t>
            </a:r>
            <a:r>
              <a:rPr lang="en-US" dirty="0" err="1"/>
              <a:t>socialismu</a:t>
            </a:r>
            <a:r>
              <a:rPr lang="en-US" dirty="0"/>
              <a:t>, </a:t>
            </a:r>
            <a:r>
              <a:rPr lang="en-US" dirty="0" err="1"/>
              <a:t>mccarthismu</a:t>
            </a:r>
            <a:r>
              <a:rPr lang="en-US" dirty="0"/>
              <a:t> a </a:t>
            </a:r>
            <a:r>
              <a:rPr lang="en-US" dirty="0" err="1"/>
              <a:t>rasismu</a:t>
            </a:r>
            <a:r>
              <a:rPr lang="en-US" dirty="0"/>
              <a:t> </a:t>
            </a:r>
            <a:r>
              <a:rPr lang="en-US" dirty="0" err="1"/>
              <a:t>byly</a:t>
            </a:r>
            <a:r>
              <a:rPr lang="en-US" dirty="0"/>
              <a:t> </a:t>
            </a:r>
            <a:r>
              <a:rPr lang="en-US" dirty="0" err="1"/>
              <a:t>totalitními</a:t>
            </a:r>
            <a:r>
              <a:rPr lang="en-US" dirty="0"/>
              <a:t> </a:t>
            </a:r>
            <a:r>
              <a:rPr lang="en-US" dirty="0" err="1"/>
              <a:t>režimy</a:t>
            </a:r>
            <a:r>
              <a:rPr lang="en-US" dirty="0"/>
              <a:t> </a:t>
            </a:r>
            <a:r>
              <a:rPr lang="en-US" dirty="0" err="1"/>
              <a:t>zatajovány</a:t>
            </a:r>
            <a:r>
              <a:rPr lang="en-US" dirty="0"/>
              <a:t>, </a:t>
            </a:r>
          </a:p>
        </p:txBody>
      </p:sp>
      <p:sp>
        <p:nvSpPr>
          <p:cNvPr id="4" name="Rectangle 4"/>
          <p:cNvSpPr>
            <a:spLocks noGrp="1"/>
          </p:cNvSpPr>
          <p:nvPr>
            <p:ph type="sldNum" sz="quarter" idx="10"/>
          </p:nvPr>
        </p:nvSpPr>
        <p:spPr/>
        <p:txBody>
          <a:bodyPr/>
          <a:lstStyle/>
          <a:p>
            <a:fld id="{B3A019F3-8596-4028-9847-CBD3A185B07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1000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err="1"/>
              <a:t>Významně</a:t>
            </a:r>
            <a:r>
              <a:rPr lang="en-US" dirty="0"/>
              <a:t> se </a:t>
            </a:r>
            <a:r>
              <a:rPr lang="en-US" dirty="0" err="1"/>
              <a:t>zasadil</a:t>
            </a:r>
            <a:r>
              <a:rPr lang="en-US" dirty="0"/>
              <a:t> o </a:t>
            </a:r>
            <a:r>
              <a:rPr lang="en-US" dirty="0" err="1"/>
              <a:t>podepsání</a:t>
            </a:r>
            <a:r>
              <a:rPr lang="en-US" dirty="0"/>
              <a:t> </a:t>
            </a:r>
            <a:r>
              <a:rPr lang="en-US" dirty="0" err="1"/>
              <a:t>smlouvy</a:t>
            </a:r>
            <a:r>
              <a:rPr lang="en-US" dirty="0"/>
              <a:t> o </a:t>
            </a:r>
            <a:r>
              <a:rPr lang="en-US" dirty="0" err="1"/>
              <a:t>omezení</a:t>
            </a:r>
            <a:r>
              <a:rPr lang="en-US" dirty="0"/>
              <a:t> </a:t>
            </a:r>
            <a:r>
              <a:rPr lang="en-US" dirty="0" err="1"/>
              <a:t>jaderných</a:t>
            </a:r>
            <a:r>
              <a:rPr lang="en-US" dirty="0"/>
              <a:t> </a:t>
            </a:r>
            <a:r>
              <a:rPr lang="en-US" dirty="0" err="1"/>
              <a:t>testů</a:t>
            </a:r>
            <a:r>
              <a:rPr lang="en-US" dirty="0"/>
              <a:t> a </a:t>
            </a:r>
            <a:r>
              <a:rPr lang="en-US" dirty="0" err="1"/>
              <a:t>ve</a:t>
            </a:r>
            <a:r>
              <a:rPr lang="en-US" dirty="0"/>
              <a:t> </a:t>
            </a:r>
            <a:r>
              <a:rPr lang="en-US" dirty="0" err="1"/>
              <a:t>Washingtonu</a:t>
            </a:r>
            <a:r>
              <a:rPr lang="en-US" dirty="0"/>
              <a:t> se </a:t>
            </a:r>
            <a:r>
              <a:rPr lang="en-US" dirty="0" err="1"/>
              <a:t>zúčastnil</a:t>
            </a:r>
            <a:r>
              <a:rPr lang="en-US" dirty="0"/>
              <a:t> </a:t>
            </a:r>
            <a:r>
              <a:rPr lang="en-US" dirty="0" err="1"/>
              <a:t>podepsání</a:t>
            </a:r>
            <a:r>
              <a:rPr lang="en-US" dirty="0"/>
              <a:t> </a:t>
            </a:r>
            <a:r>
              <a:rPr lang="en-US" dirty="0" err="1"/>
              <a:t>protokolu</a:t>
            </a:r>
            <a:r>
              <a:rPr lang="en-US" dirty="0"/>
              <a:t> o </a:t>
            </a:r>
            <a:r>
              <a:rPr lang="en-US" dirty="0" err="1"/>
              <a:t>ratifikaci</a:t>
            </a:r>
            <a:r>
              <a:rPr lang="en-US" dirty="0"/>
              <a:t> </a:t>
            </a:r>
            <a:r>
              <a:rPr lang="en-US" dirty="0" err="1"/>
              <a:t>této</a:t>
            </a:r>
            <a:r>
              <a:rPr lang="en-US" dirty="0"/>
              <a:t> </a:t>
            </a:r>
            <a:r>
              <a:rPr lang="en-US" dirty="0" err="1"/>
              <a:t>smlouvy</a:t>
            </a:r>
            <a:r>
              <a:rPr lang="en-US" dirty="0"/>
              <a:t> (10. </a:t>
            </a:r>
            <a:r>
              <a:rPr lang="en-US" dirty="0" err="1"/>
              <a:t>října</a:t>
            </a:r>
            <a:r>
              <a:rPr lang="en-US" dirty="0"/>
              <a:t> 1963). </a:t>
            </a:r>
            <a:endParaRPr lang="cs-CZ" dirty="0"/>
          </a:p>
          <a:p>
            <a:r>
              <a:rPr lang="en-US" dirty="0" err="1"/>
              <a:t>Téhož</a:t>
            </a:r>
            <a:r>
              <a:rPr lang="en-US" dirty="0"/>
              <a:t> </a:t>
            </a:r>
            <a:r>
              <a:rPr lang="en-US" dirty="0" err="1"/>
              <a:t>roku</a:t>
            </a:r>
            <a:r>
              <a:rPr lang="en-US" dirty="0"/>
              <a:t> se mu </a:t>
            </a:r>
            <a:r>
              <a:rPr lang="en-US" dirty="0" err="1"/>
              <a:t>podařilo</a:t>
            </a:r>
            <a:r>
              <a:rPr lang="en-US" dirty="0"/>
              <a:t> </a:t>
            </a:r>
            <a:r>
              <a:rPr lang="en-US" dirty="0" err="1"/>
              <a:t>přesvědčit</a:t>
            </a:r>
            <a:r>
              <a:rPr lang="en-US" dirty="0"/>
              <a:t> </a:t>
            </a:r>
            <a:r>
              <a:rPr lang="en-US" dirty="0" err="1"/>
              <a:t>sovětské</a:t>
            </a:r>
            <a:r>
              <a:rPr lang="en-US" dirty="0"/>
              <a:t> </a:t>
            </a:r>
            <a:r>
              <a:rPr lang="en-US" dirty="0" err="1"/>
              <a:t>vedení</a:t>
            </a:r>
            <a:r>
              <a:rPr lang="en-US" dirty="0"/>
              <a:t>, </a:t>
            </a:r>
            <a:r>
              <a:rPr lang="en-US" dirty="0" err="1"/>
              <a:t>aby</a:t>
            </a:r>
            <a:r>
              <a:rPr lang="en-US" dirty="0"/>
              <a:t> </a:t>
            </a:r>
            <a:r>
              <a:rPr lang="en-US" dirty="0" err="1"/>
              <a:t>přistoupilo</a:t>
            </a:r>
            <a:r>
              <a:rPr lang="en-US" dirty="0"/>
              <a:t> </a:t>
            </a:r>
            <a:r>
              <a:rPr lang="en-US" dirty="0" err="1"/>
              <a:t>na</a:t>
            </a:r>
            <a:r>
              <a:rPr lang="en-US" dirty="0"/>
              <a:t> </a:t>
            </a:r>
            <a:r>
              <a:rPr lang="en-US" dirty="0" err="1"/>
              <a:t>americký</a:t>
            </a:r>
            <a:r>
              <a:rPr lang="en-US" dirty="0"/>
              <a:t> </a:t>
            </a:r>
            <a:r>
              <a:rPr lang="en-US" dirty="0" err="1"/>
              <a:t>návrh</a:t>
            </a:r>
            <a:r>
              <a:rPr lang="en-US" dirty="0"/>
              <a:t> </a:t>
            </a:r>
            <a:r>
              <a:rPr lang="en-US" dirty="0" err="1"/>
              <a:t>na</a:t>
            </a:r>
            <a:r>
              <a:rPr lang="en-US" dirty="0"/>
              <a:t> </a:t>
            </a:r>
            <a:r>
              <a:rPr lang="en-US" dirty="0" err="1"/>
              <a:t>zastavení</a:t>
            </a:r>
            <a:r>
              <a:rPr lang="en-US" dirty="0"/>
              <a:t> </a:t>
            </a:r>
            <a:r>
              <a:rPr lang="en-US" dirty="0" err="1"/>
              <a:t>jaderných</a:t>
            </a:r>
            <a:r>
              <a:rPr lang="en-US" dirty="0"/>
              <a:t> </a:t>
            </a:r>
            <a:r>
              <a:rPr lang="en-US" dirty="0" err="1"/>
              <a:t>testů</a:t>
            </a:r>
            <a:r>
              <a:rPr lang="en-US" dirty="0"/>
              <a:t>. </a:t>
            </a:r>
            <a:r>
              <a:rPr lang="en-US" dirty="0" err="1"/>
              <a:t>Smlouva</a:t>
            </a:r>
            <a:r>
              <a:rPr lang="en-US" dirty="0"/>
              <a:t> </a:t>
            </a:r>
            <a:r>
              <a:rPr lang="en-US" dirty="0" err="1"/>
              <a:t>byla</a:t>
            </a:r>
            <a:r>
              <a:rPr lang="en-US" dirty="0"/>
              <a:t> </a:t>
            </a:r>
            <a:r>
              <a:rPr lang="en-US" dirty="0" err="1"/>
              <a:t>podepsána</a:t>
            </a:r>
            <a:r>
              <a:rPr lang="en-US" dirty="0"/>
              <a:t> v </a:t>
            </a:r>
            <a:r>
              <a:rPr lang="en-US" dirty="0" err="1"/>
              <a:t>Moskvě</a:t>
            </a:r>
            <a:r>
              <a:rPr lang="en-US" dirty="0"/>
              <a:t> </a:t>
            </a:r>
            <a:r>
              <a:rPr lang="en-US" dirty="0" err="1"/>
              <a:t>mezi</a:t>
            </a:r>
            <a:r>
              <a:rPr lang="en-US" dirty="0"/>
              <a:t> </a:t>
            </a:r>
            <a:r>
              <a:rPr lang="en-US" dirty="0" err="1"/>
              <a:t>Spojenými</a:t>
            </a:r>
            <a:r>
              <a:rPr lang="en-US" dirty="0"/>
              <a:t> </a:t>
            </a:r>
            <a:r>
              <a:rPr lang="en-US" dirty="0" err="1"/>
              <a:t>státy</a:t>
            </a:r>
            <a:r>
              <a:rPr lang="en-US" dirty="0"/>
              <a:t>, </a:t>
            </a:r>
            <a:r>
              <a:rPr lang="en-US" dirty="0" err="1"/>
              <a:t>Sovětským</a:t>
            </a:r>
            <a:r>
              <a:rPr lang="en-US" dirty="0"/>
              <a:t> </a:t>
            </a:r>
            <a:r>
              <a:rPr lang="en-US" dirty="0" err="1"/>
              <a:t>svazem</a:t>
            </a:r>
            <a:r>
              <a:rPr lang="en-US" dirty="0"/>
              <a:t> a </a:t>
            </a:r>
            <a:r>
              <a:rPr lang="en-US" dirty="0" err="1"/>
              <a:t>Velkou</a:t>
            </a:r>
            <a:r>
              <a:rPr lang="en-US" dirty="0"/>
              <a:t> </a:t>
            </a:r>
            <a:r>
              <a:rPr lang="en-US" dirty="0" err="1"/>
              <a:t>Británií</a:t>
            </a:r>
            <a:r>
              <a:rPr lang="en-US" dirty="0"/>
              <a:t>. </a:t>
            </a:r>
            <a:r>
              <a:rPr lang="en-US" dirty="0" err="1"/>
              <a:t>Zakazovala</a:t>
            </a:r>
            <a:r>
              <a:rPr lang="en-US" dirty="0"/>
              <a:t> testy pod </a:t>
            </a:r>
            <a:r>
              <a:rPr lang="en-US" dirty="0" err="1"/>
              <a:t>vodou</a:t>
            </a:r>
            <a:r>
              <a:rPr lang="en-US" dirty="0"/>
              <a:t>, v </a:t>
            </a:r>
            <a:r>
              <a:rPr lang="en-US" dirty="0" err="1"/>
              <a:t>kosmickém</a:t>
            </a:r>
            <a:r>
              <a:rPr lang="en-US" dirty="0"/>
              <a:t> </a:t>
            </a:r>
            <a:r>
              <a:rPr lang="en-US" dirty="0" err="1"/>
              <a:t>prostoru</a:t>
            </a:r>
            <a:r>
              <a:rPr lang="en-US" dirty="0"/>
              <a:t> a v </a:t>
            </a:r>
            <a:r>
              <a:rPr lang="en-US" dirty="0" err="1"/>
              <a:t>atmosféře</a:t>
            </a:r>
            <a:r>
              <a:rPr lang="en-US" dirty="0"/>
              <a:t>. </a:t>
            </a:r>
            <a:r>
              <a:rPr lang="en-US" dirty="0" err="1"/>
              <a:t>Sacharov</a:t>
            </a:r>
            <a:r>
              <a:rPr lang="en-US" dirty="0"/>
              <a:t> </a:t>
            </a:r>
            <a:r>
              <a:rPr lang="en-US" dirty="0" err="1"/>
              <a:t>uvedl</a:t>
            </a:r>
            <a:r>
              <a:rPr lang="en-US" dirty="0"/>
              <a:t>, </a:t>
            </a:r>
            <a:r>
              <a:rPr lang="en-US" dirty="0" err="1"/>
              <a:t>že</a:t>
            </a:r>
            <a:r>
              <a:rPr lang="en-US" dirty="0"/>
              <a:t> </a:t>
            </a:r>
            <a:r>
              <a:rPr lang="en-US" dirty="0" err="1"/>
              <a:t>tato</a:t>
            </a:r>
            <a:r>
              <a:rPr lang="en-US" dirty="0"/>
              <a:t> </a:t>
            </a:r>
            <a:r>
              <a:rPr lang="en-US" dirty="0" err="1"/>
              <a:t>smlouva</a:t>
            </a:r>
            <a:r>
              <a:rPr lang="en-US" dirty="0"/>
              <a:t> </a:t>
            </a:r>
            <a:r>
              <a:rPr lang="en-US" dirty="0" err="1"/>
              <a:t>byla</a:t>
            </a:r>
            <a:r>
              <a:rPr lang="en-US" dirty="0"/>
              <a:t> </a:t>
            </a:r>
            <a:r>
              <a:rPr lang="en-US" dirty="0" err="1"/>
              <a:t>prvním</a:t>
            </a:r>
            <a:r>
              <a:rPr lang="en-US" dirty="0"/>
              <a:t> </a:t>
            </a:r>
            <a:r>
              <a:rPr lang="en-US" dirty="0" err="1"/>
              <a:t>krokem</a:t>
            </a:r>
            <a:r>
              <a:rPr lang="en-US" dirty="0"/>
              <a:t> </a:t>
            </a:r>
            <a:r>
              <a:rPr lang="en-US" dirty="0" err="1"/>
              <a:t>ke</a:t>
            </a:r>
            <a:r>
              <a:rPr lang="en-US" dirty="0"/>
              <a:t> </a:t>
            </a:r>
            <a:r>
              <a:rPr lang="en-US" dirty="0" err="1"/>
              <a:t>snížení</a:t>
            </a:r>
            <a:r>
              <a:rPr lang="en-US" dirty="0"/>
              <a:t> </a:t>
            </a:r>
            <a:r>
              <a:rPr lang="en-US" dirty="0" err="1"/>
              <a:t>nebezpečí</a:t>
            </a:r>
            <a:r>
              <a:rPr lang="en-US" dirty="0"/>
              <a:t> </a:t>
            </a:r>
            <a:r>
              <a:rPr lang="en-US" dirty="0" err="1"/>
              <a:t>nukleární</a:t>
            </a:r>
            <a:r>
              <a:rPr lang="en-US" dirty="0"/>
              <a:t> a </a:t>
            </a:r>
            <a:r>
              <a:rPr lang="en-US" dirty="0" err="1"/>
              <a:t>termonukleární</a:t>
            </a:r>
            <a:r>
              <a:rPr lang="en-US" dirty="0"/>
              <a:t> </a:t>
            </a:r>
            <a:r>
              <a:rPr lang="en-US" dirty="0" err="1"/>
              <a:t>války</a:t>
            </a:r>
            <a:r>
              <a:rPr lang="en-US" dirty="0"/>
              <a:t>.</a:t>
            </a:r>
          </a:p>
          <a:p>
            <a:endParaRPr lang="en-US" dirty="0"/>
          </a:p>
          <a:p>
            <a:r>
              <a:rPr lang="en-US" dirty="0" err="1"/>
              <a:t>Roku</a:t>
            </a:r>
            <a:r>
              <a:rPr lang="en-US" dirty="0"/>
              <a:t> 1963 se </a:t>
            </a:r>
            <a:r>
              <a:rPr lang="en-US" dirty="0" err="1"/>
              <a:t>rozhodl</a:t>
            </a:r>
            <a:r>
              <a:rPr lang="en-US" dirty="0"/>
              <a:t> </a:t>
            </a:r>
            <a:r>
              <a:rPr lang="en-US" dirty="0" err="1"/>
              <a:t>že</a:t>
            </a:r>
            <a:r>
              <a:rPr lang="en-US" dirty="0"/>
              <a:t> se </a:t>
            </a:r>
            <a:r>
              <a:rPr lang="en-US" dirty="0" err="1"/>
              <a:t>bude</a:t>
            </a:r>
            <a:r>
              <a:rPr lang="en-US" dirty="0"/>
              <a:t> </a:t>
            </a:r>
            <a:r>
              <a:rPr lang="en-US" dirty="0" err="1"/>
              <a:t>opět</a:t>
            </a:r>
            <a:r>
              <a:rPr lang="en-US" dirty="0"/>
              <a:t> </a:t>
            </a:r>
            <a:r>
              <a:rPr lang="en-US" dirty="0" err="1"/>
              <a:t>zabývat</a:t>
            </a:r>
            <a:r>
              <a:rPr lang="en-US" dirty="0"/>
              <a:t> </a:t>
            </a:r>
            <a:r>
              <a:rPr lang="en-US" dirty="0" err="1"/>
              <a:t>čistou</a:t>
            </a:r>
            <a:r>
              <a:rPr lang="en-US" dirty="0"/>
              <a:t> </a:t>
            </a:r>
            <a:r>
              <a:rPr lang="en-US" dirty="0" err="1"/>
              <a:t>vědou</a:t>
            </a:r>
            <a:r>
              <a:rPr lang="en-US" dirty="0"/>
              <a:t>. Od </a:t>
            </a:r>
            <a:r>
              <a:rPr lang="en-US" dirty="0" err="1"/>
              <a:t>roku</a:t>
            </a:r>
            <a:r>
              <a:rPr lang="en-US" dirty="0"/>
              <a:t> 1951 se </a:t>
            </a:r>
            <a:r>
              <a:rPr lang="en-US" dirty="0" err="1"/>
              <a:t>též</a:t>
            </a:r>
            <a:r>
              <a:rPr lang="en-US" dirty="0"/>
              <a:t> </a:t>
            </a:r>
            <a:r>
              <a:rPr lang="en-US" dirty="0" err="1"/>
              <a:t>podílel</a:t>
            </a:r>
            <a:r>
              <a:rPr lang="en-US" dirty="0"/>
              <a:t> </a:t>
            </a:r>
            <a:r>
              <a:rPr lang="en-US" dirty="0" err="1"/>
              <a:t>na</a:t>
            </a:r>
            <a:r>
              <a:rPr lang="en-US" dirty="0"/>
              <a:t> </a:t>
            </a:r>
            <a:r>
              <a:rPr lang="en-US" dirty="0" err="1"/>
              <a:t>podpoře</a:t>
            </a:r>
            <a:r>
              <a:rPr lang="en-US" dirty="0"/>
              <a:t> </a:t>
            </a:r>
            <a:r>
              <a:rPr lang="en-US" dirty="0" err="1"/>
              <a:t>obětí</a:t>
            </a:r>
            <a:r>
              <a:rPr lang="en-US" dirty="0"/>
              <a:t> </a:t>
            </a:r>
            <a:r>
              <a:rPr lang="en-US" dirty="0" err="1"/>
              <a:t>politické</a:t>
            </a:r>
            <a:r>
              <a:rPr lang="en-US" dirty="0"/>
              <a:t> </a:t>
            </a:r>
            <a:r>
              <a:rPr lang="en-US" dirty="0" err="1"/>
              <a:t>diskriminace</a:t>
            </a:r>
            <a:r>
              <a:rPr lang="en-US" dirty="0"/>
              <a:t> a </a:t>
            </a:r>
            <a:r>
              <a:rPr lang="en-US" dirty="0" err="1"/>
              <a:t>pronásledování</a:t>
            </a:r>
            <a:r>
              <a:rPr lang="en-US" dirty="0"/>
              <a:t>. V </a:t>
            </a:r>
            <a:r>
              <a:rPr lang="en-US" dirty="0" err="1"/>
              <a:t>té</a:t>
            </a:r>
            <a:r>
              <a:rPr lang="en-US" dirty="0"/>
              <a:t> </a:t>
            </a:r>
            <a:r>
              <a:rPr lang="en-US" dirty="0" err="1"/>
              <a:t>době</a:t>
            </a:r>
            <a:r>
              <a:rPr lang="en-US" dirty="0"/>
              <a:t> </a:t>
            </a:r>
            <a:r>
              <a:rPr lang="en-US" dirty="0" err="1"/>
              <a:t>stále</a:t>
            </a:r>
            <a:r>
              <a:rPr lang="en-US" dirty="0"/>
              <a:t> </a:t>
            </a:r>
            <a:r>
              <a:rPr lang="en-US" dirty="0" err="1"/>
              <a:t>pracoval</a:t>
            </a:r>
            <a:r>
              <a:rPr lang="en-US" dirty="0"/>
              <a:t> </a:t>
            </a:r>
            <a:r>
              <a:rPr lang="en-US" dirty="0" err="1"/>
              <a:t>na</a:t>
            </a:r>
            <a:r>
              <a:rPr lang="en-US" dirty="0"/>
              <a:t> </a:t>
            </a:r>
            <a:r>
              <a:rPr lang="en-US" dirty="0" err="1"/>
              <a:t>vývoji</a:t>
            </a:r>
            <a:r>
              <a:rPr lang="en-US" dirty="0"/>
              <a:t> </a:t>
            </a:r>
            <a:r>
              <a:rPr lang="en-US" dirty="0" err="1"/>
              <a:t>nových</a:t>
            </a:r>
            <a:r>
              <a:rPr lang="en-US" dirty="0"/>
              <a:t> </a:t>
            </a:r>
            <a:r>
              <a:rPr lang="en-US" dirty="0" err="1"/>
              <a:t>zbraní</a:t>
            </a:r>
            <a:r>
              <a:rPr lang="en-US" dirty="0"/>
              <a:t> a </a:t>
            </a:r>
            <a:r>
              <a:rPr lang="en-US" dirty="0" err="1"/>
              <a:t>pokoušel</a:t>
            </a:r>
            <a:r>
              <a:rPr lang="en-US" dirty="0"/>
              <a:t> se </a:t>
            </a:r>
            <a:r>
              <a:rPr lang="en-US" dirty="0" err="1"/>
              <a:t>ovlivňovat</a:t>
            </a:r>
            <a:r>
              <a:rPr lang="en-US" dirty="0"/>
              <a:t> </a:t>
            </a:r>
            <a:r>
              <a:rPr lang="en-US" dirty="0" err="1"/>
              <a:t>politická</a:t>
            </a:r>
            <a:r>
              <a:rPr lang="en-US" dirty="0"/>
              <a:t> a </a:t>
            </a:r>
            <a:r>
              <a:rPr lang="en-US" dirty="0" err="1"/>
              <a:t>strategická</a:t>
            </a:r>
            <a:r>
              <a:rPr lang="en-US" dirty="0"/>
              <a:t> </a:t>
            </a:r>
            <a:r>
              <a:rPr lang="en-US" dirty="0" err="1"/>
              <a:t>rozhodnutí</a:t>
            </a:r>
            <a:r>
              <a:rPr lang="en-US" dirty="0"/>
              <a:t>.</a:t>
            </a:r>
          </a:p>
        </p:txBody>
      </p:sp>
      <p:sp>
        <p:nvSpPr>
          <p:cNvPr id="4" name="Rectangle 4"/>
          <p:cNvSpPr>
            <a:spLocks noGrp="1"/>
          </p:cNvSpPr>
          <p:nvPr>
            <p:ph type="sldNum" sz="quarter" idx="10"/>
          </p:nvPr>
        </p:nvSpPr>
        <p:spPr/>
        <p:txBody>
          <a:bodyPr/>
          <a:lstStyle/>
          <a:p>
            <a:fld id="{B3A019F3-8596-4028-9847-CBD3A185B07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2347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normAutofit fontScale="85000" lnSpcReduction="20000"/>
          </a:bodyPr>
          <a:lstStyle/>
          <a:p>
            <a:r>
              <a:rPr lang="en-US" dirty="0" err="1"/>
              <a:t>Příkladem</a:t>
            </a:r>
            <a:r>
              <a:rPr lang="en-US" dirty="0"/>
              <a:t> je </a:t>
            </a:r>
            <a:r>
              <a:rPr lang="en-US" dirty="0" err="1"/>
              <a:t>dopis</a:t>
            </a:r>
            <a:r>
              <a:rPr lang="en-US" dirty="0"/>
              <a:t>, </a:t>
            </a:r>
            <a:r>
              <a:rPr lang="en-US" dirty="0" err="1"/>
              <a:t>odeslaný</a:t>
            </a:r>
            <a:r>
              <a:rPr lang="en-US" dirty="0"/>
              <a:t> 2. </a:t>
            </a:r>
            <a:r>
              <a:rPr lang="en-US" dirty="0" err="1"/>
              <a:t>srpna</a:t>
            </a:r>
            <a:r>
              <a:rPr lang="en-US" dirty="0"/>
              <a:t> 1939 </a:t>
            </a:r>
            <a:r>
              <a:rPr lang="en-US" dirty="0" err="1"/>
              <a:t>prezidentu</a:t>
            </a:r>
            <a:r>
              <a:rPr lang="en-US" dirty="0"/>
              <a:t> F. D. </a:t>
            </a:r>
            <a:r>
              <a:rPr lang="en-US" dirty="0" err="1"/>
              <a:t>Rooseveltovi</a:t>
            </a:r>
            <a:r>
              <a:rPr lang="en-US" dirty="0"/>
              <a:t>, v </a:t>
            </a:r>
            <a:r>
              <a:rPr lang="en-US" dirty="0" err="1"/>
              <a:t>němž</a:t>
            </a:r>
            <a:r>
              <a:rPr lang="en-US" dirty="0"/>
              <a:t> ho </a:t>
            </a:r>
            <a:r>
              <a:rPr lang="en-US" dirty="0" err="1"/>
              <a:t>přesvědčuje</a:t>
            </a:r>
            <a:r>
              <a:rPr lang="en-US" dirty="0"/>
              <a:t>, </a:t>
            </a:r>
            <a:r>
              <a:rPr lang="en-US" dirty="0" err="1"/>
              <a:t>aby</a:t>
            </a:r>
            <a:r>
              <a:rPr lang="en-US" dirty="0"/>
              <a:t> </a:t>
            </a:r>
            <a:r>
              <a:rPr lang="en-US" dirty="0" err="1"/>
              <a:t>neváhal</a:t>
            </a:r>
            <a:r>
              <a:rPr lang="en-US" dirty="0"/>
              <a:t> </a:t>
            </a:r>
            <a:r>
              <a:rPr lang="en-US" dirty="0" err="1"/>
              <a:t>odstartovat</a:t>
            </a:r>
            <a:r>
              <a:rPr lang="en-US" dirty="0"/>
              <a:t> program </a:t>
            </a:r>
            <a:r>
              <a:rPr lang="en-US" dirty="0" err="1"/>
              <a:t>výroby</a:t>
            </a:r>
            <a:r>
              <a:rPr lang="en-US" dirty="0"/>
              <a:t> </a:t>
            </a:r>
            <a:r>
              <a:rPr lang="en-US" dirty="0" err="1"/>
              <a:t>jaderné</a:t>
            </a:r>
            <a:r>
              <a:rPr lang="en-US" dirty="0"/>
              <a:t> </a:t>
            </a:r>
            <a:r>
              <a:rPr lang="en-US" dirty="0" err="1"/>
              <a:t>bomby</a:t>
            </a:r>
            <a:r>
              <a:rPr lang="en-US" dirty="0"/>
              <a:t>, </a:t>
            </a:r>
            <a:r>
              <a:rPr lang="en-US" dirty="0" err="1"/>
              <a:t>dříve</a:t>
            </a:r>
            <a:r>
              <a:rPr lang="en-US" dirty="0"/>
              <a:t> </a:t>
            </a:r>
            <a:r>
              <a:rPr lang="en-US" dirty="0" err="1"/>
              <a:t>než</a:t>
            </a:r>
            <a:r>
              <a:rPr lang="en-US" dirty="0"/>
              <a:t> </a:t>
            </a:r>
            <a:r>
              <a:rPr lang="en-US" dirty="0" err="1"/>
              <a:t>na</a:t>
            </a:r>
            <a:r>
              <a:rPr lang="en-US" dirty="0"/>
              <a:t> </a:t>
            </a:r>
            <a:r>
              <a:rPr lang="en-US" dirty="0" err="1"/>
              <a:t>ni</a:t>
            </a:r>
            <a:r>
              <a:rPr lang="en-US" dirty="0"/>
              <a:t> </a:t>
            </a:r>
            <a:r>
              <a:rPr lang="en-US" dirty="0" err="1"/>
              <a:t>přijdou</a:t>
            </a:r>
            <a:r>
              <a:rPr lang="en-US" dirty="0"/>
              <a:t> </a:t>
            </a:r>
            <a:r>
              <a:rPr lang="en-US" dirty="0" err="1"/>
              <a:t>nacisté</a:t>
            </a:r>
            <a:r>
              <a:rPr lang="cs-CZ" dirty="0"/>
              <a:t>,</a:t>
            </a:r>
            <a:r>
              <a:rPr lang="en-US" dirty="0"/>
              <a:t> </a:t>
            </a:r>
            <a:r>
              <a:rPr lang="en-US" dirty="0" err="1"/>
              <a:t>sepsal</a:t>
            </a:r>
            <a:r>
              <a:rPr lang="en-US" dirty="0"/>
              <a:t> ho </a:t>
            </a:r>
            <a:r>
              <a:rPr lang="en-US" dirty="0" err="1"/>
              <a:t>ve</a:t>
            </a:r>
            <a:r>
              <a:rPr lang="en-US" dirty="0"/>
              <a:t> </a:t>
            </a:r>
            <a:r>
              <a:rPr lang="en-US" dirty="0" err="1"/>
              <a:t>skutečnosti</a:t>
            </a:r>
            <a:r>
              <a:rPr lang="en-US" dirty="0"/>
              <a:t> </a:t>
            </a:r>
            <a:r>
              <a:rPr lang="en-US" dirty="0" err="1"/>
              <a:t>jeho</a:t>
            </a:r>
            <a:r>
              <a:rPr lang="en-US" dirty="0"/>
              <a:t> </a:t>
            </a:r>
            <a:r>
              <a:rPr lang="en-US" dirty="0" err="1"/>
              <a:t>kolega</a:t>
            </a:r>
            <a:r>
              <a:rPr lang="en-US" dirty="0"/>
              <a:t> Leo Szilard. </a:t>
            </a:r>
            <a:endParaRPr lang="cs-CZ" dirty="0"/>
          </a:p>
          <a:p>
            <a:endParaRPr lang="cs-CZ" dirty="0"/>
          </a:p>
          <a:p>
            <a:r>
              <a:rPr lang="cs-CZ" sz="1200" b="0" i="0" kern="1200" dirty="0">
                <a:solidFill>
                  <a:schemeClr val="tx1"/>
                </a:solidFill>
                <a:effectLst/>
                <a:latin typeface="+mn-lt"/>
                <a:ea typeface="+mn-ea"/>
                <a:cs typeface="+mn-cs"/>
              </a:rPr>
              <a:t>Znepokojovalo ho, že by se Nacisté zmocnili zásob uranu, rozhodl se upozornit amerického prezidenta na hrozící nebezpečí a doporučit mu, aby vzhledem k této situaci kontaktoval skupinou fyziků, která se v Americe zabývá řetězovou reakcí. Roosevelt ustavil tzv. Briggsovu komisi, která měla rozhodnout o jaderném programu USA. K zásadnímu rozhodnutí došlo v roce 1942, kdy byl odstartován přísně tajný projekt Manhattan, který měl za cíl vyrobení bomby.</a:t>
            </a:r>
          </a:p>
          <a:p>
            <a:r>
              <a:rPr lang="cs-CZ" sz="1200" b="0" i="0" kern="1200" dirty="0">
                <a:solidFill>
                  <a:schemeClr val="tx1"/>
                </a:solidFill>
                <a:effectLst/>
                <a:latin typeface="+mn-lt"/>
                <a:ea typeface="+mn-ea"/>
                <a:cs typeface="+mn-cs"/>
              </a:rPr>
              <a:t>Einstein sám se projektu Manhattan nezúčastnil, i když byl o něm jistě informován.</a:t>
            </a:r>
          </a:p>
          <a:p>
            <a:r>
              <a:rPr lang="cs-CZ" sz="1200" b="0" i="0" kern="1200" dirty="0">
                <a:solidFill>
                  <a:schemeClr val="tx1"/>
                </a:solidFill>
                <a:effectLst/>
                <a:latin typeface="+mn-lt"/>
                <a:ea typeface="+mn-ea"/>
                <a:cs typeface="+mn-cs"/>
              </a:rPr>
              <a:t>16. 7. 1945 proběhlo v Los Alamos (Nové Mexiko) odpálení první atomové pumy a 6. srpna byla atomová bomba poprvé použita v boji.</a:t>
            </a:r>
          </a:p>
          <a:p>
            <a:r>
              <a:rPr lang="cs-CZ" sz="1200" b="0" i="0" kern="1200" dirty="0">
                <a:solidFill>
                  <a:schemeClr val="tx1"/>
                </a:solidFill>
                <a:effectLst/>
                <a:latin typeface="+mn-lt"/>
                <a:ea typeface="+mn-ea"/>
                <a:cs typeface="+mn-cs"/>
              </a:rPr>
              <a:t>Einstein s nasazením bomby proti Japonsku nesouhlasil a navrhoval, aby její ničivé účinky byly Japoncům nejprve předvedeny na nějakém neobydleném ostrově. </a:t>
            </a:r>
          </a:p>
          <a:p>
            <a:r>
              <a:rPr lang="cs-CZ" sz="1200" b="0" i="0" kern="1200" dirty="0">
                <a:solidFill>
                  <a:schemeClr val="tx1"/>
                </a:solidFill>
                <a:effectLst/>
                <a:latin typeface="+mn-lt"/>
                <a:ea typeface="+mn-ea"/>
                <a:cs typeface="+mn-cs"/>
              </a:rPr>
              <a:t>Je ironií, že Einstein, celoživotní pacifista, byl nucen prosazovat výrobu atomové bomby ze strachu, že by ji mohli Němci vyrobit jako první.</a:t>
            </a:r>
          </a:p>
          <a:p>
            <a:r>
              <a:rPr lang="cs-CZ" sz="1200" b="0" i="0" kern="1200" dirty="0">
                <a:solidFill>
                  <a:schemeClr val="tx1"/>
                </a:solidFill>
                <a:effectLst/>
                <a:latin typeface="+mn-lt"/>
                <a:ea typeface="+mn-ea"/>
                <a:cs typeface="+mn-cs"/>
              </a:rPr>
              <a:t>Po válce Einstein loboval za jaderné odzbrojení a světovou vládu: „Nevím, čím se bude bojovat ve třetí světové válce, ale ve čtvrté to budou klacky a kameny.“</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a:t>
            </a:r>
          </a:p>
          <a:p>
            <a:r>
              <a:rPr lang="cs-CZ" sz="1200" b="1" i="0" kern="1200" dirty="0">
                <a:solidFill>
                  <a:schemeClr val="tx1"/>
                </a:solidFill>
                <a:effectLst/>
                <a:latin typeface="+mn-lt"/>
                <a:ea typeface="+mn-ea"/>
                <a:cs typeface="+mn-cs"/>
              </a:rPr>
              <a:t>Alfred Bernhard Nobel </a:t>
            </a:r>
            <a:r>
              <a:rPr lang="cs-CZ" sz="1200" b="0" i="0" kern="1200" dirty="0">
                <a:solidFill>
                  <a:schemeClr val="tx1"/>
                </a:solidFill>
                <a:effectLst/>
                <a:latin typeface="+mn-lt"/>
                <a:ea typeface="+mn-ea"/>
                <a:cs typeface="+mn-cs"/>
              </a:rPr>
              <a:t> inženýr chemie přihlásil 53 patentů a málokdo se dožil uplatnění svých vynálezů jako právě on. Jeho vynálezy byly výsledkem práce Nobelových laboratoří v Německu, Francii, Skotsku, Itálii a Švédsku. vynález smutně proslaveného </a:t>
            </a:r>
            <a:r>
              <a:rPr lang="cs-CZ" sz="1200" b="1" i="0" kern="1200" dirty="0">
                <a:solidFill>
                  <a:schemeClr val="tx1"/>
                </a:solidFill>
                <a:effectLst/>
                <a:latin typeface="+mn-lt"/>
                <a:ea typeface="+mn-ea"/>
                <a:cs typeface="+mn-cs"/>
              </a:rPr>
              <a:t>dynamitu</a:t>
            </a:r>
            <a:r>
              <a:rPr lang="cs-CZ" sz="1200" b="0" i="0" kern="1200" dirty="0">
                <a:solidFill>
                  <a:schemeClr val="tx1"/>
                </a:solidFill>
                <a:effectLst/>
                <a:latin typeface="+mn-lt"/>
                <a:ea typeface="+mn-ea"/>
                <a:cs typeface="+mn-cs"/>
              </a:rPr>
              <a:t> (1867) vysvětloval (a zároveň) omlouval jako prostředek, který lidstvu poskytne spolehlivou a bezpečnou důlní třaskavinu, nahrazující nebezpečný nitroglycerin. Utkvělou myšlenkou posledních let Nobelova života bylo zajištění míru. V roce 1895 podal v Paříži závet, kterou zřídil fond, zněhož se rozdělují roční ceny osobám, jejichž činnost přinesla v předcházejícím roce lidstvu největší prospěch!</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Je pravda, že nejdůležitější objev představuje automaticky prospěch lidstva? </a:t>
            </a:r>
          </a:p>
          <a:p>
            <a:r>
              <a:rPr lang="cs-CZ" sz="1200" b="0" i="0" kern="1200" dirty="0">
                <a:solidFill>
                  <a:schemeClr val="tx1"/>
                </a:solidFill>
                <a:effectLst/>
                <a:latin typeface="+mn-lt"/>
                <a:ea typeface="+mn-ea"/>
                <a:cs typeface="+mn-cs"/>
              </a:rPr>
              <a:t>Nobel si myslel, že je ano a nepochybně je mnoho lidí v jeho době a až do nedávných časů také. </a:t>
            </a:r>
          </a:p>
          <a:p>
            <a:r>
              <a:rPr lang="cs-CZ" sz="1200" b="0" i="0" kern="1200" dirty="0">
                <a:solidFill>
                  <a:schemeClr val="tx1"/>
                </a:solidFill>
                <a:effectLst/>
                <a:latin typeface="+mn-lt"/>
                <a:ea typeface="+mn-ea"/>
                <a:cs typeface="+mn-cs"/>
              </a:rPr>
              <a:t>Zdá se však, že mezi vědci i mezi laiky po celém světě rychle vzrůstá znepokojení, že abstraktní pokrok vědy může vytvářet více ohrožení  než požehnání. </a:t>
            </a:r>
          </a:p>
          <a:p>
            <a:r>
              <a:rPr lang="cs-CZ" sz="1200" b="0" i="0" kern="1200" dirty="0">
                <a:solidFill>
                  <a:schemeClr val="tx1"/>
                </a:solidFill>
                <a:effectLst/>
                <a:latin typeface="+mn-lt"/>
                <a:ea typeface="+mn-ea"/>
                <a:cs typeface="+mn-cs"/>
              </a:rPr>
              <a:t>Pokrok v čisté vědě (měřený intelektuálními kritérii vědců) a pokrok pro lidstvo (měřeno nejširší moudrostí) nejsou nutně synonyma.</a:t>
            </a:r>
          </a:p>
        </p:txBody>
      </p:sp>
      <p:sp>
        <p:nvSpPr>
          <p:cNvPr id="4" name="Rectangle 4"/>
          <p:cNvSpPr>
            <a:spLocks noGrp="1"/>
          </p:cNvSpPr>
          <p:nvPr>
            <p:ph type="sldNum" sz="quarter" idx="10"/>
          </p:nvPr>
        </p:nvSpPr>
        <p:spPr/>
        <p:txBody>
          <a:bodyPr/>
          <a:lstStyle/>
          <a:p>
            <a:fld id="{B3A019F3-8596-4028-9847-CBD3A185B07A}" type="slidenum">
              <a:rPr lang="en-US" smtClean="0"/>
              <a:pPr/>
              <a:t>8</a:t>
            </a:fld>
            <a:endParaRPr lang="en-US"/>
          </a:p>
        </p:txBody>
      </p:sp>
    </p:spTree>
    <p:extLst>
      <p:ext uri="{BB962C8B-B14F-4D97-AF65-F5344CB8AC3E}">
        <p14:creationId xmlns:p14="http://schemas.microsoft.com/office/powerpoint/2010/main" val="46378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cs-CZ" dirty="0"/>
              <a:t>Průmyslový reaktor, měl být především zdrojem neutronů pro jadernou přeměnu atomů uranu 238 na izotop plutonia 239.</a:t>
            </a:r>
          </a:p>
          <a:p>
            <a:r>
              <a:rPr lang="cs-CZ" dirty="0"/>
              <a:t>Nový jen uměle připravitelný prvek periodické soustavy se jevil jako velmi vhodná štěpná látka pro využití v atomové bombě</a:t>
            </a:r>
          </a:p>
          <a:p>
            <a:endParaRPr lang="cs-CZ" dirty="0"/>
          </a:p>
          <a:p>
            <a:r>
              <a:rPr lang="cs-CZ" sz="1200" b="0" i="0" kern="1200" dirty="0">
                <a:solidFill>
                  <a:schemeClr val="tx1"/>
                </a:solidFill>
                <a:effectLst/>
                <a:latin typeface="+mn-lt"/>
                <a:ea typeface="+mn-ea"/>
                <a:cs typeface="+mn-cs"/>
              </a:rPr>
              <a:t>Bohr, který se v USA zdržel od ledna do května </a:t>
            </a:r>
            <a:r>
              <a:rPr lang="cs-CZ" sz="1200" b="0" i="0" u="none" strike="noStrike" kern="1200" dirty="0">
                <a:solidFill>
                  <a:schemeClr val="tx1"/>
                </a:solidFill>
                <a:effectLst/>
                <a:latin typeface="+mn-lt"/>
                <a:ea typeface="+mn-ea"/>
                <a:cs typeface="+mn-cs"/>
                <a:hlinkClick r:id="rId3" tooltip="1939"/>
              </a:rPr>
              <a:t>1939</a:t>
            </a:r>
            <a:r>
              <a:rPr lang="cs-CZ" sz="1200" b="0" i="0" kern="1200" dirty="0">
                <a:solidFill>
                  <a:schemeClr val="tx1"/>
                </a:solidFill>
                <a:effectLst/>
                <a:latin typeface="+mn-lt"/>
                <a:ea typeface="+mn-ea"/>
                <a:cs typeface="+mn-cs"/>
              </a:rPr>
              <a:t>, výrazně přispěl k vypracování teorie, která pak vedla k poznatkům, že </a:t>
            </a:r>
            <a:r>
              <a:rPr lang="cs-CZ" sz="1200" b="0" i="0" u="none" strike="noStrike" kern="1200" dirty="0">
                <a:solidFill>
                  <a:schemeClr val="tx1"/>
                </a:solidFill>
                <a:effectLst/>
                <a:latin typeface="+mn-lt"/>
                <a:ea typeface="+mn-ea"/>
                <a:cs typeface="+mn-cs"/>
                <a:hlinkClick r:id="rId4" tooltip="Uran (prvek)"/>
              </a:rPr>
              <a:t>uran 235</a:t>
            </a:r>
            <a:r>
              <a:rPr lang="cs-CZ" sz="1200" b="0" i="0" kern="1200" dirty="0">
                <a:solidFill>
                  <a:schemeClr val="tx1"/>
                </a:solidFill>
                <a:effectLst/>
                <a:latin typeface="+mn-lt"/>
                <a:ea typeface="+mn-ea"/>
                <a:cs typeface="+mn-cs"/>
              </a:rPr>
              <a:t> a </a:t>
            </a:r>
            <a:r>
              <a:rPr lang="cs-CZ" sz="1200" b="0" i="0" u="none" strike="noStrike" kern="1200" dirty="0">
                <a:solidFill>
                  <a:schemeClr val="tx1"/>
                </a:solidFill>
                <a:effectLst/>
                <a:latin typeface="+mn-lt"/>
                <a:ea typeface="+mn-ea"/>
                <a:cs typeface="+mn-cs"/>
                <a:hlinkClick r:id="rId5" tooltip="Plutonium"/>
              </a:rPr>
              <a:t>plutonium</a:t>
            </a:r>
            <a:r>
              <a:rPr lang="cs-CZ" sz="1200" b="0" i="0" kern="1200" dirty="0">
                <a:solidFill>
                  <a:schemeClr val="tx1"/>
                </a:solidFill>
                <a:effectLst/>
                <a:latin typeface="+mn-lt"/>
                <a:ea typeface="+mn-ea"/>
                <a:cs typeface="+mn-cs"/>
              </a:rPr>
              <a:t> mají zvláštní náchylnost ke štěpení</a:t>
            </a:r>
            <a:endParaRPr lang="cs-CZ" dirty="0"/>
          </a:p>
          <a:p>
            <a:endParaRPr lang="cs-CZ" dirty="0"/>
          </a:p>
          <a:p>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6"/>
              </a:rPr>
              <a:t>Eugenem Wignerem</a:t>
            </a:r>
            <a:r>
              <a:rPr lang="de-DE" sz="1200" b="0" i="0" kern="1200" dirty="0">
                <a:solidFill>
                  <a:schemeClr val="tx1"/>
                </a:solidFill>
                <a:effectLst/>
                <a:latin typeface="+mn-lt"/>
                <a:ea typeface="+mn-ea"/>
                <a:cs typeface="+mn-cs"/>
              </a:rPr>
              <a:t> a </a:t>
            </a:r>
            <a:r>
              <a:rPr lang="de-DE" sz="1200" b="0" i="0" u="none" strike="noStrike" kern="1200" dirty="0">
                <a:solidFill>
                  <a:schemeClr val="tx1"/>
                </a:solidFill>
                <a:effectLst/>
                <a:latin typeface="+mn-lt"/>
                <a:ea typeface="+mn-ea"/>
                <a:cs typeface="+mn-cs"/>
                <a:hlinkClick r:id="rId7" tooltip="Edward Teller"/>
              </a:rPr>
              <a:t>Edwardem Tellerem</a:t>
            </a:r>
            <a:endParaRPr lang="cs-CZ" dirty="0"/>
          </a:p>
          <a:p>
            <a:endParaRPr lang="cs-CZ" dirty="0"/>
          </a:p>
          <a:p>
            <a:r>
              <a:rPr lang="cs-CZ" sz="1200" b="0" i="0" kern="1200" dirty="0">
                <a:solidFill>
                  <a:schemeClr val="tx1"/>
                </a:solidFill>
                <a:effectLst/>
                <a:latin typeface="+mn-lt"/>
                <a:ea typeface="+mn-ea"/>
                <a:cs typeface="+mn-cs"/>
              </a:rPr>
              <a:t>Meitnerová </a:t>
            </a:r>
            <a:r>
              <a:rPr lang="pt-BR" sz="1200" b="0" i="0" kern="1200" dirty="0">
                <a:solidFill>
                  <a:schemeClr val="tx1"/>
                </a:solidFill>
                <a:effectLst/>
                <a:latin typeface="+mn-lt"/>
                <a:ea typeface="+mn-ea"/>
                <a:cs typeface="+mn-cs"/>
              </a:rPr>
              <a:t>uprchla 13. července 1938 do Holandska</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Hahn 22. prosince článek do odborného časopisu Naturwissenschaften. O baryu napsal až na konci článku, a to „s váháním“. Současně však bohužel neváhal podepsat práci jen svým jménem. Straßmannovo jméno chybí, Meitnerové také.</a:t>
            </a:r>
          </a:p>
          <a:p>
            <a:r>
              <a:rPr lang="cs-CZ" sz="1200" b="0" i="0" kern="1200" dirty="0">
                <a:solidFill>
                  <a:schemeClr val="tx1"/>
                </a:solidFill>
                <a:effectLst/>
                <a:latin typeface="+mn-lt"/>
                <a:ea typeface="+mn-ea"/>
                <a:cs typeface="+mn-cs"/>
              </a:rPr>
              <a:t>Válka skončila pro profesora Hahna internací v Anglii, ovšem již roku 1944 dostal Nobelovu cenu za objev štěpení uranu. Tehdy potají, ale věděl o tom. Po válce opět korespondoval s Meitnerovou, stěžoval si na bídu v Německu, takže mu jeho někdejší spolupracovnice posílala balíčky, jak nejvíc mohla. Setkali se ve Stockholmu, když si Hahn přijel pro Nobelovu cenu. Ve svém projevu nemohl vynechat Meitnerovou, ale nijak neuvedl jejich týmovou práci. Už to nebyla „publikace ve třech“, zmizel i Straßmann … Ten v roce 1978 napsal: „Jaký význam má, že Lise Meitnerová se nezúčastnila přímo ‘objevu‘? Jejímu podnětu se musí připsat začátek společné cesty s Hahnem - čtyři roky pak patřila k našemu týmu … Lise Meitnerová byla v našem týmu vůdčím duchem, a proto k nám patřila - i když nebyla přítomna ‚objevu jaderného štěpení‘.“</a:t>
            </a:r>
          </a:p>
          <a:p>
            <a:r>
              <a:rPr lang="cs-CZ" sz="1200" b="0" i="0" kern="1200" dirty="0">
                <a:solidFill>
                  <a:schemeClr val="tx1"/>
                </a:solidFill>
                <a:effectLst/>
                <a:latin typeface="+mn-lt"/>
                <a:ea typeface="+mn-ea"/>
                <a:cs typeface="+mn-cs"/>
              </a:rPr>
              <a:t>Je to nepovzbudivý konec; vědci jsou jen lidé, se všemi přednostmi i nedostatky. Objev štěpení uranu se odehrál v Německu ve velmi vyhrocené době, kdy se Hahn mohl sotva otevřeně hlásit k tehdy již uprchlé židovské kolegyni. Ale jeho poválečné chování se těžko ospravedlňuje. Posléze vedl spory s dalšími kolegy, byl popudlivý, vznětlivý. Když ho dr. Noddacková pokárala, že necitoval její práci z roku 1934, kde uvedla jasně, že se uran nejspíš štěpí, Hahn jí odmítl odpovědět … Ještě dlouho mělo proslulé Deutsches Museum v Mnichově jako exponát „pracovní stůl Otto Hahna“, na boku bylo jméno Straßmann, Meitnerová tam nebyla uvedena. Přitom na tomto stole z její někdejší laboratoře stála její aparatura, kterou tehdy zkoumala uran. Až na jaře 1989 se objevila tabulka s trojicí jmen.</a:t>
            </a:r>
          </a:p>
          <a:p>
            <a:r>
              <a:rPr lang="cs-CZ" sz="1200" b="0" i="0" kern="1200" dirty="0">
                <a:solidFill>
                  <a:schemeClr val="tx1"/>
                </a:solidFill>
                <a:effectLst/>
                <a:latin typeface="+mn-lt"/>
                <a:ea typeface="+mn-ea"/>
                <a:cs typeface="+mn-cs"/>
              </a:rPr>
              <a:t>A tím končí krátká procházka dlouhým příběhem. Varovným. Dokládá, co se může odehrát, jak totalitní systém doslova drtí lidi. Osmička v roce 1938 byla opravdu osudová, a to pro celé lidstvo. Štěpení uranu poskytlo nový zdroj energie, ale nejdřív také do té doby nejničivější zbraň.</a:t>
            </a:r>
          </a:p>
          <a:p>
            <a:endParaRPr lang="cs-CZ"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9</a:t>
            </a:fld>
            <a:endParaRPr lang="en-US"/>
          </a:p>
        </p:txBody>
      </p:sp>
    </p:spTree>
    <p:extLst>
      <p:ext uri="{BB962C8B-B14F-4D97-AF65-F5344CB8AC3E}">
        <p14:creationId xmlns:p14="http://schemas.microsoft.com/office/powerpoint/2010/main" val="120049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normAutofit fontScale="85000" lnSpcReduction="20000"/>
          </a:bodyPr>
          <a:lstStyle/>
          <a:p>
            <a:endParaRPr lang="cs-CZ" dirty="0"/>
          </a:p>
          <a:p>
            <a:r>
              <a:rPr lang="cs-CZ" dirty="0"/>
              <a:t>Veřejnost je častěji upozorňována na hrozby, které až tak zásadní nejsou. Ačkoli  pandemie nebo přírodní katastrofy mohou způsobit strašlivé škody, lidstvo je přežije, protože to náš druh zvládá dlouhodobě. Je potřeba si uvědomit, že 90 procent druhů, které kdy na Zemi existovaly, vyhynuly, zatímco lidé jako druh přečkali tisíce let epidemií, hladomorů, potop, zemětřesení a klimatických změn.</a:t>
            </a:r>
          </a:p>
          <a:p>
            <a:endParaRPr lang="cs-CZ" dirty="0"/>
          </a:p>
          <a:p>
            <a:r>
              <a:rPr lang="cs-CZ" sz="1200" b="0" i="0" kern="1200" dirty="0">
                <a:solidFill>
                  <a:schemeClr val="tx1"/>
                </a:solidFill>
                <a:effectLst/>
                <a:latin typeface="+mn-lt"/>
                <a:ea typeface="+mn-ea"/>
                <a:cs typeface="+mn-cs"/>
              </a:rPr>
              <a:t>Problém je však v tom, že nikdo nemůže přijímat rozhodnutí pro </a:t>
            </a:r>
            <a:r>
              <a:rPr lang="cs-CZ" sz="1200" b="1" i="0" kern="1200" dirty="0">
                <a:solidFill>
                  <a:schemeClr val="tx1"/>
                </a:solidFill>
                <a:effectLst/>
                <a:latin typeface="+mn-lt"/>
                <a:ea typeface="+mn-ea"/>
                <a:cs typeface="+mn-cs"/>
              </a:rPr>
              <a:t>budoucnost</a:t>
            </a:r>
            <a:r>
              <a:rPr lang="cs-CZ" sz="1200" b="0" i="0" kern="1200" dirty="0">
                <a:solidFill>
                  <a:schemeClr val="tx1"/>
                </a:solidFill>
                <a:effectLst/>
                <a:latin typeface="+mn-lt"/>
                <a:ea typeface="+mn-ea"/>
                <a:cs typeface="+mn-cs"/>
              </a:rPr>
              <a:t>. Rozhodovat znamená angažovat se pro nějaká konkrétní opatření. A konkrétní opatření v přítomnosti nemohou plně eliminovat budoucí </a:t>
            </a:r>
            <a:r>
              <a:rPr lang="cs-CZ" sz="1200" b="1" i="0" kern="1200" dirty="0">
                <a:solidFill>
                  <a:schemeClr val="tx1"/>
                </a:solidFill>
                <a:effectLst/>
                <a:latin typeface="+mn-lt"/>
                <a:ea typeface="+mn-ea"/>
                <a:cs typeface="+mn-cs"/>
              </a:rPr>
              <a:t>hrozby</a:t>
            </a:r>
            <a:r>
              <a:rPr lang="cs-CZ" sz="1200" b="0" i="0" kern="1200" dirty="0">
                <a:solidFill>
                  <a:schemeClr val="tx1"/>
                </a:solidFill>
                <a:effectLst/>
                <a:latin typeface="+mn-lt"/>
                <a:ea typeface="+mn-ea"/>
                <a:cs typeface="+mn-cs"/>
              </a:rPr>
              <a:t>, jsou však zároveň jediným nástrojem vytváření </a:t>
            </a:r>
            <a:r>
              <a:rPr lang="cs-CZ" sz="1200" b="1" i="0" kern="1200" dirty="0">
                <a:solidFill>
                  <a:schemeClr val="tx1"/>
                </a:solidFill>
                <a:effectLst/>
                <a:latin typeface="+mn-lt"/>
                <a:ea typeface="+mn-ea"/>
                <a:cs typeface="+mn-cs"/>
              </a:rPr>
              <a:t>budoucnosti</a:t>
            </a:r>
            <a:r>
              <a:rPr lang="cs-CZ" sz="1200" b="0" i="0" kern="1200" dirty="0">
                <a:solidFill>
                  <a:schemeClr val="tx1"/>
                </a:solidFill>
                <a:effectLst/>
                <a:latin typeface="+mn-lt"/>
                <a:ea typeface="+mn-ea"/>
                <a:cs typeface="+mn-cs"/>
              </a:rPr>
              <a:t>. Vzniká tak jistý začarovaný kruh.</a:t>
            </a:r>
            <a:endParaRPr lang="cs-CZ" dirty="0"/>
          </a:p>
          <a:p>
            <a:endParaRPr lang="cs-CZ" dirty="0"/>
          </a:p>
          <a:p>
            <a:r>
              <a:rPr lang="en-US" dirty="0" err="1"/>
              <a:t>Asi</a:t>
            </a:r>
            <a:r>
              <a:rPr lang="en-US" dirty="0"/>
              <a:t>  30 </a:t>
            </a:r>
            <a:r>
              <a:rPr lang="en-US" dirty="0" err="1"/>
              <a:t>druhů</a:t>
            </a:r>
            <a:r>
              <a:rPr lang="en-US" dirty="0"/>
              <a:t> </a:t>
            </a:r>
            <a:r>
              <a:rPr lang="en-US" dirty="0" err="1"/>
              <a:t>rostlin</a:t>
            </a:r>
            <a:r>
              <a:rPr lang="en-US" dirty="0"/>
              <a:t> </a:t>
            </a:r>
            <a:r>
              <a:rPr lang="en-US" dirty="0" err="1"/>
              <a:t>zajišťuje</a:t>
            </a:r>
            <a:r>
              <a:rPr lang="en-US" dirty="0"/>
              <a:t> 90 </a:t>
            </a:r>
            <a:r>
              <a:rPr lang="en-US" dirty="0" err="1"/>
              <a:t>procent</a:t>
            </a:r>
            <a:r>
              <a:rPr lang="en-US" dirty="0"/>
              <a:t> </a:t>
            </a:r>
            <a:r>
              <a:rPr lang="en-US" dirty="0" err="1"/>
              <a:t>naší</a:t>
            </a:r>
            <a:r>
              <a:rPr lang="en-US" dirty="0"/>
              <a:t> </a:t>
            </a:r>
            <a:r>
              <a:rPr lang="en-US" dirty="0" err="1"/>
              <a:t>výživy</a:t>
            </a:r>
            <a:r>
              <a:rPr lang="en-US" dirty="0"/>
              <a:t>. </a:t>
            </a:r>
            <a:r>
              <a:rPr lang="en-US" dirty="0" err="1"/>
              <a:t>Navíc</a:t>
            </a:r>
            <a:r>
              <a:rPr lang="en-US" dirty="0"/>
              <a:t> </a:t>
            </a:r>
            <a:r>
              <a:rPr lang="en-US" dirty="0" err="1"/>
              <a:t>dvě</a:t>
            </a:r>
            <a:r>
              <a:rPr lang="en-US" dirty="0"/>
              <a:t> </a:t>
            </a:r>
            <a:r>
              <a:rPr lang="en-US" dirty="0" err="1"/>
              <a:t>třetiny</a:t>
            </a:r>
            <a:r>
              <a:rPr lang="en-US" dirty="0"/>
              <a:t> </a:t>
            </a:r>
            <a:r>
              <a:rPr lang="en-US" dirty="0" err="1"/>
              <a:t>energie</a:t>
            </a:r>
            <a:r>
              <a:rPr lang="en-US" dirty="0"/>
              <a:t> </a:t>
            </a:r>
            <a:r>
              <a:rPr lang="en-US" dirty="0" err="1"/>
              <a:t>získává</a:t>
            </a:r>
            <a:r>
              <a:rPr lang="en-US" dirty="0"/>
              <a:t> </a:t>
            </a:r>
            <a:r>
              <a:rPr lang="en-US" dirty="0" err="1"/>
              <a:t>lidstvo</a:t>
            </a:r>
            <a:r>
              <a:rPr lang="en-US" dirty="0"/>
              <a:t> z </a:t>
            </a:r>
            <a:r>
              <a:rPr lang="en-US" dirty="0" err="1"/>
              <a:t>pouhých</a:t>
            </a:r>
            <a:r>
              <a:rPr lang="en-US" dirty="0"/>
              <a:t> </a:t>
            </a:r>
            <a:r>
              <a:rPr lang="en-US" dirty="0" err="1"/>
              <a:t>čtyř</a:t>
            </a:r>
            <a:r>
              <a:rPr lang="en-US" dirty="0"/>
              <a:t> </a:t>
            </a:r>
            <a:r>
              <a:rPr lang="en-US" dirty="0" err="1"/>
              <a:t>plodin</a:t>
            </a:r>
            <a:r>
              <a:rPr lang="en-US" dirty="0"/>
              <a:t> – je to </a:t>
            </a:r>
            <a:r>
              <a:rPr lang="en-US" dirty="0" err="1"/>
              <a:t>pšenice</a:t>
            </a:r>
            <a:r>
              <a:rPr lang="en-US" dirty="0"/>
              <a:t>, </a:t>
            </a:r>
            <a:r>
              <a:rPr lang="en-US" dirty="0" err="1"/>
              <a:t>rýže</a:t>
            </a:r>
            <a:r>
              <a:rPr lang="en-US" dirty="0"/>
              <a:t>, </a:t>
            </a:r>
            <a:r>
              <a:rPr lang="en-US" dirty="0" err="1"/>
              <a:t>kukuřice</a:t>
            </a:r>
            <a:r>
              <a:rPr lang="en-US" dirty="0"/>
              <a:t> a </a:t>
            </a:r>
            <a:r>
              <a:rPr lang="en-US" dirty="0" err="1"/>
              <a:t>sója</a:t>
            </a:r>
            <a:r>
              <a:rPr lang="en-US" dirty="0"/>
              <a:t>. </a:t>
            </a:r>
            <a:r>
              <a:rPr lang="en-US" dirty="0" err="1"/>
              <a:t>Dnes</a:t>
            </a:r>
            <a:r>
              <a:rPr lang="en-US" dirty="0"/>
              <a:t> </a:t>
            </a:r>
            <a:r>
              <a:rPr lang="en-US" dirty="0" err="1"/>
              <a:t>na</a:t>
            </a:r>
            <a:r>
              <a:rPr lang="en-US" dirty="0"/>
              <a:t> </a:t>
            </a:r>
            <a:r>
              <a:rPr lang="en-US" dirty="0" err="1"/>
              <a:t>planetě</a:t>
            </a:r>
            <a:r>
              <a:rPr lang="en-US" dirty="0"/>
              <a:t> </a:t>
            </a:r>
            <a:r>
              <a:rPr lang="en-US" dirty="0" err="1"/>
              <a:t>žije</a:t>
            </a:r>
            <a:r>
              <a:rPr lang="en-US" dirty="0"/>
              <a:t> 7,3 </a:t>
            </a:r>
            <a:r>
              <a:rPr lang="en-US" dirty="0" err="1"/>
              <a:t>miliardy</a:t>
            </a:r>
            <a:r>
              <a:rPr lang="en-US" dirty="0"/>
              <a:t> </a:t>
            </a:r>
            <a:r>
              <a:rPr lang="en-US" dirty="0" err="1"/>
              <a:t>lidí</a:t>
            </a:r>
            <a:r>
              <a:rPr lang="en-US" dirty="0"/>
              <a:t>, v </a:t>
            </a:r>
            <a:r>
              <a:rPr lang="en-US" dirty="0" err="1"/>
              <a:t>roce</a:t>
            </a:r>
            <a:r>
              <a:rPr lang="en-US" dirty="0"/>
              <a:t> 2050 to </a:t>
            </a:r>
            <a:r>
              <a:rPr lang="en-US" dirty="0" err="1"/>
              <a:t>bude</a:t>
            </a:r>
            <a:r>
              <a:rPr lang="en-US" dirty="0"/>
              <a:t> </a:t>
            </a:r>
            <a:r>
              <a:rPr lang="en-US" dirty="0" err="1"/>
              <a:t>podle</a:t>
            </a:r>
            <a:r>
              <a:rPr lang="en-US" dirty="0"/>
              <a:t> </a:t>
            </a:r>
            <a:r>
              <a:rPr lang="en-US" dirty="0" err="1"/>
              <a:t>odhadů</a:t>
            </a:r>
            <a:r>
              <a:rPr lang="en-US" dirty="0"/>
              <a:t> OSN </a:t>
            </a:r>
            <a:r>
              <a:rPr lang="en-US" dirty="0" err="1"/>
              <a:t>skoro</a:t>
            </a:r>
            <a:r>
              <a:rPr lang="en-US" dirty="0"/>
              <a:t> 10 </a:t>
            </a:r>
            <a:r>
              <a:rPr lang="en-US" dirty="0" err="1"/>
              <a:t>miliard</a:t>
            </a:r>
            <a:r>
              <a:rPr lang="en-US" dirty="0"/>
              <a:t>. </a:t>
            </a:r>
            <a:r>
              <a:rPr lang="en-US" dirty="0" err="1"/>
              <a:t>Jak</a:t>
            </a:r>
            <a:r>
              <a:rPr lang="en-US" dirty="0"/>
              <a:t> </a:t>
            </a:r>
            <a:r>
              <a:rPr lang="en-US" dirty="0" err="1"/>
              <a:t>zajistit</a:t>
            </a:r>
            <a:r>
              <a:rPr lang="en-US" dirty="0"/>
              <a:t> </a:t>
            </a:r>
            <a:r>
              <a:rPr lang="en-US" dirty="0" err="1"/>
              <a:t>dostatek</a:t>
            </a:r>
            <a:r>
              <a:rPr lang="en-US" dirty="0"/>
              <a:t> </a:t>
            </a:r>
            <a:r>
              <a:rPr lang="en-US" dirty="0" err="1"/>
              <a:t>potravin</a:t>
            </a:r>
            <a:endParaRPr lang="cs-CZ" dirty="0"/>
          </a:p>
          <a:p>
            <a:endParaRPr lang="cs-CZ" dirty="0"/>
          </a:p>
          <a:p>
            <a:r>
              <a:rPr lang="cs-CZ" sz="1200" b="0" i="0" kern="1200" dirty="0">
                <a:solidFill>
                  <a:schemeClr val="tx1"/>
                </a:solidFill>
                <a:effectLst/>
                <a:latin typeface="+mn-lt"/>
                <a:ea typeface="+mn-ea"/>
                <a:cs typeface="+mn-cs"/>
              </a:rPr>
              <a:t>Drtivá většina forem života na naší planetě je stále neobjevena a jejich význam pro náš vlastní druh zůstává neznámý. Tato mezera v našich znalostech je vážná věc, kvůli které nemůžeme nikdy zcela pochopit a zachovat svět žijící kolem nás. Kdyby zmizelo celé lidstvo, Země by se zregenerovala zpět do svého bohatého rovnovážného stavu, který existoval před deseti tisíci lety. Kdyby zmizel hmyz, životní prostředí by se zhroutilo do chaosu.</a:t>
            </a:r>
            <a:r>
              <a:rPr lang="cs-CZ" dirty="0"/>
              <a:t/>
            </a:r>
            <a:br>
              <a:rPr lang="cs-CZ" dirty="0"/>
            </a:br>
            <a:endParaRPr lang="cs-CZ" dirty="0"/>
          </a:p>
          <a:p>
            <a:endParaRPr lang="cs-CZ" dirty="0"/>
          </a:p>
          <a:p>
            <a:r>
              <a:rPr lang="cs-CZ" dirty="0"/>
              <a:t>Běžný člověk přijímá nejraději takové soubory poznatků, které povedou k okamžitému</a:t>
            </a:r>
          </a:p>
          <a:p>
            <a:r>
              <a:rPr lang="cs-CZ" dirty="0"/>
              <a:t>využití, usnadňují a zpříjemňují mu život. Ostatní poznatky nevyhovující těmto podmínkám</a:t>
            </a:r>
          </a:p>
          <a:p>
            <a:r>
              <a:rPr lang="cs-CZ" dirty="0"/>
              <a:t>zavrhuje. Za zásadní problém považuji fakt, že občan upřednostní na první pohled líbivou</a:t>
            </a:r>
          </a:p>
          <a:p>
            <a:r>
              <a:rPr lang="cs-CZ" dirty="0"/>
              <a:t>teorii s později velmi negativními následky, namísto teorie méně sympatické, ale dlouhodobě</a:t>
            </a:r>
          </a:p>
          <a:p>
            <a:r>
              <a:rPr lang="cs-CZ" dirty="0"/>
              <a:t>perspektivní. To ilustruje samotný mechanismus volby vlády v zastupitelské demokracii, kde</a:t>
            </a:r>
          </a:p>
          <a:p>
            <a:r>
              <a:rPr lang="cs-CZ" dirty="0"/>
              <a:t>jednotlivé strany nemůžou předkládat veřejnosti jakékoliv politické ideje, i kdyby byly</a:t>
            </a:r>
          </a:p>
          <a:p>
            <a:r>
              <a:rPr lang="cs-CZ" dirty="0"/>
              <a:t>sebelepší a jejich zavedením by se v dlouhodobé perspektivě zvýšila životní úroveň obyvatel,</a:t>
            </a:r>
          </a:p>
          <a:p>
            <a:r>
              <a:rPr lang="cs-CZ" dirty="0"/>
              <a:t>ale musí zaujmout voliče jednoduchými koncepty řešícími okamžité problémy nějaké široké</a:t>
            </a:r>
          </a:p>
          <a:p>
            <a:r>
              <a:rPr lang="cs-CZ" dirty="0"/>
              <a:t>vrstvy společnosti s dostatečným voličským potenciálem danou stranu do vlády prosadit. </a:t>
            </a:r>
          </a:p>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2157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5/2/2023</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fld id="{256D3EEF-DE4E-429D-8EC4-DDC531AFF587}" type="slidenum">
              <a:rPr lang="en-US" smtClean="0">
                <a:solidFill>
                  <a:prstClr val="black"/>
                </a:solidFill>
              </a:rPr>
              <a:pPr/>
              <a:t>‹#›</a:t>
            </a:fld>
            <a:endParaRPr lang="en-US" dirty="0">
              <a:solidFill>
                <a:prstClr val="black"/>
              </a:solidFill>
            </a:endParaRPr>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5/2/2023</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230015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mtClean="0">
                <a:solidFill>
                  <a:prstClr val="black">
                    <a:tint val="65000"/>
                  </a:prstClr>
                </a:solidFill>
              </a:rPr>
              <a:pPr algn="r"/>
              <a:t>5/2/2023</a:t>
            </a:fld>
            <a:endParaRPr lang="en-US">
              <a:solidFill>
                <a:prstClr val="black">
                  <a:tint val="65000"/>
                </a:prstClr>
              </a:solidFill>
            </a:endParaRPr>
          </a:p>
        </p:txBody>
      </p:sp>
      <p:sp>
        <p:nvSpPr>
          <p:cNvPr id="33" name="Rectangle 33"/>
          <p:cNvSpPr>
            <a:spLocks noGrp="1"/>
          </p:cNvSpPr>
          <p:nvPr>
            <p:ph type="sldNum" sz="quarter" idx="40"/>
          </p:nvPr>
        </p:nvSpPr>
        <p:spPr/>
        <p:txBody>
          <a:bodyPr/>
          <a:lstStyle/>
          <a:p>
            <a:fld id="{256D3EEF-DE4E-429D-8EC4-DDC531AFF587}" type="slidenum">
              <a:rPr lang="en-US" smtClean="0">
                <a:solidFill>
                  <a:prstClr val="black"/>
                </a:solidFill>
              </a:rPr>
              <a:pPr/>
              <a:t>‹#›</a:t>
            </a:fld>
            <a:endParaRPr lang="en-US">
              <a:solidFill>
                <a:prstClr val="black"/>
              </a:solidFill>
            </a:endParaRPr>
          </a:p>
        </p:txBody>
      </p:sp>
      <p:sp>
        <p:nvSpPr>
          <p:cNvPr id="34" name="Rectangle 34"/>
          <p:cNvSpPr>
            <a:spLocks noGrp="1"/>
          </p:cNvSpPr>
          <p:nvPr>
            <p:ph type="ftr" sz="quarter" idx="41"/>
          </p:nvPr>
        </p:nvSpPr>
        <p:spPr/>
        <p:txBody>
          <a:bodyPr/>
          <a:lstStyle/>
          <a:p>
            <a:endParaRPr lang="en-US"/>
          </a:p>
        </p:txBody>
      </p:sp>
    </p:spTree>
    <p:extLst>
      <p:ext uri="{BB962C8B-B14F-4D97-AF65-F5344CB8AC3E}">
        <p14:creationId xmlns:p14="http://schemas.microsoft.com/office/powerpoint/2010/main" val="34079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5/2/2023</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prstClr val="white"/>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2075342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solidFill>
                  <a:prstClr val="black">
                    <a:tint val="65000"/>
                  </a:prstClr>
                </a:solidFill>
              </a:rPr>
              <a:pPr algn="r"/>
              <a:t>5/2/2023</a:t>
            </a:fld>
            <a:endParaRPr lang="en-US">
              <a:solidFill>
                <a:prstClr val="black">
                  <a:tint val="65000"/>
                </a:prstClr>
              </a:solidFill>
            </a:endParaRPr>
          </a:p>
        </p:txBody>
      </p:sp>
      <p:sp>
        <p:nvSpPr>
          <p:cNvPr id="8" name="Rectangle 8"/>
          <p:cNvSpPr>
            <a:spLocks noGrp="1"/>
          </p:cNvSpPr>
          <p:nvPr>
            <p:ph type="sldNum" sz="quarter" idx="15"/>
          </p:nvPr>
        </p:nvSpPr>
        <p:spPr/>
        <p:txBody>
          <a:bodyPr/>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52391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solidFill>
                  <a:prstClr val="black">
                    <a:tint val="65000"/>
                  </a:prstClr>
                </a:solidFill>
              </a:rPr>
              <a:pPr algn="r"/>
              <a:t>5/2/2023</a:t>
            </a:fld>
            <a:endParaRPr lang="en-US">
              <a:solidFill>
                <a:prstClr val="black">
                  <a:tint val="65000"/>
                </a:prstClr>
              </a:solidFill>
            </a:endParaRPr>
          </a:p>
        </p:txBody>
      </p:sp>
      <p:sp>
        <p:nvSpPr>
          <p:cNvPr id="8" name="Rectangle 8"/>
          <p:cNvSpPr>
            <a:spLocks noGrp="1"/>
          </p:cNvSpPr>
          <p:nvPr>
            <p:ph type="sldNum" sz="quarter" idx="11"/>
          </p:nvPr>
        </p:nvSpPr>
        <p:spPr/>
        <p:txBody>
          <a:bodyPr/>
          <a:lstStyle/>
          <a:p>
            <a:fld id="{256D3EEF-DE4E-429D-8EC4-DDC531AFF587}" type="slidenum">
              <a:rPr lang="en-US" smtClean="0">
                <a:solidFill>
                  <a:prstClr val="black"/>
                </a:solidFill>
              </a:rPr>
              <a:pPr/>
              <a:t>‹#›</a:t>
            </a:fld>
            <a:endParaRPr lang="en-US">
              <a:solidFill>
                <a:prstClr val="black"/>
              </a:solidFill>
            </a:endParaRPr>
          </a:p>
        </p:txBody>
      </p:sp>
      <p:sp>
        <p:nvSpPr>
          <p:cNvPr id="9" name="Rectangle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5380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solidFill>
                  <a:prstClr val="black">
                    <a:tint val="65000"/>
                  </a:prstClr>
                </a:solidFill>
              </a:rPr>
              <a:pPr algn="r"/>
              <a:t>5/2/2023</a:t>
            </a:fld>
            <a:endParaRPr lang="en-US">
              <a:solidFill>
                <a:prstClr val="black">
                  <a:tint val="65000"/>
                </a:prstClr>
              </a:solidFill>
            </a:endParaRPr>
          </a:p>
        </p:txBody>
      </p:sp>
      <p:sp>
        <p:nvSpPr>
          <p:cNvPr id="10" name="Rectangle 10"/>
          <p:cNvSpPr>
            <a:spLocks noGrp="1"/>
          </p:cNvSpPr>
          <p:nvPr>
            <p:ph type="sldNum" sz="quarter" idx="17"/>
          </p:nvPr>
        </p:nvSpPr>
        <p:spPr/>
        <p:txBody>
          <a:bodyPr/>
          <a:lstStyle/>
          <a:p>
            <a:fld id="{256D3EEF-DE4E-429D-8EC4-DDC531AFF587}" type="slidenum">
              <a:rPr lang="en-US" smtClean="0">
                <a:solidFill>
                  <a:prstClr val="black"/>
                </a:solidFill>
              </a:rPr>
              <a:pPr/>
              <a:t>‹#›</a:t>
            </a:fld>
            <a:endParaRPr lang="en-US">
              <a:solidFill>
                <a:prstClr val="black"/>
              </a:solidFill>
            </a:endParaRPr>
          </a:p>
        </p:txBody>
      </p:sp>
      <p:sp>
        <p:nvSpPr>
          <p:cNvPr id="12" name="Rectangle 12"/>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41332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solidFill>
                  <a:prstClr val="black">
                    <a:tint val="65000"/>
                  </a:prstClr>
                </a:solidFill>
              </a:rPr>
              <a:pPr algn="r"/>
              <a:t>5/2/2023</a:t>
            </a:fld>
            <a:endParaRPr lang="en-US">
              <a:solidFill>
                <a:prstClr val="black">
                  <a:tint val="65000"/>
                </a:prstClr>
              </a:solidFill>
            </a:endParaRPr>
          </a:p>
        </p:txBody>
      </p:sp>
      <p:sp>
        <p:nvSpPr>
          <p:cNvPr id="16" name="Rectangle 16"/>
          <p:cNvSpPr>
            <a:spLocks noGrp="1"/>
          </p:cNvSpPr>
          <p:nvPr>
            <p:ph type="sldNum" sz="quarter" idx="19"/>
          </p:nvPr>
        </p:nvSpPr>
        <p:spPr/>
        <p:txBody>
          <a:bodyPr/>
          <a:lstStyle/>
          <a:p>
            <a:fld id="{256D3EEF-DE4E-429D-8EC4-DDC531AFF587}" type="slidenum">
              <a:rPr lang="en-US" smtClean="0">
                <a:solidFill>
                  <a:prstClr val="black"/>
                </a:solidFill>
              </a:rPr>
              <a:pPr/>
              <a:t>‹#›</a:t>
            </a:fld>
            <a:endParaRPr lang="en-US">
              <a:solidFill>
                <a:prstClr val="black"/>
              </a:solidFill>
            </a:endParaRPr>
          </a:p>
        </p:txBody>
      </p:sp>
      <p:sp>
        <p:nvSpPr>
          <p:cNvPr id="17" name="Rectangle 17"/>
          <p:cNvSpPr>
            <a:spLocks noGrp="1"/>
          </p:cNvSpPr>
          <p:nvPr>
            <p:ph type="ftr" sz="quarter" idx="20"/>
          </p:nvPr>
        </p:nvSpPr>
        <p:spPr/>
        <p:txBody>
          <a:bodyPr/>
          <a:lstStyle/>
          <a:p>
            <a:endParaRPr lang="en-US"/>
          </a:p>
        </p:txBody>
      </p:sp>
    </p:spTree>
    <p:extLst>
      <p:ext uri="{BB962C8B-B14F-4D97-AF65-F5344CB8AC3E}">
        <p14:creationId xmlns:p14="http://schemas.microsoft.com/office/powerpoint/2010/main" val="3414133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solidFill>
                  <a:prstClr val="black">
                    <a:tint val="65000"/>
                  </a:prstClr>
                </a:solidFill>
              </a:rPr>
              <a:pPr algn="r"/>
              <a:t>5/2/2023</a:t>
            </a:fld>
            <a:endParaRPr lang="en-US">
              <a:solidFill>
                <a:prstClr val="black">
                  <a:tint val="65000"/>
                </a:prstClr>
              </a:solidFill>
            </a:endParaRPr>
          </a:p>
        </p:txBody>
      </p:sp>
      <p:sp>
        <p:nvSpPr>
          <p:cNvPr id="19" name="Rectangle 19"/>
          <p:cNvSpPr>
            <a:spLocks noGrp="1"/>
          </p:cNvSpPr>
          <p:nvPr>
            <p:ph type="sldNum" sz="quarter" idx="21"/>
          </p:nvPr>
        </p:nvSpPr>
        <p:spPr/>
        <p:txBody>
          <a:bodyPr/>
          <a:lstStyle/>
          <a:p>
            <a:fld id="{256D3EEF-DE4E-429D-8EC4-DDC531AFF587}" type="slidenum">
              <a:rPr lang="en-US" smtClean="0">
                <a:solidFill>
                  <a:prstClr val="black"/>
                </a:solidFill>
              </a:rPr>
              <a:pPr/>
              <a:t>‹#›</a:t>
            </a:fld>
            <a:endParaRPr lang="en-US">
              <a:solidFill>
                <a:prstClr val="black"/>
              </a:solidFill>
            </a:endParaRPr>
          </a:p>
        </p:txBody>
      </p:sp>
      <p:sp>
        <p:nvSpPr>
          <p:cNvPr id="22" name="Rectangle 22"/>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270888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Heading Only">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304800" y="381000"/>
            <a:ext cx="8077200" cy="455712"/>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a:xfrm>
            <a:off x="7668344" y="116632"/>
            <a:ext cx="1371600" cy="228600"/>
          </a:xfrm>
        </p:spPr>
        <p:txBody>
          <a:bodyPr/>
          <a:lstStyle/>
          <a:p>
            <a:pPr algn="r"/>
            <a:fld id="{F7F1F872-C5DE-403B-85F0-1024E6CA1886}" type="datetime1">
              <a:rPr lang="en-US" smtClean="0">
                <a:solidFill>
                  <a:prstClr val="black">
                    <a:tint val="65000"/>
                  </a:prstClr>
                </a:solidFill>
              </a:rPr>
              <a:pPr algn="r"/>
              <a:t>5/2/2023</a:t>
            </a:fld>
            <a:endParaRPr lang="en-US">
              <a:solidFill>
                <a:prstClr val="black">
                  <a:tint val="65000"/>
                </a:prstClr>
              </a:solidFill>
            </a:endParaRPr>
          </a:p>
        </p:txBody>
      </p:sp>
      <p:sp>
        <p:nvSpPr>
          <p:cNvPr id="8" name="Rectangle 8"/>
          <p:cNvSpPr>
            <a:spLocks noGrp="1"/>
          </p:cNvSpPr>
          <p:nvPr>
            <p:ph type="sldNum" sz="quarter" idx="15"/>
          </p:nvPr>
        </p:nvSpPr>
        <p:spPr>
          <a:xfrm>
            <a:off x="8028384" y="6453336"/>
            <a:ext cx="990600" cy="304800"/>
          </a:xfrm>
        </p:spPr>
        <p:txBody>
          <a:bodyPr/>
          <a:lstStyle/>
          <a:p>
            <a:fld id="{256D3EEF-DE4E-429D-8EC4-DDC531AFF58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38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5/2/2023</a:t>
            </a:fld>
            <a:endParaRPr lang="en-US" sz="110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5/2/2023</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5/2/2023</a:t>
            </a:fld>
            <a:endParaRPr lang="en-US"/>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5/2/2023</a:t>
            </a:fld>
            <a:endParaRPr lang="en-US"/>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5/2/2023</a:t>
            </a:fld>
            <a:endParaRPr lang="en-US"/>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5/2/2023</a:t>
            </a:fld>
            <a:endParaRPr lang="en-US"/>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5/2/2023</a:t>
            </a:fld>
            <a:endParaRPr lang="en-US"/>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Heading Only">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304800" y="381000"/>
            <a:ext cx="8077200" cy="455712"/>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a:xfrm>
            <a:off x="7668344" y="116632"/>
            <a:ext cx="1371600" cy="228600"/>
          </a:xfrm>
        </p:spPr>
        <p:txBody>
          <a:bodyPr/>
          <a:lstStyle/>
          <a:p>
            <a:pPr algn="r"/>
            <a:fld id="{F7F1F872-C5DE-403B-85F0-1024E6CA1886}" type="datetime1">
              <a:rPr lang="en-US" smtClean="0">
                <a:solidFill>
                  <a:prstClr val="black">
                    <a:tint val="65000"/>
                  </a:prstClr>
                </a:solidFill>
              </a:rPr>
              <a:pPr algn="r"/>
              <a:t>5/2/2023</a:t>
            </a:fld>
            <a:endParaRPr lang="en-US">
              <a:solidFill>
                <a:prstClr val="black">
                  <a:tint val="65000"/>
                </a:prstClr>
              </a:solidFill>
            </a:endParaRPr>
          </a:p>
        </p:txBody>
      </p:sp>
      <p:sp>
        <p:nvSpPr>
          <p:cNvPr id="8" name="Rectangle 8"/>
          <p:cNvSpPr>
            <a:spLocks noGrp="1"/>
          </p:cNvSpPr>
          <p:nvPr>
            <p:ph type="sldNum" sz="quarter" idx="15"/>
          </p:nvPr>
        </p:nvSpPr>
        <p:spPr>
          <a:xfrm>
            <a:off x="8028384" y="6453336"/>
            <a:ext cx="990600" cy="304800"/>
          </a:xfrm>
        </p:spPr>
        <p:txBody>
          <a:bodyPr/>
          <a:lstStyle/>
          <a:p>
            <a:fld id="{256D3EEF-DE4E-429D-8EC4-DDC531AFF58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502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5/2/2023</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93" r:id="rId9"/>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solidFill>
                  <a:prstClr val="black">
                    <a:tint val="65000"/>
                  </a:prstClr>
                </a:solidFill>
              </a:rPr>
              <a:pPr algn="r"/>
              <a:t>5/2/2023</a:t>
            </a:fld>
            <a:endParaRPr lang="en-US" dirty="0">
              <a:solidFill>
                <a:prstClr val="black">
                  <a:tint val="65000"/>
                </a:prst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dirty="0"/>
          </a:p>
        </p:txBody>
      </p:sp>
    </p:spTree>
    <p:extLst>
      <p:ext uri="{BB962C8B-B14F-4D97-AF65-F5344CB8AC3E}">
        <p14:creationId xmlns:p14="http://schemas.microsoft.com/office/powerpoint/2010/main" val="34062536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6359624" cy="533400"/>
          </a:xfrm>
        </p:spPr>
        <p:txBody>
          <a:bodyPr>
            <a:normAutofit fontScale="90000"/>
          </a:bodyPr>
          <a:lstStyle/>
          <a:p>
            <a:r>
              <a:rPr lang="en-US" dirty="0"/>
              <a:t>Mathematicians and scientists as public figures: </a:t>
            </a:r>
            <a:r>
              <a:rPr lang="cs-CZ" dirty="0"/>
              <a:t>  SCIENTISTS WHO </a:t>
            </a:r>
            <a:r>
              <a:rPr lang="en-US" dirty="0"/>
              <a:t>L</a:t>
            </a:r>
            <a:r>
              <a:rPr lang="cs-CZ" dirty="0"/>
              <a:t>EFT the</a:t>
            </a:r>
            <a:r>
              <a:rPr lang="en-US" dirty="0"/>
              <a:t> Ivory Tower?</a:t>
            </a:r>
            <a:endParaRPr lang="cs-CZ" dirty="0"/>
          </a:p>
        </p:txBody>
      </p:sp>
      <p:sp>
        <p:nvSpPr>
          <p:cNvPr id="3" name="Isosceles Triangle 2"/>
          <p:cNvSpPr/>
          <p:nvPr/>
        </p:nvSpPr>
        <p:spPr>
          <a:xfrm>
            <a:off x="7447092" y="5622100"/>
            <a:ext cx="277577" cy="21630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Action Button: Custom 3">
            <a:hlinkClick r:id="" action="ppaction://noaction" highlightClick="1"/>
          </p:cNvPr>
          <p:cNvSpPr/>
          <p:nvPr/>
        </p:nvSpPr>
        <p:spPr>
          <a:xfrm>
            <a:off x="7046042" y="5106078"/>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75" y="258860"/>
            <a:ext cx="2609573" cy="344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853" y="260647"/>
            <a:ext cx="4445357" cy="35424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49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8610600" y="381000"/>
            <a:ext cx="533400" cy="5867400"/>
          </a:xfrm>
        </p:spPr>
        <p:txBody>
          <a:bodyPr>
            <a:normAutofit fontScale="90000"/>
          </a:bodyPr>
          <a:lstStyle/>
          <a:p>
            <a:r>
              <a:rPr lang="en-US"/>
              <a:t> </a:t>
            </a:r>
            <a:endParaRPr lang="en-US" dirty="0"/>
          </a:p>
        </p:txBody>
      </p:sp>
      <p:sp>
        <p:nvSpPr>
          <p:cNvPr id="5" name="Text Placeholder 4"/>
          <p:cNvSpPr>
            <a:spLocks noGrp="1"/>
          </p:cNvSpPr>
          <p:nvPr>
            <p:ph type="body" sz="quarter" idx="13"/>
          </p:nvPr>
        </p:nvSpPr>
        <p:spPr>
          <a:xfrm>
            <a:off x="304800" y="381000"/>
            <a:ext cx="8077200" cy="671736"/>
          </a:xfrm>
        </p:spPr>
        <p:txBody>
          <a:bodyPr anchor="ctr" anchorCtr="0">
            <a:normAutofit/>
          </a:bodyPr>
          <a:lstStyle/>
          <a:p>
            <a:pPr algn="ctr"/>
            <a:r>
              <a:rPr lang="cs-CZ" sz="1800" dirty="0"/>
              <a:t>Věda a rizika budoucnosti technogického věku</a:t>
            </a:r>
          </a:p>
        </p:txBody>
      </p:sp>
      <p:sp>
        <p:nvSpPr>
          <p:cNvPr id="3" name="TextBox 2"/>
          <p:cNvSpPr txBox="1"/>
          <p:nvPr/>
        </p:nvSpPr>
        <p:spPr>
          <a:xfrm>
            <a:off x="377674" y="1052736"/>
            <a:ext cx="7951792" cy="646331"/>
          </a:xfrm>
          <a:prstGeom prst="rect">
            <a:avLst/>
          </a:prstGeom>
          <a:noFill/>
        </p:spPr>
        <p:txBody>
          <a:bodyPr wrap="none" rtlCol="0">
            <a:spAutoFit/>
          </a:bodyPr>
          <a:lstStyle/>
          <a:p>
            <a:endParaRPr lang="cs-CZ" dirty="0"/>
          </a:p>
          <a:p>
            <a:r>
              <a:rPr lang="cs-CZ" dirty="0"/>
              <a:t>Vytváří  si lidstvo podmínky pro spuštění řetězové reakce nezamýšlených důsledků?</a:t>
            </a:r>
          </a:p>
        </p:txBody>
      </p:sp>
      <p:sp>
        <p:nvSpPr>
          <p:cNvPr id="4" name="Rectangle 3"/>
          <p:cNvSpPr/>
          <p:nvPr/>
        </p:nvSpPr>
        <p:spPr>
          <a:xfrm>
            <a:off x="402845" y="2080435"/>
            <a:ext cx="7992888" cy="2215991"/>
          </a:xfrm>
          <a:prstGeom prst="rect">
            <a:avLst/>
          </a:prstGeom>
        </p:spPr>
        <p:txBody>
          <a:bodyPr wrap="square">
            <a:spAutoFit/>
          </a:bodyPr>
          <a:lstStyle/>
          <a:p>
            <a:r>
              <a:rPr lang="cs-CZ" dirty="0"/>
              <a:t>Umělé inteligence? </a:t>
            </a:r>
          </a:p>
          <a:p>
            <a:r>
              <a:rPr lang="cs-CZ" dirty="0"/>
              <a:t>Naplní se vize Stephena Hawkinga, že do 100 let UI převezme vládu nad lidstvem?</a:t>
            </a:r>
          </a:p>
          <a:p>
            <a:endParaRPr lang="cs-CZ" sz="1400" dirty="0"/>
          </a:p>
          <a:p>
            <a:r>
              <a:rPr lang="cs-CZ" dirty="0"/>
              <a:t>Robotizace. Jak se bude živit 10 miliard obyvatel planety?</a:t>
            </a:r>
          </a:p>
          <a:p>
            <a:endParaRPr lang="cs-CZ" dirty="0"/>
          </a:p>
          <a:p>
            <a:r>
              <a:rPr lang="cs-CZ" dirty="0"/>
              <a:t>Čím nakrmíme lidstvo?      Geneticky modifikované plodiny </a:t>
            </a:r>
          </a:p>
          <a:p>
            <a:endParaRPr lang="cs-CZ" sz="1600" dirty="0"/>
          </a:p>
          <a:p>
            <a:r>
              <a:rPr lang="cs-CZ" dirty="0"/>
              <a:t>Civilizační choroby  </a:t>
            </a:r>
          </a:p>
        </p:txBody>
      </p:sp>
      <p:sp>
        <p:nvSpPr>
          <p:cNvPr id="9" name="Rectangle 8"/>
          <p:cNvSpPr/>
          <p:nvPr/>
        </p:nvSpPr>
        <p:spPr>
          <a:xfrm>
            <a:off x="377673" y="4437112"/>
            <a:ext cx="8052013" cy="646331"/>
          </a:xfrm>
          <a:prstGeom prst="rect">
            <a:avLst/>
          </a:prstGeom>
        </p:spPr>
        <p:txBody>
          <a:bodyPr wrap="square">
            <a:spAutoFit/>
          </a:bodyPr>
          <a:lstStyle/>
          <a:p>
            <a:r>
              <a:rPr lang="cs-CZ" dirty="0"/>
              <a:t>Konkrétní opatření v přítomnosti nemohou plně eliminovat budoucí hrozby, jsou však zároveň jediným nástrojem vytváření budoucnosti.   Začarovaný kruh.</a:t>
            </a:r>
          </a:p>
        </p:txBody>
      </p:sp>
      <p:sp>
        <p:nvSpPr>
          <p:cNvPr id="10" name="Rectangle 9"/>
          <p:cNvSpPr/>
          <p:nvPr/>
        </p:nvSpPr>
        <p:spPr>
          <a:xfrm>
            <a:off x="402845" y="5214265"/>
            <a:ext cx="8196569" cy="646331"/>
          </a:xfrm>
          <a:prstGeom prst="rect">
            <a:avLst/>
          </a:prstGeom>
        </p:spPr>
        <p:txBody>
          <a:bodyPr wrap="square">
            <a:spAutoFit/>
          </a:bodyPr>
          <a:lstStyle/>
          <a:p>
            <a:r>
              <a:rPr lang="cs-CZ" dirty="0"/>
              <a:t>Nikdo(?)  nemůže přijímat rozhodnutí  pro budoucnost lidstva. </a:t>
            </a:r>
          </a:p>
          <a:p>
            <a:r>
              <a:rPr lang="cs-CZ" dirty="0"/>
              <a:t>Rozhodovat znamená  užít  svěřenou moc pro nějaká konkrétní opatření. </a:t>
            </a:r>
          </a:p>
        </p:txBody>
      </p:sp>
      <p:sp>
        <p:nvSpPr>
          <p:cNvPr id="6" name="Rectangle 5"/>
          <p:cNvSpPr/>
          <p:nvPr/>
        </p:nvSpPr>
        <p:spPr>
          <a:xfrm>
            <a:off x="377674" y="1698328"/>
            <a:ext cx="1894942" cy="369332"/>
          </a:xfrm>
          <a:prstGeom prst="rect">
            <a:avLst/>
          </a:prstGeom>
        </p:spPr>
        <p:txBody>
          <a:bodyPr wrap="none">
            <a:spAutoFit/>
          </a:bodyPr>
          <a:lstStyle/>
          <a:p>
            <a:r>
              <a:rPr lang="cs-CZ" dirty="0"/>
              <a:t>Klimatický rozvrat </a:t>
            </a:r>
          </a:p>
        </p:txBody>
      </p:sp>
      <p:sp>
        <p:nvSpPr>
          <p:cNvPr id="11" name="Rectangle 10"/>
          <p:cNvSpPr/>
          <p:nvPr/>
        </p:nvSpPr>
        <p:spPr>
          <a:xfrm>
            <a:off x="396368" y="6021288"/>
            <a:ext cx="8196569" cy="646331"/>
          </a:xfrm>
          <a:prstGeom prst="rect">
            <a:avLst/>
          </a:prstGeom>
        </p:spPr>
        <p:txBody>
          <a:bodyPr wrap="square">
            <a:spAutoFit/>
          </a:bodyPr>
          <a:lstStyle/>
          <a:p>
            <a:r>
              <a:rPr lang="cs-CZ" dirty="0"/>
              <a:t>Popper to efektně vyjádřil takto:  „Ve vědě necháváme hypotézy umírat místo sebe.“</a:t>
            </a:r>
          </a:p>
          <a:p>
            <a:r>
              <a:rPr lang="cs-CZ" dirty="0"/>
              <a:t> </a:t>
            </a:r>
          </a:p>
        </p:txBody>
      </p:sp>
    </p:spTree>
    <p:extLst>
      <p:ext uri="{BB962C8B-B14F-4D97-AF65-F5344CB8AC3E}">
        <p14:creationId xmlns:p14="http://schemas.microsoft.com/office/powerpoint/2010/main" val="186277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7925" y="476672"/>
            <a:ext cx="8083624" cy="369332"/>
          </a:xfrm>
          <a:prstGeom prst="rect">
            <a:avLst/>
          </a:prstGeom>
        </p:spPr>
        <p:txBody>
          <a:bodyPr wrap="square">
            <a:spAutoFit/>
          </a:bodyPr>
          <a:lstStyle/>
          <a:p>
            <a:r>
              <a:rPr lang="cs-CZ" sz="1800" dirty="0"/>
              <a:t>Otázky   - jaký je vztah mezi vědou a společností , jaká je role a  odpovědnost</a:t>
            </a:r>
            <a:r>
              <a:rPr lang="cs-CZ" sz="1600" dirty="0"/>
              <a:t>  vědce </a:t>
            </a:r>
          </a:p>
        </p:txBody>
      </p:sp>
      <p:sp>
        <p:nvSpPr>
          <p:cNvPr id="4" name="TextBox 3"/>
          <p:cNvSpPr txBox="1"/>
          <p:nvPr/>
        </p:nvSpPr>
        <p:spPr>
          <a:xfrm>
            <a:off x="565811" y="1912173"/>
            <a:ext cx="1261692" cy="369332"/>
          </a:xfrm>
          <a:prstGeom prst="rect">
            <a:avLst/>
          </a:prstGeom>
          <a:noFill/>
        </p:spPr>
        <p:txBody>
          <a:bodyPr wrap="none" rtlCol="0">
            <a:spAutoFit/>
          </a:bodyPr>
          <a:lstStyle/>
          <a:p>
            <a:r>
              <a:rPr lang="cs-CZ" dirty="0"/>
              <a:t>sebereflexe</a:t>
            </a:r>
          </a:p>
        </p:txBody>
      </p:sp>
      <p:sp>
        <p:nvSpPr>
          <p:cNvPr id="5" name="Rectangle 4"/>
          <p:cNvSpPr/>
          <p:nvPr/>
        </p:nvSpPr>
        <p:spPr>
          <a:xfrm>
            <a:off x="395536" y="1019621"/>
            <a:ext cx="8064895" cy="1077218"/>
          </a:xfrm>
          <a:prstGeom prst="rect">
            <a:avLst/>
          </a:prstGeom>
        </p:spPr>
        <p:txBody>
          <a:bodyPr wrap="square">
            <a:spAutoFit/>
          </a:bodyPr>
          <a:lstStyle/>
          <a:p>
            <a:r>
              <a:rPr lang="cs-CZ" dirty="0"/>
              <a:t>morální stránka – normativy, do hry vstupují systémy etických hodnot, dobové představy uspořádání  společnosti a světa </a:t>
            </a:r>
          </a:p>
          <a:p>
            <a:pPr>
              <a:tabLst>
                <a:tab pos="1528763" algn="l"/>
              </a:tabLst>
            </a:pPr>
            <a:endParaRPr lang="cs-CZ" sz="1400" dirty="0"/>
          </a:p>
          <a:p>
            <a:pPr>
              <a:tabLst>
                <a:tab pos="1528763" algn="l"/>
              </a:tabLst>
            </a:pPr>
            <a:r>
              <a:rPr lang="cs-CZ" sz="1400" dirty="0"/>
              <a:t> </a:t>
            </a:r>
          </a:p>
        </p:txBody>
      </p:sp>
      <p:sp>
        <p:nvSpPr>
          <p:cNvPr id="6" name="Rectangle 5"/>
          <p:cNvSpPr/>
          <p:nvPr/>
        </p:nvSpPr>
        <p:spPr>
          <a:xfrm>
            <a:off x="424910" y="2420888"/>
            <a:ext cx="8179537" cy="1200329"/>
          </a:xfrm>
          <a:prstGeom prst="rect">
            <a:avLst/>
          </a:prstGeom>
        </p:spPr>
        <p:txBody>
          <a:bodyPr wrap="square">
            <a:spAutoFit/>
          </a:bodyPr>
          <a:lstStyle/>
          <a:p>
            <a:r>
              <a:rPr lang="cs-CZ" dirty="0"/>
              <a:t>vztah mezi vědou a společností </a:t>
            </a:r>
          </a:p>
          <a:p>
            <a:r>
              <a:rPr lang="cs-CZ" dirty="0"/>
              <a:t>- věda - silný fenomén dnešní společnosti,  rozšiřující se dopad na život všech lidí.</a:t>
            </a:r>
          </a:p>
          <a:p>
            <a:endParaRPr lang="cs-CZ" dirty="0"/>
          </a:p>
          <a:p>
            <a:r>
              <a:rPr lang="cs-CZ" dirty="0"/>
              <a:t>-  zvídavost  - autonomní hodnota poznání – problémy medicíny, genetiky, etc</a:t>
            </a:r>
          </a:p>
        </p:txBody>
      </p:sp>
      <p:sp>
        <p:nvSpPr>
          <p:cNvPr id="7" name="Rectangle 6"/>
          <p:cNvSpPr/>
          <p:nvPr/>
        </p:nvSpPr>
        <p:spPr>
          <a:xfrm>
            <a:off x="531033" y="4005064"/>
            <a:ext cx="7699792" cy="646331"/>
          </a:xfrm>
          <a:prstGeom prst="rect">
            <a:avLst/>
          </a:prstGeom>
        </p:spPr>
        <p:txBody>
          <a:bodyPr wrap="square">
            <a:spAutoFit/>
          </a:bodyPr>
          <a:lstStyle/>
          <a:p>
            <a:pPr marL="285750" indent="-285750">
              <a:buFontTx/>
              <a:buChar char="-"/>
            </a:pPr>
            <a:r>
              <a:rPr lang="cs-CZ" dirty="0"/>
              <a:t>Jaký ideál určuje  směr vědy? </a:t>
            </a:r>
          </a:p>
          <a:p>
            <a:endParaRPr lang="cs-CZ" dirty="0"/>
          </a:p>
        </p:txBody>
      </p:sp>
    </p:spTree>
    <p:extLst>
      <p:ext uri="{BB962C8B-B14F-4D97-AF65-F5344CB8AC3E}">
        <p14:creationId xmlns:p14="http://schemas.microsoft.com/office/powerpoint/2010/main" val="164380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t>Děkujeme  </a:t>
            </a:r>
          </a:p>
        </p:txBody>
      </p:sp>
    </p:spTree>
    <p:extLst>
      <p:ext uri="{BB962C8B-B14F-4D97-AF65-F5344CB8AC3E}">
        <p14:creationId xmlns:p14="http://schemas.microsoft.com/office/powerpoint/2010/main" val="266097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178" y="1268760"/>
            <a:ext cx="533400" cy="5867400"/>
          </a:xfrm>
        </p:spPr>
        <p:txBody>
          <a:bodyPr>
            <a:normAutofit fontScale="90000"/>
          </a:bodyPr>
          <a:lstStyle/>
          <a:p>
            <a:r>
              <a:rPr lang="cs-CZ" dirty="0"/>
              <a:t>osnova</a:t>
            </a:r>
          </a:p>
        </p:txBody>
      </p:sp>
      <p:sp>
        <p:nvSpPr>
          <p:cNvPr id="3" name="Text Placeholder 2"/>
          <p:cNvSpPr>
            <a:spLocks noGrp="1"/>
          </p:cNvSpPr>
          <p:nvPr>
            <p:ph type="body" sz="quarter" idx="13"/>
          </p:nvPr>
        </p:nvSpPr>
        <p:spPr>
          <a:xfrm>
            <a:off x="340474" y="1268760"/>
            <a:ext cx="7385304" cy="671736"/>
          </a:xfrm>
        </p:spPr>
        <p:txBody>
          <a:bodyPr>
            <a:normAutofit/>
          </a:bodyPr>
          <a:lstStyle/>
          <a:p>
            <a:r>
              <a:rPr lang="cs-CZ" sz="2000" dirty="0"/>
              <a:t>Vědci a společnost</a:t>
            </a:r>
          </a:p>
        </p:txBody>
      </p:sp>
      <p:sp>
        <p:nvSpPr>
          <p:cNvPr id="4" name="Text Placeholder 3"/>
          <p:cNvSpPr>
            <a:spLocks noGrp="1"/>
          </p:cNvSpPr>
          <p:nvPr>
            <p:ph type="body" sz="quarter" idx="15"/>
          </p:nvPr>
        </p:nvSpPr>
        <p:spPr>
          <a:xfrm>
            <a:off x="323528" y="2204864"/>
            <a:ext cx="7391400" cy="790600"/>
          </a:xfrm>
        </p:spPr>
        <p:txBody>
          <a:bodyPr>
            <a:normAutofit/>
          </a:bodyPr>
          <a:lstStyle/>
          <a:p>
            <a:r>
              <a:rPr lang="cs-CZ" sz="2000" dirty="0"/>
              <a:t>Střety vědců s ideologií a náboženstvím</a:t>
            </a:r>
          </a:p>
        </p:txBody>
      </p:sp>
      <p:sp>
        <p:nvSpPr>
          <p:cNvPr id="5" name="Text Placeholder 4"/>
          <p:cNvSpPr>
            <a:spLocks noGrp="1"/>
          </p:cNvSpPr>
          <p:nvPr>
            <p:ph type="body" sz="quarter" idx="17"/>
          </p:nvPr>
        </p:nvSpPr>
        <p:spPr>
          <a:xfrm>
            <a:off x="340474" y="3308648"/>
            <a:ext cx="7429456" cy="837456"/>
          </a:xfrm>
        </p:spPr>
        <p:txBody>
          <a:bodyPr>
            <a:normAutofit/>
          </a:bodyPr>
          <a:lstStyle/>
          <a:p>
            <a:r>
              <a:rPr lang="cs-CZ" sz="2000" dirty="0"/>
              <a:t>Boj vědců za lidská práva</a:t>
            </a:r>
          </a:p>
        </p:txBody>
      </p:sp>
      <p:sp>
        <p:nvSpPr>
          <p:cNvPr id="6" name="Text Placeholder 5"/>
          <p:cNvSpPr>
            <a:spLocks noGrp="1"/>
          </p:cNvSpPr>
          <p:nvPr>
            <p:ph type="body" sz="quarter" idx="19"/>
          </p:nvPr>
        </p:nvSpPr>
        <p:spPr>
          <a:xfrm>
            <a:off x="340474" y="4460776"/>
            <a:ext cx="7357448" cy="740296"/>
          </a:xfrm>
        </p:spPr>
        <p:txBody>
          <a:bodyPr>
            <a:normAutofit/>
          </a:bodyPr>
          <a:lstStyle/>
          <a:p>
            <a:r>
              <a:rPr lang="cs-CZ" sz="2000" dirty="0"/>
              <a:t>Nebezpečná věda</a:t>
            </a:r>
          </a:p>
        </p:txBody>
      </p:sp>
      <p:sp>
        <p:nvSpPr>
          <p:cNvPr id="7" name="Text Placeholder 6"/>
          <p:cNvSpPr>
            <a:spLocks noGrp="1"/>
          </p:cNvSpPr>
          <p:nvPr>
            <p:ph type="body" sz="quarter" idx="21"/>
          </p:nvPr>
        </p:nvSpPr>
        <p:spPr>
          <a:xfrm>
            <a:off x="340474" y="5540896"/>
            <a:ext cx="7385304" cy="715144"/>
          </a:xfrm>
        </p:spPr>
        <p:txBody>
          <a:bodyPr>
            <a:normAutofit/>
          </a:bodyPr>
          <a:lstStyle/>
          <a:p>
            <a:r>
              <a:rPr lang="cs-CZ" sz="2000" dirty="0"/>
              <a:t>Věda a hrozby budoucnosti</a:t>
            </a:r>
          </a:p>
        </p:txBody>
      </p:sp>
      <p:sp>
        <p:nvSpPr>
          <p:cNvPr id="15" name="Text Placeholder 14"/>
          <p:cNvSpPr>
            <a:spLocks noGrp="1"/>
          </p:cNvSpPr>
          <p:nvPr>
            <p:ph type="body" sz="quarter" idx="14"/>
          </p:nvPr>
        </p:nvSpPr>
        <p:spPr>
          <a:xfrm>
            <a:off x="7725778" y="1268760"/>
            <a:ext cx="685800" cy="228600"/>
          </a:xfrm>
        </p:spPr>
        <p:txBody>
          <a:bodyPr>
            <a:normAutofit fontScale="92500" lnSpcReduction="10000"/>
          </a:bodyPr>
          <a:lstStyle/>
          <a:p>
            <a:r>
              <a:rPr lang="cs-CZ" dirty="0"/>
              <a:t>1</a:t>
            </a:r>
          </a:p>
        </p:txBody>
      </p:sp>
      <p:sp>
        <p:nvSpPr>
          <p:cNvPr id="16" name="Text Placeholder 15"/>
          <p:cNvSpPr>
            <a:spLocks noGrp="1"/>
          </p:cNvSpPr>
          <p:nvPr>
            <p:ph type="body" sz="quarter" idx="16"/>
          </p:nvPr>
        </p:nvSpPr>
        <p:spPr>
          <a:xfrm>
            <a:off x="7725778" y="2228528"/>
            <a:ext cx="685800" cy="228600"/>
          </a:xfrm>
        </p:spPr>
        <p:txBody>
          <a:bodyPr>
            <a:normAutofit fontScale="92500" lnSpcReduction="10000"/>
          </a:bodyPr>
          <a:lstStyle/>
          <a:p>
            <a:r>
              <a:rPr lang="cs-CZ" dirty="0"/>
              <a:t>2</a:t>
            </a:r>
          </a:p>
        </p:txBody>
      </p:sp>
      <p:sp>
        <p:nvSpPr>
          <p:cNvPr id="17" name="Text Placeholder 16"/>
          <p:cNvSpPr>
            <a:spLocks noGrp="1"/>
          </p:cNvSpPr>
          <p:nvPr>
            <p:ph type="body" sz="quarter" idx="18"/>
          </p:nvPr>
        </p:nvSpPr>
        <p:spPr>
          <a:xfrm>
            <a:off x="7725778" y="3308648"/>
            <a:ext cx="685800" cy="228600"/>
          </a:xfrm>
        </p:spPr>
        <p:txBody>
          <a:bodyPr>
            <a:normAutofit fontScale="92500" lnSpcReduction="10000"/>
          </a:bodyPr>
          <a:lstStyle/>
          <a:p>
            <a:r>
              <a:rPr lang="cs-CZ" dirty="0"/>
              <a:t>3</a:t>
            </a:r>
          </a:p>
        </p:txBody>
      </p:sp>
      <p:sp>
        <p:nvSpPr>
          <p:cNvPr id="18" name="Text Placeholder 17"/>
          <p:cNvSpPr>
            <a:spLocks noGrp="1"/>
          </p:cNvSpPr>
          <p:nvPr>
            <p:ph type="body" sz="quarter" idx="20"/>
          </p:nvPr>
        </p:nvSpPr>
        <p:spPr>
          <a:xfrm>
            <a:off x="7725778" y="4460776"/>
            <a:ext cx="685800" cy="228600"/>
          </a:xfrm>
        </p:spPr>
        <p:txBody>
          <a:bodyPr>
            <a:normAutofit fontScale="92500" lnSpcReduction="10000"/>
          </a:bodyPr>
          <a:lstStyle/>
          <a:p>
            <a:r>
              <a:rPr lang="cs-CZ" dirty="0"/>
              <a:t>4</a:t>
            </a:r>
          </a:p>
        </p:txBody>
      </p:sp>
      <p:sp>
        <p:nvSpPr>
          <p:cNvPr id="19" name="Text Placeholder 18"/>
          <p:cNvSpPr>
            <a:spLocks noGrp="1"/>
          </p:cNvSpPr>
          <p:nvPr>
            <p:ph type="body" sz="quarter" idx="22"/>
          </p:nvPr>
        </p:nvSpPr>
        <p:spPr>
          <a:xfrm>
            <a:off x="7725778" y="5540896"/>
            <a:ext cx="685800" cy="228600"/>
          </a:xfrm>
        </p:spPr>
        <p:txBody>
          <a:bodyPr>
            <a:normAutofit fontScale="92500" lnSpcReduction="10000"/>
          </a:bodyPr>
          <a:lstStyle/>
          <a:p>
            <a:r>
              <a:rPr lang="cs-CZ" dirty="0"/>
              <a:t>5</a:t>
            </a:r>
          </a:p>
        </p:txBody>
      </p:sp>
      <p:sp>
        <p:nvSpPr>
          <p:cNvPr id="14" name="Rectangle 3"/>
          <p:cNvSpPr>
            <a:spLocks noGrp="1"/>
          </p:cNvSpPr>
          <p:nvPr>
            <p:ph type="body" sz="quarter" idx="13"/>
          </p:nvPr>
        </p:nvSpPr>
        <p:spPr>
          <a:xfrm>
            <a:off x="251520" y="404664"/>
            <a:ext cx="8077200" cy="576064"/>
          </a:xfrm>
          <a:solidFill>
            <a:schemeClr val="accent6">
              <a:lumMod val="75000"/>
              <a:alpha val="97000"/>
            </a:schemeClr>
          </a:solidFill>
        </p:spPr>
        <p:txBody>
          <a:bodyPr>
            <a:normAutofit/>
          </a:bodyPr>
          <a:lstStyle/>
          <a:p>
            <a:pPr algn="ctr"/>
            <a:r>
              <a:rPr lang="cs-CZ" sz="1600" b="1" dirty="0">
                <a:solidFill>
                  <a:schemeClr val="bg1"/>
                </a:solidFill>
              </a:rPr>
              <a:t>Jsou  vědci</a:t>
            </a:r>
            <a:r>
              <a:rPr lang="en-US" sz="1600" b="1" dirty="0">
                <a:solidFill>
                  <a:schemeClr val="bg1"/>
                </a:solidFill>
              </a:rPr>
              <a:t>  </a:t>
            </a:r>
            <a:r>
              <a:rPr lang="en-US" sz="1600" b="1" dirty="0" err="1">
                <a:solidFill>
                  <a:schemeClr val="bg1"/>
                </a:solidFill>
              </a:rPr>
              <a:t>jako</a:t>
            </a:r>
            <a:r>
              <a:rPr lang="en-US" sz="1600" b="1" dirty="0">
                <a:solidFill>
                  <a:schemeClr val="bg1"/>
                </a:solidFill>
              </a:rPr>
              <a:t>  </a:t>
            </a:r>
            <a:r>
              <a:rPr lang="en-US" sz="1600" b="1" dirty="0" err="1">
                <a:solidFill>
                  <a:schemeClr val="bg1"/>
                </a:solidFill>
              </a:rPr>
              <a:t>osobnosti</a:t>
            </a:r>
            <a:r>
              <a:rPr lang="en-US" sz="1600" b="1" dirty="0">
                <a:solidFill>
                  <a:schemeClr val="bg1"/>
                </a:solidFill>
              </a:rPr>
              <a:t>  </a:t>
            </a:r>
            <a:r>
              <a:rPr lang="en-US" sz="1600" b="1" dirty="0" err="1">
                <a:solidFill>
                  <a:schemeClr val="bg1"/>
                </a:solidFill>
              </a:rPr>
              <a:t>veřejného</a:t>
            </a:r>
            <a:r>
              <a:rPr lang="en-US" sz="1600" b="1" dirty="0">
                <a:solidFill>
                  <a:schemeClr val="bg1"/>
                </a:solidFill>
              </a:rPr>
              <a:t> </a:t>
            </a:r>
            <a:r>
              <a:rPr lang="en-US" sz="1600" b="1" dirty="0" err="1">
                <a:solidFill>
                  <a:schemeClr val="bg1"/>
                </a:solidFill>
              </a:rPr>
              <a:t>života</a:t>
            </a:r>
            <a:r>
              <a:rPr lang="cs-CZ" sz="1600" b="1" dirty="0">
                <a:solidFill>
                  <a:schemeClr val="bg1"/>
                </a:solidFill>
              </a:rPr>
              <a:t> </a:t>
            </a:r>
            <a:r>
              <a:rPr lang="en-US" sz="1600" b="1" dirty="0">
                <a:solidFill>
                  <a:schemeClr val="bg1"/>
                </a:solidFill>
              </a:rPr>
              <a:t> </a:t>
            </a:r>
            <a:r>
              <a:rPr lang="en-US" sz="1600" b="1" dirty="0" err="1">
                <a:solidFill>
                  <a:schemeClr val="bg1"/>
                </a:solidFill>
              </a:rPr>
              <a:t>mimo</a:t>
            </a:r>
            <a:r>
              <a:rPr lang="en-US" sz="1600" b="1" dirty="0">
                <a:solidFill>
                  <a:schemeClr val="bg1"/>
                </a:solidFill>
              </a:rPr>
              <a:t> </a:t>
            </a:r>
            <a:r>
              <a:rPr lang="en-US" sz="1600" b="1" dirty="0" err="1">
                <a:solidFill>
                  <a:schemeClr val="bg1"/>
                </a:solidFill>
              </a:rPr>
              <a:t>realitu</a:t>
            </a:r>
            <a:r>
              <a:rPr lang="en-US" sz="1600" b="1" dirty="0">
                <a:solidFill>
                  <a:schemeClr val="bg1"/>
                </a:solidFill>
              </a:rPr>
              <a:t>?</a:t>
            </a:r>
          </a:p>
        </p:txBody>
      </p:sp>
      <p:sp>
        <p:nvSpPr>
          <p:cNvPr id="8" name="Action Button: Custom 7">
            <a:hlinkClick r:id="" action="ppaction://noaction" highlightClick="1"/>
          </p:cNvPr>
          <p:cNvSpPr/>
          <p:nvPr/>
        </p:nvSpPr>
        <p:spPr>
          <a:xfrm>
            <a:off x="7956376" y="1628800"/>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Action Button: Custom 19">
            <a:hlinkClick r:id="" action="ppaction://noaction" highlightClick="1"/>
          </p:cNvPr>
          <p:cNvSpPr/>
          <p:nvPr/>
        </p:nvSpPr>
        <p:spPr>
          <a:xfrm>
            <a:off x="7976077" y="2636912"/>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Action Button: Custom 20">
            <a:hlinkClick r:id="" action="ppaction://noaction" highlightClick="1"/>
          </p:cNvPr>
          <p:cNvSpPr/>
          <p:nvPr/>
        </p:nvSpPr>
        <p:spPr>
          <a:xfrm>
            <a:off x="7974204" y="3717032"/>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Isosceles Triangle 8"/>
          <p:cNvSpPr/>
          <p:nvPr/>
        </p:nvSpPr>
        <p:spPr>
          <a:xfrm>
            <a:off x="7976077" y="4797152"/>
            <a:ext cx="277577" cy="21630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Isosceles Triangle 21"/>
          <p:cNvSpPr/>
          <p:nvPr/>
        </p:nvSpPr>
        <p:spPr>
          <a:xfrm>
            <a:off x="7989688" y="5877272"/>
            <a:ext cx="277577" cy="21630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6139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p>
            <a:r>
              <a:rPr lang="en-US" dirty="0"/>
              <a:t>Sample Slides</a:t>
            </a:r>
          </a:p>
        </p:txBody>
      </p:sp>
      <p:sp>
        <p:nvSpPr>
          <p:cNvPr id="4" name="Text Placeholder 2"/>
          <p:cNvSpPr txBox="1">
            <a:spLocks/>
          </p:cNvSpPr>
          <p:nvPr/>
        </p:nvSpPr>
        <p:spPr>
          <a:xfrm>
            <a:off x="317212" y="284924"/>
            <a:ext cx="7855188" cy="67173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1800" dirty="0">
                <a:solidFill>
                  <a:schemeClr val="bg1"/>
                </a:solidFill>
              </a:rPr>
              <a:t>Vědci a společnost</a:t>
            </a:r>
          </a:p>
        </p:txBody>
      </p:sp>
      <p:sp>
        <p:nvSpPr>
          <p:cNvPr id="5" name="TextBox 4"/>
          <p:cNvSpPr txBox="1"/>
          <p:nvPr/>
        </p:nvSpPr>
        <p:spPr>
          <a:xfrm>
            <a:off x="317212" y="1443841"/>
            <a:ext cx="8719284" cy="4801314"/>
          </a:xfrm>
          <a:prstGeom prst="rect">
            <a:avLst/>
          </a:prstGeom>
          <a:noFill/>
        </p:spPr>
        <p:txBody>
          <a:bodyPr wrap="square" rtlCol="0">
            <a:spAutoFit/>
          </a:bodyPr>
          <a:lstStyle/>
          <a:p>
            <a:pPr marL="285750" indent="-285750">
              <a:buFont typeface="Arial" pitchFamily="34" charset="0"/>
              <a:buChar char="•"/>
            </a:pPr>
            <a:r>
              <a:rPr lang="cs-CZ" dirty="0"/>
              <a:t>výběr vědeckých a lidských aktivit prominentních  vědců, kteří - přinejmenším v určité době svého života - projevili významnou veřejnou angažovanost</a:t>
            </a:r>
          </a:p>
          <a:p>
            <a:pPr marL="285750" indent="-285750">
              <a:buFont typeface="Arial" pitchFamily="34" charset="0"/>
              <a:buChar char="•"/>
            </a:pPr>
            <a:endParaRPr lang="cs-CZ" dirty="0"/>
          </a:p>
          <a:p>
            <a:pPr marL="285750" indent="-285750">
              <a:buFont typeface="Arial" pitchFamily="34" charset="0"/>
              <a:buChar char="•"/>
            </a:pPr>
            <a:r>
              <a:rPr lang="cs-CZ" dirty="0"/>
              <a:t>svobodný duch vědy vede ke konfliktu s konzervativními aspekty dominantní ideologie,</a:t>
            </a:r>
          </a:p>
          <a:p>
            <a:r>
              <a:rPr lang="cs-CZ" dirty="0"/>
              <a:t>      rebelové ve vědě se stávají také vzbouřenci ve společnosti </a:t>
            </a:r>
          </a:p>
          <a:p>
            <a:pPr marL="285750" indent="-285750">
              <a:buFont typeface="Arial" pitchFamily="34" charset="0"/>
              <a:buChar char="•"/>
            </a:pPr>
            <a:endParaRPr lang="cs-CZ" dirty="0"/>
          </a:p>
          <a:p>
            <a:pPr marL="285750" indent="-285750">
              <a:buFont typeface="Arial" pitchFamily="34" charset="0"/>
              <a:buChar char="•"/>
            </a:pPr>
            <a:r>
              <a:rPr lang="cs-CZ" dirty="0"/>
              <a:t>při obraně svobody vědy se vědci často zajímají o širší politická a lidská práva </a:t>
            </a:r>
          </a:p>
          <a:p>
            <a:pPr marL="285750" indent="-285750">
              <a:buFont typeface="Arial" pitchFamily="34" charset="0"/>
              <a:buChar char="•"/>
            </a:pPr>
            <a:endParaRPr lang="cs-CZ" dirty="0"/>
          </a:p>
          <a:p>
            <a:pPr marL="285750" indent="-285750">
              <a:buFont typeface="Arial" pitchFamily="34" charset="0"/>
              <a:buChar char="•"/>
            </a:pPr>
            <a:r>
              <a:rPr lang="cs-CZ" dirty="0"/>
              <a:t>mnohdy v minulosti byli vědci společensky pasivní, aby se vyhnuli konfliktu </a:t>
            </a:r>
          </a:p>
          <a:p>
            <a:r>
              <a:rPr lang="cs-CZ" dirty="0"/>
              <a:t>     s náboženskými a politickými institucemi</a:t>
            </a:r>
          </a:p>
          <a:p>
            <a:endParaRPr lang="cs-CZ" dirty="0"/>
          </a:p>
          <a:p>
            <a:pPr marL="285750" indent="-285750">
              <a:buFont typeface="Arial" pitchFamily="34" charset="0"/>
              <a:buChar char="•"/>
            </a:pPr>
            <a:r>
              <a:rPr lang="cs-CZ" dirty="0"/>
              <a:t>nynější vědecké a akademické instituce mají tendenci vytvářet slonovinové věže pro ty, kteřé splňují  požadavky  scientometrie a prosazují ducha shody. </a:t>
            </a:r>
          </a:p>
          <a:p>
            <a:r>
              <a:rPr lang="cs-CZ" dirty="0"/>
              <a:t>     V dlouhodobém horizontu by tento  postoj k vědě  mohl narušit  její tvůrčí povahu.</a:t>
            </a:r>
          </a:p>
          <a:p>
            <a:endParaRPr lang="cs-CZ" dirty="0"/>
          </a:p>
          <a:p>
            <a:pPr marL="285750" indent="-285750">
              <a:buFont typeface="Arial" pitchFamily="34" charset="0"/>
              <a:buChar char="•"/>
            </a:pPr>
            <a:r>
              <a:rPr lang="cs-CZ" dirty="0"/>
              <a:t>postoje vědců k možnosti  zneužití vědeckého poznání</a:t>
            </a:r>
          </a:p>
          <a:p>
            <a:endParaRPr lang="cs-CZ" dirty="0"/>
          </a:p>
        </p:txBody>
      </p:sp>
      <p:sp>
        <p:nvSpPr>
          <p:cNvPr id="7" name="Action Button: Custom 6">
            <a:hlinkClick r:id="" action="ppaction://noaction" highlightClick="1"/>
          </p:cNvPr>
          <p:cNvSpPr/>
          <p:nvPr/>
        </p:nvSpPr>
        <p:spPr>
          <a:xfrm>
            <a:off x="8388424" y="404768"/>
            <a:ext cx="216024" cy="216024"/>
          </a:xfrm>
          <a:prstGeom prst="actionButtonBlank">
            <a:avLst/>
          </a:prstGeom>
          <a:solidFill>
            <a:srgbClr val="A0A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p>
            <a:r>
              <a:rPr lang="en-US" dirty="0"/>
              <a:t>Sample Slides</a:t>
            </a:r>
          </a:p>
        </p:txBody>
      </p:sp>
      <p:sp>
        <p:nvSpPr>
          <p:cNvPr id="5" name="Text Placeholder 3"/>
          <p:cNvSpPr txBox="1">
            <a:spLocks/>
          </p:cNvSpPr>
          <p:nvPr/>
        </p:nvSpPr>
        <p:spPr>
          <a:xfrm>
            <a:off x="395536" y="391599"/>
            <a:ext cx="7920880" cy="790600"/>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1800" dirty="0">
                <a:solidFill>
                  <a:schemeClr val="bg1"/>
                </a:solidFill>
              </a:rPr>
              <a:t>Střety vědců s ideologií a náboženstvím</a:t>
            </a:r>
          </a:p>
        </p:txBody>
      </p:sp>
      <p:sp>
        <p:nvSpPr>
          <p:cNvPr id="4" name="Rectangle 3"/>
          <p:cNvSpPr/>
          <p:nvPr/>
        </p:nvSpPr>
        <p:spPr>
          <a:xfrm>
            <a:off x="473904" y="1484784"/>
            <a:ext cx="8274560" cy="4524315"/>
          </a:xfrm>
          <a:prstGeom prst="rect">
            <a:avLst/>
          </a:prstGeom>
        </p:spPr>
        <p:txBody>
          <a:bodyPr wrap="square">
            <a:spAutoFit/>
          </a:bodyPr>
          <a:lstStyle/>
          <a:p>
            <a:endParaRPr lang="cs-CZ" dirty="0"/>
          </a:p>
          <a:p>
            <a:endParaRPr lang="cs-CZ" dirty="0"/>
          </a:p>
          <a:p>
            <a:endParaRPr lang="cs-CZ" dirty="0"/>
          </a:p>
          <a:p>
            <a:r>
              <a:rPr lang="cs-CZ" dirty="0"/>
              <a:t>Konflikt mezi vědou a ideologií – dynamická povaha vědy v protikladu k rigidním sklonům ideologií.</a:t>
            </a:r>
          </a:p>
          <a:p>
            <a:endParaRPr lang="cs-CZ" dirty="0"/>
          </a:p>
          <a:p>
            <a:r>
              <a:rPr lang="cs-CZ" dirty="0"/>
              <a:t>Neodvádí vědce intenzivní společenská angažovanost od jeho pravého poslání? </a:t>
            </a:r>
          </a:p>
          <a:p>
            <a:r>
              <a:rPr lang="cs-CZ" dirty="0"/>
              <a:t>(Einsteinovo srovnání Galilea  a Keplera)</a:t>
            </a:r>
          </a:p>
          <a:p>
            <a:endParaRPr lang="cs-CZ" dirty="0"/>
          </a:p>
          <a:p>
            <a:r>
              <a:rPr lang="cs-CZ" dirty="0"/>
              <a:t>Konflikty se sovětskými ideology,  </a:t>
            </a:r>
            <a:r>
              <a:rPr lang="en-US" dirty="0" err="1"/>
              <a:t>marxismu</a:t>
            </a:r>
            <a:r>
              <a:rPr lang="cs-CZ" dirty="0"/>
              <a:t>s</a:t>
            </a:r>
            <a:r>
              <a:rPr lang="en-US" dirty="0"/>
              <a:t>-</a:t>
            </a:r>
            <a:r>
              <a:rPr lang="en-US" dirty="0" err="1"/>
              <a:t>leni</a:t>
            </a:r>
            <a:r>
              <a:rPr lang="cs-CZ" dirty="0"/>
              <a:t>ni</a:t>
            </a:r>
            <a:r>
              <a:rPr lang="en-US" dirty="0" err="1"/>
              <a:t>smu</a:t>
            </a:r>
            <a:r>
              <a:rPr lang="cs-CZ" dirty="0"/>
              <a:t>s  se prohlašoval za</a:t>
            </a:r>
            <a:r>
              <a:rPr lang="en-US" dirty="0"/>
              <a:t> </a:t>
            </a:r>
            <a:r>
              <a:rPr lang="en-US" dirty="0" err="1"/>
              <a:t>vědecký</a:t>
            </a:r>
            <a:r>
              <a:rPr lang="cs-CZ" dirty="0"/>
              <a:t> světo</a:t>
            </a:r>
            <a:r>
              <a:rPr lang="en-US" dirty="0" err="1"/>
              <a:t>názor</a:t>
            </a:r>
            <a:r>
              <a:rPr lang="en-US" dirty="0"/>
              <a:t>, a </a:t>
            </a:r>
            <a:r>
              <a:rPr lang="cs-CZ" dirty="0"/>
              <a:t> z této pozice </a:t>
            </a:r>
            <a:r>
              <a:rPr lang="en-US" dirty="0" err="1"/>
              <a:t>určoval</a:t>
            </a:r>
            <a:r>
              <a:rPr lang="en-US" dirty="0"/>
              <a:t> </a:t>
            </a:r>
            <a:r>
              <a:rPr lang="cs-CZ" dirty="0"/>
              <a:t>,</a:t>
            </a:r>
            <a:r>
              <a:rPr lang="en-US" dirty="0"/>
              <a:t> co je a co </a:t>
            </a:r>
            <a:r>
              <a:rPr lang="en-US" dirty="0" err="1"/>
              <a:t>není</a:t>
            </a:r>
            <a:r>
              <a:rPr lang="en-US" dirty="0"/>
              <a:t> </a:t>
            </a:r>
            <a:r>
              <a:rPr lang="en-US" dirty="0" err="1"/>
              <a:t>správnou</a:t>
            </a:r>
            <a:r>
              <a:rPr lang="en-US" dirty="0"/>
              <a:t> </a:t>
            </a:r>
            <a:r>
              <a:rPr lang="en-US" dirty="0" err="1"/>
              <a:t>vědou</a:t>
            </a:r>
            <a:r>
              <a:rPr lang="en-US" dirty="0"/>
              <a:t>. </a:t>
            </a:r>
          </a:p>
          <a:p>
            <a:endParaRPr lang="en-US" dirty="0"/>
          </a:p>
          <a:p>
            <a:r>
              <a:rPr lang="cs-CZ" dirty="0"/>
              <a:t/>
            </a:r>
            <a:br>
              <a:rPr lang="cs-CZ" dirty="0"/>
            </a:br>
            <a:r>
              <a:rPr lang="cs-CZ" dirty="0"/>
              <a:t>Biologie, lysenkismus, snahy o podobnou likvidaci vědy v oblasti fyziky –zejména teorie relativity a kosmologie</a:t>
            </a:r>
            <a:br>
              <a:rPr lang="cs-CZ" dirty="0"/>
            </a:br>
            <a:endParaRPr lang="cs-CZ" dirty="0"/>
          </a:p>
        </p:txBody>
      </p:sp>
      <p:sp>
        <p:nvSpPr>
          <p:cNvPr id="7" name="Rectangle 6"/>
          <p:cNvSpPr/>
          <p:nvPr/>
        </p:nvSpPr>
        <p:spPr>
          <a:xfrm>
            <a:off x="483734" y="1459890"/>
            <a:ext cx="8064896" cy="646331"/>
          </a:xfrm>
          <a:prstGeom prst="rect">
            <a:avLst/>
          </a:prstGeom>
        </p:spPr>
        <p:txBody>
          <a:bodyPr wrap="square">
            <a:spAutoFit/>
          </a:bodyPr>
          <a:lstStyle/>
          <a:p>
            <a:r>
              <a:rPr lang="cs-CZ" dirty="0"/>
              <a:t>Vědci pracují s racionální argumentací, bývají  kritičtí a svobodomyslní, zkoušejí  nové způsoby předkládání názorů</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877" y="655930"/>
            <a:ext cx="2555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1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3352" y="5983416"/>
            <a:ext cx="8077200" cy="455712"/>
          </a:xfrm>
        </p:spPr>
        <p:txBody>
          <a:bodyPr/>
          <a:lstStyle/>
          <a:p>
            <a:endParaRPr lang="cs-CZ" dirty="0"/>
          </a:p>
        </p:txBody>
      </p:sp>
      <p:sp>
        <p:nvSpPr>
          <p:cNvPr id="3" name="Rectangle 2"/>
          <p:cNvSpPr/>
          <p:nvPr/>
        </p:nvSpPr>
        <p:spPr>
          <a:xfrm>
            <a:off x="467544" y="855960"/>
            <a:ext cx="8424936" cy="4801314"/>
          </a:xfrm>
          <a:prstGeom prst="rect">
            <a:avLst/>
          </a:prstGeom>
        </p:spPr>
        <p:txBody>
          <a:bodyPr wrap="square">
            <a:spAutoFit/>
          </a:bodyPr>
          <a:lstStyle/>
          <a:p>
            <a:r>
              <a:rPr lang="cs-CZ" dirty="0"/>
              <a:t>  		</a:t>
            </a:r>
            <a:r>
              <a:rPr lang="cs-CZ" b="1" dirty="0"/>
              <a:t>Blaise Pascal</a:t>
            </a:r>
          </a:p>
          <a:p>
            <a:r>
              <a:rPr lang="cs-CZ" dirty="0"/>
              <a:t>		1623 Clermont – 1662 Paris</a:t>
            </a:r>
            <a:br>
              <a:rPr lang="cs-CZ" dirty="0"/>
            </a:br>
            <a:r>
              <a:rPr lang="cs-CZ" dirty="0"/>
              <a:t/>
            </a:r>
            <a:br>
              <a:rPr lang="cs-CZ" dirty="0"/>
            </a:br>
            <a:r>
              <a:rPr lang="cs-CZ" dirty="0"/>
              <a:t>Matematika, fyzika, konstrukce mechanického  počítače, postupný odvrat od vědy k filosofii a k náboženství (Myšlenky ,  1657-1658.)</a:t>
            </a:r>
            <a:br>
              <a:rPr lang="cs-CZ" dirty="0"/>
            </a:br>
            <a:r>
              <a:rPr lang="cs-CZ" dirty="0"/>
              <a:t/>
            </a:r>
            <a:br>
              <a:rPr lang="cs-CZ" dirty="0"/>
            </a:br>
            <a:r>
              <a:rPr lang="cs-CZ" dirty="0"/>
              <a:t>Společenská angažovanost – kritika jezuitů (Dopisy venkovanovi).  </a:t>
            </a:r>
          </a:p>
          <a:p>
            <a:r>
              <a:rPr lang="cs-CZ" dirty="0"/>
              <a:t>Jde mu o zachování čistotu víry, odmítá sofistické úvahy jezuitů na základě přesné logiky. </a:t>
            </a:r>
          </a:p>
          <a:p>
            <a:r>
              <a:rPr lang="cs-CZ" dirty="0"/>
              <a:t>V Listech je odsouzen i zákaz Galileova učení.</a:t>
            </a:r>
          </a:p>
          <a:p>
            <a:r>
              <a:rPr lang="cs-CZ" dirty="0"/>
              <a:t/>
            </a:r>
            <a:br>
              <a:rPr lang="cs-CZ" dirty="0"/>
            </a:br>
            <a:r>
              <a:rPr lang="cs-CZ" dirty="0"/>
              <a:t>K propagaci svých názorů využívá Pascal důmyslné utajené organizace</a:t>
            </a:r>
            <a:br>
              <a:rPr lang="cs-CZ" dirty="0"/>
            </a:br>
            <a:r>
              <a:rPr lang="cs-CZ" dirty="0"/>
              <a:t>(tiskárna, distribuce), čímž se stává předchůdcem samizdatu.</a:t>
            </a:r>
            <a:br>
              <a:rPr lang="cs-CZ" dirty="0"/>
            </a:br>
            <a:r>
              <a:rPr lang="cs-CZ" dirty="0"/>
              <a:t/>
            </a:r>
            <a:br>
              <a:rPr lang="cs-CZ" dirty="0"/>
            </a:br>
            <a:r>
              <a:rPr lang="cs-CZ" dirty="0"/>
              <a:t>V pozdějších letech obhajoba Port Royalu (vzdělávací instituce opírající se o učení sv. Augustina) proti oficiálním křesťanským autoritám. Rozporná situace intelektuála, který chce být věren pravdě, jak jí rozumí, a zároveň zůstat loajální.</a:t>
            </a:r>
            <a:br>
              <a:rPr lang="cs-CZ" dirty="0"/>
            </a:b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952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 Signature of &#10; Blaise Pasc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873497"/>
            <a:ext cx="12477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611560"/>
            <a:ext cx="2555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72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063" y="3663823"/>
            <a:ext cx="2322190" cy="178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p:cNvSpPr>
          <p:nvPr>
            <p:ph type="ctrTitle"/>
          </p:nvPr>
        </p:nvSpPr>
        <p:spPr>
          <a:xfrm>
            <a:off x="179512" y="6354454"/>
            <a:ext cx="7239000" cy="533400"/>
          </a:xfrm>
        </p:spPr>
        <p:txBody>
          <a:bodyPr/>
          <a:lstStyle/>
          <a:p>
            <a:r>
              <a:rPr lang="en-US" dirty="0"/>
              <a:t>Sample Slides</a:t>
            </a:r>
          </a:p>
        </p:txBody>
      </p:sp>
      <p:sp>
        <p:nvSpPr>
          <p:cNvPr id="5" name="Text Placeholder 4"/>
          <p:cNvSpPr txBox="1">
            <a:spLocks/>
          </p:cNvSpPr>
          <p:nvPr/>
        </p:nvSpPr>
        <p:spPr>
          <a:xfrm>
            <a:off x="467544" y="404664"/>
            <a:ext cx="7560840" cy="83745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1800" b="1" dirty="0">
                <a:solidFill>
                  <a:schemeClr val="bg1"/>
                </a:solidFill>
              </a:rPr>
              <a:t>Boj vědců za lidská práva  I   Albert  Einstein</a:t>
            </a:r>
          </a:p>
        </p:txBody>
      </p:sp>
      <p:sp>
        <p:nvSpPr>
          <p:cNvPr id="2" name="Rectangle 1"/>
          <p:cNvSpPr/>
          <p:nvPr/>
        </p:nvSpPr>
        <p:spPr>
          <a:xfrm>
            <a:off x="440235" y="1412776"/>
            <a:ext cx="7992888" cy="4293483"/>
          </a:xfrm>
          <a:prstGeom prst="rect">
            <a:avLst/>
          </a:prstGeom>
        </p:spPr>
        <p:txBody>
          <a:bodyPr wrap="square">
            <a:spAutoFit/>
          </a:bodyPr>
          <a:lstStyle/>
          <a:p>
            <a:pPr marL="285750" indent="-285750">
              <a:buFont typeface="Arial" pitchFamily="34" charset="0"/>
              <a:buChar char="•"/>
            </a:pPr>
            <a:r>
              <a:rPr lang="cs-CZ" dirty="0"/>
              <a:t>Einsteinův raný zájem o náboženství překonaný kritickým uvažováním, později se navrací na vyšší úrovni.</a:t>
            </a:r>
          </a:p>
          <a:p>
            <a:pPr>
              <a:lnSpc>
                <a:spcPct val="150000"/>
              </a:lnSpc>
            </a:pPr>
            <a:endParaRPr lang="cs-CZ" sz="1400" dirty="0"/>
          </a:p>
          <a:p>
            <a:pPr marL="285750" indent="-285750">
              <a:buFont typeface="Arial" pitchFamily="34" charset="0"/>
              <a:buChar char="•"/>
            </a:pPr>
            <a:r>
              <a:rPr lang="cs-CZ" dirty="0"/>
              <a:t>Odpor k militarismu vede k pacifismu, který se projevuje již za první světové války a později doporučováním odmítání vojenské služby – viz dopis Masarykovi  - záležitost Přemysla Pittra (1931).</a:t>
            </a:r>
          </a:p>
          <a:p>
            <a:pPr marL="285750" indent="-285750">
              <a:buFont typeface="Arial" pitchFamily="34" charset="0"/>
              <a:buChar char="•"/>
            </a:pPr>
            <a:endParaRPr lang="cs-CZ" sz="1600" dirty="0"/>
          </a:p>
          <a:p>
            <a:pPr marL="285750" indent="-285750">
              <a:buFont typeface="Arial" pitchFamily="34" charset="0"/>
              <a:buChar char="•"/>
            </a:pPr>
            <a:r>
              <a:rPr lang="cs-CZ" dirty="0"/>
              <a:t>V době ohrožení nacismem své zcela pacifické názory mění. Roste jeho angažovanost ve společenských věcech. </a:t>
            </a:r>
          </a:p>
          <a:p>
            <a:pPr marL="285750" indent="-285750">
              <a:lnSpc>
                <a:spcPct val="150000"/>
              </a:lnSpc>
              <a:buFont typeface="Arial" pitchFamily="34" charset="0"/>
              <a:buChar char="•"/>
            </a:pPr>
            <a:r>
              <a:rPr lang="cs-CZ" dirty="0"/>
              <a:t>Problémy s členstvím v Pruské a Bavorské akademii  věd. </a:t>
            </a:r>
          </a:p>
          <a:p>
            <a:pPr marL="285750" indent="-285750">
              <a:lnSpc>
                <a:spcPct val="150000"/>
              </a:lnSpc>
              <a:buFont typeface="Arial" pitchFamily="34" charset="0"/>
              <a:buChar char="•"/>
            </a:pPr>
            <a:r>
              <a:rPr lang="cs-CZ" dirty="0"/>
              <a:t>Snaha o mírové vztahy mezi Židy a Araby. </a:t>
            </a:r>
          </a:p>
          <a:p>
            <a:pPr marL="285750" indent="-285750">
              <a:lnSpc>
                <a:spcPct val="150000"/>
              </a:lnSpc>
              <a:buFont typeface="Arial" pitchFamily="34" charset="0"/>
              <a:buChar char="•"/>
            </a:pPr>
            <a:r>
              <a:rPr lang="cs-CZ" dirty="0"/>
              <a:t>Obrana svobody  v období McCarthismu. </a:t>
            </a:r>
          </a:p>
          <a:p>
            <a:pPr marL="285750" indent="-285750">
              <a:lnSpc>
                <a:spcPct val="150000"/>
              </a:lnSpc>
              <a:buFont typeface="Arial" pitchFamily="34" charset="0"/>
              <a:buChar char="•"/>
            </a:pPr>
            <a:r>
              <a:rPr lang="cs-CZ" dirty="0"/>
              <a:t>Dopis Gottwaldovi ve věci procesu s Horákovou.</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071233"/>
            <a:ext cx="2428488" cy="164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2520" y="265011"/>
            <a:ext cx="8865821" cy="562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1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p>
            <a:r>
              <a:rPr lang="en-US" dirty="0"/>
              <a:t>Sample Slides</a:t>
            </a:r>
          </a:p>
        </p:txBody>
      </p:sp>
      <p:sp>
        <p:nvSpPr>
          <p:cNvPr id="5" name="Text Placeholder 4"/>
          <p:cNvSpPr txBox="1">
            <a:spLocks/>
          </p:cNvSpPr>
          <p:nvPr/>
        </p:nvSpPr>
        <p:spPr>
          <a:xfrm>
            <a:off x="467544" y="404664"/>
            <a:ext cx="7632848" cy="837456"/>
          </a:xfrm>
          <a:prstGeom prst="rect">
            <a:avLst/>
          </a:prstGeom>
          <a:solidFill>
            <a:schemeClr val="accent6">
              <a:lumMod val="75000"/>
            </a:schemeClr>
          </a:solidFill>
        </p:spPr>
        <p:txBody>
          <a:bodyPr anchor="ctr" anchorCtr="0">
            <a:normAutofit/>
          </a:bodyPr>
          <a:lst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lgn="ctr"/>
            <a:r>
              <a:rPr lang="cs-CZ" sz="1800" b="1" dirty="0">
                <a:solidFill>
                  <a:prstClr val="white"/>
                </a:solidFill>
              </a:rPr>
              <a:t>Boj vědců za lidská práva II   A.D. Sacharov</a:t>
            </a:r>
          </a:p>
        </p:txBody>
      </p:sp>
      <p:sp>
        <p:nvSpPr>
          <p:cNvPr id="2" name="Rectangle 1"/>
          <p:cNvSpPr/>
          <p:nvPr/>
        </p:nvSpPr>
        <p:spPr>
          <a:xfrm>
            <a:off x="469366" y="1412776"/>
            <a:ext cx="8207090" cy="3139321"/>
          </a:xfrm>
          <a:prstGeom prst="rect">
            <a:avLst/>
          </a:prstGeom>
        </p:spPr>
        <p:txBody>
          <a:bodyPr wrap="square">
            <a:spAutoFit/>
          </a:bodyPr>
          <a:lstStyle/>
          <a:p>
            <a:r>
              <a:rPr lang="cs-CZ" dirty="0">
                <a:solidFill>
                  <a:prstClr val="black"/>
                </a:solidFill>
              </a:rPr>
              <a:t>Andrej Dmitrievič Sacharov (1921 – 1989)  ruský jaderný fyzik, disident a aktivista.</a:t>
            </a:r>
          </a:p>
          <a:p>
            <a:endParaRPr lang="cs-CZ" dirty="0">
              <a:solidFill>
                <a:prstClr val="black"/>
              </a:solidFill>
            </a:endParaRPr>
          </a:p>
          <a:p>
            <a:r>
              <a:rPr lang="cs-CZ" dirty="0">
                <a:solidFill>
                  <a:prstClr val="black"/>
                </a:solidFill>
              </a:rPr>
              <a:t>Jeden z tvůrců jaderné vodíkové bomby, vnímá ohrožení lidstva jadernou válkou a</a:t>
            </a:r>
          </a:p>
          <a:p>
            <a:r>
              <a:rPr lang="cs-CZ" dirty="0">
                <a:solidFill>
                  <a:prstClr val="black"/>
                </a:solidFill>
              </a:rPr>
              <a:t>uvažuje o způsobech, jak je snížit – myšlenka mírové koexistence.</a:t>
            </a:r>
          </a:p>
          <a:p>
            <a:endParaRPr lang="cs-CZ" dirty="0">
              <a:solidFill>
                <a:prstClr val="black"/>
              </a:solidFill>
            </a:endParaRPr>
          </a:p>
          <a:p>
            <a:r>
              <a:rPr lang="cs-CZ" dirty="0">
                <a:solidFill>
                  <a:prstClr val="black"/>
                </a:solidFill>
              </a:rPr>
              <a:t>Postupně si uvědomuje podmíněnost koexistence dodržováním lidských práv.</a:t>
            </a:r>
          </a:p>
          <a:p>
            <a:endParaRPr lang="cs-CZ" dirty="0">
              <a:solidFill>
                <a:prstClr val="black"/>
              </a:solidFill>
            </a:endParaRPr>
          </a:p>
          <a:p>
            <a:r>
              <a:rPr lang="cs-CZ" dirty="0">
                <a:solidFill>
                  <a:prstClr val="black"/>
                </a:solidFill>
              </a:rPr>
              <a:t>Snahy o vyloučení Sacharova ze sovětské akademie věd. </a:t>
            </a:r>
          </a:p>
          <a:p>
            <a:endParaRPr lang="cs-CZ" dirty="0">
              <a:solidFill>
                <a:prstClr val="black"/>
              </a:solidFill>
            </a:endParaRPr>
          </a:p>
          <a:p>
            <a:r>
              <a:rPr lang="cs-CZ" dirty="0">
                <a:solidFill>
                  <a:prstClr val="black"/>
                </a:solidFill>
              </a:rPr>
              <a:t>Internace v Gorkém, osvobození za Gorbačova, </a:t>
            </a:r>
          </a:p>
          <a:p>
            <a:r>
              <a:rPr lang="cs-CZ" dirty="0">
                <a:solidFill>
                  <a:prstClr val="black"/>
                </a:solidFill>
              </a:rPr>
              <a:t>činnost poslance sovětského parlamentu.</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17032"/>
            <a:ext cx="1997406" cy="251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308" y="4685307"/>
            <a:ext cx="1512168" cy="199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77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8610600" y="381000"/>
            <a:ext cx="533400" cy="5867400"/>
          </a:xfrm>
        </p:spPr>
        <p:txBody>
          <a:bodyPr>
            <a:normAutofit fontScale="90000"/>
          </a:bodyPr>
          <a:lstStyle/>
          <a:p>
            <a:r>
              <a:rPr lang="en-US"/>
              <a:t> </a:t>
            </a:r>
            <a:endParaRPr lang="en-US" dirty="0"/>
          </a:p>
        </p:txBody>
      </p:sp>
      <p:sp>
        <p:nvSpPr>
          <p:cNvPr id="5" name="Text Placeholder 4"/>
          <p:cNvSpPr>
            <a:spLocks noGrp="1"/>
          </p:cNvSpPr>
          <p:nvPr>
            <p:ph type="body" sz="quarter" idx="13"/>
          </p:nvPr>
        </p:nvSpPr>
        <p:spPr>
          <a:xfrm>
            <a:off x="304800" y="381000"/>
            <a:ext cx="8077200" cy="671736"/>
          </a:xfrm>
        </p:spPr>
        <p:txBody>
          <a:bodyPr anchor="ctr" anchorCtr="0">
            <a:normAutofit/>
          </a:bodyPr>
          <a:lstStyle/>
          <a:p>
            <a:pPr algn="ctr"/>
            <a:r>
              <a:rPr lang="cs-CZ" sz="2000" dirty="0"/>
              <a:t>Nebezpečná věda</a:t>
            </a:r>
          </a:p>
        </p:txBody>
      </p:sp>
      <p:sp>
        <p:nvSpPr>
          <p:cNvPr id="6" name="Rectangle 5"/>
          <p:cNvSpPr/>
          <p:nvPr/>
        </p:nvSpPr>
        <p:spPr>
          <a:xfrm>
            <a:off x="268321" y="2687290"/>
            <a:ext cx="8424936" cy="1092607"/>
          </a:xfrm>
          <a:prstGeom prst="rect">
            <a:avLst/>
          </a:prstGeom>
        </p:spPr>
        <p:txBody>
          <a:bodyPr wrap="square">
            <a:spAutoFit/>
          </a:bodyPr>
          <a:lstStyle/>
          <a:p>
            <a:r>
              <a:rPr lang="cs-CZ" dirty="0"/>
              <a:t>Zapeklitý případ</a:t>
            </a:r>
          </a:p>
          <a:p>
            <a:endParaRPr lang="cs-CZ" sz="500" dirty="0"/>
          </a:p>
          <a:p>
            <a:r>
              <a:rPr lang="cs-CZ" dirty="0"/>
              <a:t>Fyzikové  a jaderná bomba – Einsteinovy dopisy Rooseveltovi  </a:t>
            </a:r>
          </a:p>
          <a:p>
            <a:endParaRPr lang="cs-CZ" sz="600" dirty="0"/>
          </a:p>
          <a:p>
            <a:endParaRPr lang="cs-CZ" sz="1600" dirty="0"/>
          </a:p>
        </p:txBody>
      </p:sp>
      <p:sp>
        <p:nvSpPr>
          <p:cNvPr id="8" name="Rectangle 7"/>
          <p:cNvSpPr/>
          <p:nvPr/>
        </p:nvSpPr>
        <p:spPr>
          <a:xfrm>
            <a:off x="365204" y="1655101"/>
            <a:ext cx="7828587" cy="923330"/>
          </a:xfrm>
          <a:prstGeom prst="rect">
            <a:avLst/>
          </a:prstGeom>
        </p:spPr>
        <p:txBody>
          <a:bodyPr wrap="square">
            <a:spAutoFit/>
          </a:bodyPr>
          <a:lstStyle/>
          <a:p>
            <a:pPr marL="285750" indent="-285750">
              <a:buFont typeface="Arial" pitchFamily="34" charset="0"/>
              <a:buChar char="•"/>
            </a:pPr>
            <a:r>
              <a:rPr lang="cs-CZ" dirty="0"/>
              <a:t>zneužít vědce ( </a:t>
            </a:r>
            <a:r>
              <a:rPr lang="cs-CZ" sz="1600" dirty="0"/>
              <a:t>využít jeho dobrou víru, příp. ho existenčně  nutit</a:t>
            </a:r>
            <a:r>
              <a:rPr lang="cs-CZ" dirty="0"/>
              <a:t>)</a:t>
            </a:r>
          </a:p>
          <a:p>
            <a:pPr marL="285750" indent="-285750">
              <a:buFont typeface="Arial" pitchFamily="34" charset="0"/>
              <a:buChar char="•"/>
            </a:pPr>
            <a:r>
              <a:rPr lang="cs-CZ" dirty="0"/>
              <a:t>zneužít vědu (</a:t>
            </a:r>
            <a:r>
              <a:rPr lang="cs-CZ" sz="1600" dirty="0"/>
              <a:t>úmyslně nekalé záměry - může jen vědec?  jiný s ní nakládat neumí</a:t>
            </a:r>
            <a:r>
              <a:rPr lang="cs-CZ" dirty="0"/>
              <a:t> )</a:t>
            </a:r>
          </a:p>
          <a:p>
            <a:pPr marL="285750" indent="-285750">
              <a:buFont typeface="Arial" pitchFamily="34" charset="0"/>
              <a:buChar char="•"/>
            </a:pPr>
            <a:r>
              <a:rPr lang="cs-CZ" dirty="0"/>
              <a:t>zneužít  vědecké poznatky,  produkty vědy </a:t>
            </a:r>
            <a:r>
              <a:rPr lang="cs-CZ" sz="1600" dirty="0"/>
              <a:t>( vojenství, terorismus,eugenika, ...</a:t>
            </a:r>
            <a:r>
              <a:rPr lang="cs-CZ" dirty="0"/>
              <a:t>)</a:t>
            </a:r>
          </a:p>
        </p:txBody>
      </p:sp>
      <p:sp>
        <p:nvSpPr>
          <p:cNvPr id="9" name="Rectangle 8"/>
          <p:cNvSpPr/>
          <p:nvPr/>
        </p:nvSpPr>
        <p:spPr>
          <a:xfrm>
            <a:off x="254771" y="1270501"/>
            <a:ext cx="8424936" cy="369332"/>
          </a:xfrm>
          <a:prstGeom prst="rect">
            <a:avLst/>
          </a:prstGeom>
        </p:spPr>
        <p:txBody>
          <a:bodyPr wrap="square">
            <a:spAutoFit/>
          </a:bodyPr>
          <a:lstStyle/>
          <a:p>
            <a:r>
              <a:rPr lang="cs-CZ" dirty="0"/>
              <a:t>zásadní možnost, jak zneužít vědu, je postavit ji do služeb vládnoucí politické ideologie.</a:t>
            </a:r>
          </a:p>
        </p:txBody>
      </p:sp>
      <p:sp>
        <p:nvSpPr>
          <p:cNvPr id="10" name="Rectangle 9"/>
          <p:cNvSpPr/>
          <p:nvPr/>
        </p:nvSpPr>
        <p:spPr>
          <a:xfrm>
            <a:off x="338447" y="3717031"/>
            <a:ext cx="8770863" cy="646331"/>
          </a:xfrm>
          <a:prstGeom prst="rect">
            <a:avLst/>
          </a:prstGeom>
        </p:spPr>
        <p:txBody>
          <a:bodyPr wrap="none">
            <a:spAutoFit/>
          </a:bodyPr>
          <a:lstStyle/>
          <a:p>
            <a:r>
              <a:rPr lang="cs-CZ" dirty="0"/>
              <a:t>Nobelova cena - Je nejdůležitější objev ve fyzice(CH,L,L,M)automaticky prospěchem lidstva?</a:t>
            </a:r>
          </a:p>
          <a:p>
            <a:r>
              <a:rPr lang="cs-CZ" dirty="0"/>
              <a:t>(</a:t>
            </a:r>
            <a:r>
              <a:rPr lang="cs-CZ" sz="1400" dirty="0"/>
              <a:t>http://socrates.berkeley.edu/~schwrtz/NOBEL.html</a:t>
            </a:r>
            <a:r>
              <a:rPr lang="cs-CZ" dirty="0"/>
              <a:t>)</a:t>
            </a:r>
          </a:p>
        </p:txBody>
      </p:sp>
      <p:sp>
        <p:nvSpPr>
          <p:cNvPr id="11" name="Rectangle 10"/>
          <p:cNvSpPr/>
          <p:nvPr/>
        </p:nvSpPr>
        <p:spPr>
          <a:xfrm>
            <a:off x="268321" y="4869160"/>
            <a:ext cx="8201857" cy="1754326"/>
          </a:xfrm>
          <a:prstGeom prst="rect">
            <a:avLst/>
          </a:prstGeom>
        </p:spPr>
        <p:txBody>
          <a:bodyPr wrap="square">
            <a:spAutoFit/>
          </a:bodyPr>
          <a:lstStyle/>
          <a:p>
            <a:r>
              <a:rPr lang="cs-CZ" dirty="0"/>
              <a:t>Odpovědnost – dříve:  autonomie – vědci vyňati z odpovědnosti, zneužití se chápalo jako problém aplikací, techniků, ideologů, politiků (válka) etc.</a:t>
            </a:r>
          </a:p>
          <a:p>
            <a:r>
              <a:rPr lang="cs-CZ" dirty="0"/>
              <a:t/>
            </a:r>
            <a:br>
              <a:rPr lang="cs-CZ" dirty="0"/>
            </a:br>
            <a:r>
              <a:rPr lang="cs-CZ" dirty="0"/>
              <a:t>Odpovědnost - dnes: vědec se má zabývat i tím, čemu budou jeho výsledky sloužit (nejlépe jejich důsledky chápe – problém moratorií na výzkum ?) – diskuse.</a:t>
            </a:r>
            <a:br>
              <a:rPr lang="cs-CZ" dirty="0"/>
            </a:br>
            <a:endParaRPr lang="cs-CZ" dirty="0"/>
          </a:p>
        </p:txBody>
      </p:sp>
      <p:sp>
        <p:nvSpPr>
          <p:cNvPr id="3" name="TextBox 2"/>
          <p:cNvSpPr txBox="1"/>
          <p:nvPr/>
        </p:nvSpPr>
        <p:spPr>
          <a:xfrm>
            <a:off x="357142" y="4363363"/>
            <a:ext cx="2700804" cy="369332"/>
          </a:xfrm>
          <a:prstGeom prst="rect">
            <a:avLst/>
          </a:prstGeom>
          <a:noFill/>
        </p:spPr>
        <p:txBody>
          <a:bodyPr wrap="none" rtlCol="0">
            <a:spAutoFit/>
          </a:bodyPr>
          <a:lstStyle/>
          <a:p>
            <a:r>
              <a:rPr lang="cs-CZ" dirty="0"/>
              <a:t>Etické paragrafy ---  kodexy</a:t>
            </a:r>
            <a:endParaRPr lang="cs-CZ"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858" y="359848"/>
            <a:ext cx="8077200" cy="455712"/>
          </a:xfrm>
        </p:spPr>
        <p:txBody>
          <a:bodyPr/>
          <a:lstStyle/>
          <a:p>
            <a:r>
              <a:rPr lang="cs-CZ" dirty="0"/>
              <a:t>chronologie</a:t>
            </a:r>
          </a:p>
        </p:txBody>
      </p:sp>
      <p:sp>
        <p:nvSpPr>
          <p:cNvPr id="3" name="TextBox 2"/>
          <p:cNvSpPr txBox="1"/>
          <p:nvPr/>
        </p:nvSpPr>
        <p:spPr>
          <a:xfrm>
            <a:off x="218594" y="1031583"/>
            <a:ext cx="5221366" cy="646331"/>
          </a:xfrm>
          <a:prstGeom prst="rect">
            <a:avLst/>
          </a:prstGeom>
          <a:noFill/>
        </p:spPr>
        <p:txBody>
          <a:bodyPr wrap="none" rtlCol="0">
            <a:spAutoFit/>
          </a:bodyPr>
          <a:lstStyle/>
          <a:p>
            <a:r>
              <a:rPr lang="cs-CZ" dirty="0"/>
              <a:t>1896  Bequerel, 1905 Curie,  1911 Hahn, Meitnerová, </a:t>
            </a:r>
          </a:p>
          <a:p>
            <a:r>
              <a:rPr lang="cs-CZ" dirty="0"/>
              <a:t>1932  Chadwick  objev neutronu</a:t>
            </a:r>
          </a:p>
        </p:txBody>
      </p:sp>
      <p:sp>
        <p:nvSpPr>
          <p:cNvPr id="4" name="TextBox 3"/>
          <p:cNvSpPr txBox="1"/>
          <p:nvPr/>
        </p:nvSpPr>
        <p:spPr>
          <a:xfrm>
            <a:off x="218594" y="1693800"/>
            <a:ext cx="7056784" cy="369332"/>
          </a:xfrm>
          <a:prstGeom prst="rect">
            <a:avLst/>
          </a:prstGeom>
          <a:noFill/>
        </p:spPr>
        <p:txBody>
          <a:bodyPr wrap="square" rtlCol="0">
            <a:spAutoFit/>
          </a:bodyPr>
          <a:lstStyle/>
          <a:p>
            <a:pPr marL="342900" indent="-342900">
              <a:buAutoNum type="arabicPlain" startAt="1938"/>
            </a:pPr>
            <a:r>
              <a:rPr lang="cs-CZ" dirty="0"/>
              <a:t>  Hahn  rozptyl neutronů na uranu  235  - objev atomů  barya </a:t>
            </a:r>
          </a:p>
        </p:txBody>
      </p:sp>
      <p:sp>
        <p:nvSpPr>
          <p:cNvPr id="5" name="Rectangle 4"/>
          <p:cNvSpPr/>
          <p:nvPr/>
        </p:nvSpPr>
        <p:spPr>
          <a:xfrm>
            <a:off x="156290" y="3105834"/>
            <a:ext cx="8415232" cy="369332"/>
          </a:xfrm>
          <a:prstGeom prst="rect">
            <a:avLst/>
          </a:prstGeom>
        </p:spPr>
        <p:txBody>
          <a:bodyPr wrap="square">
            <a:spAutoFit/>
          </a:bodyPr>
          <a:lstStyle/>
          <a:p>
            <a:r>
              <a:rPr lang="cs-CZ" dirty="0"/>
              <a:t>2.12. 1942 Enrico Fermi  -  první řízená štěpná řetězová reakce s vojenským cílem</a:t>
            </a:r>
          </a:p>
        </p:txBody>
      </p:sp>
      <p:sp>
        <p:nvSpPr>
          <p:cNvPr id="6" name="Rectangle 5"/>
          <p:cNvSpPr/>
          <p:nvPr/>
        </p:nvSpPr>
        <p:spPr>
          <a:xfrm>
            <a:off x="235226" y="2053505"/>
            <a:ext cx="8336296" cy="369332"/>
          </a:xfrm>
          <a:prstGeom prst="rect">
            <a:avLst/>
          </a:prstGeom>
        </p:spPr>
        <p:txBody>
          <a:bodyPr wrap="square">
            <a:spAutoFit/>
          </a:bodyPr>
          <a:lstStyle/>
          <a:p>
            <a:r>
              <a:rPr lang="cs-CZ" dirty="0"/>
              <a:t>1938  Meitnerová (již v emigraci)  výpočty ukazuje, že  došlo ke štěpení atomu U235</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9" y="3677447"/>
            <a:ext cx="3925651" cy="210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7298" y="5825546"/>
            <a:ext cx="3762664" cy="738664"/>
          </a:xfrm>
          <a:prstGeom prst="rect">
            <a:avLst/>
          </a:prstGeom>
        </p:spPr>
        <p:txBody>
          <a:bodyPr wrap="square">
            <a:spAutoFit/>
          </a:bodyPr>
          <a:lstStyle/>
          <a:p>
            <a:r>
              <a:rPr lang="cs-CZ" sz="1050" dirty="0"/>
              <a:t>Atmosféra  historického okamžiku v Chacagu. Muži vzadu nad reaktorem  drží kanystry s roztokem kadmia pro případ nouzového odstavení reaktoru.| </a:t>
            </a:r>
          </a:p>
          <a:p>
            <a:r>
              <a:rPr lang="cs-CZ" sz="1050" dirty="0"/>
              <a:t>foto: Gary Sheehan (Atomic Energy</a:t>
            </a:r>
          </a:p>
        </p:txBody>
      </p:sp>
      <p:sp>
        <p:nvSpPr>
          <p:cNvPr id="8" name="Rectangle 7"/>
          <p:cNvSpPr/>
          <p:nvPr/>
        </p:nvSpPr>
        <p:spPr>
          <a:xfrm>
            <a:off x="117259" y="2432121"/>
            <a:ext cx="8424936" cy="646331"/>
          </a:xfrm>
          <a:prstGeom prst="rect">
            <a:avLst/>
          </a:prstGeom>
        </p:spPr>
        <p:txBody>
          <a:bodyPr wrap="square">
            <a:spAutoFit/>
          </a:bodyPr>
          <a:lstStyle/>
          <a:p>
            <a:r>
              <a:rPr lang="cs-CZ" dirty="0"/>
              <a:t>2.8.1939  1.dopis prezidentu Rooseveltovi (11.10.), Einstein  nabádá k zahájení programu 	vývoje jaderné zbraně, dříve než na ni přijdou nacisté (sepsal ho Leo Szilard) </a:t>
            </a:r>
          </a:p>
        </p:txBody>
      </p:sp>
      <p:sp>
        <p:nvSpPr>
          <p:cNvPr id="10" name="Rectangle 9"/>
          <p:cNvSpPr/>
          <p:nvPr/>
        </p:nvSpPr>
        <p:spPr>
          <a:xfrm>
            <a:off x="4557778" y="3531375"/>
            <a:ext cx="3193310" cy="369332"/>
          </a:xfrm>
          <a:prstGeom prst="rect">
            <a:avLst/>
          </a:prstGeom>
        </p:spPr>
        <p:txBody>
          <a:bodyPr wrap="none">
            <a:spAutoFit/>
          </a:bodyPr>
          <a:lstStyle/>
          <a:p>
            <a:r>
              <a:rPr lang="cs-CZ" dirty="0"/>
              <a:t>Projekt Manhattan, Los Alamos</a:t>
            </a:r>
          </a:p>
        </p:txBody>
      </p:sp>
      <p:sp>
        <p:nvSpPr>
          <p:cNvPr id="11" name="TextBox 10"/>
          <p:cNvSpPr txBox="1"/>
          <p:nvPr/>
        </p:nvSpPr>
        <p:spPr>
          <a:xfrm>
            <a:off x="4714872" y="3900707"/>
            <a:ext cx="3229538" cy="830997"/>
          </a:xfrm>
          <a:prstGeom prst="rect">
            <a:avLst/>
          </a:prstGeom>
          <a:noFill/>
        </p:spPr>
        <p:txBody>
          <a:bodyPr wrap="none" rtlCol="0">
            <a:spAutoFit/>
          </a:bodyPr>
          <a:lstStyle/>
          <a:p>
            <a:r>
              <a:rPr lang="cs-CZ" sz="1600" dirty="0"/>
              <a:t>16.7. 1945 1.zkouška jaderné bomby</a:t>
            </a:r>
          </a:p>
          <a:p>
            <a:r>
              <a:rPr lang="cs-CZ" sz="1600" dirty="0"/>
              <a:t>   6.8. 1945 Little Boy  Hirošima </a:t>
            </a:r>
          </a:p>
          <a:p>
            <a:r>
              <a:rPr lang="cs-CZ" sz="1600" dirty="0"/>
              <a:t>  9. 8. 1945   Fat Man   Nagasaki</a:t>
            </a:r>
          </a:p>
        </p:txBody>
      </p:sp>
      <p:sp>
        <p:nvSpPr>
          <p:cNvPr id="12" name="Rectangle 11"/>
          <p:cNvSpPr/>
          <p:nvPr/>
        </p:nvSpPr>
        <p:spPr>
          <a:xfrm>
            <a:off x="4612712" y="4814450"/>
            <a:ext cx="4394560" cy="646331"/>
          </a:xfrm>
          <a:prstGeom prst="rect">
            <a:avLst/>
          </a:prstGeom>
        </p:spPr>
        <p:txBody>
          <a:bodyPr wrap="square">
            <a:spAutoFit/>
          </a:bodyPr>
          <a:lstStyle/>
          <a:p>
            <a:r>
              <a:rPr lang="cs-CZ" dirty="0"/>
              <a:t>zemřelo  v Hirošimě přes 100 000 lidí </a:t>
            </a:r>
          </a:p>
          <a:p>
            <a:r>
              <a:rPr lang="cs-CZ" dirty="0"/>
              <a:t>v Nagasaki  80 000 lidí</a:t>
            </a:r>
          </a:p>
        </p:txBody>
      </p:sp>
      <p:sp>
        <p:nvSpPr>
          <p:cNvPr id="13" name="Rectangle 12"/>
          <p:cNvSpPr/>
          <p:nvPr/>
        </p:nvSpPr>
        <p:spPr>
          <a:xfrm>
            <a:off x="4453603" y="5460781"/>
            <a:ext cx="4572000" cy="1200329"/>
          </a:xfrm>
          <a:prstGeom prst="rect">
            <a:avLst/>
          </a:prstGeom>
        </p:spPr>
        <p:txBody>
          <a:bodyPr>
            <a:spAutoFit/>
          </a:bodyPr>
          <a:lstStyle/>
          <a:p>
            <a:r>
              <a:rPr lang="cs-CZ" dirty="0"/>
              <a:t>Dne 1. 11. 1952 došlo k první zkoušce nejničivější zbraně v dějinách lidstva Termonukleární exploze – tichomořský atol</a:t>
            </a:r>
          </a:p>
          <a:p>
            <a:r>
              <a:rPr lang="cs-CZ" dirty="0"/>
              <a:t> </a:t>
            </a:r>
          </a:p>
        </p:txBody>
      </p:sp>
    </p:spTree>
    <p:extLst>
      <p:ext uri="{BB962C8B-B14F-4D97-AF65-F5344CB8AC3E}">
        <p14:creationId xmlns:p14="http://schemas.microsoft.com/office/powerpoint/2010/main" val="1046899244"/>
      </p:ext>
    </p:extLst>
  </p:cSld>
  <p:clrMapOvr>
    <a:masterClrMapping/>
  </p:clrMapOvr>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1_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AAABA433669944486956209FAD090FB" ma:contentTypeVersion="33" ma:contentTypeDescription="Vytvoří nový dokument" ma:contentTypeScope="" ma:versionID="9097de1c83a6eba6d0527381c04ccf59">
  <xsd:schema xmlns:xsd="http://www.w3.org/2001/XMLSchema" xmlns:xs="http://www.w3.org/2001/XMLSchema" xmlns:p="http://schemas.microsoft.com/office/2006/metadata/properties" xmlns:ns3="545e56d2-0225-4f08-a72b-edde3a9e2f8a" xmlns:ns4="fe04a458-8a7a-4ce7-bed2-c729e2afdad9" targetNamespace="http://schemas.microsoft.com/office/2006/metadata/properties" ma:root="true" ma:fieldsID="5bb3dfa11558c865182a4b66d9bc1a76" ns3:_="" ns4:_="">
    <xsd:import namespace="545e56d2-0225-4f08-a72b-edde3a9e2f8a"/>
    <xsd:import namespace="fe04a458-8a7a-4ce7-bed2-c729e2afdad9"/>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OCR" minOccurs="0"/>
                <xsd:element ref="ns4:MediaServiceDateTake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GenerationTime" minOccurs="0"/>
                <xsd:element ref="ns4:MediaServiceEventHashCode" minOccurs="0"/>
                <xsd:element ref="ns4:MediaServiceAutoKeyPoints" minOccurs="0"/>
                <xsd:element ref="ns4:MediaServiceKeyPoints"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e56d2-0225-4f08-a72b-edde3a9e2f8a"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04a458-8a7a-4ce7-bed2-c729e2afdad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Teams_Channel_Section_Location" ma:index="40"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ltureName xmlns="fe04a458-8a7a-4ce7-bed2-c729e2afdad9" xsi:nil="true"/>
    <Student_Groups xmlns="fe04a458-8a7a-4ce7-bed2-c729e2afdad9">
      <UserInfo>
        <DisplayName/>
        <AccountId xsi:nil="true"/>
        <AccountType/>
      </UserInfo>
    </Student_Groups>
    <Invited_Teachers xmlns="fe04a458-8a7a-4ce7-bed2-c729e2afdad9" xsi:nil="true"/>
    <Invited_Students xmlns="fe04a458-8a7a-4ce7-bed2-c729e2afdad9" xsi:nil="true"/>
    <IsNotebookLocked xmlns="fe04a458-8a7a-4ce7-bed2-c729e2afdad9" xsi:nil="true"/>
    <DefaultSectionNames xmlns="fe04a458-8a7a-4ce7-bed2-c729e2afdad9" xsi:nil="true"/>
    <Teams_Channel_Section_Location xmlns="fe04a458-8a7a-4ce7-bed2-c729e2afdad9" xsi:nil="true"/>
    <Math_Settings xmlns="fe04a458-8a7a-4ce7-bed2-c729e2afdad9" xsi:nil="true"/>
    <Has_Teacher_Only_SectionGroup xmlns="fe04a458-8a7a-4ce7-bed2-c729e2afdad9" xsi:nil="true"/>
    <Students xmlns="fe04a458-8a7a-4ce7-bed2-c729e2afdad9">
      <UserInfo>
        <DisplayName/>
        <AccountId xsi:nil="true"/>
        <AccountType/>
      </UserInfo>
    </Students>
    <Is_Collaboration_Space_Locked xmlns="fe04a458-8a7a-4ce7-bed2-c729e2afdad9" xsi:nil="true"/>
    <Self_Registration_Enabled xmlns="fe04a458-8a7a-4ce7-bed2-c729e2afdad9" xsi:nil="true"/>
    <FolderType xmlns="fe04a458-8a7a-4ce7-bed2-c729e2afdad9" xsi:nil="true"/>
    <Distribution_Groups xmlns="fe04a458-8a7a-4ce7-bed2-c729e2afdad9" xsi:nil="true"/>
    <AppVersion xmlns="fe04a458-8a7a-4ce7-bed2-c729e2afdad9" xsi:nil="true"/>
    <Templates xmlns="fe04a458-8a7a-4ce7-bed2-c729e2afdad9" xsi:nil="true"/>
    <NotebookType xmlns="fe04a458-8a7a-4ce7-bed2-c729e2afdad9" xsi:nil="true"/>
    <Teachers xmlns="fe04a458-8a7a-4ce7-bed2-c729e2afdad9">
      <UserInfo>
        <DisplayName/>
        <AccountId xsi:nil="true"/>
        <AccountType/>
      </UserInfo>
    </Teachers>
    <TeamsChannelId xmlns="fe04a458-8a7a-4ce7-bed2-c729e2afdad9" xsi:nil="true"/>
    <Owner xmlns="fe04a458-8a7a-4ce7-bed2-c729e2afdad9">
      <UserInfo>
        <DisplayName/>
        <AccountId xsi:nil="true"/>
        <AccountType/>
      </UserInfo>
    </Owner>
    <LMS_Mappings xmlns="fe04a458-8a7a-4ce7-bed2-c729e2afdad9" xsi:nil="true"/>
  </documentManagement>
</p:properties>
</file>

<file path=customXml/itemProps1.xml><?xml version="1.0" encoding="utf-8"?>
<ds:datastoreItem xmlns:ds="http://schemas.openxmlformats.org/officeDocument/2006/customXml" ds:itemID="{E8291333-1A41-4662-8BF1-B4FE58AED178}">
  <ds:schemaRefs>
    <ds:schemaRef ds:uri="http://schemas.microsoft.com/sharepoint/v3/contenttype/forms"/>
  </ds:schemaRefs>
</ds:datastoreItem>
</file>

<file path=customXml/itemProps2.xml><?xml version="1.0" encoding="utf-8"?>
<ds:datastoreItem xmlns:ds="http://schemas.openxmlformats.org/officeDocument/2006/customXml" ds:itemID="{A770C2DE-010D-4205-906B-17010BA75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e56d2-0225-4f08-a72b-edde3a9e2f8a"/>
    <ds:schemaRef ds:uri="fe04a458-8a7a-4ce7-bed2-c729e2afd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DB57AB-5740-454E-8326-8AB99C1CF5B2}">
  <ds:schemaRefs>
    <ds:schemaRef ds:uri="http://www.w3.org/XML/1998/namespace"/>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fe04a458-8a7a-4ce7-bed2-c729e2afdad9"/>
    <ds:schemaRef ds:uri="545e56d2-0225-4f08-a72b-edde3a9e2f8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1729</Words>
  <Application>Microsoft Office PowerPoint</Application>
  <PresentationFormat>Předvádění na obrazovce (4:3)</PresentationFormat>
  <Paragraphs>223</Paragraphs>
  <Slides>12</Slides>
  <Notes>11</Notes>
  <HiddenSlides>0</HiddenSlides>
  <MMClips>0</MMClips>
  <ScaleCrop>false</ScaleCrop>
  <HeadingPairs>
    <vt:vector size="6" baseType="variant">
      <vt:variant>
        <vt:lpstr>Použitá písma</vt:lpstr>
      </vt:variant>
      <vt:variant>
        <vt:i4>2</vt:i4>
      </vt:variant>
      <vt:variant>
        <vt:lpstr>Motiv</vt:lpstr>
      </vt:variant>
      <vt:variant>
        <vt:i4>2</vt:i4>
      </vt:variant>
      <vt:variant>
        <vt:lpstr>Nadpisy snímků</vt:lpstr>
      </vt:variant>
      <vt:variant>
        <vt:i4>12</vt:i4>
      </vt:variant>
    </vt:vector>
  </HeadingPairs>
  <TitlesOfParts>
    <vt:vector size="16" baseType="lpstr">
      <vt:lpstr>Arial</vt:lpstr>
      <vt:lpstr>Calibri</vt:lpstr>
      <vt:lpstr>Pitchbook</vt:lpstr>
      <vt:lpstr>1_Pitchbook</vt:lpstr>
      <vt:lpstr>Mathematicians and scientists as public figures:   SCIENTISTS WHO LEFT the Ivory Tower?</vt:lpstr>
      <vt:lpstr>osnova</vt:lpstr>
      <vt:lpstr>Sample Slides</vt:lpstr>
      <vt:lpstr>Sample Slides</vt:lpstr>
      <vt:lpstr>Prezentace aplikace PowerPoint</vt:lpstr>
      <vt:lpstr>Sample Slides</vt:lpstr>
      <vt:lpstr>Sample Slides</vt:lpstr>
      <vt:lpstr> </vt:lpstr>
      <vt:lpstr>Prezentace aplikace PowerPoint</vt:lpstr>
      <vt:lpstr> </vt:lpstr>
      <vt:lpstr>Prezentace aplikace PowerPoint</vt:lpstr>
      <vt:lpstr>Děkujeme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2018-01-03T14:18:21Z</dcterms:created>
  <dcterms:modified xsi:type="dcterms:W3CDTF">2023-05-02T05:50:58Z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0x010100EAAABA433669944486956209FAD090FB</vt:lpwstr>
  </property>
</Properties>
</file>