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4"/>
  </p:sldMasterIdLst>
  <p:notesMasterIdLst>
    <p:notesMasterId r:id="rId16"/>
  </p:notesMasterIdLst>
  <p:handoutMasterIdLst>
    <p:handoutMasterId r:id="rId17"/>
  </p:handoutMasterIdLst>
  <p:sldIdLst>
    <p:sldId id="323" r:id="rId5"/>
    <p:sldId id="257" r:id="rId6"/>
    <p:sldId id="322" r:id="rId7"/>
    <p:sldId id="308" r:id="rId8"/>
    <p:sldId id="325" r:id="rId9"/>
    <p:sldId id="310" r:id="rId10"/>
    <p:sldId id="317" r:id="rId11"/>
    <p:sldId id="312" r:id="rId12"/>
    <p:sldId id="291" r:id="rId13"/>
    <p:sldId id="321" r:id="rId14"/>
    <p:sldId id="288"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82" autoAdjust="0"/>
    <p:restoredTop sz="57252" autoAdjust="0"/>
  </p:normalViewPr>
  <p:slideViewPr>
    <p:cSldViewPr snapToGrid="0">
      <p:cViewPr varScale="1">
        <p:scale>
          <a:sx n="51" d="100"/>
          <a:sy n="51" d="100"/>
        </p:scale>
        <p:origin x="1548" y="84"/>
      </p:cViewPr>
      <p:guideLst>
        <p:guide orient="horz" pos="2092"/>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38" d="100"/>
        <a:sy n="38" d="100"/>
      </p:scale>
      <p:origin x="0" y="0"/>
    </p:cViewPr>
  </p:sorterViewPr>
  <p:notesViewPr>
    <p:cSldViewPr snapToGrid="0" showGuides="1">
      <p:cViewPr varScale="1">
        <p:scale>
          <a:sx n="78" d="100"/>
          <a:sy n="78" d="100"/>
        </p:scale>
        <p:origin x="397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2.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71AAB-2B6C-43F6-99D8-A9C6EBD9F9AF}"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76D5169-4470-4827-BB9F-50119BD20D32}">
      <dgm:prSet/>
      <dgm:spPr/>
      <dgm:t>
        <a:bodyPr/>
        <a:lstStyle/>
        <a:p>
          <a:pPr>
            <a:lnSpc>
              <a:spcPct val="100000"/>
            </a:lnSpc>
          </a:pPr>
          <a:r>
            <a:rPr lang="cs-CZ" dirty="0"/>
            <a:t>Máme vědět, že pracujeme se strojem?</a:t>
          </a:r>
          <a:endParaRPr lang="en-US" dirty="0"/>
        </a:p>
      </dgm:t>
    </dgm:pt>
    <dgm:pt modelId="{D584A067-C516-498B-891B-529F79C51D8D}" type="parTrans" cxnId="{1C90D791-1227-47E4-8E9B-527B0354C129}">
      <dgm:prSet/>
      <dgm:spPr/>
      <dgm:t>
        <a:bodyPr/>
        <a:lstStyle/>
        <a:p>
          <a:endParaRPr lang="en-US"/>
        </a:p>
      </dgm:t>
    </dgm:pt>
    <dgm:pt modelId="{DF41EAD7-3D91-4195-B7EE-64FB53F3D7CB}" type="sibTrans" cxnId="{1C90D791-1227-47E4-8E9B-527B0354C129}">
      <dgm:prSet/>
      <dgm:spPr/>
      <dgm:t>
        <a:bodyPr/>
        <a:lstStyle/>
        <a:p>
          <a:endParaRPr lang="en-US"/>
        </a:p>
      </dgm:t>
    </dgm:pt>
    <dgm:pt modelId="{46D318C7-AB85-47E3-9D86-BC2E69F9C475}">
      <dgm:prSet/>
      <dgm:spPr/>
      <dgm:t>
        <a:bodyPr/>
        <a:lstStyle/>
        <a:p>
          <a:pPr>
            <a:lnSpc>
              <a:spcPct val="100000"/>
            </a:lnSpc>
          </a:pPr>
          <a:r>
            <a:rPr lang="cs-CZ"/>
            <a:t>Kdy chceme nechat systémy rozhodovat?</a:t>
          </a:r>
          <a:endParaRPr lang="en-US"/>
        </a:p>
      </dgm:t>
    </dgm:pt>
    <dgm:pt modelId="{17D4FA45-FA76-47DD-B3F3-A51C53AD81CC}" type="parTrans" cxnId="{1D2D0EBA-6233-4EB7-91A9-597BF8D2C1D3}">
      <dgm:prSet/>
      <dgm:spPr/>
      <dgm:t>
        <a:bodyPr/>
        <a:lstStyle/>
        <a:p>
          <a:endParaRPr lang="en-US"/>
        </a:p>
      </dgm:t>
    </dgm:pt>
    <dgm:pt modelId="{8E8D2C02-1933-4917-8FC5-9D426CEEA534}" type="sibTrans" cxnId="{1D2D0EBA-6233-4EB7-91A9-597BF8D2C1D3}">
      <dgm:prSet/>
      <dgm:spPr/>
      <dgm:t>
        <a:bodyPr/>
        <a:lstStyle/>
        <a:p>
          <a:endParaRPr lang="en-US"/>
        </a:p>
      </dgm:t>
    </dgm:pt>
    <dgm:pt modelId="{73EC6FB0-6B5B-4D38-BA6A-26148D204B58}">
      <dgm:prSet/>
      <dgm:spPr/>
      <dgm:t>
        <a:bodyPr/>
        <a:lstStyle/>
        <a:p>
          <a:pPr>
            <a:lnSpc>
              <a:spcPct val="100000"/>
            </a:lnSpc>
          </a:pPr>
          <a:r>
            <a:rPr lang="cs-CZ"/>
            <a:t>Jak ochráníme data?</a:t>
          </a:r>
          <a:endParaRPr lang="en-US"/>
        </a:p>
      </dgm:t>
    </dgm:pt>
    <dgm:pt modelId="{6827374E-49F6-4ACD-8B0E-7DD34F1EF380}" type="parTrans" cxnId="{52DD0B5C-7172-4E9E-9954-C24CD4F457A7}">
      <dgm:prSet/>
      <dgm:spPr/>
      <dgm:t>
        <a:bodyPr/>
        <a:lstStyle/>
        <a:p>
          <a:endParaRPr lang="en-US"/>
        </a:p>
      </dgm:t>
    </dgm:pt>
    <dgm:pt modelId="{401B3715-D895-410B-B81C-46515DEA0B6A}" type="sibTrans" cxnId="{52DD0B5C-7172-4E9E-9954-C24CD4F457A7}">
      <dgm:prSet/>
      <dgm:spPr/>
      <dgm:t>
        <a:bodyPr/>
        <a:lstStyle/>
        <a:p>
          <a:endParaRPr lang="en-US"/>
        </a:p>
      </dgm:t>
    </dgm:pt>
    <dgm:pt modelId="{1D71B41D-FFF1-4597-AEB9-837C625A5476}">
      <dgm:prSet/>
      <dgm:spPr/>
      <dgm:t>
        <a:bodyPr/>
        <a:lstStyle/>
        <a:p>
          <a:pPr>
            <a:lnSpc>
              <a:spcPct val="100000"/>
            </a:lnSpc>
          </a:pPr>
          <a:r>
            <a:rPr lang="cs-CZ" dirty="0"/>
            <a:t>Budou fungovat „zákony robotiky“?</a:t>
          </a:r>
          <a:endParaRPr lang="en-US" dirty="0"/>
        </a:p>
      </dgm:t>
    </dgm:pt>
    <dgm:pt modelId="{5C215935-F908-4B91-8DB8-A85529EE1BAA}" type="parTrans" cxnId="{76A8743B-BAE4-47BA-9645-ED85E58AA415}">
      <dgm:prSet/>
      <dgm:spPr/>
      <dgm:t>
        <a:bodyPr/>
        <a:lstStyle/>
        <a:p>
          <a:endParaRPr lang="en-US"/>
        </a:p>
      </dgm:t>
    </dgm:pt>
    <dgm:pt modelId="{168E24F6-CE22-4073-A677-699C0B94525E}" type="sibTrans" cxnId="{76A8743B-BAE4-47BA-9645-ED85E58AA415}">
      <dgm:prSet/>
      <dgm:spPr/>
      <dgm:t>
        <a:bodyPr/>
        <a:lstStyle/>
        <a:p>
          <a:endParaRPr lang="en-US"/>
        </a:p>
      </dgm:t>
    </dgm:pt>
    <dgm:pt modelId="{1456EABC-E8BD-43FA-B871-8270A3E26CB5}" type="pres">
      <dgm:prSet presAssocID="{0CB71AAB-2B6C-43F6-99D8-A9C6EBD9F9AF}" presName="root" presStyleCnt="0">
        <dgm:presLayoutVars>
          <dgm:dir/>
          <dgm:resizeHandles val="exact"/>
        </dgm:presLayoutVars>
      </dgm:prSet>
      <dgm:spPr/>
    </dgm:pt>
    <dgm:pt modelId="{DCCDC1A8-1AAE-4E88-89C1-3A42AAFBE7DC}" type="pres">
      <dgm:prSet presAssocID="{D76D5169-4470-4827-BB9F-50119BD20D32}" presName="compNode" presStyleCnt="0"/>
      <dgm:spPr/>
    </dgm:pt>
    <dgm:pt modelId="{325F9C7E-FE81-492B-A3C3-DD2282EDE0A3}" type="pres">
      <dgm:prSet presAssocID="{D76D5169-4470-4827-BB9F-50119BD20D32}" presName="bgRect" presStyleLbl="bgShp" presStyleIdx="0" presStyleCnt="4"/>
      <dgm:spPr/>
    </dgm:pt>
    <dgm:pt modelId="{0E769D8D-DA71-4081-968A-084121D8149C}" type="pres">
      <dgm:prSet presAssocID="{D76D5169-4470-4827-BB9F-50119BD20D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72D8263-4B04-4928-B6E0-31C50E6A4E61}" type="pres">
      <dgm:prSet presAssocID="{D76D5169-4470-4827-BB9F-50119BD20D32}" presName="spaceRect" presStyleCnt="0"/>
      <dgm:spPr/>
    </dgm:pt>
    <dgm:pt modelId="{327EF8FE-E306-4DCF-8D18-E32FACED00A2}" type="pres">
      <dgm:prSet presAssocID="{D76D5169-4470-4827-BB9F-50119BD20D32}" presName="parTx" presStyleLbl="revTx" presStyleIdx="0" presStyleCnt="4">
        <dgm:presLayoutVars>
          <dgm:chMax val="0"/>
          <dgm:chPref val="0"/>
        </dgm:presLayoutVars>
      </dgm:prSet>
      <dgm:spPr/>
    </dgm:pt>
    <dgm:pt modelId="{85BFA521-176C-44DC-9F17-747EFAF5BF7F}" type="pres">
      <dgm:prSet presAssocID="{DF41EAD7-3D91-4195-B7EE-64FB53F3D7CB}" presName="sibTrans" presStyleCnt="0"/>
      <dgm:spPr/>
    </dgm:pt>
    <dgm:pt modelId="{E347699B-B425-497A-BF2D-D75B2FCF4E73}" type="pres">
      <dgm:prSet presAssocID="{46D318C7-AB85-47E3-9D86-BC2E69F9C475}" presName="compNode" presStyleCnt="0"/>
      <dgm:spPr/>
    </dgm:pt>
    <dgm:pt modelId="{A557E938-CC0A-446A-9615-4FCB112E0EAF}" type="pres">
      <dgm:prSet presAssocID="{46D318C7-AB85-47E3-9D86-BC2E69F9C475}" presName="bgRect" presStyleLbl="bgShp" presStyleIdx="1" presStyleCnt="4"/>
      <dgm:spPr/>
    </dgm:pt>
    <dgm:pt modelId="{E39E9DAD-4A9C-42CA-8A3C-F8E05B438A52}" type="pres">
      <dgm:prSet presAssocID="{46D318C7-AB85-47E3-9D86-BC2E69F9C47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5E9A426E-FF57-44B4-8DBF-091E4659198F}" type="pres">
      <dgm:prSet presAssocID="{46D318C7-AB85-47E3-9D86-BC2E69F9C475}" presName="spaceRect" presStyleCnt="0"/>
      <dgm:spPr/>
    </dgm:pt>
    <dgm:pt modelId="{3A308008-38D5-4043-9371-A18F490DBF99}" type="pres">
      <dgm:prSet presAssocID="{46D318C7-AB85-47E3-9D86-BC2E69F9C475}" presName="parTx" presStyleLbl="revTx" presStyleIdx="1" presStyleCnt="4">
        <dgm:presLayoutVars>
          <dgm:chMax val="0"/>
          <dgm:chPref val="0"/>
        </dgm:presLayoutVars>
      </dgm:prSet>
      <dgm:spPr/>
    </dgm:pt>
    <dgm:pt modelId="{0184CB8E-3614-469A-BFA8-FCD1E0424359}" type="pres">
      <dgm:prSet presAssocID="{8E8D2C02-1933-4917-8FC5-9D426CEEA534}" presName="sibTrans" presStyleCnt="0"/>
      <dgm:spPr/>
    </dgm:pt>
    <dgm:pt modelId="{B67B309C-0D67-4642-AE3B-B1DCDCF23782}" type="pres">
      <dgm:prSet presAssocID="{73EC6FB0-6B5B-4D38-BA6A-26148D204B58}" presName="compNode" presStyleCnt="0"/>
      <dgm:spPr/>
    </dgm:pt>
    <dgm:pt modelId="{2AD11726-FCDA-4013-B605-5015233BC3FA}" type="pres">
      <dgm:prSet presAssocID="{73EC6FB0-6B5B-4D38-BA6A-26148D204B58}" presName="bgRect" presStyleLbl="bgShp" presStyleIdx="2" presStyleCnt="4"/>
      <dgm:spPr/>
    </dgm:pt>
    <dgm:pt modelId="{70BDE478-DE5C-4423-AA63-5CC215B2D05B}" type="pres">
      <dgm:prSet presAssocID="{73EC6FB0-6B5B-4D38-BA6A-26148D204B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FF7EB54A-2255-4884-AB7B-EB0494516BDC}" type="pres">
      <dgm:prSet presAssocID="{73EC6FB0-6B5B-4D38-BA6A-26148D204B58}" presName="spaceRect" presStyleCnt="0"/>
      <dgm:spPr/>
    </dgm:pt>
    <dgm:pt modelId="{06892693-7FCA-478D-A31E-A7D05B79E420}" type="pres">
      <dgm:prSet presAssocID="{73EC6FB0-6B5B-4D38-BA6A-26148D204B58}" presName="parTx" presStyleLbl="revTx" presStyleIdx="2" presStyleCnt="4">
        <dgm:presLayoutVars>
          <dgm:chMax val="0"/>
          <dgm:chPref val="0"/>
        </dgm:presLayoutVars>
      </dgm:prSet>
      <dgm:spPr/>
    </dgm:pt>
    <dgm:pt modelId="{6668D665-2B78-484A-AB04-B67AE745075A}" type="pres">
      <dgm:prSet presAssocID="{401B3715-D895-410B-B81C-46515DEA0B6A}" presName="sibTrans" presStyleCnt="0"/>
      <dgm:spPr/>
    </dgm:pt>
    <dgm:pt modelId="{0034DA7B-D83A-4908-8ADC-2F21A70DC21F}" type="pres">
      <dgm:prSet presAssocID="{1D71B41D-FFF1-4597-AEB9-837C625A5476}" presName="compNode" presStyleCnt="0"/>
      <dgm:spPr/>
    </dgm:pt>
    <dgm:pt modelId="{F5D3F35B-9878-4F53-A21C-86D449A03E73}" type="pres">
      <dgm:prSet presAssocID="{1D71B41D-FFF1-4597-AEB9-837C625A5476}" presName="bgRect" presStyleLbl="bgShp" presStyleIdx="3" presStyleCnt="4"/>
      <dgm:spPr/>
    </dgm:pt>
    <dgm:pt modelId="{8A09B188-D746-418A-B331-61DD1AC6AE49}" type="pres">
      <dgm:prSet presAssocID="{1D71B41D-FFF1-4597-AEB9-837C625A54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2D5DAFBA-E8DF-4ABA-B1F6-0276DE219365}" type="pres">
      <dgm:prSet presAssocID="{1D71B41D-FFF1-4597-AEB9-837C625A5476}" presName="spaceRect" presStyleCnt="0"/>
      <dgm:spPr/>
    </dgm:pt>
    <dgm:pt modelId="{FCF73BD1-6E4F-4055-9FB5-19C10306B91E}" type="pres">
      <dgm:prSet presAssocID="{1D71B41D-FFF1-4597-AEB9-837C625A5476}" presName="parTx" presStyleLbl="revTx" presStyleIdx="3" presStyleCnt="4">
        <dgm:presLayoutVars>
          <dgm:chMax val="0"/>
          <dgm:chPref val="0"/>
        </dgm:presLayoutVars>
      </dgm:prSet>
      <dgm:spPr/>
    </dgm:pt>
  </dgm:ptLst>
  <dgm:cxnLst>
    <dgm:cxn modelId="{8338A610-2243-4465-A9A0-6C1F5B72C458}" type="presOf" srcId="{0CB71AAB-2B6C-43F6-99D8-A9C6EBD9F9AF}" destId="{1456EABC-E8BD-43FA-B871-8270A3E26CB5}" srcOrd="0" destOrd="0" presId="urn:microsoft.com/office/officeart/2018/2/layout/IconVerticalSolidList"/>
    <dgm:cxn modelId="{76A8743B-BAE4-47BA-9645-ED85E58AA415}" srcId="{0CB71AAB-2B6C-43F6-99D8-A9C6EBD9F9AF}" destId="{1D71B41D-FFF1-4597-AEB9-837C625A5476}" srcOrd="3" destOrd="0" parTransId="{5C215935-F908-4B91-8DB8-A85529EE1BAA}" sibTransId="{168E24F6-CE22-4073-A677-699C0B94525E}"/>
    <dgm:cxn modelId="{52DD0B5C-7172-4E9E-9954-C24CD4F457A7}" srcId="{0CB71AAB-2B6C-43F6-99D8-A9C6EBD9F9AF}" destId="{73EC6FB0-6B5B-4D38-BA6A-26148D204B58}" srcOrd="2" destOrd="0" parTransId="{6827374E-49F6-4ACD-8B0E-7DD34F1EF380}" sibTransId="{401B3715-D895-410B-B81C-46515DEA0B6A}"/>
    <dgm:cxn modelId="{C8B63E4B-493A-4535-9432-9AEF49D7F356}" type="presOf" srcId="{46D318C7-AB85-47E3-9D86-BC2E69F9C475}" destId="{3A308008-38D5-4043-9371-A18F490DBF99}" srcOrd="0" destOrd="0" presId="urn:microsoft.com/office/officeart/2018/2/layout/IconVerticalSolidList"/>
    <dgm:cxn modelId="{E8DE7E6D-2EB0-4ED3-B8AD-6813F7DD23EC}" type="presOf" srcId="{73EC6FB0-6B5B-4D38-BA6A-26148D204B58}" destId="{06892693-7FCA-478D-A31E-A7D05B79E420}" srcOrd="0" destOrd="0" presId="urn:microsoft.com/office/officeart/2018/2/layout/IconVerticalSolidList"/>
    <dgm:cxn modelId="{1C90D791-1227-47E4-8E9B-527B0354C129}" srcId="{0CB71AAB-2B6C-43F6-99D8-A9C6EBD9F9AF}" destId="{D76D5169-4470-4827-BB9F-50119BD20D32}" srcOrd="0" destOrd="0" parTransId="{D584A067-C516-498B-891B-529F79C51D8D}" sibTransId="{DF41EAD7-3D91-4195-B7EE-64FB53F3D7CB}"/>
    <dgm:cxn modelId="{1D2D0EBA-6233-4EB7-91A9-597BF8D2C1D3}" srcId="{0CB71AAB-2B6C-43F6-99D8-A9C6EBD9F9AF}" destId="{46D318C7-AB85-47E3-9D86-BC2E69F9C475}" srcOrd="1" destOrd="0" parTransId="{17D4FA45-FA76-47DD-B3F3-A51C53AD81CC}" sibTransId="{8E8D2C02-1933-4917-8FC5-9D426CEEA534}"/>
    <dgm:cxn modelId="{630613DC-3BC4-4B8E-866F-20D40BE826C9}" type="presOf" srcId="{1D71B41D-FFF1-4597-AEB9-837C625A5476}" destId="{FCF73BD1-6E4F-4055-9FB5-19C10306B91E}" srcOrd="0" destOrd="0" presId="urn:microsoft.com/office/officeart/2018/2/layout/IconVerticalSolidList"/>
    <dgm:cxn modelId="{F716D4E8-465A-435B-B843-3FF9F24875D0}" type="presOf" srcId="{D76D5169-4470-4827-BB9F-50119BD20D32}" destId="{327EF8FE-E306-4DCF-8D18-E32FACED00A2}" srcOrd="0" destOrd="0" presId="urn:microsoft.com/office/officeart/2018/2/layout/IconVerticalSolidList"/>
    <dgm:cxn modelId="{B68302F1-133D-4A12-8556-1CCBE45328C7}" type="presParOf" srcId="{1456EABC-E8BD-43FA-B871-8270A3E26CB5}" destId="{DCCDC1A8-1AAE-4E88-89C1-3A42AAFBE7DC}" srcOrd="0" destOrd="0" presId="urn:microsoft.com/office/officeart/2018/2/layout/IconVerticalSolidList"/>
    <dgm:cxn modelId="{ACC65F7B-A892-4072-8536-211FD28C82E9}" type="presParOf" srcId="{DCCDC1A8-1AAE-4E88-89C1-3A42AAFBE7DC}" destId="{325F9C7E-FE81-492B-A3C3-DD2282EDE0A3}" srcOrd="0" destOrd="0" presId="urn:microsoft.com/office/officeart/2018/2/layout/IconVerticalSolidList"/>
    <dgm:cxn modelId="{7CA1EDDF-77E0-4788-8195-A6FFCFD31047}" type="presParOf" srcId="{DCCDC1A8-1AAE-4E88-89C1-3A42AAFBE7DC}" destId="{0E769D8D-DA71-4081-968A-084121D8149C}" srcOrd="1" destOrd="0" presId="urn:microsoft.com/office/officeart/2018/2/layout/IconVerticalSolidList"/>
    <dgm:cxn modelId="{A1EDA45D-B539-47C6-A038-DCAEC88BFF51}" type="presParOf" srcId="{DCCDC1A8-1AAE-4E88-89C1-3A42AAFBE7DC}" destId="{372D8263-4B04-4928-B6E0-31C50E6A4E61}" srcOrd="2" destOrd="0" presId="urn:microsoft.com/office/officeart/2018/2/layout/IconVerticalSolidList"/>
    <dgm:cxn modelId="{ABDDD41A-E67C-4AF9-A4D9-FED5D0CB2CE4}" type="presParOf" srcId="{DCCDC1A8-1AAE-4E88-89C1-3A42AAFBE7DC}" destId="{327EF8FE-E306-4DCF-8D18-E32FACED00A2}" srcOrd="3" destOrd="0" presId="urn:microsoft.com/office/officeart/2018/2/layout/IconVerticalSolidList"/>
    <dgm:cxn modelId="{24FC892E-4BDD-462C-97C3-D99793673D9F}" type="presParOf" srcId="{1456EABC-E8BD-43FA-B871-8270A3E26CB5}" destId="{85BFA521-176C-44DC-9F17-747EFAF5BF7F}" srcOrd="1" destOrd="0" presId="urn:microsoft.com/office/officeart/2018/2/layout/IconVerticalSolidList"/>
    <dgm:cxn modelId="{FCF4F337-727D-4F01-83F5-3529100FA4AF}" type="presParOf" srcId="{1456EABC-E8BD-43FA-B871-8270A3E26CB5}" destId="{E347699B-B425-497A-BF2D-D75B2FCF4E73}" srcOrd="2" destOrd="0" presId="urn:microsoft.com/office/officeart/2018/2/layout/IconVerticalSolidList"/>
    <dgm:cxn modelId="{D8F7B2F5-BECA-4E5D-BEC6-E22C346A46D0}" type="presParOf" srcId="{E347699B-B425-497A-BF2D-D75B2FCF4E73}" destId="{A557E938-CC0A-446A-9615-4FCB112E0EAF}" srcOrd="0" destOrd="0" presId="urn:microsoft.com/office/officeart/2018/2/layout/IconVerticalSolidList"/>
    <dgm:cxn modelId="{D1D975FA-2B74-4501-8D4A-C9D169320424}" type="presParOf" srcId="{E347699B-B425-497A-BF2D-D75B2FCF4E73}" destId="{E39E9DAD-4A9C-42CA-8A3C-F8E05B438A52}" srcOrd="1" destOrd="0" presId="urn:microsoft.com/office/officeart/2018/2/layout/IconVerticalSolidList"/>
    <dgm:cxn modelId="{ADECC8B8-AAA6-45B3-A3F6-C4C3FDA891B9}" type="presParOf" srcId="{E347699B-B425-497A-BF2D-D75B2FCF4E73}" destId="{5E9A426E-FF57-44B4-8DBF-091E4659198F}" srcOrd="2" destOrd="0" presId="urn:microsoft.com/office/officeart/2018/2/layout/IconVerticalSolidList"/>
    <dgm:cxn modelId="{AFD94799-AD33-47C3-A6AF-AAFC4E44354D}" type="presParOf" srcId="{E347699B-B425-497A-BF2D-D75B2FCF4E73}" destId="{3A308008-38D5-4043-9371-A18F490DBF99}" srcOrd="3" destOrd="0" presId="urn:microsoft.com/office/officeart/2018/2/layout/IconVerticalSolidList"/>
    <dgm:cxn modelId="{34E69F9F-CA87-4B1A-A411-397D7B522FC1}" type="presParOf" srcId="{1456EABC-E8BD-43FA-B871-8270A3E26CB5}" destId="{0184CB8E-3614-469A-BFA8-FCD1E0424359}" srcOrd="3" destOrd="0" presId="urn:microsoft.com/office/officeart/2018/2/layout/IconVerticalSolidList"/>
    <dgm:cxn modelId="{050E70EF-6547-464C-83FB-E592CBFE81DE}" type="presParOf" srcId="{1456EABC-E8BD-43FA-B871-8270A3E26CB5}" destId="{B67B309C-0D67-4642-AE3B-B1DCDCF23782}" srcOrd="4" destOrd="0" presId="urn:microsoft.com/office/officeart/2018/2/layout/IconVerticalSolidList"/>
    <dgm:cxn modelId="{91B671AB-82AA-4662-AB46-CAEC6E11B1D1}" type="presParOf" srcId="{B67B309C-0D67-4642-AE3B-B1DCDCF23782}" destId="{2AD11726-FCDA-4013-B605-5015233BC3FA}" srcOrd="0" destOrd="0" presId="urn:microsoft.com/office/officeart/2018/2/layout/IconVerticalSolidList"/>
    <dgm:cxn modelId="{BAAAFCF0-0D47-422B-B306-9A55C1D221CE}" type="presParOf" srcId="{B67B309C-0D67-4642-AE3B-B1DCDCF23782}" destId="{70BDE478-DE5C-4423-AA63-5CC215B2D05B}" srcOrd="1" destOrd="0" presId="urn:microsoft.com/office/officeart/2018/2/layout/IconVerticalSolidList"/>
    <dgm:cxn modelId="{21DF027B-0F92-4DBA-8E2B-0BF4565484EB}" type="presParOf" srcId="{B67B309C-0D67-4642-AE3B-B1DCDCF23782}" destId="{FF7EB54A-2255-4884-AB7B-EB0494516BDC}" srcOrd="2" destOrd="0" presId="urn:microsoft.com/office/officeart/2018/2/layout/IconVerticalSolidList"/>
    <dgm:cxn modelId="{41E4846A-E2DD-440E-B33C-CF6C300F18C8}" type="presParOf" srcId="{B67B309C-0D67-4642-AE3B-B1DCDCF23782}" destId="{06892693-7FCA-478D-A31E-A7D05B79E420}" srcOrd="3" destOrd="0" presId="urn:microsoft.com/office/officeart/2018/2/layout/IconVerticalSolidList"/>
    <dgm:cxn modelId="{C2B2F749-3E19-48F1-A313-3B4802101D77}" type="presParOf" srcId="{1456EABC-E8BD-43FA-B871-8270A3E26CB5}" destId="{6668D665-2B78-484A-AB04-B67AE745075A}" srcOrd="5" destOrd="0" presId="urn:microsoft.com/office/officeart/2018/2/layout/IconVerticalSolidList"/>
    <dgm:cxn modelId="{D9B042C9-AD45-45FD-8894-DFABED3402AC}" type="presParOf" srcId="{1456EABC-E8BD-43FA-B871-8270A3E26CB5}" destId="{0034DA7B-D83A-4908-8ADC-2F21A70DC21F}" srcOrd="6" destOrd="0" presId="urn:microsoft.com/office/officeart/2018/2/layout/IconVerticalSolidList"/>
    <dgm:cxn modelId="{51A41487-B606-40CD-BEB4-2FBD52C637F3}" type="presParOf" srcId="{0034DA7B-D83A-4908-8ADC-2F21A70DC21F}" destId="{F5D3F35B-9878-4F53-A21C-86D449A03E73}" srcOrd="0" destOrd="0" presId="urn:microsoft.com/office/officeart/2018/2/layout/IconVerticalSolidList"/>
    <dgm:cxn modelId="{A735D284-3205-4B09-B5E5-92FE8C17EF80}" type="presParOf" srcId="{0034DA7B-D83A-4908-8ADC-2F21A70DC21F}" destId="{8A09B188-D746-418A-B331-61DD1AC6AE49}" srcOrd="1" destOrd="0" presId="urn:microsoft.com/office/officeart/2018/2/layout/IconVerticalSolidList"/>
    <dgm:cxn modelId="{1DA08361-9835-4F44-8F5E-95CF10228ED7}" type="presParOf" srcId="{0034DA7B-D83A-4908-8ADC-2F21A70DC21F}" destId="{2D5DAFBA-E8DF-4ABA-B1F6-0276DE219365}" srcOrd="2" destOrd="0" presId="urn:microsoft.com/office/officeart/2018/2/layout/IconVerticalSolidList"/>
    <dgm:cxn modelId="{DFA37BC9-E8C8-43D4-BD34-D4E01AFF4AC3}" type="presParOf" srcId="{0034DA7B-D83A-4908-8ADC-2F21A70DC21F}" destId="{FCF73BD1-6E4F-4055-9FB5-19C10306B9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F29A7-7B1F-4DA5-A2CE-4101B568EB6A}"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E6D6514C-4E01-4012-9ED5-8898BB5D735B}">
      <dgm:prSet/>
      <dgm:spPr/>
      <dgm:t>
        <a:bodyPr/>
        <a:lstStyle/>
        <a:p>
          <a:r>
            <a:rPr lang="cs-CZ" b="0" i="0"/>
            <a:t>Human agency and oversight</a:t>
          </a:r>
          <a:endParaRPr lang="en-US"/>
        </a:p>
      </dgm:t>
    </dgm:pt>
    <dgm:pt modelId="{AC998BB6-CCC9-4143-9C4B-06DBC255C261}" type="parTrans" cxnId="{5D2E429D-932C-4E18-BBA1-ED787AC270E5}">
      <dgm:prSet/>
      <dgm:spPr/>
      <dgm:t>
        <a:bodyPr/>
        <a:lstStyle/>
        <a:p>
          <a:endParaRPr lang="en-US"/>
        </a:p>
      </dgm:t>
    </dgm:pt>
    <dgm:pt modelId="{2DB4E12A-1A6D-4D8E-A82C-AE435C3C0BB5}" type="sibTrans" cxnId="{5D2E429D-932C-4E18-BBA1-ED787AC270E5}">
      <dgm:prSet/>
      <dgm:spPr/>
      <dgm:t>
        <a:bodyPr/>
        <a:lstStyle/>
        <a:p>
          <a:endParaRPr lang="en-US"/>
        </a:p>
      </dgm:t>
    </dgm:pt>
    <dgm:pt modelId="{6A4AEEFC-D790-45DF-97F9-CFD351F96AD2}">
      <dgm:prSet/>
      <dgm:spPr/>
      <dgm:t>
        <a:bodyPr/>
        <a:lstStyle/>
        <a:p>
          <a:r>
            <a:rPr lang="cs-CZ" b="0" i="0"/>
            <a:t>Technical Robustness and safety</a:t>
          </a:r>
          <a:endParaRPr lang="en-US"/>
        </a:p>
      </dgm:t>
    </dgm:pt>
    <dgm:pt modelId="{DF8C4DAD-A2D2-452E-B407-2A9B6905D2B0}" type="parTrans" cxnId="{2B5A4552-9C7D-4878-A698-FD26AAD7803F}">
      <dgm:prSet/>
      <dgm:spPr/>
      <dgm:t>
        <a:bodyPr/>
        <a:lstStyle/>
        <a:p>
          <a:endParaRPr lang="en-US"/>
        </a:p>
      </dgm:t>
    </dgm:pt>
    <dgm:pt modelId="{39C52C07-4AC5-4474-B637-607D1FB23D06}" type="sibTrans" cxnId="{2B5A4552-9C7D-4878-A698-FD26AAD7803F}">
      <dgm:prSet/>
      <dgm:spPr/>
      <dgm:t>
        <a:bodyPr/>
        <a:lstStyle/>
        <a:p>
          <a:endParaRPr lang="en-US"/>
        </a:p>
      </dgm:t>
    </dgm:pt>
    <dgm:pt modelId="{5638FCA1-8574-49F7-91C5-2850D4404343}">
      <dgm:prSet/>
      <dgm:spPr/>
      <dgm:t>
        <a:bodyPr/>
        <a:lstStyle/>
        <a:p>
          <a:r>
            <a:rPr lang="cs-CZ" b="0" i="0"/>
            <a:t>Privacy and data governance</a:t>
          </a:r>
          <a:endParaRPr lang="en-US"/>
        </a:p>
      </dgm:t>
    </dgm:pt>
    <dgm:pt modelId="{87EECB91-892D-40C2-829D-92C83C31CE7E}" type="parTrans" cxnId="{B694CC42-B997-4B54-913C-490984AA96B9}">
      <dgm:prSet/>
      <dgm:spPr/>
      <dgm:t>
        <a:bodyPr/>
        <a:lstStyle/>
        <a:p>
          <a:endParaRPr lang="en-US"/>
        </a:p>
      </dgm:t>
    </dgm:pt>
    <dgm:pt modelId="{9812292B-45CE-4542-BE6E-B8761DD5C08B}" type="sibTrans" cxnId="{B694CC42-B997-4B54-913C-490984AA96B9}">
      <dgm:prSet/>
      <dgm:spPr/>
      <dgm:t>
        <a:bodyPr/>
        <a:lstStyle/>
        <a:p>
          <a:endParaRPr lang="en-US"/>
        </a:p>
      </dgm:t>
    </dgm:pt>
    <dgm:pt modelId="{04ABDA01-D910-4F4D-BC55-E683C9DD1CDD}">
      <dgm:prSet/>
      <dgm:spPr/>
      <dgm:t>
        <a:bodyPr/>
        <a:lstStyle/>
        <a:p>
          <a:r>
            <a:rPr lang="en-US"/>
            <a:t>Transparency</a:t>
          </a:r>
        </a:p>
      </dgm:t>
    </dgm:pt>
    <dgm:pt modelId="{9EC899E7-6345-4004-8552-D2EE4F1A21B8}" type="parTrans" cxnId="{1886303F-172B-41AF-88CB-4F772E634027}">
      <dgm:prSet/>
      <dgm:spPr/>
      <dgm:t>
        <a:bodyPr/>
        <a:lstStyle/>
        <a:p>
          <a:endParaRPr lang="en-US"/>
        </a:p>
      </dgm:t>
    </dgm:pt>
    <dgm:pt modelId="{A22A4002-F2BA-4BE8-931E-F0E7C4F3E382}" type="sibTrans" cxnId="{1886303F-172B-41AF-88CB-4F772E634027}">
      <dgm:prSet/>
      <dgm:spPr/>
      <dgm:t>
        <a:bodyPr/>
        <a:lstStyle/>
        <a:p>
          <a:endParaRPr lang="en-US"/>
        </a:p>
      </dgm:t>
    </dgm:pt>
    <dgm:pt modelId="{9737167D-983A-41D3-A9A8-71A99DDCE465}">
      <dgm:prSet/>
      <dgm:spPr/>
      <dgm:t>
        <a:bodyPr/>
        <a:lstStyle/>
        <a:p>
          <a:r>
            <a:rPr lang="cs-CZ" b="0" i="0"/>
            <a:t>Diversity, non-discrimination and fairness</a:t>
          </a:r>
          <a:endParaRPr lang="en-US"/>
        </a:p>
      </dgm:t>
    </dgm:pt>
    <dgm:pt modelId="{0011FC3D-B02C-46E9-8158-04E9D4925E1E}" type="parTrans" cxnId="{60862DCF-67CC-4BDC-BC50-588DAF43C22E}">
      <dgm:prSet/>
      <dgm:spPr/>
      <dgm:t>
        <a:bodyPr/>
        <a:lstStyle/>
        <a:p>
          <a:endParaRPr lang="en-US"/>
        </a:p>
      </dgm:t>
    </dgm:pt>
    <dgm:pt modelId="{B996AB25-9D35-485E-9F5C-6021D8C77298}" type="sibTrans" cxnId="{60862DCF-67CC-4BDC-BC50-588DAF43C22E}">
      <dgm:prSet/>
      <dgm:spPr/>
      <dgm:t>
        <a:bodyPr/>
        <a:lstStyle/>
        <a:p>
          <a:endParaRPr lang="en-US"/>
        </a:p>
      </dgm:t>
    </dgm:pt>
    <dgm:pt modelId="{F02B074D-88EA-4510-B6A4-FD38D34BEFA1}">
      <dgm:prSet/>
      <dgm:spPr/>
      <dgm:t>
        <a:bodyPr/>
        <a:lstStyle/>
        <a:p>
          <a:r>
            <a:rPr lang="cs-CZ" b="0" i="0"/>
            <a:t>Societal and environmental well-being</a:t>
          </a:r>
          <a:endParaRPr lang="en-US"/>
        </a:p>
      </dgm:t>
    </dgm:pt>
    <dgm:pt modelId="{A54B10C2-DEF8-45D0-84E2-7CFF914FAD5E}" type="parTrans" cxnId="{096C149A-6F3C-4830-95E7-F8A9B35B7896}">
      <dgm:prSet/>
      <dgm:spPr/>
      <dgm:t>
        <a:bodyPr/>
        <a:lstStyle/>
        <a:p>
          <a:endParaRPr lang="en-US"/>
        </a:p>
      </dgm:t>
    </dgm:pt>
    <dgm:pt modelId="{C2511B2B-67A9-459E-9FD8-98521D28961A}" type="sibTrans" cxnId="{096C149A-6F3C-4830-95E7-F8A9B35B7896}">
      <dgm:prSet/>
      <dgm:spPr/>
      <dgm:t>
        <a:bodyPr/>
        <a:lstStyle/>
        <a:p>
          <a:endParaRPr lang="en-US"/>
        </a:p>
      </dgm:t>
    </dgm:pt>
    <dgm:pt modelId="{CFB0333C-EFB1-4730-B20D-A05F09B2BB00}">
      <dgm:prSet/>
      <dgm:spPr/>
      <dgm:t>
        <a:bodyPr/>
        <a:lstStyle/>
        <a:p>
          <a:r>
            <a:rPr lang="cs-CZ" b="0" i="0"/>
            <a:t>Accountability</a:t>
          </a:r>
          <a:endParaRPr lang="en-US"/>
        </a:p>
      </dgm:t>
    </dgm:pt>
    <dgm:pt modelId="{8F66A0DB-B6F2-49D9-BF22-30C55ED4F9C3}" type="parTrans" cxnId="{234BCBCF-DD36-43A4-B389-424537E211D7}">
      <dgm:prSet/>
      <dgm:spPr/>
      <dgm:t>
        <a:bodyPr/>
        <a:lstStyle/>
        <a:p>
          <a:endParaRPr lang="en-US"/>
        </a:p>
      </dgm:t>
    </dgm:pt>
    <dgm:pt modelId="{2C192F1D-3E74-4951-9AB6-E64FA9014AAE}" type="sibTrans" cxnId="{234BCBCF-DD36-43A4-B389-424537E211D7}">
      <dgm:prSet/>
      <dgm:spPr/>
      <dgm:t>
        <a:bodyPr/>
        <a:lstStyle/>
        <a:p>
          <a:endParaRPr lang="en-US"/>
        </a:p>
      </dgm:t>
    </dgm:pt>
    <dgm:pt modelId="{C432377A-68F4-4BB8-AE90-D09A4C2EC608}" type="pres">
      <dgm:prSet presAssocID="{E3DF29A7-7B1F-4DA5-A2CE-4101B568EB6A}" presName="root" presStyleCnt="0">
        <dgm:presLayoutVars>
          <dgm:dir/>
          <dgm:resizeHandles val="exact"/>
        </dgm:presLayoutVars>
      </dgm:prSet>
      <dgm:spPr/>
    </dgm:pt>
    <dgm:pt modelId="{6FD0CD72-64BF-4CA7-880B-E70AF80A5285}" type="pres">
      <dgm:prSet presAssocID="{E6D6514C-4E01-4012-9ED5-8898BB5D735B}" presName="compNode" presStyleCnt="0"/>
      <dgm:spPr/>
    </dgm:pt>
    <dgm:pt modelId="{6FBA7B5F-84B5-41DA-8E75-C009FF30FF6D}" type="pres">
      <dgm:prSet presAssocID="{E6D6514C-4E01-4012-9ED5-8898BB5D735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637A5A71-38AD-4992-A317-1F03D119EA8D}" type="pres">
      <dgm:prSet presAssocID="{E6D6514C-4E01-4012-9ED5-8898BB5D735B}" presName="spaceRect" presStyleCnt="0"/>
      <dgm:spPr/>
    </dgm:pt>
    <dgm:pt modelId="{D1C5D91B-A9E6-4CD4-8888-DC61DF59DE6B}" type="pres">
      <dgm:prSet presAssocID="{E6D6514C-4E01-4012-9ED5-8898BB5D735B}" presName="textRect" presStyleLbl="revTx" presStyleIdx="0" presStyleCnt="7">
        <dgm:presLayoutVars>
          <dgm:chMax val="1"/>
          <dgm:chPref val="1"/>
        </dgm:presLayoutVars>
      </dgm:prSet>
      <dgm:spPr/>
    </dgm:pt>
    <dgm:pt modelId="{32557D02-D62F-4E38-B883-AFD96CB5B883}" type="pres">
      <dgm:prSet presAssocID="{2DB4E12A-1A6D-4D8E-A82C-AE435C3C0BB5}" presName="sibTrans" presStyleCnt="0"/>
      <dgm:spPr/>
    </dgm:pt>
    <dgm:pt modelId="{FD56A8A6-24D3-4C79-B743-2EDB8C9D2977}" type="pres">
      <dgm:prSet presAssocID="{6A4AEEFC-D790-45DF-97F9-CFD351F96AD2}" presName="compNode" presStyleCnt="0"/>
      <dgm:spPr/>
    </dgm:pt>
    <dgm:pt modelId="{BEA9BE9E-9107-468D-A05F-3CCB95532B7D}" type="pres">
      <dgm:prSet presAssocID="{6A4AEEFC-D790-45DF-97F9-CFD351F96AD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01F7D9FD-FB5D-4AB2-8357-8013459449AB}" type="pres">
      <dgm:prSet presAssocID="{6A4AEEFC-D790-45DF-97F9-CFD351F96AD2}" presName="spaceRect" presStyleCnt="0"/>
      <dgm:spPr/>
    </dgm:pt>
    <dgm:pt modelId="{4E452B19-1336-4B43-95A2-DE32DD257321}" type="pres">
      <dgm:prSet presAssocID="{6A4AEEFC-D790-45DF-97F9-CFD351F96AD2}" presName="textRect" presStyleLbl="revTx" presStyleIdx="1" presStyleCnt="7">
        <dgm:presLayoutVars>
          <dgm:chMax val="1"/>
          <dgm:chPref val="1"/>
        </dgm:presLayoutVars>
      </dgm:prSet>
      <dgm:spPr/>
    </dgm:pt>
    <dgm:pt modelId="{371C2452-5A64-4C6C-8137-F34B341E5D6D}" type="pres">
      <dgm:prSet presAssocID="{39C52C07-4AC5-4474-B637-607D1FB23D06}" presName="sibTrans" presStyleCnt="0"/>
      <dgm:spPr/>
    </dgm:pt>
    <dgm:pt modelId="{BBFE48E6-81DF-4B9A-B417-DE1DC9E3D6AD}" type="pres">
      <dgm:prSet presAssocID="{5638FCA1-8574-49F7-91C5-2850D4404343}" presName="compNode" presStyleCnt="0"/>
      <dgm:spPr/>
    </dgm:pt>
    <dgm:pt modelId="{F33BE444-82E5-46F8-9519-83B48ED55BE4}" type="pres">
      <dgm:prSet presAssocID="{5638FCA1-8574-49F7-91C5-2850D440434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curity Camera Sign"/>
        </a:ext>
      </dgm:extLst>
    </dgm:pt>
    <dgm:pt modelId="{2D2C9471-A475-418B-8C0B-C16C792A8903}" type="pres">
      <dgm:prSet presAssocID="{5638FCA1-8574-49F7-91C5-2850D4404343}" presName="spaceRect" presStyleCnt="0"/>
      <dgm:spPr/>
    </dgm:pt>
    <dgm:pt modelId="{07609373-251F-4DE7-8BAC-1C02D0AFEF06}" type="pres">
      <dgm:prSet presAssocID="{5638FCA1-8574-49F7-91C5-2850D4404343}" presName="textRect" presStyleLbl="revTx" presStyleIdx="2" presStyleCnt="7">
        <dgm:presLayoutVars>
          <dgm:chMax val="1"/>
          <dgm:chPref val="1"/>
        </dgm:presLayoutVars>
      </dgm:prSet>
      <dgm:spPr/>
    </dgm:pt>
    <dgm:pt modelId="{82485F92-4F92-4F99-9437-348920A9FC1E}" type="pres">
      <dgm:prSet presAssocID="{9812292B-45CE-4542-BE6E-B8761DD5C08B}" presName="sibTrans" presStyleCnt="0"/>
      <dgm:spPr/>
    </dgm:pt>
    <dgm:pt modelId="{BFC0D1BB-F1FA-400B-830F-DB27364CF2B0}" type="pres">
      <dgm:prSet presAssocID="{04ABDA01-D910-4F4D-BC55-E683C9DD1CDD}" presName="compNode" presStyleCnt="0"/>
      <dgm:spPr/>
    </dgm:pt>
    <dgm:pt modelId="{FEDAF788-F507-4D93-8E96-C376BF92C61B}" type="pres">
      <dgm:prSet presAssocID="{04ABDA01-D910-4F4D-BC55-E683C9DD1CD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4C70239A-2B15-43DC-9008-7BAA4CB5F762}" type="pres">
      <dgm:prSet presAssocID="{04ABDA01-D910-4F4D-BC55-E683C9DD1CDD}" presName="spaceRect" presStyleCnt="0"/>
      <dgm:spPr/>
    </dgm:pt>
    <dgm:pt modelId="{3E737EDF-9F18-4705-A1C0-E1E1427D94AB}" type="pres">
      <dgm:prSet presAssocID="{04ABDA01-D910-4F4D-BC55-E683C9DD1CDD}" presName="textRect" presStyleLbl="revTx" presStyleIdx="3" presStyleCnt="7">
        <dgm:presLayoutVars>
          <dgm:chMax val="1"/>
          <dgm:chPref val="1"/>
        </dgm:presLayoutVars>
      </dgm:prSet>
      <dgm:spPr/>
    </dgm:pt>
    <dgm:pt modelId="{2BF222FA-F237-4B87-AFCB-DAA75BC63769}" type="pres">
      <dgm:prSet presAssocID="{A22A4002-F2BA-4BE8-931E-F0E7C4F3E382}" presName="sibTrans" presStyleCnt="0"/>
      <dgm:spPr/>
    </dgm:pt>
    <dgm:pt modelId="{BD73C437-9D4D-438D-AC7A-7B903E26DD7C}" type="pres">
      <dgm:prSet presAssocID="{9737167D-983A-41D3-A9A8-71A99DDCE465}" presName="compNode" presStyleCnt="0"/>
      <dgm:spPr/>
    </dgm:pt>
    <dgm:pt modelId="{A1F5B7D4-111C-43DC-9875-C733344F8246}" type="pres">
      <dgm:prSet presAssocID="{9737167D-983A-41D3-A9A8-71A99DDCE46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lle"/>
        </a:ext>
      </dgm:extLst>
    </dgm:pt>
    <dgm:pt modelId="{BC26E4D5-F45F-4DED-93C4-1F33F6A47E27}" type="pres">
      <dgm:prSet presAssocID="{9737167D-983A-41D3-A9A8-71A99DDCE465}" presName="spaceRect" presStyleCnt="0"/>
      <dgm:spPr/>
    </dgm:pt>
    <dgm:pt modelId="{5D1BDD73-5AE9-47BA-957E-EA2A5AD71364}" type="pres">
      <dgm:prSet presAssocID="{9737167D-983A-41D3-A9A8-71A99DDCE465}" presName="textRect" presStyleLbl="revTx" presStyleIdx="4" presStyleCnt="7">
        <dgm:presLayoutVars>
          <dgm:chMax val="1"/>
          <dgm:chPref val="1"/>
        </dgm:presLayoutVars>
      </dgm:prSet>
      <dgm:spPr/>
    </dgm:pt>
    <dgm:pt modelId="{01DB8C63-AE5F-4639-BED7-F5D49EFCBEDD}" type="pres">
      <dgm:prSet presAssocID="{B996AB25-9D35-485E-9F5C-6021D8C77298}" presName="sibTrans" presStyleCnt="0"/>
      <dgm:spPr/>
    </dgm:pt>
    <dgm:pt modelId="{3EEE2ED1-4BC1-4B64-8690-813BEAA46F8C}" type="pres">
      <dgm:prSet presAssocID="{F02B074D-88EA-4510-B6A4-FD38D34BEFA1}" presName="compNode" presStyleCnt="0"/>
      <dgm:spPr/>
    </dgm:pt>
    <dgm:pt modelId="{D3A9D570-B405-4D1A-B944-B07F10161ECC}" type="pres">
      <dgm:prSet presAssocID="{F02B074D-88EA-4510-B6A4-FD38D34BEFA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eciduous tree"/>
        </a:ext>
      </dgm:extLst>
    </dgm:pt>
    <dgm:pt modelId="{FD004B4F-EA94-4E58-9538-8E24AA8B4B6A}" type="pres">
      <dgm:prSet presAssocID="{F02B074D-88EA-4510-B6A4-FD38D34BEFA1}" presName="spaceRect" presStyleCnt="0"/>
      <dgm:spPr/>
    </dgm:pt>
    <dgm:pt modelId="{29B3BAE5-15D4-4289-8A9B-A7D1360B52F0}" type="pres">
      <dgm:prSet presAssocID="{F02B074D-88EA-4510-B6A4-FD38D34BEFA1}" presName="textRect" presStyleLbl="revTx" presStyleIdx="5" presStyleCnt="7">
        <dgm:presLayoutVars>
          <dgm:chMax val="1"/>
          <dgm:chPref val="1"/>
        </dgm:presLayoutVars>
      </dgm:prSet>
      <dgm:spPr/>
    </dgm:pt>
    <dgm:pt modelId="{79C123E1-B003-40D9-B8B2-FC7223B9066D}" type="pres">
      <dgm:prSet presAssocID="{C2511B2B-67A9-459E-9FD8-98521D28961A}" presName="sibTrans" presStyleCnt="0"/>
      <dgm:spPr/>
    </dgm:pt>
    <dgm:pt modelId="{79551B1E-0AE0-47F2-A478-2383E029836D}" type="pres">
      <dgm:prSet presAssocID="{CFB0333C-EFB1-4730-B20D-A05F09B2BB00}" presName="compNode" presStyleCnt="0"/>
      <dgm:spPr/>
    </dgm:pt>
    <dgm:pt modelId="{41095733-9743-4F98-8DBB-0B54B49BD88F}" type="pres">
      <dgm:prSet presAssocID="{CFB0333C-EFB1-4730-B20D-A05F09B2BB0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25BCD2DD-485A-42E9-8FEC-544C0B9F0864}" type="pres">
      <dgm:prSet presAssocID="{CFB0333C-EFB1-4730-B20D-A05F09B2BB00}" presName="spaceRect" presStyleCnt="0"/>
      <dgm:spPr/>
    </dgm:pt>
    <dgm:pt modelId="{A24C8C4D-E579-4331-B668-86F2C1771B39}" type="pres">
      <dgm:prSet presAssocID="{CFB0333C-EFB1-4730-B20D-A05F09B2BB00}" presName="textRect" presStyleLbl="revTx" presStyleIdx="6" presStyleCnt="7">
        <dgm:presLayoutVars>
          <dgm:chMax val="1"/>
          <dgm:chPref val="1"/>
        </dgm:presLayoutVars>
      </dgm:prSet>
      <dgm:spPr/>
    </dgm:pt>
  </dgm:ptLst>
  <dgm:cxnLst>
    <dgm:cxn modelId="{60EE150D-7578-4E41-AA0D-46E716E5F169}" type="presOf" srcId="{9737167D-983A-41D3-A9A8-71A99DDCE465}" destId="{5D1BDD73-5AE9-47BA-957E-EA2A5AD71364}" srcOrd="0" destOrd="0" presId="urn:microsoft.com/office/officeart/2018/2/layout/IconLabelList"/>
    <dgm:cxn modelId="{488A0616-A3B7-4A02-91DB-566BB4319B12}" type="presOf" srcId="{6A4AEEFC-D790-45DF-97F9-CFD351F96AD2}" destId="{4E452B19-1336-4B43-95A2-DE32DD257321}" srcOrd="0" destOrd="0" presId="urn:microsoft.com/office/officeart/2018/2/layout/IconLabelList"/>
    <dgm:cxn modelId="{2F559821-0C21-443D-9271-6639FC8724A3}" type="presOf" srcId="{E3DF29A7-7B1F-4DA5-A2CE-4101B568EB6A}" destId="{C432377A-68F4-4BB8-AE90-D09A4C2EC608}" srcOrd="0" destOrd="0" presId="urn:microsoft.com/office/officeart/2018/2/layout/IconLabelList"/>
    <dgm:cxn modelId="{C2E0DC28-F412-4C8E-987E-F1836A057ADE}" type="presOf" srcId="{E6D6514C-4E01-4012-9ED5-8898BB5D735B}" destId="{D1C5D91B-A9E6-4CD4-8888-DC61DF59DE6B}" srcOrd="0" destOrd="0" presId="urn:microsoft.com/office/officeart/2018/2/layout/IconLabelList"/>
    <dgm:cxn modelId="{09FB3B3B-2458-49DB-9226-9FD7139C69C3}" type="presOf" srcId="{CFB0333C-EFB1-4730-B20D-A05F09B2BB00}" destId="{A24C8C4D-E579-4331-B668-86F2C1771B39}" srcOrd="0" destOrd="0" presId="urn:microsoft.com/office/officeart/2018/2/layout/IconLabelList"/>
    <dgm:cxn modelId="{1886303F-172B-41AF-88CB-4F772E634027}" srcId="{E3DF29A7-7B1F-4DA5-A2CE-4101B568EB6A}" destId="{04ABDA01-D910-4F4D-BC55-E683C9DD1CDD}" srcOrd="3" destOrd="0" parTransId="{9EC899E7-6345-4004-8552-D2EE4F1A21B8}" sibTransId="{A22A4002-F2BA-4BE8-931E-F0E7C4F3E382}"/>
    <dgm:cxn modelId="{B694CC42-B997-4B54-913C-490984AA96B9}" srcId="{E3DF29A7-7B1F-4DA5-A2CE-4101B568EB6A}" destId="{5638FCA1-8574-49F7-91C5-2850D4404343}" srcOrd="2" destOrd="0" parTransId="{87EECB91-892D-40C2-829D-92C83C31CE7E}" sibTransId="{9812292B-45CE-4542-BE6E-B8761DD5C08B}"/>
    <dgm:cxn modelId="{2B5A4552-9C7D-4878-A698-FD26AAD7803F}" srcId="{E3DF29A7-7B1F-4DA5-A2CE-4101B568EB6A}" destId="{6A4AEEFC-D790-45DF-97F9-CFD351F96AD2}" srcOrd="1" destOrd="0" parTransId="{DF8C4DAD-A2D2-452E-B407-2A9B6905D2B0}" sibTransId="{39C52C07-4AC5-4474-B637-607D1FB23D06}"/>
    <dgm:cxn modelId="{14438587-6885-4C07-B54A-D46DFDC8E3F5}" type="presOf" srcId="{F02B074D-88EA-4510-B6A4-FD38D34BEFA1}" destId="{29B3BAE5-15D4-4289-8A9B-A7D1360B52F0}" srcOrd="0" destOrd="0" presId="urn:microsoft.com/office/officeart/2018/2/layout/IconLabelList"/>
    <dgm:cxn modelId="{036F8D8F-6B51-4307-8A83-D294B3A55DF1}" type="presOf" srcId="{5638FCA1-8574-49F7-91C5-2850D4404343}" destId="{07609373-251F-4DE7-8BAC-1C02D0AFEF06}" srcOrd="0" destOrd="0" presId="urn:microsoft.com/office/officeart/2018/2/layout/IconLabelList"/>
    <dgm:cxn modelId="{DEA12E99-2865-478E-91A9-AA744CCB8504}" type="presOf" srcId="{04ABDA01-D910-4F4D-BC55-E683C9DD1CDD}" destId="{3E737EDF-9F18-4705-A1C0-E1E1427D94AB}" srcOrd="0" destOrd="0" presId="urn:microsoft.com/office/officeart/2018/2/layout/IconLabelList"/>
    <dgm:cxn modelId="{096C149A-6F3C-4830-95E7-F8A9B35B7896}" srcId="{E3DF29A7-7B1F-4DA5-A2CE-4101B568EB6A}" destId="{F02B074D-88EA-4510-B6A4-FD38D34BEFA1}" srcOrd="5" destOrd="0" parTransId="{A54B10C2-DEF8-45D0-84E2-7CFF914FAD5E}" sibTransId="{C2511B2B-67A9-459E-9FD8-98521D28961A}"/>
    <dgm:cxn modelId="{5D2E429D-932C-4E18-BBA1-ED787AC270E5}" srcId="{E3DF29A7-7B1F-4DA5-A2CE-4101B568EB6A}" destId="{E6D6514C-4E01-4012-9ED5-8898BB5D735B}" srcOrd="0" destOrd="0" parTransId="{AC998BB6-CCC9-4143-9C4B-06DBC255C261}" sibTransId="{2DB4E12A-1A6D-4D8E-A82C-AE435C3C0BB5}"/>
    <dgm:cxn modelId="{60862DCF-67CC-4BDC-BC50-588DAF43C22E}" srcId="{E3DF29A7-7B1F-4DA5-A2CE-4101B568EB6A}" destId="{9737167D-983A-41D3-A9A8-71A99DDCE465}" srcOrd="4" destOrd="0" parTransId="{0011FC3D-B02C-46E9-8158-04E9D4925E1E}" sibTransId="{B996AB25-9D35-485E-9F5C-6021D8C77298}"/>
    <dgm:cxn modelId="{234BCBCF-DD36-43A4-B389-424537E211D7}" srcId="{E3DF29A7-7B1F-4DA5-A2CE-4101B568EB6A}" destId="{CFB0333C-EFB1-4730-B20D-A05F09B2BB00}" srcOrd="6" destOrd="0" parTransId="{8F66A0DB-B6F2-49D9-BF22-30C55ED4F9C3}" sibTransId="{2C192F1D-3E74-4951-9AB6-E64FA9014AAE}"/>
    <dgm:cxn modelId="{2CCB3B48-B314-451B-B8CD-E121E01956CA}" type="presParOf" srcId="{C432377A-68F4-4BB8-AE90-D09A4C2EC608}" destId="{6FD0CD72-64BF-4CA7-880B-E70AF80A5285}" srcOrd="0" destOrd="0" presId="urn:microsoft.com/office/officeart/2018/2/layout/IconLabelList"/>
    <dgm:cxn modelId="{6EF15CDB-82BC-4E76-83A2-D2749A7C1ED8}" type="presParOf" srcId="{6FD0CD72-64BF-4CA7-880B-E70AF80A5285}" destId="{6FBA7B5F-84B5-41DA-8E75-C009FF30FF6D}" srcOrd="0" destOrd="0" presId="urn:microsoft.com/office/officeart/2018/2/layout/IconLabelList"/>
    <dgm:cxn modelId="{76B1A6BF-DBE6-4203-8885-AB8177F8089F}" type="presParOf" srcId="{6FD0CD72-64BF-4CA7-880B-E70AF80A5285}" destId="{637A5A71-38AD-4992-A317-1F03D119EA8D}" srcOrd="1" destOrd="0" presId="urn:microsoft.com/office/officeart/2018/2/layout/IconLabelList"/>
    <dgm:cxn modelId="{EEF5E45F-9D41-489B-9927-E5A420BB61A9}" type="presParOf" srcId="{6FD0CD72-64BF-4CA7-880B-E70AF80A5285}" destId="{D1C5D91B-A9E6-4CD4-8888-DC61DF59DE6B}" srcOrd="2" destOrd="0" presId="urn:microsoft.com/office/officeart/2018/2/layout/IconLabelList"/>
    <dgm:cxn modelId="{D664C44C-4845-4C80-8294-06216E964D98}" type="presParOf" srcId="{C432377A-68F4-4BB8-AE90-D09A4C2EC608}" destId="{32557D02-D62F-4E38-B883-AFD96CB5B883}" srcOrd="1" destOrd="0" presId="urn:microsoft.com/office/officeart/2018/2/layout/IconLabelList"/>
    <dgm:cxn modelId="{B6A850C8-CC8D-44C6-AA9D-3C2994103B42}" type="presParOf" srcId="{C432377A-68F4-4BB8-AE90-D09A4C2EC608}" destId="{FD56A8A6-24D3-4C79-B743-2EDB8C9D2977}" srcOrd="2" destOrd="0" presId="urn:microsoft.com/office/officeart/2018/2/layout/IconLabelList"/>
    <dgm:cxn modelId="{65E98944-DF2C-4C11-A8EA-516D9DC8FF30}" type="presParOf" srcId="{FD56A8A6-24D3-4C79-B743-2EDB8C9D2977}" destId="{BEA9BE9E-9107-468D-A05F-3CCB95532B7D}" srcOrd="0" destOrd="0" presId="urn:microsoft.com/office/officeart/2018/2/layout/IconLabelList"/>
    <dgm:cxn modelId="{F1B28671-7D28-43F4-B6BD-AE68968D6A24}" type="presParOf" srcId="{FD56A8A6-24D3-4C79-B743-2EDB8C9D2977}" destId="{01F7D9FD-FB5D-4AB2-8357-8013459449AB}" srcOrd="1" destOrd="0" presId="urn:microsoft.com/office/officeart/2018/2/layout/IconLabelList"/>
    <dgm:cxn modelId="{2A15C268-20BB-4EE9-BA60-C102D3F21477}" type="presParOf" srcId="{FD56A8A6-24D3-4C79-B743-2EDB8C9D2977}" destId="{4E452B19-1336-4B43-95A2-DE32DD257321}" srcOrd="2" destOrd="0" presId="urn:microsoft.com/office/officeart/2018/2/layout/IconLabelList"/>
    <dgm:cxn modelId="{CCFDC853-A94E-4668-8601-26A3350C6FC8}" type="presParOf" srcId="{C432377A-68F4-4BB8-AE90-D09A4C2EC608}" destId="{371C2452-5A64-4C6C-8137-F34B341E5D6D}" srcOrd="3" destOrd="0" presId="urn:microsoft.com/office/officeart/2018/2/layout/IconLabelList"/>
    <dgm:cxn modelId="{4E1A97D6-444E-4A44-8DE5-6CCD47C70D57}" type="presParOf" srcId="{C432377A-68F4-4BB8-AE90-D09A4C2EC608}" destId="{BBFE48E6-81DF-4B9A-B417-DE1DC9E3D6AD}" srcOrd="4" destOrd="0" presId="urn:microsoft.com/office/officeart/2018/2/layout/IconLabelList"/>
    <dgm:cxn modelId="{EC78BE2C-0D54-44D5-8F3D-13997A652CA0}" type="presParOf" srcId="{BBFE48E6-81DF-4B9A-B417-DE1DC9E3D6AD}" destId="{F33BE444-82E5-46F8-9519-83B48ED55BE4}" srcOrd="0" destOrd="0" presId="urn:microsoft.com/office/officeart/2018/2/layout/IconLabelList"/>
    <dgm:cxn modelId="{68CBBC1C-BFE8-4005-B74F-D41AB6AB20A5}" type="presParOf" srcId="{BBFE48E6-81DF-4B9A-B417-DE1DC9E3D6AD}" destId="{2D2C9471-A475-418B-8C0B-C16C792A8903}" srcOrd="1" destOrd="0" presId="urn:microsoft.com/office/officeart/2018/2/layout/IconLabelList"/>
    <dgm:cxn modelId="{32178F76-34E2-42A7-8FE8-DC5308F7BF88}" type="presParOf" srcId="{BBFE48E6-81DF-4B9A-B417-DE1DC9E3D6AD}" destId="{07609373-251F-4DE7-8BAC-1C02D0AFEF06}" srcOrd="2" destOrd="0" presId="urn:microsoft.com/office/officeart/2018/2/layout/IconLabelList"/>
    <dgm:cxn modelId="{E85AF31A-55BA-44C4-AF83-9D3DDEEB9545}" type="presParOf" srcId="{C432377A-68F4-4BB8-AE90-D09A4C2EC608}" destId="{82485F92-4F92-4F99-9437-348920A9FC1E}" srcOrd="5" destOrd="0" presId="urn:microsoft.com/office/officeart/2018/2/layout/IconLabelList"/>
    <dgm:cxn modelId="{CDAC71B1-4E1F-431E-8489-544A54E186E2}" type="presParOf" srcId="{C432377A-68F4-4BB8-AE90-D09A4C2EC608}" destId="{BFC0D1BB-F1FA-400B-830F-DB27364CF2B0}" srcOrd="6" destOrd="0" presId="urn:microsoft.com/office/officeart/2018/2/layout/IconLabelList"/>
    <dgm:cxn modelId="{4199B8C8-F71A-4F16-8466-28A58AB900CF}" type="presParOf" srcId="{BFC0D1BB-F1FA-400B-830F-DB27364CF2B0}" destId="{FEDAF788-F507-4D93-8E96-C376BF92C61B}" srcOrd="0" destOrd="0" presId="urn:microsoft.com/office/officeart/2018/2/layout/IconLabelList"/>
    <dgm:cxn modelId="{C283D5ED-2EC7-49A4-AC47-80F56F4C54D2}" type="presParOf" srcId="{BFC0D1BB-F1FA-400B-830F-DB27364CF2B0}" destId="{4C70239A-2B15-43DC-9008-7BAA4CB5F762}" srcOrd="1" destOrd="0" presId="urn:microsoft.com/office/officeart/2018/2/layout/IconLabelList"/>
    <dgm:cxn modelId="{ACA39A44-0A8D-401A-98C4-3735DD3E8823}" type="presParOf" srcId="{BFC0D1BB-F1FA-400B-830F-DB27364CF2B0}" destId="{3E737EDF-9F18-4705-A1C0-E1E1427D94AB}" srcOrd="2" destOrd="0" presId="urn:microsoft.com/office/officeart/2018/2/layout/IconLabelList"/>
    <dgm:cxn modelId="{37C553E7-D038-41B6-A268-589C37D6A02C}" type="presParOf" srcId="{C432377A-68F4-4BB8-AE90-D09A4C2EC608}" destId="{2BF222FA-F237-4B87-AFCB-DAA75BC63769}" srcOrd="7" destOrd="0" presId="urn:microsoft.com/office/officeart/2018/2/layout/IconLabelList"/>
    <dgm:cxn modelId="{ABACAAD6-1C2E-4809-89FA-403B03D7073F}" type="presParOf" srcId="{C432377A-68F4-4BB8-AE90-D09A4C2EC608}" destId="{BD73C437-9D4D-438D-AC7A-7B903E26DD7C}" srcOrd="8" destOrd="0" presId="urn:microsoft.com/office/officeart/2018/2/layout/IconLabelList"/>
    <dgm:cxn modelId="{962F5E9A-1849-4203-89CB-CE527E2B8357}" type="presParOf" srcId="{BD73C437-9D4D-438D-AC7A-7B903E26DD7C}" destId="{A1F5B7D4-111C-43DC-9875-C733344F8246}" srcOrd="0" destOrd="0" presId="urn:microsoft.com/office/officeart/2018/2/layout/IconLabelList"/>
    <dgm:cxn modelId="{879A4450-671D-483F-A92F-3AC211788732}" type="presParOf" srcId="{BD73C437-9D4D-438D-AC7A-7B903E26DD7C}" destId="{BC26E4D5-F45F-4DED-93C4-1F33F6A47E27}" srcOrd="1" destOrd="0" presId="urn:microsoft.com/office/officeart/2018/2/layout/IconLabelList"/>
    <dgm:cxn modelId="{75075BCB-4CB3-44CF-A105-744F3A1F906E}" type="presParOf" srcId="{BD73C437-9D4D-438D-AC7A-7B903E26DD7C}" destId="{5D1BDD73-5AE9-47BA-957E-EA2A5AD71364}" srcOrd="2" destOrd="0" presId="urn:microsoft.com/office/officeart/2018/2/layout/IconLabelList"/>
    <dgm:cxn modelId="{62EFD202-097B-4416-82D9-B20F35D2E2D7}" type="presParOf" srcId="{C432377A-68F4-4BB8-AE90-D09A4C2EC608}" destId="{01DB8C63-AE5F-4639-BED7-F5D49EFCBEDD}" srcOrd="9" destOrd="0" presId="urn:microsoft.com/office/officeart/2018/2/layout/IconLabelList"/>
    <dgm:cxn modelId="{4406F2AD-4973-46D7-84D7-F8B4FA396936}" type="presParOf" srcId="{C432377A-68F4-4BB8-AE90-D09A4C2EC608}" destId="{3EEE2ED1-4BC1-4B64-8690-813BEAA46F8C}" srcOrd="10" destOrd="0" presId="urn:microsoft.com/office/officeart/2018/2/layout/IconLabelList"/>
    <dgm:cxn modelId="{332DDD82-43F4-4C61-9E4E-92F614917464}" type="presParOf" srcId="{3EEE2ED1-4BC1-4B64-8690-813BEAA46F8C}" destId="{D3A9D570-B405-4D1A-B944-B07F10161ECC}" srcOrd="0" destOrd="0" presId="urn:microsoft.com/office/officeart/2018/2/layout/IconLabelList"/>
    <dgm:cxn modelId="{616840FF-456A-4726-B2F9-598385A3B4E5}" type="presParOf" srcId="{3EEE2ED1-4BC1-4B64-8690-813BEAA46F8C}" destId="{FD004B4F-EA94-4E58-9538-8E24AA8B4B6A}" srcOrd="1" destOrd="0" presId="urn:microsoft.com/office/officeart/2018/2/layout/IconLabelList"/>
    <dgm:cxn modelId="{61D7F7F6-362D-4BED-AE24-EEAA7F456B98}" type="presParOf" srcId="{3EEE2ED1-4BC1-4B64-8690-813BEAA46F8C}" destId="{29B3BAE5-15D4-4289-8A9B-A7D1360B52F0}" srcOrd="2" destOrd="0" presId="urn:microsoft.com/office/officeart/2018/2/layout/IconLabelList"/>
    <dgm:cxn modelId="{2905FCEF-28E5-44E6-AB0C-F3359E791071}" type="presParOf" srcId="{C432377A-68F4-4BB8-AE90-D09A4C2EC608}" destId="{79C123E1-B003-40D9-B8B2-FC7223B9066D}" srcOrd="11" destOrd="0" presId="urn:microsoft.com/office/officeart/2018/2/layout/IconLabelList"/>
    <dgm:cxn modelId="{5876557D-823A-49BC-ADFA-E57A8B620ACD}" type="presParOf" srcId="{C432377A-68F4-4BB8-AE90-D09A4C2EC608}" destId="{79551B1E-0AE0-47F2-A478-2383E029836D}" srcOrd="12" destOrd="0" presId="urn:microsoft.com/office/officeart/2018/2/layout/IconLabelList"/>
    <dgm:cxn modelId="{4042A25A-9540-4963-8E5E-E3ABDD666A65}" type="presParOf" srcId="{79551B1E-0AE0-47F2-A478-2383E029836D}" destId="{41095733-9743-4F98-8DBB-0B54B49BD88F}" srcOrd="0" destOrd="0" presId="urn:microsoft.com/office/officeart/2018/2/layout/IconLabelList"/>
    <dgm:cxn modelId="{6A588D8C-1630-454C-8C6A-3BDA5F941BC1}" type="presParOf" srcId="{79551B1E-0AE0-47F2-A478-2383E029836D}" destId="{25BCD2DD-485A-42E9-8FEC-544C0B9F0864}" srcOrd="1" destOrd="0" presId="urn:microsoft.com/office/officeart/2018/2/layout/IconLabelList"/>
    <dgm:cxn modelId="{682F0140-A3FB-4D38-ABA2-DF12A64BAE70}" type="presParOf" srcId="{79551B1E-0AE0-47F2-A478-2383E029836D}" destId="{A24C8C4D-E579-4331-B668-86F2C1771B3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F9C7E-FE81-492B-A3C3-DD2282EDE0A3}">
      <dsp:nvSpPr>
        <dsp:cNvPr id="0" name=""/>
        <dsp:cNvSpPr/>
      </dsp:nvSpPr>
      <dsp:spPr>
        <a:xfrm>
          <a:off x="0" y="1631"/>
          <a:ext cx="6306309" cy="826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69D8D-DA71-4081-968A-084121D8149C}">
      <dsp:nvSpPr>
        <dsp:cNvPr id="0" name=""/>
        <dsp:cNvSpPr/>
      </dsp:nvSpPr>
      <dsp:spPr>
        <a:xfrm>
          <a:off x="250085" y="187645"/>
          <a:ext cx="454701" cy="4547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27EF8FE-E306-4DCF-8D18-E32FACED00A2}">
      <dsp:nvSpPr>
        <dsp:cNvPr id="0" name=""/>
        <dsp:cNvSpPr/>
      </dsp:nvSpPr>
      <dsp:spPr>
        <a:xfrm>
          <a:off x="954872" y="1631"/>
          <a:ext cx="5351436" cy="8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496" tIns="87496" rIns="87496" bIns="87496" numCol="1" spcCol="1270" anchor="ctr" anchorCtr="0">
          <a:noAutofit/>
        </a:bodyPr>
        <a:lstStyle/>
        <a:p>
          <a:pPr marL="0" lvl="0" indent="0" algn="l" defTabSz="977900">
            <a:lnSpc>
              <a:spcPct val="100000"/>
            </a:lnSpc>
            <a:spcBef>
              <a:spcPct val="0"/>
            </a:spcBef>
            <a:spcAft>
              <a:spcPct val="35000"/>
            </a:spcAft>
            <a:buNone/>
          </a:pPr>
          <a:r>
            <a:rPr lang="cs-CZ" sz="2200" kern="1200" dirty="0"/>
            <a:t>Máme vědět, že pracujeme se strojem?</a:t>
          </a:r>
          <a:endParaRPr lang="en-US" sz="2200" kern="1200" dirty="0"/>
        </a:p>
      </dsp:txBody>
      <dsp:txXfrm>
        <a:off x="954872" y="1631"/>
        <a:ext cx="5351436" cy="826729"/>
      </dsp:txXfrm>
    </dsp:sp>
    <dsp:sp modelId="{A557E938-CC0A-446A-9615-4FCB112E0EAF}">
      <dsp:nvSpPr>
        <dsp:cNvPr id="0" name=""/>
        <dsp:cNvSpPr/>
      </dsp:nvSpPr>
      <dsp:spPr>
        <a:xfrm>
          <a:off x="0" y="1035042"/>
          <a:ext cx="6306309" cy="826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E9DAD-4A9C-42CA-8A3C-F8E05B438A52}">
      <dsp:nvSpPr>
        <dsp:cNvPr id="0" name=""/>
        <dsp:cNvSpPr/>
      </dsp:nvSpPr>
      <dsp:spPr>
        <a:xfrm>
          <a:off x="250085" y="1221057"/>
          <a:ext cx="454701" cy="4547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A308008-38D5-4043-9371-A18F490DBF99}">
      <dsp:nvSpPr>
        <dsp:cNvPr id="0" name=""/>
        <dsp:cNvSpPr/>
      </dsp:nvSpPr>
      <dsp:spPr>
        <a:xfrm>
          <a:off x="954872" y="1035042"/>
          <a:ext cx="5351436" cy="8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496" tIns="87496" rIns="87496" bIns="87496" numCol="1" spcCol="1270" anchor="ctr" anchorCtr="0">
          <a:noAutofit/>
        </a:bodyPr>
        <a:lstStyle/>
        <a:p>
          <a:pPr marL="0" lvl="0" indent="0" algn="l" defTabSz="977900">
            <a:lnSpc>
              <a:spcPct val="100000"/>
            </a:lnSpc>
            <a:spcBef>
              <a:spcPct val="0"/>
            </a:spcBef>
            <a:spcAft>
              <a:spcPct val="35000"/>
            </a:spcAft>
            <a:buNone/>
          </a:pPr>
          <a:r>
            <a:rPr lang="cs-CZ" sz="2200" kern="1200"/>
            <a:t>Kdy chceme nechat systémy rozhodovat?</a:t>
          </a:r>
          <a:endParaRPr lang="en-US" sz="2200" kern="1200"/>
        </a:p>
      </dsp:txBody>
      <dsp:txXfrm>
        <a:off x="954872" y="1035042"/>
        <a:ext cx="5351436" cy="826729"/>
      </dsp:txXfrm>
    </dsp:sp>
    <dsp:sp modelId="{2AD11726-FCDA-4013-B605-5015233BC3FA}">
      <dsp:nvSpPr>
        <dsp:cNvPr id="0" name=""/>
        <dsp:cNvSpPr/>
      </dsp:nvSpPr>
      <dsp:spPr>
        <a:xfrm>
          <a:off x="0" y="2068454"/>
          <a:ext cx="6306309" cy="826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DE478-DE5C-4423-AA63-5CC215B2D05B}">
      <dsp:nvSpPr>
        <dsp:cNvPr id="0" name=""/>
        <dsp:cNvSpPr/>
      </dsp:nvSpPr>
      <dsp:spPr>
        <a:xfrm>
          <a:off x="250085" y="2254468"/>
          <a:ext cx="454701" cy="4547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6892693-7FCA-478D-A31E-A7D05B79E420}">
      <dsp:nvSpPr>
        <dsp:cNvPr id="0" name=""/>
        <dsp:cNvSpPr/>
      </dsp:nvSpPr>
      <dsp:spPr>
        <a:xfrm>
          <a:off x="954872" y="2068454"/>
          <a:ext cx="5351436" cy="8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496" tIns="87496" rIns="87496" bIns="87496" numCol="1" spcCol="1270" anchor="ctr" anchorCtr="0">
          <a:noAutofit/>
        </a:bodyPr>
        <a:lstStyle/>
        <a:p>
          <a:pPr marL="0" lvl="0" indent="0" algn="l" defTabSz="977900">
            <a:lnSpc>
              <a:spcPct val="100000"/>
            </a:lnSpc>
            <a:spcBef>
              <a:spcPct val="0"/>
            </a:spcBef>
            <a:spcAft>
              <a:spcPct val="35000"/>
            </a:spcAft>
            <a:buNone/>
          </a:pPr>
          <a:r>
            <a:rPr lang="cs-CZ" sz="2200" kern="1200"/>
            <a:t>Jak ochráníme data?</a:t>
          </a:r>
          <a:endParaRPr lang="en-US" sz="2200" kern="1200"/>
        </a:p>
      </dsp:txBody>
      <dsp:txXfrm>
        <a:off x="954872" y="2068454"/>
        <a:ext cx="5351436" cy="826729"/>
      </dsp:txXfrm>
    </dsp:sp>
    <dsp:sp modelId="{F5D3F35B-9878-4F53-A21C-86D449A03E73}">
      <dsp:nvSpPr>
        <dsp:cNvPr id="0" name=""/>
        <dsp:cNvSpPr/>
      </dsp:nvSpPr>
      <dsp:spPr>
        <a:xfrm>
          <a:off x="0" y="3101866"/>
          <a:ext cx="6306309" cy="826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9B188-D746-418A-B331-61DD1AC6AE49}">
      <dsp:nvSpPr>
        <dsp:cNvPr id="0" name=""/>
        <dsp:cNvSpPr/>
      </dsp:nvSpPr>
      <dsp:spPr>
        <a:xfrm>
          <a:off x="250085" y="3287880"/>
          <a:ext cx="454701" cy="4547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CF73BD1-6E4F-4055-9FB5-19C10306B91E}">
      <dsp:nvSpPr>
        <dsp:cNvPr id="0" name=""/>
        <dsp:cNvSpPr/>
      </dsp:nvSpPr>
      <dsp:spPr>
        <a:xfrm>
          <a:off x="954872" y="3101866"/>
          <a:ext cx="5351436" cy="8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496" tIns="87496" rIns="87496" bIns="87496" numCol="1" spcCol="1270" anchor="ctr" anchorCtr="0">
          <a:noAutofit/>
        </a:bodyPr>
        <a:lstStyle/>
        <a:p>
          <a:pPr marL="0" lvl="0" indent="0" algn="l" defTabSz="977900">
            <a:lnSpc>
              <a:spcPct val="100000"/>
            </a:lnSpc>
            <a:spcBef>
              <a:spcPct val="0"/>
            </a:spcBef>
            <a:spcAft>
              <a:spcPct val="35000"/>
            </a:spcAft>
            <a:buNone/>
          </a:pPr>
          <a:r>
            <a:rPr lang="cs-CZ" sz="2200" kern="1200" dirty="0"/>
            <a:t>Budou fungovat „zákony robotiky“?</a:t>
          </a:r>
          <a:endParaRPr lang="en-US" sz="2200" kern="1200" dirty="0"/>
        </a:p>
      </dsp:txBody>
      <dsp:txXfrm>
        <a:off x="954872" y="3101866"/>
        <a:ext cx="5351436" cy="826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A7B5F-84B5-41DA-8E75-C009FF30FF6D}">
      <dsp:nvSpPr>
        <dsp:cNvPr id="0" name=""/>
        <dsp:cNvSpPr/>
      </dsp:nvSpPr>
      <dsp:spPr>
        <a:xfrm>
          <a:off x="350023" y="1152083"/>
          <a:ext cx="568740" cy="568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1C5D91B-A9E6-4CD4-8888-DC61DF59DE6B}">
      <dsp:nvSpPr>
        <dsp:cNvPr id="0" name=""/>
        <dsp:cNvSpPr/>
      </dsp:nvSpPr>
      <dsp:spPr>
        <a:xfrm>
          <a:off x="2459"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Human agency and oversight</a:t>
          </a:r>
          <a:endParaRPr lang="en-US" sz="1200" kern="1200"/>
        </a:p>
      </dsp:txBody>
      <dsp:txXfrm>
        <a:off x="2459" y="1936469"/>
        <a:ext cx="1263867" cy="505546"/>
      </dsp:txXfrm>
    </dsp:sp>
    <dsp:sp modelId="{BEA9BE9E-9107-468D-A05F-3CCB95532B7D}">
      <dsp:nvSpPr>
        <dsp:cNvPr id="0" name=""/>
        <dsp:cNvSpPr/>
      </dsp:nvSpPr>
      <dsp:spPr>
        <a:xfrm>
          <a:off x="1835066" y="1152083"/>
          <a:ext cx="568740" cy="568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E452B19-1336-4B43-95A2-DE32DD257321}">
      <dsp:nvSpPr>
        <dsp:cNvPr id="0" name=""/>
        <dsp:cNvSpPr/>
      </dsp:nvSpPr>
      <dsp:spPr>
        <a:xfrm>
          <a:off x="1487503"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Technical Robustness and safety</a:t>
          </a:r>
          <a:endParaRPr lang="en-US" sz="1200" kern="1200"/>
        </a:p>
      </dsp:txBody>
      <dsp:txXfrm>
        <a:off x="1487503" y="1936469"/>
        <a:ext cx="1263867" cy="505546"/>
      </dsp:txXfrm>
    </dsp:sp>
    <dsp:sp modelId="{F33BE444-82E5-46F8-9519-83B48ED55BE4}">
      <dsp:nvSpPr>
        <dsp:cNvPr id="0" name=""/>
        <dsp:cNvSpPr/>
      </dsp:nvSpPr>
      <dsp:spPr>
        <a:xfrm>
          <a:off x="3320110" y="1152083"/>
          <a:ext cx="568740" cy="568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7609373-251F-4DE7-8BAC-1C02D0AFEF06}">
      <dsp:nvSpPr>
        <dsp:cNvPr id="0" name=""/>
        <dsp:cNvSpPr/>
      </dsp:nvSpPr>
      <dsp:spPr>
        <a:xfrm>
          <a:off x="2972547"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Privacy and data governance</a:t>
          </a:r>
          <a:endParaRPr lang="en-US" sz="1200" kern="1200"/>
        </a:p>
      </dsp:txBody>
      <dsp:txXfrm>
        <a:off x="2972547" y="1936469"/>
        <a:ext cx="1263867" cy="505546"/>
      </dsp:txXfrm>
    </dsp:sp>
    <dsp:sp modelId="{FEDAF788-F507-4D93-8E96-C376BF92C61B}">
      <dsp:nvSpPr>
        <dsp:cNvPr id="0" name=""/>
        <dsp:cNvSpPr/>
      </dsp:nvSpPr>
      <dsp:spPr>
        <a:xfrm>
          <a:off x="4805154" y="1152083"/>
          <a:ext cx="568740" cy="568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E737EDF-9F18-4705-A1C0-E1E1427D94AB}">
      <dsp:nvSpPr>
        <dsp:cNvPr id="0" name=""/>
        <dsp:cNvSpPr/>
      </dsp:nvSpPr>
      <dsp:spPr>
        <a:xfrm>
          <a:off x="4457591"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Transparency</a:t>
          </a:r>
        </a:p>
      </dsp:txBody>
      <dsp:txXfrm>
        <a:off x="4457591" y="1936469"/>
        <a:ext cx="1263867" cy="505546"/>
      </dsp:txXfrm>
    </dsp:sp>
    <dsp:sp modelId="{A1F5B7D4-111C-43DC-9875-C733344F8246}">
      <dsp:nvSpPr>
        <dsp:cNvPr id="0" name=""/>
        <dsp:cNvSpPr/>
      </dsp:nvSpPr>
      <dsp:spPr>
        <a:xfrm>
          <a:off x="6290198" y="1152083"/>
          <a:ext cx="568740" cy="5687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D1BDD73-5AE9-47BA-957E-EA2A5AD71364}">
      <dsp:nvSpPr>
        <dsp:cNvPr id="0" name=""/>
        <dsp:cNvSpPr/>
      </dsp:nvSpPr>
      <dsp:spPr>
        <a:xfrm>
          <a:off x="5942635"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Diversity, non-discrimination and fairness</a:t>
          </a:r>
          <a:endParaRPr lang="en-US" sz="1200" kern="1200"/>
        </a:p>
      </dsp:txBody>
      <dsp:txXfrm>
        <a:off x="5942635" y="1936469"/>
        <a:ext cx="1263867" cy="505546"/>
      </dsp:txXfrm>
    </dsp:sp>
    <dsp:sp modelId="{D3A9D570-B405-4D1A-B944-B07F10161ECC}">
      <dsp:nvSpPr>
        <dsp:cNvPr id="0" name=""/>
        <dsp:cNvSpPr/>
      </dsp:nvSpPr>
      <dsp:spPr>
        <a:xfrm>
          <a:off x="7775242" y="1152083"/>
          <a:ext cx="568740" cy="5687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9B3BAE5-15D4-4289-8A9B-A7D1360B52F0}">
      <dsp:nvSpPr>
        <dsp:cNvPr id="0" name=""/>
        <dsp:cNvSpPr/>
      </dsp:nvSpPr>
      <dsp:spPr>
        <a:xfrm>
          <a:off x="7427679"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Societal and environmental well-being</a:t>
          </a:r>
          <a:endParaRPr lang="en-US" sz="1200" kern="1200"/>
        </a:p>
      </dsp:txBody>
      <dsp:txXfrm>
        <a:off x="7427679" y="1936469"/>
        <a:ext cx="1263867" cy="505546"/>
      </dsp:txXfrm>
    </dsp:sp>
    <dsp:sp modelId="{41095733-9743-4F98-8DBB-0B54B49BD88F}">
      <dsp:nvSpPr>
        <dsp:cNvPr id="0" name=""/>
        <dsp:cNvSpPr/>
      </dsp:nvSpPr>
      <dsp:spPr>
        <a:xfrm>
          <a:off x="9260286" y="1152083"/>
          <a:ext cx="568740" cy="56874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24C8C4D-E579-4331-B668-86F2C1771B39}">
      <dsp:nvSpPr>
        <dsp:cNvPr id="0" name=""/>
        <dsp:cNvSpPr/>
      </dsp:nvSpPr>
      <dsp:spPr>
        <a:xfrm>
          <a:off x="8912723"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Accountability</a:t>
          </a:r>
          <a:endParaRPr lang="en-US" sz="1200" kern="1200"/>
        </a:p>
      </dsp:txBody>
      <dsp:txXfrm>
        <a:off x="8912723" y="1936469"/>
        <a:ext cx="1263867" cy="5055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806E9DD-0959-4F46-87CB-AD4E550FF89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6B07C1D6-612E-4C7E-9808-024D6B258B9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9CB79F5-812D-4DDA-9905-F71F11649E50}" type="datetimeFigureOut">
              <a:rPr lang="cs-CZ" smtClean="0"/>
              <a:t>24.04.2023</a:t>
            </a:fld>
            <a:endParaRPr lang="cs-CZ"/>
          </a:p>
        </p:txBody>
      </p:sp>
      <p:sp>
        <p:nvSpPr>
          <p:cNvPr id="4" name="Zástupný symbol pro zápatí 3">
            <a:extLst>
              <a:ext uri="{FF2B5EF4-FFF2-40B4-BE49-F238E27FC236}">
                <a16:creationId xmlns:a16="http://schemas.microsoft.com/office/drawing/2014/main" id="{E57C8CC9-0DF9-4EFC-B827-4FD0F695C61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AF3C1306-3DAC-4B43-B742-7C14E57AE6F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B4277A4-E427-4DBB-92DB-7862F51558CD}" type="slidenum">
              <a:rPr lang="cs-CZ" smtClean="0"/>
              <a:t>‹#›</a:t>
            </a:fld>
            <a:endParaRPr lang="cs-CZ"/>
          </a:p>
        </p:txBody>
      </p:sp>
    </p:spTree>
    <p:extLst>
      <p:ext uri="{BB962C8B-B14F-4D97-AF65-F5344CB8AC3E}">
        <p14:creationId xmlns:p14="http://schemas.microsoft.com/office/powerpoint/2010/main" val="126718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DF52BC8D-AD79-4C56-AE28-9DAA73EBB99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dirty="0"/>
          </a:p>
        </p:txBody>
      </p:sp>
      <p:sp>
        <p:nvSpPr>
          <p:cNvPr id="3" name="Zástupný symbol pro datum 2">
            <a:extLst>
              <a:ext uri="{FF2B5EF4-FFF2-40B4-BE49-F238E27FC236}">
                <a16:creationId xmlns:a16="http://schemas.microsoft.com/office/drawing/2014/main" id="{BF91E1E7-E45B-46F9-AA50-FD256367A0C6}"/>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EBC6315-436A-4FAD-85E9-B2CDC755EEB7}" type="datetimeFigureOut">
              <a:rPr lang="cs-CZ"/>
              <a:pPr>
                <a:defRPr/>
              </a:pPr>
              <a:t>24.04.2023</a:t>
            </a:fld>
            <a:endParaRPr lang="cs-CZ"/>
          </a:p>
        </p:txBody>
      </p:sp>
      <p:sp>
        <p:nvSpPr>
          <p:cNvPr id="4" name="Zástupný symbol pro obrázek snímku 3">
            <a:extLst>
              <a:ext uri="{FF2B5EF4-FFF2-40B4-BE49-F238E27FC236}">
                <a16:creationId xmlns:a16="http://schemas.microsoft.com/office/drawing/2014/main" id="{517CF660-E7A5-4072-AEF1-006703CB0E2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D35544EA-9EB3-4ACD-83FA-686B54464EF6}"/>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BEFC7E22-F17F-44CE-99A8-B7D8D4AC2EA8}"/>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pro číslo snímku 6">
            <a:extLst>
              <a:ext uri="{FF2B5EF4-FFF2-40B4-BE49-F238E27FC236}">
                <a16:creationId xmlns:a16="http://schemas.microsoft.com/office/drawing/2014/main" id="{313CEDBB-44BF-4931-83BE-CBF0B47DAEBD}"/>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7EB031B-0649-4EFE-880A-ABBE627EF84E}"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55650" y="566738"/>
            <a:ext cx="5076825" cy="2855912"/>
          </a:xfrm>
        </p:spPr>
      </p:sp>
      <p:sp>
        <p:nvSpPr>
          <p:cNvPr id="3" name="Zástupný symbol pro poznámky 2"/>
          <p:cNvSpPr>
            <a:spLocks noGrp="1"/>
          </p:cNvSpPr>
          <p:nvPr>
            <p:ph type="body" idx="1"/>
          </p:nvPr>
        </p:nvSpPr>
        <p:spPr>
          <a:xfrm>
            <a:off x="384861" y="3571101"/>
            <a:ext cx="6164220" cy="6104239"/>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Pokusme se úvodem zamyslet nad pojmem „umělá inteligence“, který tvoří název této empirické vědy. Sousloví je složeno ze slov „umělá“ a „inteligence“. Význam pojmu umělá můžeme snadno chápat jako „strojová strojově realizovaná. Pojem „stroj“ zde chápejme spíše v abstraktní rovině jako neživou entitu, model, kde způsob konkrétní implementace modelu není podstatný. Zdůrazňujeme tedy, že se jedná o umělou inteligenci, která se od inteligence přirozené liší. </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Kdo je ale inteligentní? Jak měřit inteligenci? Jsou všichni lidé inteligentní? Jsou inteligentnější, než například společenstvo mravenců v pralese? A přežili by v pralese všichni lidé s vysokoškolským diplomem? Definicí inteligence je celá řada. je rozumová schopnost řešit nově vzniklé obtížné situace; schopnost učit se ze zkušeností; schopnost přizpůsobit se; schopnost najít podstatné souvislosti, pomocí nichž se orientujeme v nastalých situacích.“</a:t>
            </a:r>
          </a:p>
          <a:p>
            <a:r>
              <a:rPr lang="cs-CZ" dirty="0"/>
              <a:t>Inteligence je schopností, která umožňuje jejímu nositeli v definovaném, ale měnícím se okolí efektivně řešit daný okruh problémů. </a:t>
            </a:r>
          </a:p>
          <a:p>
            <a:r>
              <a:rPr lang="cs-CZ" dirty="0"/>
              <a:t>Okolí je zde podstatné, inteligentní chování je vždy definované pouze vzhledem k  prostoru znalostí. Jsou tedy zvířata inteligentní? Ve svém prostředí určitě ano, byť naučit psa hrát šachy může být poněkud obtížné. </a:t>
            </a:r>
          </a:p>
          <a:p>
            <a:r>
              <a:rPr lang="cs-CZ" dirty="0"/>
              <a:t>Zjednodušme si situaci a předpokládejme, že všichni lidé jsou do určité míry inteligentní. Člověka, jeho chování a usuzování považujme za etalon inteligence. Inteligenci budeme posuzovat vzhledem k rozsahu poznání, jak jej vnímají lidé. Inteligenci ztotožňujeme se schopností člověka řešit problémy v dané oblasti co možná nejlépe. Tyto schopnosti kvantifikujeme pomocí testů inteligence, Inteligenci tedy můžeme chápat jako schopnost jednat jako bystrý člověk.</a:t>
            </a:r>
          </a:p>
          <a:p>
            <a:r>
              <a:rPr lang="cs-CZ" dirty="0"/>
              <a:t>*</a:t>
            </a:r>
          </a:p>
          <a:p>
            <a:r>
              <a:rPr lang="cs-CZ" dirty="0"/>
              <a:t>Oblast umělé inteligence integruje poznatky mnoha vědních disciplín, včetně té cílové.</a:t>
            </a:r>
          </a:p>
          <a:p>
            <a:r>
              <a:rPr lang="cs-CZ" dirty="0"/>
              <a:t>Co se bude dít, až se nám podaří vytvořit  (AI), která se svou silou vyrovná lidské?  </a:t>
            </a:r>
            <a:r>
              <a:rPr lang="cs-CZ" dirty="0" err="1"/>
              <a:t>Tegmark</a:t>
            </a:r>
            <a:r>
              <a:rPr lang="cs-CZ" dirty="0"/>
              <a:t> nepochybuje, že k tomu jednou dojde. </a:t>
            </a:r>
          </a:p>
          <a:p>
            <a:r>
              <a:rPr lang="cs-CZ" dirty="0"/>
              <a:t>Považuje za jisté, že dojde k prudkému a nekontrolovatelnému růstu kapacity AI, záhy ocitne mimo naši představivost. </a:t>
            </a:r>
          </a:p>
          <a:p>
            <a:r>
              <a:rPr lang="cs-CZ" dirty="0"/>
              <a:t>Dojde totiž ke 3. fázi vývoje života, který si kromě softwaru začne navrhovat i svůj hardware. </a:t>
            </a:r>
          </a:p>
          <a:p>
            <a:r>
              <a:rPr lang="cs-CZ" dirty="0"/>
              <a:t>Jaká bude v nové situaci role člověka? </a:t>
            </a:r>
          </a:p>
          <a:p>
            <a:endParaRPr lang="cs-CZ" dirty="0"/>
          </a:p>
          <a:p>
            <a:endParaRPr lang="cs-CZ" dirty="0"/>
          </a:p>
          <a:p>
            <a:r>
              <a:rPr lang="cs-CZ" dirty="0"/>
              <a:t> </a:t>
            </a:r>
          </a:p>
          <a:p>
            <a:r>
              <a:rPr lang="cs-CZ" dirty="0"/>
              <a:t> </a:t>
            </a:r>
          </a:p>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1</a:t>
            </a:fld>
            <a:endParaRPr lang="cs-CZ" altLang="cs-CZ"/>
          </a:p>
        </p:txBody>
      </p:sp>
    </p:spTree>
    <p:extLst>
      <p:ext uri="{BB962C8B-B14F-4D97-AF65-F5344CB8AC3E}">
        <p14:creationId xmlns:p14="http://schemas.microsoft.com/office/powerpoint/2010/main" val="20259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Kolektivní inteligence lidstva je o mnoho řádů vyšší než u AI, </a:t>
            </a:r>
            <a:r>
              <a:rPr lang="cs-CZ" dirty="0" err="1"/>
              <a:t>divergentnější</a:t>
            </a:r>
            <a:r>
              <a:rPr lang="cs-CZ" dirty="0"/>
              <a:t> a robustnější</a:t>
            </a:r>
          </a:p>
          <a:p>
            <a:endParaRPr lang="cs-CZ" dirty="0"/>
          </a:p>
          <a:p>
            <a:r>
              <a:rPr lang="cs-CZ" dirty="0"/>
              <a:t>Nejsmutnějším aspektem života v </a:t>
            </a:r>
            <a:r>
              <a:rPr lang="cs-CZ" dirty="0" err="1"/>
              <a:t>současnostije</a:t>
            </a:r>
            <a:r>
              <a:rPr lang="cs-CZ" dirty="0"/>
              <a:t>, že věda získává vědomosti rychleji než společnost rozum. Isaac </a:t>
            </a:r>
            <a:r>
              <a:rPr lang="cs-CZ" dirty="0" err="1"/>
              <a:t>Asimov</a:t>
            </a:r>
            <a:endParaRPr lang="cs-CZ" dirty="0"/>
          </a:p>
          <a:p>
            <a:r>
              <a:rPr lang="cs-CZ" dirty="0"/>
              <a:t>Člověk a jeho schopnosti řešení problémů jsou pro nás etalonem, kterého se snažíme dosáhnout. </a:t>
            </a:r>
          </a:p>
          <a:p>
            <a:r>
              <a:rPr lang="cs-CZ" dirty="0"/>
              <a:t>Za nedokonalý test inteligentních strojů můžeme považovat </a:t>
            </a:r>
            <a:r>
              <a:rPr lang="cs-CZ" dirty="0" err="1"/>
              <a:t>Turingův</a:t>
            </a:r>
            <a:r>
              <a:rPr lang="cs-CZ" dirty="0"/>
              <a:t> test. </a:t>
            </a:r>
          </a:p>
          <a:p>
            <a:r>
              <a:rPr lang="cs-CZ" dirty="0"/>
              <a:t>Budoucnost UI může být velmi zajímavá a může vést až k humanoidním (majícím znaky člověka) robotům, ale současnost je mnohem střízlivější. Stroje se nyní na základě svých nedokonalých senzorů s obtížemi učí chodit a udržet rovnováhu. </a:t>
            </a:r>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10</a:t>
            </a:fld>
            <a:endParaRPr lang="cs-CZ" altLang="cs-CZ"/>
          </a:p>
        </p:txBody>
      </p:sp>
    </p:spTree>
    <p:extLst>
      <p:ext uri="{BB962C8B-B14F-4D97-AF65-F5344CB8AC3E}">
        <p14:creationId xmlns:p14="http://schemas.microsoft.com/office/powerpoint/2010/main" val="294430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41388" y="500063"/>
            <a:ext cx="4643437" cy="2613025"/>
          </a:xfrm>
        </p:spPr>
      </p:sp>
      <p:sp>
        <p:nvSpPr>
          <p:cNvPr id="3" name="Zástupný symbol pro poznámky 2"/>
          <p:cNvSpPr>
            <a:spLocks noGrp="1"/>
          </p:cNvSpPr>
          <p:nvPr>
            <p:ph type="body" idx="1"/>
          </p:nvPr>
        </p:nvSpPr>
        <p:spPr>
          <a:xfrm>
            <a:off x="679768" y="3188043"/>
            <a:ext cx="5449183" cy="6487298"/>
          </a:xfrm>
        </p:spPr>
        <p:txBody>
          <a:bodyPr/>
          <a:lstStyle/>
          <a:p>
            <a:endParaRPr lang="cs-CZ"/>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11</a:t>
            </a:fld>
            <a:endParaRPr lang="cs-CZ" altLang="cs-CZ"/>
          </a:p>
        </p:txBody>
      </p:sp>
    </p:spTree>
    <p:extLst>
      <p:ext uri="{BB962C8B-B14F-4D97-AF65-F5344CB8AC3E}">
        <p14:creationId xmlns:p14="http://schemas.microsoft.com/office/powerpoint/2010/main" val="349168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indent="47625">
              <a:lnSpc>
                <a:spcPct val="107000"/>
              </a:lnSpc>
              <a:spcAft>
                <a:spcPts val="800"/>
              </a:spcAft>
            </a:pPr>
            <a:r>
              <a:rPr lang="cs-CZ" sz="1100" kern="1200" dirty="0">
                <a:solidFill>
                  <a:srgbClr val="303545"/>
                </a:solidFill>
                <a:effectLst/>
                <a:latin typeface="+mn-lt"/>
                <a:ea typeface="Calibri" panose="020F0502020204030204" pitchFamily="34" charset="0"/>
                <a:cs typeface="hurme_no2-webfont"/>
              </a:rPr>
              <a:t>Proč je těžké vytvářet umělou inteligenci s divergentním myšlením?</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solidFill>
                  <a:srgbClr val="303545"/>
                </a:solidFill>
                <a:effectLst/>
                <a:latin typeface="+mn-lt"/>
                <a:ea typeface="Calibri" panose="020F0502020204030204" pitchFamily="34" charset="0"/>
                <a:cs typeface="hurme_no2-webfont"/>
              </a:rPr>
              <a:t>Nepracuje se souborem jasně daných faktů ani pravidel. Akcentuje asociace, intuici či kreativitu, což jsou technicky obtížně modelovatelné koncepty.</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mn-lt"/>
                <a:ea typeface="Calibri" panose="020F0502020204030204" pitchFamily="34" charset="0"/>
                <a:cs typeface="Calibri" panose="020F0502020204030204" pitchFamily="34" charset="0"/>
              </a:rPr>
              <a:t>Umělá inteligence</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mn-lt"/>
                <a:ea typeface="Calibri" panose="020F0502020204030204" pitchFamily="34" charset="0"/>
                <a:cs typeface="Calibri" panose="020F0502020204030204" pitchFamily="34" charset="0"/>
              </a:rPr>
              <a:t>Z určitého úhlu pohledu lze umělou inteligenci (AI) považovat za empirickou vědu, zabývající se zkoumáním a chápáním inteligentních projevů. K tomu účelu je využíváno modelování inteligentních projevů mimo lidskou mysl, obvykle pomocí počítače. </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mn-lt"/>
                <a:ea typeface="Calibri" panose="020F0502020204030204" pitchFamily="34" charset="0"/>
                <a:cs typeface="Calibri" panose="020F0502020204030204" pitchFamily="34" charset="0"/>
              </a:rPr>
              <a:t>Mezi tyto inteligentní projevy patří řešení problémů, uvažování, učení či porozumění jazyku. </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mn-lt"/>
                <a:ea typeface="Calibri" panose="020F0502020204030204" pitchFamily="34" charset="0"/>
                <a:cs typeface="Calibri" panose="020F0502020204030204" pitchFamily="34" charset="0"/>
              </a:rPr>
              <a:t>Experti na AI si od počátku vzniku disciplíny kladou otázku, kdy lze stroj označit za inteligentní. </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solidFill>
                  <a:srgbClr val="303545"/>
                </a:solidFill>
                <a:effectLst/>
                <a:latin typeface="+mn-lt"/>
                <a:ea typeface="Calibri" panose="020F0502020204030204" pitchFamily="34" charset="0"/>
                <a:cs typeface="hurme_no2-webfont"/>
              </a:rPr>
              <a:t> </a:t>
            </a:r>
            <a:endParaRPr lang="cs-CZ" sz="1100" dirty="0">
              <a:effectLst/>
              <a:latin typeface="+mn-lt"/>
              <a:ea typeface="Calibri" panose="020F0502020204030204" pitchFamily="34" charset="0"/>
              <a:cs typeface="Times New Roman" panose="02020603050405020304" pitchFamily="18" charset="0"/>
            </a:endParaRPr>
          </a:p>
          <a:p>
            <a:r>
              <a:rPr lang="cs-CZ" sz="1100" dirty="0">
                <a:latin typeface="+mn-lt"/>
              </a:rPr>
              <a:t>Konstatovali jsme, že člověk je etalonem inteligence. Je třeba zde rozlišit dva pohledy na inteligenci. Jedním pohledem je, zda se nositel inteligence chová inteligentně. Posuzujeme tedy pouze vnější projevy daného subjektu při řešení konkrétních úloh. Disponuje ale daný subjekt vědomím a uvědomuje si současně své vnější inteligentní chování?</a:t>
            </a:r>
          </a:p>
          <a:p>
            <a:r>
              <a:rPr lang="cs-CZ" sz="1100" dirty="0">
                <a:latin typeface="+mn-lt"/>
              </a:rPr>
              <a:t>Co tedy očekáváme od inteligentních strojů? Jak člověk, tak stroj v reakci na definovaný problém nějak </a:t>
            </a:r>
            <a:r>
              <a:rPr lang="cs-CZ" sz="1100" b="1" dirty="0">
                <a:latin typeface="+mn-lt"/>
              </a:rPr>
              <a:t>jedná navenek </a:t>
            </a:r>
            <a:r>
              <a:rPr lang="cs-CZ" sz="1100" dirty="0">
                <a:latin typeface="+mn-lt"/>
              </a:rPr>
              <a:t>a toto jeho jednání je výsledkem jeho </a:t>
            </a:r>
            <a:r>
              <a:rPr lang="cs-CZ" sz="1100" b="1" dirty="0">
                <a:latin typeface="+mn-lt"/>
              </a:rPr>
              <a:t>vnitřního usuzování</a:t>
            </a:r>
            <a:r>
              <a:rPr lang="cs-CZ" sz="1100" dirty="0">
                <a:latin typeface="+mn-lt"/>
              </a:rPr>
              <a:t>. Jedná ale člověk racionálně? Většinou ano, ale zdaleka ne vždy. Často je pod vlivem emocí, stresu a ve vypjatých situacích se zdaleka nechová racionálně, ale jedná na základě svých pocitů, které mohou, ale nemusí vést na nejracionálnější řešení daného problému (například eliminace požáru, dopravní nehoda…).</a:t>
            </a:r>
          </a:p>
          <a:p>
            <a:r>
              <a:rPr lang="cs-CZ" sz="1100" dirty="0">
                <a:latin typeface="+mn-lt"/>
              </a:rPr>
              <a:t>Pokud mají být stroje inteligentní, chceme tedy stroje, které:</a:t>
            </a:r>
          </a:p>
          <a:p>
            <a:pPr>
              <a:buFont typeface="+mj-lt"/>
              <a:buAutoNum type="arabicPeriod"/>
            </a:pPr>
            <a:r>
              <a:rPr lang="cs-CZ" sz="1100" dirty="0">
                <a:effectLst/>
                <a:latin typeface="+mn-lt"/>
              </a:rPr>
              <a:t>Jednají jako lidé? (model jednání člověka)</a:t>
            </a:r>
          </a:p>
          <a:p>
            <a:pPr>
              <a:buFont typeface="+mj-lt"/>
              <a:buAutoNum type="arabicPeriod"/>
            </a:pPr>
            <a:r>
              <a:rPr lang="cs-CZ" sz="1100" dirty="0">
                <a:effectLst/>
                <a:latin typeface="+mn-lt"/>
              </a:rPr>
              <a:t>Jednají racionálně, tedy vykonávají „správné věci“ (ve smyslu nalezení nejlepšího řešení problému)?</a:t>
            </a:r>
          </a:p>
          <a:p>
            <a:pPr>
              <a:buFont typeface="+mj-lt"/>
              <a:buAutoNum type="arabicPeriod"/>
            </a:pPr>
            <a:r>
              <a:rPr lang="cs-CZ" sz="1100" dirty="0">
                <a:effectLst/>
                <a:latin typeface="+mn-lt"/>
              </a:rPr>
              <a:t>Usuzují jako lidé?(dospějí k řešení stejným postupem, jako lidé)</a:t>
            </a:r>
          </a:p>
          <a:p>
            <a:pPr>
              <a:buFont typeface="+mj-lt"/>
              <a:buAutoNum type="arabicPeriod"/>
            </a:pPr>
            <a:r>
              <a:rPr lang="cs-CZ" sz="1100" dirty="0">
                <a:effectLst/>
                <a:latin typeface="+mn-lt"/>
              </a:rPr>
              <a:t>Usuzují racionálně?(používají nejefektivnější algoritmus)</a:t>
            </a:r>
          </a:p>
          <a:p>
            <a:r>
              <a:rPr lang="cs-CZ" sz="1100" dirty="0">
                <a:latin typeface="+mn-lt"/>
              </a:rPr>
              <a:t>Toto nelze jednoznačně rozhodnout. V zásadě lze říci, že vnitřní usuzování „výpočetní proces“ lidí i strojů je dle bodů C problematické vyhodnotit. Je tedy otázkou, zda má uvedené členění vůbec smysl. Nikdo z nás nedokáže říci, jakým procesem vnitřního usuzování daný člověk dosáhl výsledku (opsal student řešení, či využil své znalosti?). V případě strojů bývá situace jednodušší, kdy jsme v řadě případů schopni hodnotit i vnitřní algoritmus, kterým stroj k vnějším výsledkům dospěl.</a:t>
            </a:r>
          </a:p>
          <a:p>
            <a:r>
              <a:rPr lang="cs-CZ" sz="1100" dirty="0">
                <a:latin typeface="+mn-lt"/>
              </a:rPr>
              <a:t>Nejpodstatnější </a:t>
            </a:r>
            <a:r>
              <a:rPr lang="cs-CZ" sz="1100" dirty="0" err="1">
                <a:latin typeface="+mn-lt"/>
              </a:rPr>
              <a:t>kriterium</a:t>
            </a:r>
            <a:r>
              <a:rPr lang="cs-CZ" sz="1100" dirty="0">
                <a:latin typeface="+mn-lt"/>
              </a:rPr>
              <a:t> hodnocení stroje z pohledu UI je ale bod B, kdy od inteligentních strojů očekáváme, že naleznou vždy racionální řešení daného problému (narozdíl od lidí). Současně bývá oprávněným požadavkem, byť již ne nejpodstatnějším, aby stroj současně využil co </a:t>
            </a:r>
            <a:r>
              <a:rPr lang="cs-CZ" sz="1100" dirty="0" err="1">
                <a:latin typeface="+mn-lt"/>
              </a:rPr>
              <a:t>neefektivnější</a:t>
            </a:r>
            <a:r>
              <a:rPr lang="cs-CZ" sz="1100" dirty="0">
                <a:latin typeface="+mn-lt"/>
              </a:rPr>
              <a:t> algoritmus ve smyslu bodu D. UI jako věda se obvykle snaží nacházet efektivní a racionální algoritmy, o takové se budeme snažit i my. Cílem tohoto předmětu je tedy seznámit se se základními algoritmy a modely, které umožňují strojům v omezené míře a omezeném prostoru problémů napodobovat racionální lidské chování, jednání, ideálně za pomoci co nejefektivnějších algoritmů. Implementují tedy slabou umělou inteligenci, jak je zmíněno v následujícím odstavci.  Jinak řečeno algoritmy a modely pro konstrukci strojů, které se v definovaných situacích chovají jako racionální lidé.</a:t>
            </a:r>
          </a:p>
          <a:p>
            <a:pPr>
              <a:lnSpc>
                <a:spcPct val="107000"/>
              </a:lnSpc>
              <a:spcAft>
                <a:spcPts val="800"/>
              </a:spcAft>
            </a:pPr>
            <a:r>
              <a:rPr lang="cs-CZ" sz="1100" dirty="0">
                <a:effectLst/>
                <a:latin typeface="+mn-lt"/>
                <a:ea typeface="Calibri" panose="020F0502020204030204" pitchFamily="34" charset="0"/>
                <a:cs typeface="Times New Roman" panose="02020603050405020304" pitchFamily="18" charset="0"/>
              </a:rPr>
              <a:t> </a:t>
            </a:r>
          </a:p>
          <a:p>
            <a:pPr>
              <a:lnSpc>
                <a:spcPct val="107000"/>
              </a:lnSpc>
              <a:spcAft>
                <a:spcPts val="800"/>
              </a:spcAft>
            </a:pPr>
            <a:r>
              <a:rPr lang="cs-CZ" sz="1100" dirty="0">
                <a:effectLst/>
                <a:latin typeface="+mn-lt"/>
                <a:ea typeface="Calibri" panose="020F0502020204030204" pitchFamily="34" charset="0"/>
                <a:cs typeface="Times New Roman" panose="02020603050405020304" pitchFamily="18" charset="0"/>
              </a:rPr>
              <a:t> </a:t>
            </a:r>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2</a:t>
            </a:fld>
            <a:endParaRPr lang="cs-CZ" altLang="cs-CZ"/>
          </a:p>
        </p:txBody>
      </p:sp>
    </p:spTree>
    <p:extLst>
      <p:ext uri="{BB962C8B-B14F-4D97-AF65-F5344CB8AC3E}">
        <p14:creationId xmlns:p14="http://schemas.microsoft.com/office/powerpoint/2010/main" val="153820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r>
              <a:rPr lang="cs-CZ" sz="1200" kern="1200" dirty="0">
                <a:solidFill>
                  <a:srgbClr val="303545"/>
                </a:solidFill>
                <a:effectLst/>
                <a:latin typeface="hurme_no2-webfont"/>
                <a:ea typeface="Calibri" panose="020F0502020204030204" pitchFamily="34" charset="0"/>
                <a:cs typeface="hurme_no2-webfont"/>
              </a:rPr>
              <a:t>v roce 1950 předložil Alan </a:t>
            </a:r>
            <a:r>
              <a:rPr lang="cs-CZ" sz="1200" kern="1200" dirty="0" err="1">
                <a:solidFill>
                  <a:srgbClr val="303545"/>
                </a:solidFill>
                <a:effectLst/>
                <a:latin typeface="hurme_no2-webfont"/>
                <a:ea typeface="Calibri" panose="020F0502020204030204" pitchFamily="34" charset="0"/>
                <a:cs typeface="hurme_no2-webfont"/>
              </a:rPr>
              <a:t>Turing</a:t>
            </a:r>
            <a:r>
              <a:rPr lang="cs-CZ" sz="1200" kern="1200" dirty="0">
                <a:solidFill>
                  <a:srgbClr val="303545"/>
                </a:solidFill>
                <a:effectLst/>
                <a:latin typeface="hurme_no2-webfont"/>
                <a:ea typeface="Calibri" panose="020F0502020204030204" pitchFamily="34" charset="0"/>
                <a:cs typeface="hurme_no2-webfont"/>
              </a:rPr>
              <a:t> návrh testu, který definuje podmínky, za nichž je možné stroj považovat za inteligentní. </a:t>
            </a:r>
            <a:r>
              <a:rPr lang="cs-CZ" dirty="0"/>
              <a:t>Navrhl jej matematik a zakladatel informatiky Alan </a:t>
            </a:r>
            <a:r>
              <a:rPr lang="cs-CZ" dirty="0" err="1"/>
              <a:t>Turing</a:t>
            </a:r>
            <a:r>
              <a:rPr lang="cs-CZ" dirty="0"/>
              <a:t> (23. 6. 1912 – 7. 6. 1954).  - rozluštění kódu Enigma za druhé světové války</a:t>
            </a:r>
          </a:p>
          <a:p>
            <a:r>
              <a:rPr lang="cs-CZ" dirty="0" err="1"/>
              <a:t>Turingův</a:t>
            </a:r>
            <a:r>
              <a:rPr lang="cs-CZ" dirty="0"/>
              <a:t> test je představován imitační hrou, kde ve dvou oddělených prostorách sedí lidský tazatel na jedné straně a lidský a umělý odpovídající na straně druhé, </a:t>
            </a:r>
            <a:endParaRPr lang="cs-CZ" sz="1200" kern="1200" dirty="0">
              <a:solidFill>
                <a:srgbClr val="303545"/>
              </a:solidFill>
              <a:effectLst/>
              <a:latin typeface="hurme_no2-webfont"/>
              <a:ea typeface="Calibri" panose="020F0502020204030204" pitchFamily="34" charset="0"/>
              <a:cs typeface="Times New Roman" panose="02020603050405020304" pitchFamily="18" charset="0"/>
            </a:endParaRPr>
          </a:p>
          <a:p>
            <a:pPr>
              <a:lnSpc>
                <a:spcPct val="107000"/>
              </a:lnSpc>
              <a:spcAft>
                <a:spcPts val="800"/>
              </a:spcAft>
            </a:pPr>
            <a:r>
              <a:rPr lang="cs-CZ" dirty="0"/>
              <a:t>Prostory jsou odděleny. Tazatel pokládá otázky a zpoza plenty obdrží na svoji otázku v přirozeném jazyce odpověď. </a:t>
            </a:r>
          </a:p>
          <a:p>
            <a:pPr>
              <a:lnSpc>
                <a:spcPct val="107000"/>
              </a:lnSpc>
              <a:spcAft>
                <a:spcPts val="800"/>
              </a:spcAft>
            </a:pPr>
            <a:r>
              <a:rPr lang="cs-CZ" dirty="0"/>
              <a:t>Pokud tazatel nedokáže rozlišit, zda odpověděl člověk, nebo stroj, splnil stroj </a:t>
            </a:r>
            <a:r>
              <a:rPr lang="cs-CZ" dirty="0" err="1"/>
              <a:t>Turingův</a:t>
            </a:r>
            <a:r>
              <a:rPr lang="cs-CZ" dirty="0"/>
              <a:t> test. </a:t>
            </a:r>
          </a:p>
          <a:p>
            <a:pPr>
              <a:lnSpc>
                <a:spcPct val="107000"/>
              </a:lnSpc>
              <a:spcAft>
                <a:spcPts val="800"/>
              </a:spcAft>
            </a:pPr>
            <a:r>
              <a:rPr lang="cs-CZ" dirty="0"/>
              <a:t>Splnění </a:t>
            </a:r>
            <a:r>
              <a:rPr lang="cs-CZ" dirty="0" err="1"/>
              <a:t>Turingova</a:t>
            </a:r>
            <a:r>
              <a:rPr lang="cs-CZ" dirty="0"/>
              <a:t> testu je považováno za nutný důkaz slabé inteligence.  </a:t>
            </a:r>
          </a:p>
          <a:p>
            <a:pPr>
              <a:lnSpc>
                <a:spcPct val="107000"/>
              </a:lnSpc>
              <a:spcAft>
                <a:spcPts val="800"/>
              </a:spcAft>
            </a:pPr>
            <a:r>
              <a:rPr lang="cs-CZ" dirty="0"/>
              <a:t>Není testem dokonalým, jak si ukážeme dále na argumentu „Čínského pokoje“. </a:t>
            </a:r>
          </a:p>
          <a:p>
            <a:pPr>
              <a:lnSpc>
                <a:spcPct val="107000"/>
              </a:lnSpc>
              <a:spcAft>
                <a:spcPts val="800"/>
              </a:spcAft>
            </a:pPr>
            <a:r>
              <a:rPr lang="cs-CZ" dirty="0"/>
              <a:t>Stroj, splňující zcela </a:t>
            </a:r>
            <a:r>
              <a:rPr lang="cs-CZ" dirty="0" err="1"/>
              <a:t>Turingův</a:t>
            </a:r>
            <a:r>
              <a:rPr lang="cs-CZ" dirty="0"/>
              <a:t> test musí mít minimálně schopnost umět zpracovat přirozený jazyk, rozpoznávat pojmy, zapamatovat si fakta z již realizované konverzace, dokázat z těchto faktů usuzovat a generovat závěry, přizpůsobit se novým situacím a tématům. Což jistě není snadná úloha.</a:t>
            </a:r>
          </a:p>
          <a:p>
            <a:pPr>
              <a:lnSpc>
                <a:spcPct val="107000"/>
              </a:lnSpc>
              <a:spcAft>
                <a:spcPts val="800"/>
              </a:spcAft>
            </a:pPr>
            <a:r>
              <a:rPr lang="cs-CZ" dirty="0"/>
              <a:t>Přesto </a:t>
            </a:r>
            <a:r>
              <a:rPr lang="cs-CZ" dirty="0" err="1"/>
              <a:t>Loebnerova</a:t>
            </a:r>
            <a:r>
              <a:rPr lang="cs-CZ" dirty="0"/>
              <a:t> cena, která je určena prvnímu stroji, který splní </a:t>
            </a:r>
            <a:r>
              <a:rPr lang="cs-CZ" dirty="0" err="1"/>
              <a:t>Turingův</a:t>
            </a:r>
            <a:r>
              <a:rPr lang="cs-CZ" dirty="0"/>
              <a:t> test, nebyla dosud udělena</a:t>
            </a:r>
            <a:endParaRPr lang="cs-CZ" sz="1200" kern="1200" dirty="0">
              <a:solidFill>
                <a:srgbClr val="303545"/>
              </a:solidFill>
              <a:effectLst/>
              <a:latin typeface="hurme_no2-webfont"/>
              <a:ea typeface="Calibri" panose="020F0502020204030204" pitchFamily="34" charset="0"/>
              <a:cs typeface="Times New Roman" panose="02020603050405020304" pitchFamily="18" charset="0"/>
            </a:endParaRPr>
          </a:p>
          <a:p>
            <a:pPr>
              <a:lnSpc>
                <a:spcPct val="107000"/>
              </a:lnSpc>
              <a:spcAft>
                <a:spcPts val="800"/>
              </a:spcAft>
            </a:pPr>
            <a:r>
              <a:rPr lang="cs-CZ" sz="1200" kern="1200" dirty="0">
                <a:solidFill>
                  <a:srgbClr val="303545"/>
                </a:solidFill>
                <a:effectLst/>
                <a:latin typeface="hurme_no2-webfont"/>
                <a:ea typeface="Calibri" panose="020F0502020204030204" pitchFamily="34" charset="0"/>
                <a:cs typeface="hurme_no2-webfont"/>
              </a:rPr>
              <a:t>Žena a muž</a:t>
            </a:r>
          </a:p>
          <a:p>
            <a:pPr marL="0" marR="0" lvl="0" indent="0" algn="l" defTabSz="914400" rtl="0" eaLnBrk="0" fontAlgn="base" latinLnBrk="0" hangingPunct="0">
              <a:lnSpc>
                <a:spcPct val="107000"/>
              </a:lnSpc>
              <a:spcBef>
                <a:spcPct val="30000"/>
              </a:spcBef>
              <a:spcAft>
                <a:spcPts val="800"/>
              </a:spcAft>
              <a:buClrTx/>
              <a:buSzTx/>
              <a:buFontTx/>
              <a:buNone/>
              <a:tabLst/>
              <a:defRPr/>
            </a:pPr>
            <a:r>
              <a:rPr lang="cs-CZ" dirty="0" err="1"/>
              <a:t>Turingův</a:t>
            </a:r>
            <a:r>
              <a:rPr lang="cs-CZ" dirty="0"/>
              <a:t> test dokazuje implementaci slabého porozumění</a:t>
            </a:r>
          </a:p>
          <a:p>
            <a:pPr>
              <a:lnSpc>
                <a:spcPct val="107000"/>
              </a:lnSpc>
              <a:spcAft>
                <a:spcPts val="8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3</a:t>
            </a:fld>
            <a:endParaRPr lang="cs-CZ" altLang="cs-CZ"/>
          </a:p>
        </p:txBody>
      </p:sp>
    </p:spTree>
    <p:extLst>
      <p:ext uri="{BB962C8B-B14F-4D97-AF65-F5344CB8AC3E}">
        <p14:creationId xmlns:p14="http://schemas.microsoft.com/office/powerpoint/2010/main" val="426198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Nejznámějším argumentem poukazujícím na nedostatečnost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Turingova</a:t>
            </a:r>
            <a:r>
              <a:rPr lang="cs-CZ" sz="1100" kern="1200" dirty="0">
                <a:effectLst/>
                <a:latin typeface="Calibri" panose="020F0502020204030204" pitchFamily="34" charset="0"/>
                <a:ea typeface="Calibri" panose="020F0502020204030204" pitchFamily="34" charset="0"/>
                <a:cs typeface="Calibri" panose="020F0502020204030204" pitchFamily="34" charset="0"/>
              </a:rPr>
              <a:t> testu pro potvrzení inteligence je argument čínského pokoje, který předložil filozof John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Searl</a:t>
            </a:r>
            <a:r>
              <a:rPr lang="cs-CZ" sz="1100" kern="1200" dirty="0">
                <a:effectLst/>
                <a:latin typeface="Calibri" panose="020F0502020204030204" pitchFamily="34" charset="0"/>
                <a:ea typeface="Calibri" panose="020F0502020204030204" pitchFamily="34" charset="0"/>
                <a:cs typeface="Calibri" panose="020F0502020204030204" pitchFamily="34" charset="0"/>
              </a:rPr>
              <a:t> (1980). Jeho argument říká, že stroj může úspěšně projít testem, aniž by otázce porozuměl, protože na ni může poskytnout odpověď pouhým transformováním dostupných informací.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err="1">
                <a:effectLst/>
                <a:latin typeface="Calibri" panose="020F0502020204030204" pitchFamily="34" charset="0"/>
                <a:ea typeface="Calibri" panose="020F0502020204030204" pitchFamily="34" charset="0"/>
                <a:cs typeface="Calibri" panose="020F0502020204030204" pitchFamily="34" charset="0"/>
              </a:rPr>
              <a:t>Searl</a:t>
            </a:r>
            <a:r>
              <a:rPr lang="cs-CZ" sz="1100" kern="1200" dirty="0">
                <a:effectLst/>
                <a:latin typeface="Calibri" panose="020F0502020204030204" pitchFamily="34" charset="0"/>
                <a:ea typeface="Calibri" panose="020F0502020204030204" pitchFamily="34" charset="0"/>
                <a:cs typeface="Calibri" panose="020F0502020204030204" pitchFamily="34" charset="0"/>
              </a:rPr>
              <a:t> tímto položil základy pro </a:t>
            </a:r>
            <a:r>
              <a:rPr lang="cs-CZ" sz="1100" b="1" kern="1200" dirty="0">
                <a:effectLst/>
                <a:latin typeface="Calibri" panose="020F0502020204030204" pitchFamily="34" charset="0"/>
                <a:ea typeface="Calibri" panose="020F0502020204030204" pitchFamily="34" charset="0"/>
                <a:cs typeface="Calibri" panose="020F0502020204030204" pitchFamily="34" charset="0"/>
              </a:rPr>
              <a:t>rozlišování slabé AI a silné AI. </a:t>
            </a:r>
            <a:endParaRPr lang="cs-CZ"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Princip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Turingova</a:t>
            </a:r>
            <a:r>
              <a:rPr lang="cs-CZ" sz="1100" kern="1200" dirty="0">
                <a:effectLst/>
                <a:latin typeface="Calibri" panose="020F0502020204030204" pitchFamily="34" charset="0"/>
                <a:ea typeface="Calibri" panose="020F0502020204030204" pitchFamily="34" charset="0"/>
                <a:cs typeface="Calibri" panose="020F0502020204030204" pitchFamily="34" charset="0"/>
              </a:rPr>
              <a:t> testu popisuje jako testování slabé AI, kdy je inteligence posuzována pouze na základě toho, zda se </a:t>
            </a:r>
            <a:r>
              <a:rPr lang="cs-CZ" sz="1100" b="1" kern="1200" dirty="0">
                <a:effectLst/>
                <a:latin typeface="Calibri" panose="020F0502020204030204" pitchFamily="34" charset="0"/>
                <a:ea typeface="Calibri" panose="020F0502020204030204" pitchFamily="34" charset="0"/>
                <a:cs typeface="Calibri" panose="020F0502020204030204" pitchFamily="34" charset="0"/>
              </a:rPr>
              <a:t>stroj chová jako inteligentní</a:t>
            </a:r>
            <a:r>
              <a:rPr lang="cs-CZ" sz="1100" kern="1200" dirty="0">
                <a:effectLst/>
                <a:latin typeface="Calibri" panose="020F0502020204030204" pitchFamily="34" charset="0"/>
                <a:ea typeface="Calibri" panose="020F0502020204030204" pitchFamily="34" charset="0"/>
                <a:cs typeface="Calibri" panose="020F0502020204030204" pitchFamily="34" charset="0"/>
              </a:rPr>
              <a:t>. Naopak z pohledu silné AI je důležité, jakým způsobem inteligentní projevy vznikají. Aby mohl být stroj označen za inteligentní z pohledu silné AI, měl by mít mysl a být schopen …</a:t>
            </a:r>
          </a:p>
          <a:p>
            <a:pPr marL="0" indent="0" algn="l">
              <a:buNone/>
            </a:pPr>
            <a:r>
              <a:rPr lang="cs-CZ" sz="1100" b="0" i="0" dirty="0">
                <a:solidFill>
                  <a:srgbClr val="303545"/>
                </a:solidFill>
                <a:effectLst/>
                <a:latin typeface="hurme_no2-webfont"/>
              </a:rPr>
              <a:t>Čím se liší přirozený a formální jazyk?</a:t>
            </a:r>
          </a:p>
          <a:p>
            <a:pPr marL="0" indent="0" algn="l">
              <a:buNone/>
            </a:pPr>
            <a:r>
              <a:rPr lang="cs-CZ" sz="1100" b="0" i="0" dirty="0">
                <a:solidFill>
                  <a:srgbClr val="303545"/>
                </a:solidFill>
                <a:effectLst/>
                <a:latin typeface="hurme_no2-webfont"/>
              </a:rPr>
              <a:t> → Eliza v textu pacienta našla klíčové slovo, na které mohla reagovat nebo z odpovědí tazatele tvořila otázky. </a:t>
            </a:r>
          </a:p>
          <a:p>
            <a:pPr marL="0" indent="0" algn="l">
              <a:buNone/>
            </a:pPr>
            <a:r>
              <a:rPr lang="cs-CZ" sz="1100" b="0" i="0" dirty="0">
                <a:solidFill>
                  <a:srgbClr val="303545"/>
                </a:solidFill>
                <a:effectLst/>
                <a:latin typeface="hurme_no2-webfont"/>
              </a:rPr>
              <a:t>Tím vytvářela dojem zájmu a pochopení dialogu.</a:t>
            </a:r>
          </a:p>
          <a:p>
            <a:pPr marL="0" indent="0">
              <a:buNone/>
            </a:pPr>
            <a:r>
              <a:rPr lang="cs-CZ" sz="1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r>
              <a:rPr lang="cs-CZ" sz="1100" dirty="0">
                <a:effectLst/>
                <a:latin typeface="Arial" panose="020B0604020202020204" pitchFamily="34" charset="0"/>
                <a:cs typeface="Times New Roman" panose="02020603050405020304" pitchFamily="18" charset="0"/>
              </a:rPr>
              <a:t>Příběh-</a:t>
            </a:r>
            <a:r>
              <a:rPr lang="cs-CZ" sz="1100" dirty="0" err="1">
                <a:latin typeface="Arial" panose="020B0604020202020204" pitchFamily="34" charset="0"/>
                <a:cs typeface="Arial" panose="020B0604020202020204" pitchFamily="34" charset="0"/>
              </a:rPr>
              <a:t>Searl</a:t>
            </a:r>
            <a:r>
              <a:rPr lang="cs-CZ" sz="1100" dirty="0">
                <a:latin typeface="Arial" panose="020B0604020202020204" pitchFamily="34" charset="0"/>
                <a:cs typeface="Arial" panose="020B0604020202020204" pitchFamily="34" charset="0"/>
              </a:rPr>
              <a:t>, jenž nerozumí ani slovo čínsky se usadí v uzavřené místnosti plné knih, a návodů jak reagovat na jakoukoliv otázku v čínštině. </a:t>
            </a:r>
          </a:p>
          <a:p>
            <a:pPr marL="0" indent="0">
              <a:buNone/>
            </a:pPr>
            <a:r>
              <a:rPr lang="cs-CZ" sz="1100" dirty="0">
                <a:latin typeface="Arial" panose="020B0604020202020204" pitchFamily="34" charset="0"/>
                <a:cs typeface="Arial" panose="020B0604020202020204" pitchFamily="34" charset="0"/>
              </a:rPr>
              <a:t>Dejme tomu že v libovolném okamžiku, když dostane vzkaz napsaný čínsky, dokáže pomocí knih a návodů zareagovat v čínštině. </a:t>
            </a:r>
          </a:p>
          <a:p>
            <a:pPr marL="0" indent="0">
              <a:buNone/>
            </a:pPr>
            <a:r>
              <a:rPr lang="cs-CZ" sz="1100" dirty="0">
                <a:latin typeface="Arial" panose="020B0604020202020204" pitchFamily="34" charset="0"/>
                <a:cs typeface="Arial" panose="020B0604020202020204" pitchFamily="34" charset="0"/>
              </a:rPr>
              <a:t>Není problém si představit konversaci s Číňanem stojícím před pokojem a strkajícím si papírky na relativně velmi omezené téma. Toto téma lze samozřejmě nekonečně zobecňovat, až dojdeme k původnímu požadavku.</a:t>
            </a:r>
          </a:p>
          <a:p>
            <a:pPr>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4</a:t>
            </a:fld>
            <a:endParaRPr lang="cs-CZ" altLang="cs-CZ"/>
          </a:p>
        </p:txBody>
      </p:sp>
    </p:spTree>
    <p:extLst>
      <p:ext uri="{BB962C8B-B14F-4D97-AF65-F5344CB8AC3E}">
        <p14:creationId xmlns:p14="http://schemas.microsoft.com/office/powerpoint/2010/main" val="72281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Splnění </a:t>
            </a:r>
            <a:r>
              <a:rPr lang="cs-CZ" dirty="0" err="1"/>
              <a:t>Turingova</a:t>
            </a:r>
            <a:r>
              <a:rPr lang="cs-CZ" dirty="0"/>
              <a:t> testu nemusí být projevem silné inteligence. Představme si knihovnu, která obsahuje všechny smysluplné čínské věty napsány na papírcích. Po položení otázky vybere subjekt v pokoji dle pouze dle podobnosti s položenou otázkou </a:t>
            </a:r>
            <a:r>
              <a:rPr lang="cs-CZ" dirty="0" err="1"/>
              <a:t>odpověd</a:t>
            </a:r>
            <a:r>
              <a:rPr lang="cs-CZ" dirty="0"/>
              <a:t> z knihovny. A to aniž jakkoli rozumí předkládané </a:t>
            </a:r>
            <a:r>
              <a:rPr lang="cs-CZ" dirty="0" err="1"/>
              <a:t>otázce.Objekt</a:t>
            </a:r>
            <a:r>
              <a:rPr lang="cs-CZ" dirty="0"/>
              <a:t> plní do jisté míry TT zadání, není ale inteligentní ve smyslu usuzování silné inteligence. Absolutně nerozumí, co se děje, pouze mechanicky koreluje podobnost vět v otázkách a v odpovědích a dokáže velmi rychle prohledávat obsah knihovny odpovědí. </a:t>
            </a:r>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5</a:t>
            </a:fld>
            <a:endParaRPr lang="cs-CZ" altLang="cs-CZ"/>
          </a:p>
        </p:txBody>
      </p:sp>
    </p:spTree>
    <p:extLst>
      <p:ext uri="{BB962C8B-B14F-4D97-AF65-F5344CB8AC3E}">
        <p14:creationId xmlns:p14="http://schemas.microsoft.com/office/powerpoint/2010/main" val="296574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sz="1100" dirty="0"/>
              <a:t>chápeme jako porozumění takové, že systém bude disponovat pocitem chápáním takovým, jakým disponuje lidská mysl, tedy zda dokáže usuzovat jako člověk. Jak jsme si již popsali v předcházející kapitole, hodnocení silné umělé inteligence je problematické.</a:t>
            </a:r>
          </a:p>
          <a:p>
            <a:endParaRPr lang="cs-CZ" sz="1100" dirty="0"/>
          </a:p>
          <a:p>
            <a:r>
              <a:rPr lang="cs-CZ" sz="1100" dirty="0"/>
              <a:t>Od padesátých let minulého století, kdy se datují počátky AI, vznikl nespočet metod, technik a nástrojů, které přispívají k našemu lepšímu životu. </a:t>
            </a:r>
          </a:p>
          <a:p>
            <a:r>
              <a:rPr lang="cs-CZ" sz="1100" dirty="0"/>
              <a:t>Pokud se mluví o AI, mnoho lidí pravděpodobně netuší, že s ní přichází denně do styku při používání internetu, bankovních systémů, mobilních telefonů, sociálních sítí nebo při hraní počítačových her. </a:t>
            </a:r>
          </a:p>
          <a:p>
            <a:endParaRPr lang="cs-CZ" sz="1100" dirty="0"/>
          </a:p>
          <a:p>
            <a:r>
              <a:rPr lang="cs-CZ" sz="1100" dirty="0"/>
              <a:t>Mnoho pokrokových technik vzešlých z výzkumu AI je přeneseno do aplikací, aniž by byly nadále nazývány AI.</a:t>
            </a:r>
          </a:p>
          <a:p>
            <a:r>
              <a:rPr lang="cs-CZ" sz="1100" dirty="0"/>
              <a:t>Když se něco stane dostatečně užitečné a dostatečně běžné, přestane se to již označovat jako AI." </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6</a:t>
            </a:fld>
            <a:endParaRPr lang="cs-CZ" altLang="cs-CZ"/>
          </a:p>
        </p:txBody>
      </p:sp>
    </p:spTree>
    <p:extLst>
      <p:ext uri="{BB962C8B-B14F-4D97-AF65-F5344CB8AC3E}">
        <p14:creationId xmlns:p14="http://schemas.microsoft.com/office/powerpoint/2010/main" val="21895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dirty="0">
                <a:latin typeface="+mn-lt"/>
              </a:rPr>
              <a:t>Z perspektivy jednoho z možných pohledů lze umělou inteligenci považovat za empirickou vědu, zabývající se zkoumáním a chápáním inteligentních projevů. Mezi tyto inteligentní projevy patří řešení problémů, uvažování, učení či porozumění jazyku.  </a:t>
            </a:r>
          </a:p>
          <a:p>
            <a:endParaRPr lang="cs-CZ" sz="1050" dirty="0">
              <a:latin typeface="+mn-lt"/>
            </a:endParaRPr>
          </a:p>
          <a:p>
            <a:r>
              <a:rPr lang="cs-CZ" sz="1050" b="1" dirty="0">
                <a:latin typeface="+mn-lt"/>
              </a:rPr>
              <a:t>Umělá neuronová síť </a:t>
            </a:r>
            <a:r>
              <a:rPr lang="cs-CZ" sz="1050" dirty="0">
                <a:latin typeface="+mn-lt"/>
              </a:rPr>
              <a:t>- primitivní jednotky, kde každá zpracovává </a:t>
            </a:r>
            <a:r>
              <a:rPr lang="cs-CZ" sz="1050" dirty="0" err="1">
                <a:latin typeface="+mn-lt"/>
              </a:rPr>
              <a:t>váhované</a:t>
            </a:r>
            <a:r>
              <a:rPr lang="cs-CZ" sz="1050" dirty="0">
                <a:latin typeface="+mn-lt"/>
              </a:rPr>
              <a:t> vstupní signály a generuje výstup.</a:t>
            </a:r>
          </a:p>
          <a:p>
            <a:r>
              <a:rPr lang="cs-CZ" sz="1050" dirty="0">
                <a:latin typeface="+mn-lt"/>
              </a:rPr>
              <a:t>Neuronová síť představuje topologické uspořádání neuronů do struktury komunikující pomocí orientovaných ohodnocených spojů. Každá umělá neuronová síť je tedy mimo jiné charakterizována typem neuronů, jejich topologickým uspořádáním a strategií adaptace při trénování (učení) sítě. Neuronová síť se vyznačuje robustností, je odolná vůči poškození, kdy obvykle dokáže poskytovat relevantní výstupy i při poškození některých elementů. Tyto vlastnosti jsou vhodné Je totiž mnohem snazší, vytvořit prvek s vysokou mírou integrace a některými chybnými elementy, než prvek s nižší integrací, kde budou všechny elementy bezvadné.</a:t>
            </a: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a:t>
            </a:r>
          </a:p>
          <a:p>
            <a:r>
              <a:rPr lang="cs-CZ" sz="1050" b="1" dirty="0">
                <a:latin typeface="+mn-lt"/>
              </a:rPr>
              <a:t>Evoluční GA</a:t>
            </a:r>
            <a:r>
              <a:rPr lang="cs-CZ" sz="1050" dirty="0">
                <a:latin typeface="+mn-lt"/>
              </a:rPr>
              <a:t> obvykle slouží k řešení optimalizačních úloh.  Podobně jako NN se uplatňují v takových oblastech, kde je nalezení řešení definovaného problému obtížné či nedostupné. </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sz="1050" b="1" dirty="0">
                <a:latin typeface="+mn-lt"/>
              </a:rPr>
              <a:t>Genetické programování</a:t>
            </a:r>
            <a:r>
              <a:rPr lang="cs-CZ" sz="1050" dirty="0">
                <a:latin typeface="+mn-lt"/>
              </a:rPr>
              <a:t> (Vytvoříme populaci entit a testujeme jejich chování. V druhém kroku vybereme ty nejlepší a snažíme se z nich vygenerovat novou nakříženou populaci. To opakujeme dokud nemáme dostatečně dobré řešení)</a:t>
            </a:r>
          </a:p>
          <a:p>
            <a:r>
              <a:rPr lang="cs-CZ" sz="1050" dirty="0">
                <a:latin typeface="+mn-lt"/>
              </a:rPr>
              <a:t>Vlastnosti všech organizmů jsou zakódovány v genetické informaci uložené v sadě buněčných struktur – jaderných chromozomů. Chromozomy obsahují genetickou informaci vyjádřenou v řetězci DNA. Na tomto řetězci můžeme identifikovat jednotlivé úseky, logické funkční celky, které se nazývají geny. Konkrétní podoby genů (alely) a jejich kombinace, odpovídají za to, jaké vlastnosti bude mít konkrétní jedinec. Dle Darwinovy evoluční teorie pak jedinci, kteří jsou nejlépe přizpůsobení svými vlastnostmi prostředí (mají vhodný fenotyp), přežívají a rozmnožují se. V průběhu mnoha generací pak evoluční tlak vede k výběru v daném prostředí nejúspěšnější populace. GA je rodina poměrně nových algoritmů, která se uplatňuje cca od 60. let dvacátého století a využívá výše zmíněné poznatky biologie. Konkrétně, jak už z jejich názvu vyplývá, se jedná o oblast genetiky a evoluční teorie.</a:t>
            </a:r>
          </a:p>
          <a:p>
            <a:r>
              <a:rPr lang="cs-CZ" sz="1050" dirty="0">
                <a:latin typeface="+mn-lt"/>
              </a:rPr>
              <a:t>*</a:t>
            </a:r>
          </a:p>
          <a:p>
            <a:r>
              <a:rPr lang="cs-CZ" sz="1050" b="1" dirty="0">
                <a:latin typeface="+mn-lt"/>
              </a:rPr>
              <a:t>Expertní systémy</a:t>
            </a:r>
            <a:r>
              <a:rPr lang="cs-CZ" sz="1050" dirty="0">
                <a:latin typeface="+mn-lt"/>
              </a:rPr>
              <a:t> jsou specializované modely, cílené do dané oblasti (medicína, obchodování…) lidské činnosti. Snahou ES je emulovat co možná nejlépe rozhodování experta, který je v dané oblasti specializován a který je na základě svých znalostí a zkušeností schopen řešit problémy v dané oblasti lépe, než ostatní lidé. Úspěšné vytvoření ES má oproti lidskému expertovi řadu výhod. Je levnější na provoz, systém je vždy dostupný, jeho rozhodování je stabilní v čase, dokáže exaktně popsat rozhodovací proces. Problematická samozřejmě může být tvorba takového systému, kdy nebývá snadné převést rozhodování lidského experta na systém fungující podle pravidel. Lidský expert totiž není často schopen definovat postup, kterým ke správnému rozhodnutí došel, využívá svoji intuici.</a:t>
            </a:r>
          </a:p>
          <a:p>
            <a:r>
              <a:rPr lang="cs-CZ" sz="1050" dirty="0">
                <a:latin typeface="+mn-lt"/>
              </a:rPr>
              <a:t>*</a:t>
            </a:r>
          </a:p>
          <a:p>
            <a:pPr>
              <a:lnSpc>
                <a:spcPct val="107000"/>
              </a:lnSpc>
              <a:spcAft>
                <a:spcPts val="800"/>
              </a:spcAft>
            </a:pPr>
            <a:r>
              <a:rPr lang="cs-CZ" sz="1050" b="1" kern="1200" dirty="0">
                <a:effectLst/>
                <a:latin typeface="+mn-lt"/>
                <a:ea typeface="Calibri" panose="020F0502020204030204" pitchFamily="34" charset="0"/>
                <a:cs typeface="Calibri" panose="020F0502020204030204" pitchFamily="34" charset="0"/>
              </a:rPr>
              <a:t>Dobývání znalostí</a:t>
            </a:r>
            <a:r>
              <a:rPr lang="cs-CZ" sz="1050" kern="1200" dirty="0">
                <a:effectLst/>
                <a:latin typeface="+mn-lt"/>
                <a:ea typeface="Calibri" panose="020F0502020204030204" pitchFamily="34" charset="0"/>
                <a:cs typeface="Calibri" panose="020F0502020204030204" pitchFamily="34" charset="0"/>
              </a:rPr>
              <a:t>- </a:t>
            </a:r>
            <a:r>
              <a:rPr lang="cs-CZ" sz="1050" i="1" dirty="0">
                <a:latin typeface="+mn-lt"/>
              </a:rPr>
              <a:t>e netriviální proces poznávání platných, dosud neznámých, potenciálně užitečných a srozumitelných vzorů v datech, </a:t>
            </a:r>
            <a:r>
              <a:rPr lang="cs-CZ" sz="1050" dirty="0">
                <a:latin typeface="+mn-lt"/>
              </a:rPr>
              <a:t>uživatel chce zjistit některé zajímavé odchylky od normálních hodnot, např. identifikace podvodníka</a:t>
            </a: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a:t>
            </a:r>
          </a:p>
          <a:p>
            <a:pPr>
              <a:lnSpc>
                <a:spcPct val="107000"/>
              </a:lnSpc>
              <a:spcAft>
                <a:spcPts val="800"/>
              </a:spcAft>
            </a:pPr>
            <a:r>
              <a:rPr lang="cs-CZ" sz="1050" b="1" dirty="0">
                <a:latin typeface="+mn-lt"/>
              </a:rPr>
              <a:t>Strojové učení</a:t>
            </a:r>
            <a:r>
              <a:rPr lang="cs-CZ" sz="1050" dirty="0">
                <a:latin typeface="+mn-lt"/>
              </a:rPr>
              <a:t> je podoblastí  AI zabývající se technikami, které umožňují počítačovému systému 'učit se‘. P</a:t>
            </a:r>
            <a:r>
              <a:rPr lang="cs-CZ" sz="1050" dirty="0">
                <a:solidFill>
                  <a:srgbClr val="000000"/>
                </a:solidFill>
                <a:effectLst/>
                <a:latin typeface="+mn-lt"/>
              </a:rPr>
              <a:t>očítačový systém má schopnost se učit na základě svého užívání.  Podkladem pro toto studium jsou data, která systémem projdou za nějaké období. </a:t>
            </a:r>
            <a:r>
              <a:rPr lang="cs-CZ" sz="1050" dirty="0">
                <a:latin typeface="+mn-lt"/>
              </a:rPr>
              <a:t>Počítač se </a:t>
            </a:r>
            <a:r>
              <a:rPr lang="cs-CZ" sz="1050" b="1" dirty="0">
                <a:latin typeface="+mn-lt"/>
              </a:rPr>
              <a:t>učí</a:t>
            </a:r>
            <a:r>
              <a:rPr lang="cs-CZ" sz="1050" dirty="0">
                <a:latin typeface="+mn-lt"/>
              </a:rPr>
              <a:t> bez přímých instrukcí. </a:t>
            </a:r>
            <a:r>
              <a:rPr lang="cs-CZ" sz="1050" b="1" dirty="0">
                <a:latin typeface="+mn-lt"/>
              </a:rPr>
              <a:t>Strojové učení</a:t>
            </a:r>
            <a:r>
              <a:rPr lang="cs-CZ" sz="1050" dirty="0">
                <a:latin typeface="+mn-lt"/>
              </a:rPr>
              <a:t> využívá algoritmy k identifikaci vzorů v datech a tyto vzory se pak používají k vytvoření datového modelu, který dokáže formulovat </a:t>
            </a:r>
            <a:r>
              <a:rPr lang="cs-CZ" sz="1050" dirty="0" err="1">
                <a:latin typeface="+mn-lt"/>
              </a:rPr>
              <a:t>předpovědi.Učením</a:t>
            </a:r>
            <a:r>
              <a:rPr lang="cs-CZ" sz="1050" dirty="0">
                <a:latin typeface="+mn-lt"/>
              </a:rPr>
              <a:t> v daném kontextu rozumíme takovou změnu vnitřního stavu systému, která zefektivní schopnost přizpůsobení se změnám okolního prostředí. </a:t>
            </a:r>
            <a:endParaRPr lang="cs-CZ" sz="1050" kern="1200" dirty="0">
              <a:effectLst/>
              <a:latin typeface="+mn-lt"/>
              <a:cs typeface="Calibri" panose="020F0502020204030204" pitchFamily="34" charset="0"/>
            </a:endParaRPr>
          </a:p>
          <a:p>
            <a:pPr>
              <a:lnSpc>
                <a:spcPct val="107000"/>
              </a:lnSpc>
              <a:spcAft>
                <a:spcPts val="800"/>
              </a:spcAft>
            </a:pPr>
            <a:endParaRPr lang="cs-CZ" sz="1050" kern="1200" dirty="0">
              <a:effectLst/>
              <a:latin typeface="+mn-lt"/>
              <a:ea typeface="Calibri" panose="020F0502020204030204" pitchFamily="34" charset="0"/>
              <a:cs typeface="Calibri" panose="020F0502020204030204" pitchFamily="34"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Strojové učení je jednou z nejrychleji se vyvíjejících oblastí počítačové vědy,  zabývá se vývojem aplikací, které mají schopnost vylepšovat sebe sama na základě svých zkušeností. Významnými aplikacemi je např. zpracování emocí a přirozeného jazyka, počítačové vidění nebo ovládání robotů.</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Pro vývojáře je snazší naučit systém fungovat pro požadované výstupy předložením vzorových příkladů, než manuálně programovat požadované výstupy pro všechny možné vstupy  Tyto aplikace jsou schopny učit se ze vzorových dat, ve kterých rozpoznávají vzorce, a když se tyto vzorce naučí, dokáží pak automaticky odpovídat na otázky a dělat rozhodnutí. </a:t>
            </a: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Příkladem jsou aplikace pro doporučování knih. Systém sbírá data o uživatelích a o knihách, které  četli. Tato data pak slouží jako vzorová data, na základě nichž se systém naučí doporučovat knihy podle uživatele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 Strojové učení lze rozdělit na dva základní způsoby – tzv. učení s učitelem a učení bez učitele. Při učení s učitelem jsou učícímu se programu předkládány vzorové příklady a požadované výstupy, které jsou v souladu s příklady.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Umělé neuronové sítě mají podobně jako neuronové sítě v mozku schopnost se učit, která probíhá úpravou numericky vyjádřených vah jednotlivých vazeb mezi neurony. Tyto váhy mají vliv na vstupy a výstupy neuronů.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b="1" kern="1200" dirty="0">
                <a:effectLst/>
                <a:latin typeface="+mn-lt"/>
                <a:ea typeface="Calibri" panose="020F0502020204030204" pitchFamily="34" charset="0"/>
                <a:cs typeface="Calibri" panose="020F0502020204030204" pitchFamily="34" charset="0"/>
              </a:rPr>
              <a:t>Při učení bez učitele má program k dispozici znalosti jen o tom, jak by měl vypadat jeho výstup a nemá tedy svůj výstup s čím porovnávat</a:t>
            </a:r>
            <a:r>
              <a:rPr lang="cs-CZ" sz="1050" kern="1200" dirty="0">
                <a:effectLst/>
                <a:latin typeface="+mn-lt"/>
                <a:ea typeface="Calibri" panose="020F0502020204030204" pitchFamily="34" charset="0"/>
                <a:cs typeface="Calibri" panose="020F0502020204030204" pitchFamily="34" charset="0"/>
              </a:rPr>
              <a:t>. Úkolem programu učícího se bez učitele je automaticky odvozovat strukturu dat tím, že shlukuje data do skupin na základě podobných vlastností.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b="1" kern="1200" dirty="0" err="1">
                <a:effectLst/>
                <a:latin typeface="+mn-lt"/>
                <a:ea typeface="Calibri" panose="020F0502020204030204" pitchFamily="34" charset="0"/>
                <a:cs typeface="Calibri" panose="020F0502020204030204" pitchFamily="34" charset="0"/>
              </a:rPr>
              <a:t>Hebbovo</a:t>
            </a:r>
            <a:r>
              <a:rPr lang="cs-CZ" sz="1050" b="1" kern="1200" dirty="0">
                <a:effectLst/>
                <a:latin typeface="+mn-lt"/>
                <a:ea typeface="Calibri" panose="020F0502020204030204" pitchFamily="34" charset="0"/>
                <a:cs typeface="Calibri" panose="020F0502020204030204" pitchFamily="34" charset="0"/>
              </a:rPr>
              <a:t> pravidlo</a:t>
            </a:r>
            <a:r>
              <a:rPr lang="cs-CZ" sz="1050" kern="1200" dirty="0">
                <a:effectLst/>
                <a:latin typeface="+mn-lt"/>
                <a:ea typeface="Calibri" panose="020F0502020204030204" pitchFamily="34" charset="0"/>
                <a:cs typeface="Calibri" panose="020F0502020204030204" pitchFamily="34" charset="0"/>
              </a:rPr>
              <a:t> popisuje způsob učení biologické i umělé neuronové sítě. Toto pravidlo říká, že pokud jsou dva navzájem propojené neurony aktivní ve stejnou dobu, bude jejich spojení posíleno</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b="1" kern="1200" dirty="0">
                <a:effectLst/>
                <a:latin typeface="+mn-lt"/>
                <a:ea typeface="Calibri" panose="020F0502020204030204" pitchFamily="34" charset="0"/>
                <a:cs typeface="Calibri" panose="020F0502020204030204" pitchFamily="34" charset="0"/>
              </a:rPr>
              <a:t>Dolování dat </a:t>
            </a:r>
            <a:r>
              <a:rPr lang="cs-CZ" sz="1050" kern="1200" dirty="0">
                <a:effectLst/>
                <a:latin typeface="+mn-lt"/>
                <a:ea typeface="Calibri" panose="020F0502020204030204" pitchFamily="34" charset="0"/>
                <a:cs typeface="Calibri" panose="020F0502020204030204" pitchFamily="34" charset="0"/>
              </a:rPr>
              <a:t>Techniky strojového učení, neuronové sítě, se rovněž využívají v rámci  oblasti zvané dolování z dat (také vytěžování dat, anglicky data </a:t>
            </a:r>
            <a:r>
              <a:rPr lang="cs-CZ" sz="1050" kern="1200" dirty="0" err="1">
                <a:effectLst/>
                <a:latin typeface="+mn-lt"/>
                <a:ea typeface="Calibri" panose="020F0502020204030204" pitchFamily="34" charset="0"/>
                <a:cs typeface="Calibri" panose="020F0502020204030204" pitchFamily="34" charset="0"/>
              </a:rPr>
              <a:t>mining</a:t>
            </a:r>
            <a:r>
              <a:rPr lang="cs-CZ" sz="1050" kern="1200" dirty="0">
                <a:effectLst/>
                <a:latin typeface="+mn-lt"/>
                <a:ea typeface="Calibri" panose="020F0502020204030204" pitchFamily="34" charset="0"/>
                <a:cs typeface="Calibri" panose="020F0502020204030204" pitchFamily="34" charset="0"/>
              </a:rPr>
              <a:t>), která kombinuje poznatky z umělé inteligence, statistiky a databázových systémů. Metody z této oblasti řeší velmi aktuální záležitosti pojící se s velkým množstvím dat, které společnost za dobu využívání informačních technologií vyprodukovala, a toto množství každým okamžikem rychle narůstá.</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Aktuálně existující techniky jako jsou </a:t>
            </a:r>
            <a:r>
              <a:rPr lang="cs-CZ" sz="1050" kern="1200" dirty="0" err="1">
                <a:effectLst/>
                <a:latin typeface="+mn-lt"/>
                <a:ea typeface="Calibri" panose="020F0502020204030204" pitchFamily="34" charset="0"/>
                <a:cs typeface="Calibri" panose="020F0502020204030204" pitchFamily="34" charset="0"/>
              </a:rPr>
              <a:t>Bayesovské</a:t>
            </a:r>
            <a:r>
              <a:rPr lang="cs-CZ" sz="1050" kern="1200" dirty="0">
                <a:effectLst/>
                <a:latin typeface="+mn-lt"/>
                <a:ea typeface="Calibri" panose="020F0502020204030204" pitchFamily="34" charset="0"/>
                <a:cs typeface="Calibri" panose="020F0502020204030204" pitchFamily="34" charset="0"/>
              </a:rPr>
              <a:t> sítě, umělé neuronové sítě, genetické algoritmy či Markovského rozhodovací procesy jsou  slibné a  úspěšně bojují s problémy, kterým je kupříkladu nejistota.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dirty="0">
                <a:effectLst/>
                <a:latin typeface="+mn-lt"/>
                <a:ea typeface="Calibri" panose="020F0502020204030204" pitchFamily="34" charset="0"/>
                <a:cs typeface="Times New Roman" panose="02020603050405020304" pitchFamily="18" charset="0"/>
              </a:rPr>
              <a:t> </a:t>
            </a:r>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7</a:t>
            </a:fld>
            <a:endParaRPr lang="cs-CZ" altLang="cs-CZ"/>
          </a:p>
        </p:txBody>
      </p:sp>
    </p:spTree>
    <p:extLst>
      <p:ext uri="{BB962C8B-B14F-4D97-AF65-F5344CB8AC3E}">
        <p14:creationId xmlns:p14="http://schemas.microsoft.com/office/powerpoint/2010/main" val="155300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dirty="0"/>
              <a:t>Praktická aplikace UI je úspěšná v několika dílčích oblastech lidského konání. </a:t>
            </a:r>
          </a:p>
          <a:p>
            <a:endParaRPr lang="cs-CZ" sz="1100" dirty="0"/>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Umělá inteligence - co bychom si měli ze školy odnést. Pokud se učit chceme, je skvělým doplňkem a pomocníkem. Pokud se učit nechceme a víme, že si vše můžeme usnadnit, potom je spíše škodlivou.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Pokud chci umět dobře anglicky, využiji </a:t>
            </a:r>
            <a:r>
              <a:rPr lang="cs-CZ" sz="1100" b="1" kern="1200" dirty="0" err="1">
                <a:effectLst/>
                <a:latin typeface="Calibri" panose="020F0502020204030204" pitchFamily="34" charset="0"/>
                <a:ea typeface="Calibri" panose="020F0502020204030204" pitchFamily="34" charset="0"/>
                <a:cs typeface="Calibri" panose="020F0502020204030204" pitchFamily="34" charset="0"/>
              </a:rPr>
              <a:t>Grammarly</a:t>
            </a:r>
            <a:r>
              <a:rPr lang="cs-CZ" sz="1100" kern="1200" dirty="0">
                <a:effectLst/>
                <a:latin typeface="Calibri" panose="020F0502020204030204" pitchFamily="34" charset="0"/>
                <a:ea typeface="Calibri" panose="020F0502020204030204" pitchFamily="34" charset="0"/>
                <a:cs typeface="Calibri" panose="020F0502020204030204" pitchFamily="34" charset="0"/>
              </a:rPr>
              <a:t> ku svému prospěchu. A pokud je mi jedno, zda se anglicky naučím, protože si vše mohu snadno dohledat, potom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Grammarly</a:t>
            </a:r>
            <a:r>
              <a:rPr lang="cs-CZ" sz="1100" kern="1200" dirty="0">
                <a:effectLst/>
                <a:latin typeface="Calibri" panose="020F0502020204030204" pitchFamily="34" charset="0"/>
                <a:ea typeface="Calibri" panose="020F0502020204030204" pitchFamily="34" charset="0"/>
                <a:cs typeface="Calibri" panose="020F0502020204030204" pitchFamily="34" charset="0"/>
              </a:rPr>
              <a:t> využiju ke svému prospěchu také. Jen  jinak.</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Dobrým příkladem, kde může AI pomoci, je  modul plugin pro PowerPoint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Presentation</a:t>
            </a:r>
            <a:r>
              <a:rPr lang="cs-CZ" sz="1100" kern="1200" dirty="0">
                <a:effectLst/>
                <a:latin typeface="Calibri" panose="020F0502020204030204" pitchFamily="34" charset="0"/>
                <a:ea typeface="Calibri" panose="020F0502020204030204" pitchFamily="34" charset="0"/>
                <a:cs typeface="Calibri" panose="020F0502020204030204" pitchFamily="34" charset="0"/>
              </a:rPr>
              <a:t>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Translator</a:t>
            </a:r>
            <a:r>
              <a:rPr lang="cs-CZ" sz="1100" kern="1200" dirty="0">
                <a:effectLst/>
                <a:latin typeface="Calibri" panose="020F0502020204030204" pitchFamily="34" charset="0"/>
                <a:ea typeface="Calibri" panose="020F0502020204030204" pitchFamily="34" charset="0"/>
                <a:cs typeface="Calibri" panose="020F0502020204030204" pitchFamily="34" charset="0"/>
              </a:rPr>
              <a:t>, který v reálném čase vytváří titulky podle toho, co učitel říká. Titulky se zobrazují pod prezentací. Něco  pomáhá sluchově postiženým studentům</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b="1" kern="1200" dirty="0">
                <a:effectLst/>
                <a:latin typeface="Calibri" panose="020F0502020204030204" pitchFamily="34" charset="0"/>
                <a:ea typeface="Calibri" panose="020F0502020204030204" pitchFamily="34" charset="0"/>
                <a:cs typeface="Calibri" panose="020F0502020204030204" pitchFamily="34" charset="0"/>
              </a:rPr>
              <a:t>Spotify </a:t>
            </a:r>
            <a:r>
              <a:rPr lang="cs-CZ" sz="1100" kern="1200" dirty="0">
                <a:effectLst/>
                <a:latin typeface="Calibri" panose="020F0502020204030204" pitchFamily="34" charset="0"/>
                <a:ea typeface="Calibri" panose="020F0502020204030204" pitchFamily="34" charset="0"/>
                <a:cs typeface="Calibri" panose="020F0502020204030204" pitchFamily="34" charset="0"/>
              </a:rPr>
              <a:t>– švédská hudební streamovací služba, která má miliony uživatelů. Dnešní generace již neposlouchá hudbu z CD, ale ze streamovacích služeb, kterou lze přes wifi spojit s reproduktorem a máte v jednu chvíli jednoduše přístupné skladby i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offline</a:t>
            </a:r>
            <a:r>
              <a:rPr lang="cs-CZ" sz="1100" kern="1200" dirty="0">
                <a:effectLst/>
                <a:latin typeface="Calibri" panose="020F0502020204030204" pitchFamily="34" charset="0"/>
                <a:ea typeface="Calibri" panose="020F0502020204030204" pitchFamily="34" charset="0"/>
                <a:cs typeface="Calibri" panose="020F0502020204030204" pitchFamily="34" charset="0"/>
              </a:rPr>
              <a:t>. Navíc přinutila posluchače za hudbu znovu platit a tak se zlepšila pozice  hudebníků.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Spotify využívá umělou inteligenci převážně na rozpoznání znaků oblíbené muziky uživatelů a následnou personalizaci nabídky muziky podobných parametrů.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Mnohem větší potenciál ale vidím v AI aplikacích, které dokáží personalizovat výuku, čímž získávají jistou výhodu nad učitelem, který nemá čas přistupovat individuálně ke každému ze svých žáků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200" kern="1200" dirty="0">
                <a:effectLst/>
                <a:latin typeface="Calibri" panose="020F0502020204030204" pitchFamily="34" charset="0"/>
                <a:ea typeface="Calibri" panose="020F0502020204030204" pitchFamily="34" charset="0"/>
                <a:cs typeface="Calibri" panose="020F0502020204030204" pitchFamily="34" charset="0"/>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8</a:t>
            </a:fld>
            <a:endParaRPr lang="cs-CZ" altLang="cs-CZ"/>
          </a:p>
        </p:txBody>
      </p:sp>
    </p:spTree>
    <p:extLst>
      <p:ext uri="{BB962C8B-B14F-4D97-AF65-F5344CB8AC3E}">
        <p14:creationId xmlns:p14="http://schemas.microsoft.com/office/powerpoint/2010/main" val="115900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9</a:t>
            </a:fld>
            <a:endParaRPr lang="cs-CZ" altLang="cs-CZ"/>
          </a:p>
        </p:txBody>
      </p:sp>
    </p:spTree>
    <p:extLst>
      <p:ext uri="{BB962C8B-B14F-4D97-AF65-F5344CB8AC3E}">
        <p14:creationId xmlns:p14="http://schemas.microsoft.com/office/powerpoint/2010/main" val="74172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pPr>
              <a:defRPr/>
            </a:pPr>
            <a:fld id="{E6059A44-9DEB-48BB-9136-F1E3E70FCAD6}" type="datetimeFigureOut">
              <a:rPr lang="en-US" smtClean="0"/>
              <a:pPr>
                <a:defRPr/>
              </a:pPr>
              <a:t>4/24/2023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CE9B334D-4AD3-433F-8D3D-00050CF5A211}" type="slidenum">
              <a:rPr lang="en-US" altLang="cs-CZ" smtClean="0"/>
              <a:pPr/>
              <a:t>‹#›</a:t>
            </a:fld>
            <a:endParaRPr lang="en-US" altLang="cs-CZ"/>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625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7881533B-056A-48B4-BB73-375991991370}" type="datetimeFigureOut">
              <a:rPr lang="en-US" smtClean="0"/>
              <a:pPr>
                <a:defRPr/>
              </a:pPr>
              <a:t>4/24/2023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739D348-F028-4E86-877D-D18CBDE5B570}" type="slidenum">
              <a:rPr lang="en-US" altLang="cs-CZ" smtClean="0"/>
              <a:pPr/>
              <a:t>‹#›</a:t>
            </a:fld>
            <a:endParaRPr lang="en-US" altLang="cs-CZ"/>
          </a:p>
        </p:txBody>
      </p:sp>
    </p:spTree>
    <p:extLst>
      <p:ext uri="{BB962C8B-B14F-4D97-AF65-F5344CB8AC3E}">
        <p14:creationId xmlns:p14="http://schemas.microsoft.com/office/powerpoint/2010/main" val="174254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CC8BA695-E5C6-4CA0-A9D8-D221A065C2C0}" type="datetimeFigureOut">
              <a:rPr lang="en-US" smtClean="0"/>
              <a:pPr>
                <a:defRPr/>
              </a:pPr>
              <a:t>4/24/2023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988C48F-67EF-4F4F-9E42-04BD833F0E92}" type="slidenum">
              <a:rPr lang="en-US" altLang="cs-CZ" smtClean="0"/>
              <a:pPr/>
              <a:t>‹#›</a:t>
            </a:fld>
            <a:endParaRPr lang="en-US" altLang="cs-CZ"/>
          </a:p>
        </p:txBody>
      </p:sp>
    </p:spTree>
    <p:extLst>
      <p:ext uri="{BB962C8B-B14F-4D97-AF65-F5344CB8AC3E}">
        <p14:creationId xmlns:p14="http://schemas.microsoft.com/office/powerpoint/2010/main" val="148468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4EAA0A50-27B0-4149-BE31-09A01C4D53EF}" type="datetimeFigureOut">
              <a:rPr lang="en-US" smtClean="0"/>
              <a:pPr>
                <a:defRPr/>
              </a:pPr>
              <a:t>4/24/2023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BB8CD16-08C0-4FCF-B517-41BD9AA1667F}" type="slidenum">
              <a:rPr lang="en-US" altLang="cs-CZ" smtClean="0"/>
              <a:pPr/>
              <a:t>‹#›</a:t>
            </a:fld>
            <a:endParaRPr lang="en-US" altLang="cs-CZ"/>
          </a:p>
        </p:txBody>
      </p:sp>
    </p:spTree>
    <p:extLst>
      <p:ext uri="{BB962C8B-B14F-4D97-AF65-F5344CB8AC3E}">
        <p14:creationId xmlns:p14="http://schemas.microsoft.com/office/powerpoint/2010/main" val="101068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a:defRPr/>
            </a:pPr>
            <a:fld id="{DB8B40CF-19FD-460A-8231-CEC6918D6C88}" type="datetimeFigureOut">
              <a:rPr lang="en-US" smtClean="0"/>
              <a:pPr>
                <a:defRPr/>
              </a:pPr>
              <a:t>4/24/2023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5C6D1EC-DDE2-49B9-A35C-2A70E00D6420}" type="slidenum">
              <a:rPr lang="en-US" altLang="cs-CZ" smtClean="0"/>
              <a:pPr/>
              <a:t>‹#›</a:t>
            </a:fld>
            <a:endParaRPr lang="en-US" altLang="cs-CZ"/>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949982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fld id="{6109EDA2-9BF7-4F43-A2CA-6D16F3023460}" type="datetimeFigureOut">
              <a:rPr lang="en-US" smtClean="0"/>
              <a:pPr>
                <a:defRPr/>
              </a:pPr>
              <a:t>4/24/2023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E64878D-7856-4205-B332-55773FE603CF}" type="slidenum">
              <a:rPr lang="en-US" altLang="cs-CZ" smtClean="0"/>
              <a:pPr/>
              <a:t>‹#›</a:t>
            </a:fld>
            <a:endParaRPr lang="en-US" altLang="cs-CZ"/>
          </a:p>
        </p:txBody>
      </p:sp>
    </p:spTree>
    <p:extLst>
      <p:ext uri="{BB962C8B-B14F-4D97-AF65-F5344CB8AC3E}">
        <p14:creationId xmlns:p14="http://schemas.microsoft.com/office/powerpoint/2010/main" val="653392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cs-CZ"/>
              <a:t>Kliknutím lze upravit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57300"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633864"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fld id="{71FC2D89-24CC-4B62-B948-BA1223A949DB}" type="datetimeFigureOut">
              <a:rPr lang="en-US" smtClean="0"/>
              <a:pPr>
                <a:defRPr/>
              </a:pPr>
              <a:t>4/24/2023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44C71A4-322A-4A8D-9888-E2B0258762D4}" type="slidenum">
              <a:rPr lang="en-US" altLang="cs-CZ" smtClean="0"/>
              <a:pPr/>
              <a:t>‹#›</a:t>
            </a:fld>
            <a:endParaRPr lang="en-US" altLang="cs-CZ"/>
          </a:p>
        </p:txBody>
      </p:sp>
    </p:spTree>
    <p:extLst>
      <p:ext uri="{BB962C8B-B14F-4D97-AF65-F5344CB8AC3E}">
        <p14:creationId xmlns:p14="http://schemas.microsoft.com/office/powerpoint/2010/main" val="36690815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fld id="{590D82EA-2DF2-445C-A0CF-5C5D02F06D2A}" type="datetimeFigureOut">
              <a:rPr lang="en-US" smtClean="0"/>
              <a:pPr>
                <a:defRPr/>
              </a:pPr>
              <a:t>4/24/2023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D23C45D-10CD-45EB-AF28-BBFF0FD091F7}" type="slidenum">
              <a:rPr lang="en-US" altLang="cs-CZ" smtClean="0"/>
              <a:pPr/>
              <a:t>‹#›</a:t>
            </a:fld>
            <a:endParaRPr lang="en-US" altLang="cs-CZ"/>
          </a:p>
        </p:txBody>
      </p:sp>
    </p:spTree>
    <p:extLst>
      <p:ext uri="{BB962C8B-B14F-4D97-AF65-F5344CB8AC3E}">
        <p14:creationId xmlns:p14="http://schemas.microsoft.com/office/powerpoint/2010/main" val="328821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3705838-D985-45B0-84BE-CFBE821C7F09}" type="datetimeFigureOut">
              <a:rPr lang="en-US" smtClean="0"/>
              <a:pPr>
                <a:defRPr/>
              </a:pPr>
              <a:t>4/24/2023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8AB5429-865B-4072-AB23-B6F454A6A680}" type="slidenum">
              <a:rPr lang="en-US" altLang="cs-CZ" smtClean="0"/>
              <a:pPr/>
              <a:t>‹#›</a:t>
            </a:fld>
            <a:endParaRPr lang="en-US" altLang="cs-CZ"/>
          </a:p>
        </p:txBody>
      </p:sp>
    </p:spTree>
    <p:extLst>
      <p:ext uri="{BB962C8B-B14F-4D97-AF65-F5344CB8AC3E}">
        <p14:creationId xmlns:p14="http://schemas.microsoft.com/office/powerpoint/2010/main" val="325855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cs-CZ"/>
              <a:t>Kliknutím lze upravit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051" y="6375679"/>
            <a:ext cx="1233355" cy="348462"/>
          </a:xfrm>
        </p:spPr>
        <p:txBody>
          <a:bodyPr/>
          <a:lstStyle/>
          <a:p>
            <a:pPr>
              <a:defRPr/>
            </a:pPr>
            <a:fld id="{4473B82B-FE85-457F-A7F9-B9BBED1E6C87}" type="datetimeFigureOut">
              <a:rPr lang="en-US" smtClean="0"/>
              <a:pPr>
                <a:defRPr/>
              </a:pPr>
              <a:t>4/24/2023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pPr>
              <a:defRPr/>
            </a:pPr>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CEB2284D-A650-4BE9-BF88-121B49CFECF8}" type="slidenum">
              <a:rPr lang="en-US" altLang="cs-CZ" smtClean="0"/>
              <a:pPr/>
              <a:t>‹#›</a:t>
            </a:fld>
            <a:endParaRPr lang="en-US" altLang="cs-CZ"/>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818940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cs-CZ"/>
              <a:t>Kliknutím lze upravit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950" y="6375679"/>
            <a:ext cx="1232456" cy="348462"/>
          </a:xfrm>
        </p:spPr>
        <p:txBody>
          <a:bodyPr/>
          <a:lstStyle/>
          <a:p>
            <a:pPr>
              <a:defRPr/>
            </a:pPr>
            <a:fld id="{1677AEA0-1EE1-4604-AF3D-4632D4D63BC9}" type="datetimeFigureOut">
              <a:rPr lang="en-US" smtClean="0"/>
              <a:pPr>
                <a:defRPr/>
              </a:pPr>
              <a:t>4/24/2023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pPr>
              <a:defRPr/>
            </a:pPr>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6B5FCB4-9605-4C08-AC03-C6BDDEA1A169}" type="slidenum">
              <a:rPr lang="en-US" altLang="cs-CZ" smtClean="0"/>
              <a:pPr/>
              <a:t>‹#›</a:t>
            </a:fld>
            <a:endParaRPr lang="en-US" altLang="cs-CZ"/>
          </a:p>
        </p:txBody>
      </p:sp>
    </p:spTree>
    <p:extLst>
      <p:ext uri="{BB962C8B-B14F-4D97-AF65-F5344CB8AC3E}">
        <p14:creationId xmlns:p14="http://schemas.microsoft.com/office/powerpoint/2010/main" val="398533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a:defRPr/>
            </a:pPr>
            <a:fld id="{F7E8169D-0F48-48F3-89DF-F4C05B494969}" type="datetimeFigureOut">
              <a:rPr lang="en-US" smtClean="0"/>
              <a:pPr>
                <a:defRPr/>
              </a:pPr>
              <a:t>4/24/2023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8326A2E-107C-49E8-863E-45C106D55B69}" type="slidenum">
              <a:rPr lang="en-US" altLang="cs-CZ" smtClean="0"/>
              <a:pPr/>
              <a:t>‹#›</a:t>
            </a:fld>
            <a:endParaRPr lang="en-US" altLang="cs-CZ"/>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743166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hyperlink" Target="http://cs.wikipedia.org/wiki/Alan_Tu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anifestation.com/neurotoys/eliza.php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alicebot.blogspot.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 name="TextovéPole 2">
            <a:extLst>
              <a:ext uri="{FF2B5EF4-FFF2-40B4-BE49-F238E27FC236}">
                <a16:creationId xmlns:a16="http://schemas.microsoft.com/office/drawing/2014/main" id="{B2277DAC-7336-40F0-B6D7-065F74CE69F0}"/>
              </a:ext>
            </a:extLst>
          </p:cNvPr>
          <p:cNvSpPr txBox="1"/>
          <p:nvPr/>
        </p:nvSpPr>
        <p:spPr>
          <a:xfrm>
            <a:off x="10186965" y="6400088"/>
            <a:ext cx="1659429" cy="369332"/>
          </a:xfrm>
          <a:prstGeom prst="rect">
            <a:avLst/>
          </a:prstGeom>
          <a:noFill/>
        </p:spPr>
        <p:txBody>
          <a:bodyPr wrap="none" rtlCol="0">
            <a:spAutoFit/>
          </a:bodyPr>
          <a:lstStyle/>
          <a:p>
            <a:r>
              <a:rPr lang="cs-CZ" dirty="0"/>
              <a:t>2021 JPV JS MC</a:t>
            </a:r>
          </a:p>
        </p:txBody>
      </p:sp>
      <p:sp>
        <p:nvSpPr>
          <p:cNvPr id="2" name="Nadpis 1">
            <a:extLst>
              <a:ext uri="{FF2B5EF4-FFF2-40B4-BE49-F238E27FC236}">
                <a16:creationId xmlns:a16="http://schemas.microsoft.com/office/drawing/2014/main" id="{5691131F-AC65-4B67-B3A3-85D0397EDCD7}"/>
              </a:ext>
            </a:extLst>
          </p:cNvPr>
          <p:cNvSpPr>
            <a:spLocks noGrp="1"/>
          </p:cNvSpPr>
          <p:nvPr>
            <p:ph type="title"/>
          </p:nvPr>
        </p:nvSpPr>
        <p:spPr>
          <a:xfrm>
            <a:off x="11016679" y="88580"/>
            <a:ext cx="2594243" cy="1492132"/>
          </a:xfrm>
        </p:spPr>
        <p:txBody>
          <a:bodyPr>
            <a:normAutofit/>
          </a:bodyPr>
          <a:lstStyle/>
          <a:p>
            <a:r>
              <a:rPr lang="cs-CZ" dirty="0"/>
              <a:t>A.I.</a:t>
            </a:r>
            <a:br>
              <a:rPr lang="cs-CZ" dirty="0"/>
            </a:br>
            <a:r>
              <a:rPr lang="cs-CZ" dirty="0"/>
              <a:t>U.I.</a:t>
            </a:r>
          </a:p>
        </p:txBody>
      </p:sp>
      <p:sp>
        <p:nvSpPr>
          <p:cNvPr id="4" name="TextovéPole 3">
            <a:extLst>
              <a:ext uri="{FF2B5EF4-FFF2-40B4-BE49-F238E27FC236}">
                <a16:creationId xmlns:a16="http://schemas.microsoft.com/office/drawing/2014/main" id="{DE11CA31-D562-4D01-849E-41EB87BE25A4}"/>
              </a:ext>
            </a:extLst>
          </p:cNvPr>
          <p:cNvSpPr txBox="1"/>
          <p:nvPr/>
        </p:nvSpPr>
        <p:spPr>
          <a:xfrm>
            <a:off x="1395474" y="3408800"/>
            <a:ext cx="1117165" cy="369332"/>
          </a:xfrm>
          <a:prstGeom prst="rect">
            <a:avLst/>
          </a:prstGeom>
          <a:noFill/>
        </p:spPr>
        <p:txBody>
          <a:bodyPr wrap="none" rtlCol="0">
            <a:spAutoFit/>
          </a:bodyPr>
          <a:lstStyle/>
          <a:p>
            <a:r>
              <a:rPr lang="cs-CZ" dirty="0"/>
              <a:t>OSNOVA</a:t>
            </a:r>
          </a:p>
        </p:txBody>
      </p:sp>
      <p:pic>
        <p:nvPicPr>
          <p:cNvPr id="9" name="Zástupný obsah 8" descr="Blockchain obrys">
            <a:extLst>
              <a:ext uri="{FF2B5EF4-FFF2-40B4-BE49-F238E27FC236}">
                <a16:creationId xmlns:a16="http://schemas.microsoft.com/office/drawing/2014/main" id="{5604E726-7FF7-484E-BE5B-431CC41EB24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012597" y="1371600"/>
            <a:ext cx="914400" cy="914400"/>
          </a:xfrm>
        </p:spPr>
      </p:pic>
      <p:pic>
        <p:nvPicPr>
          <p:cNvPr id="13" name="Grafický objekt 12" descr="Mozek v hlavě se souvislou výplní">
            <a:extLst>
              <a:ext uri="{FF2B5EF4-FFF2-40B4-BE49-F238E27FC236}">
                <a16:creationId xmlns:a16="http://schemas.microsoft.com/office/drawing/2014/main" id="{69263551-8C19-4026-9849-D8BFDA3D85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72976" y="1828800"/>
            <a:ext cx="914400" cy="914400"/>
          </a:xfrm>
          <a:prstGeom prst="rect">
            <a:avLst/>
          </a:prstGeom>
        </p:spPr>
      </p:pic>
      <p:pic>
        <p:nvPicPr>
          <p:cNvPr id="19" name="Grafický objekt 18" descr="Mozek v hlavě obrys">
            <a:extLst>
              <a:ext uri="{FF2B5EF4-FFF2-40B4-BE49-F238E27FC236}">
                <a16:creationId xmlns:a16="http://schemas.microsoft.com/office/drawing/2014/main" id="{38293769-FBCE-4501-9ECC-20C2210B34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55439" y="914400"/>
            <a:ext cx="914400" cy="914400"/>
          </a:xfrm>
          <a:prstGeom prst="rect">
            <a:avLst/>
          </a:prstGeom>
        </p:spPr>
      </p:pic>
      <p:pic>
        <p:nvPicPr>
          <p:cNvPr id="21" name="Grafický objekt 20" descr="Brainstorming se souvislou výplní">
            <a:extLst>
              <a:ext uri="{FF2B5EF4-FFF2-40B4-BE49-F238E27FC236}">
                <a16:creationId xmlns:a16="http://schemas.microsoft.com/office/drawing/2014/main" id="{5F18664A-E615-4C06-A2BE-A3437732C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5321" y="1892829"/>
            <a:ext cx="914400" cy="914400"/>
          </a:xfrm>
          <a:prstGeom prst="rect">
            <a:avLst/>
          </a:prstGeom>
        </p:spPr>
      </p:pic>
      <p:pic>
        <p:nvPicPr>
          <p:cNvPr id="23" name="Grafický objekt 22" descr="Brainstorming obrys">
            <a:extLst>
              <a:ext uri="{FF2B5EF4-FFF2-40B4-BE49-F238E27FC236}">
                <a16:creationId xmlns:a16="http://schemas.microsoft.com/office/drawing/2014/main" id="{06021CC5-B71B-4018-BACB-7400102416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91007" y="914400"/>
            <a:ext cx="914400" cy="914400"/>
          </a:xfrm>
          <a:prstGeom prst="rect">
            <a:avLst/>
          </a:prstGeom>
        </p:spPr>
      </p:pic>
      <p:sp>
        <p:nvSpPr>
          <p:cNvPr id="24" name="TextovéPole 23">
            <a:extLst>
              <a:ext uri="{FF2B5EF4-FFF2-40B4-BE49-F238E27FC236}">
                <a16:creationId xmlns:a16="http://schemas.microsoft.com/office/drawing/2014/main" id="{F2C1F426-6576-4B9B-A41F-84722971F7F4}"/>
              </a:ext>
            </a:extLst>
          </p:cNvPr>
          <p:cNvSpPr txBox="1"/>
          <p:nvPr/>
        </p:nvSpPr>
        <p:spPr>
          <a:xfrm>
            <a:off x="1317370" y="3920223"/>
            <a:ext cx="1429237" cy="1754326"/>
          </a:xfrm>
          <a:prstGeom prst="rect">
            <a:avLst/>
          </a:prstGeom>
          <a:noFill/>
        </p:spPr>
        <p:txBody>
          <a:bodyPr wrap="none" rtlCol="0">
            <a:spAutoFit/>
          </a:bodyPr>
          <a:lstStyle/>
          <a:p>
            <a:r>
              <a:rPr lang="cs-CZ" dirty="0"/>
              <a:t>Mysl</a:t>
            </a:r>
          </a:p>
          <a:p>
            <a:r>
              <a:rPr lang="cs-CZ" dirty="0"/>
              <a:t>Inteligence</a:t>
            </a:r>
          </a:p>
          <a:p>
            <a:r>
              <a:rPr lang="cs-CZ" dirty="0"/>
              <a:t>Testy</a:t>
            </a:r>
          </a:p>
          <a:p>
            <a:r>
              <a:rPr lang="cs-CZ" dirty="0"/>
              <a:t>Směry vývoje</a:t>
            </a:r>
          </a:p>
          <a:p>
            <a:r>
              <a:rPr lang="cs-CZ" dirty="0"/>
              <a:t>Aplikace</a:t>
            </a:r>
          </a:p>
          <a:p>
            <a:r>
              <a:rPr lang="cs-CZ" dirty="0"/>
              <a:t>Etika</a:t>
            </a:r>
          </a:p>
        </p:txBody>
      </p:sp>
      <p:sp>
        <p:nvSpPr>
          <p:cNvPr id="26" name="TextovéPole 25">
            <a:extLst>
              <a:ext uri="{FF2B5EF4-FFF2-40B4-BE49-F238E27FC236}">
                <a16:creationId xmlns:a16="http://schemas.microsoft.com/office/drawing/2014/main" id="{0A014999-84D5-4C69-8462-830E4CBF2106}"/>
              </a:ext>
            </a:extLst>
          </p:cNvPr>
          <p:cNvSpPr txBox="1"/>
          <p:nvPr/>
        </p:nvSpPr>
        <p:spPr>
          <a:xfrm>
            <a:off x="7765417" y="2413337"/>
            <a:ext cx="2959463" cy="2031325"/>
          </a:xfrm>
          <a:prstGeom prst="rect">
            <a:avLst/>
          </a:prstGeom>
          <a:noFill/>
        </p:spPr>
        <p:txBody>
          <a:bodyPr wrap="square">
            <a:spAutoFit/>
          </a:bodyPr>
          <a:lstStyle/>
          <a:p>
            <a:pPr algn="ctr"/>
            <a:r>
              <a:rPr lang="cs-CZ" dirty="0"/>
              <a:t> UI je věda o vytváření strojů nebo systémů, které při řešení určitého úkolu postupují tak,  že kdyby to dělal člověk - považovali bychom to za projev jeho inteligence</a:t>
            </a:r>
          </a:p>
        </p:txBody>
      </p:sp>
    </p:spTree>
    <p:extLst>
      <p:ext uri="{BB962C8B-B14F-4D97-AF65-F5344CB8AC3E}">
        <p14:creationId xmlns:p14="http://schemas.microsoft.com/office/powerpoint/2010/main" val="385504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E485BAC-5954-4B18-9578-B780FE57581F}"/>
              </a:ext>
            </a:extLst>
          </p:cNvPr>
          <p:cNvSpPr>
            <a:spLocks noGrp="1"/>
          </p:cNvSpPr>
          <p:nvPr>
            <p:ph idx="1"/>
          </p:nvPr>
        </p:nvSpPr>
        <p:spPr>
          <a:xfrm>
            <a:off x="1732939" y="5905500"/>
            <a:ext cx="10178322" cy="701922"/>
          </a:xfrm>
        </p:spPr>
        <p:txBody>
          <a:bodyPr/>
          <a:lstStyle/>
          <a:p>
            <a:pPr marL="0" indent="0">
              <a:buNone/>
            </a:pPr>
            <a:r>
              <a:rPr lang="cs-CZ" sz="1800" dirty="0">
                <a:solidFill>
                  <a:schemeClr val="tx1"/>
                </a:solidFill>
              </a:rPr>
              <a:t>https://en.wikipedia.org/wiki/Timeline_of_artificial_intelligence</a:t>
            </a:r>
          </a:p>
        </p:txBody>
      </p:sp>
      <p:sp>
        <p:nvSpPr>
          <p:cNvPr id="6" name="TextovéPole 5">
            <a:extLst>
              <a:ext uri="{FF2B5EF4-FFF2-40B4-BE49-F238E27FC236}">
                <a16:creationId xmlns:a16="http://schemas.microsoft.com/office/drawing/2014/main" id="{4CAC2DF3-673C-4DA8-ABAD-D634B897BD6F}"/>
              </a:ext>
            </a:extLst>
          </p:cNvPr>
          <p:cNvSpPr txBox="1"/>
          <p:nvPr/>
        </p:nvSpPr>
        <p:spPr>
          <a:xfrm>
            <a:off x="1528011" y="649704"/>
            <a:ext cx="1135183" cy="523220"/>
          </a:xfrm>
          <a:prstGeom prst="rect">
            <a:avLst/>
          </a:prstGeom>
          <a:noFill/>
        </p:spPr>
        <p:txBody>
          <a:bodyPr wrap="none" rtlCol="0">
            <a:spAutoFit/>
          </a:bodyPr>
          <a:lstStyle/>
          <a:p>
            <a:r>
              <a:rPr lang="cs-CZ" sz="2800" dirty="0"/>
              <a:t>Závěr:</a:t>
            </a:r>
          </a:p>
        </p:txBody>
      </p:sp>
      <p:sp>
        <p:nvSpPr>
          <p:cNvPr id="7" name="TextovéPole 6">
            <a:extLst>
              <a:ext uri="{FF2B5EF4-FFF2-40B4-BE49-F238E27FC236}">
                <a16:creationId xmlns:a16="http://schemas.microsoft.com/office/drawing/2014/main" id="{C77720DC-173E-47CE-B01F-418857C4563F}"/>
              </a:ext>
            </a:extLst>
          </p:cNvPr>
          <p:cNvSpPr txBox="1"/>
          <p:nvPr/>
        </p:nvSpPr>
        <p:spPr>
          <a:xfrm>
            <a:off x="2740762" y="602169"/>
            <a:ext cx="9626353" cy="1884747"/>
          </a:xfrm>
          <a:prstGeom prst="rect">
            <a:avLst/>
          </a:prstGeom>
          <a:noFill/>
        </p:spPr>
        <p:txBody>
          <a:bodyPr wrap="none" rtlCol="0">
            <a:spAutoFit/>
          </a:bodyPr>
          <a:lstStyle/>
          <a:p>
            <a:pPr>
              <a:lnSpc>
                <a:spcPct val="150000"/>
              </a:lnSpc>
            </a:pPr>
            <a:r>
              <a:rPr lang="cs-CZ" sz="2000" dirty="0"/>
              <a:t> základní informace  v oblasti umělé inteligence,</a:t>
            </a:r>
          </a:p>
          <a:p>
            <a:pPr>
              <a:lnSpc>
                <a:spcPct val="150000"/>
              </a:lnSpc>
            </a:pPr>
            <a:r>
              <a:rPr lang="cs-CZ" sz="2000" dirty="0"/>
              <a:t> příklady využití umělé inteligence v praxi,</a:t>
            </a:r>
          </a:p>
          <a:p>
            <a:pPr>
              <a:lnSpc>
                <a:spcPct val="150000"/>
              </a:lnSpc>
            </a:pPr>
            <a:r>
              <a:rPr lang="cs-CZ" sz="2000" dirty="0"/>
              <a:t> členění umělé inteligence dle oboru řešených problémů a  naznačení způsobu jejich řešení.</a:t>
            </a:r>
          </a:p>
          <a:p>
            <a:pPr>
              <a:lnSpc>
                <a:spcPct val="150000"/>
              </a:lnSpc>
            </a:pPr>
            <a:r>
              <a:rPr lang="cs-CZ" sz="2000" dirty="0"/>
              <a:t> etické otázky spojené s AI</a:t>
            </a:r>
          </a:p>
        </p:txBody>
      </p:sp>
      <p:sp>
        <p:nvSpPr>
          <p:cNvPr id="8" name="TextovéPole 7">
            <a:extLst>
              <a:ext uri="{FF2B5EF4-FFF2-40B4-BE49-F238E27FC236}">
                <a16:creationId xmlns:a16="http://schemas.microsoft.com/office/drawing/2014/main" id="{116F4688-1B21-4CC3-AF1C-F7FE73E8A238}"/>
              </a:ext>
            </a:extLst>
          </p:cNvPr>
          <p:cNvSpPr txBox="1"/>
          <p:nvPr/>
        </p:nvSpPr>
        <p:spPr>
          <a:xfrm>
            <a:off x="1732939" y="6285385"/>
            <a:ext cx="9071417" cy="369332"/>
          </a:xfrm>
          <a:prstGeom prst="rect">
            <a:avLst/>
          </a:prstGeom>
          <a:noFill/>
        </p:spPr>
        <p:txBody>
          <a:bodyPr wrap="square">
            <a:spAutoFit/>
          </a:bodyPr>
          <a:lstStyle/>
          <a:p>
            <a:r>
              <a:rPr lang="cs-CZ" dirty="0"/>
              <a:t>Michal </a:t>
            </a:r>
            <a:r>
              <a:rPr lang="cs-CZ" dirty="0" err="1"/>
              <a:t>Pěchouček</a:t>
            </a:r>
            <a:r>
              <a:rPr lang="cs-CZ" dirty="0"/>
              <a:t>  https://www.youtube.com/watch?v=ziY4Q7_LnQ8</a:t>
            </a:r>
          </a:p>
        </p:txBody>
      </p:sp>
      <p:sp>
        <p:nvSpPr>
          <p:cNvPr id="9" name="TextovéPole 8">
            <a:extLst>
              <a:ext uri="{FF2B5EF4-FFF2-40B4-BE49-F238E27FC236}">
                <a16:creationId xmlns:a16="http://schemas.microsoft.com/office/drawing/2014/main" id="{E64B7FB0-FC87-4512-978F-4C01E6A3F80F}"/>
              </a:ext>
            </a:extLst>
          </p:cNvPr>
          <p:cNvSpPr txBox="1"/>
          <p:nvPr/>
        </p:nvSpPr>
        <p:spPr>
          <a:xfrm>
            <a:off x="1618548" y="2822632"/>
            <a:ext cx="1013804" cy="461665"/>
          </a:xfrm>
          <a:prstGeom prst="rect">
            <a:avLst/>
          </a:prstGeom>
          <a:noFill/>
        </p:spPr>
        <p:txBody>
          <a:bodyPr wrap="none" rtlCol="0">
            <a:spAutoFit/>
          </a:bodyPr>
          <a:lstStyle/>
          <a:p>
            <a:r>
              <a:rPr lang="cs-CZ" sz="2400" dirty="0"/>
              <a:t>Úvahy:</a:t>
            </a:r>
          </a:p>
        </p:txBody>
      </p:sp>
      <p:sp>
        <p:nvSpPr>
          <p:cNvPr id="11" name="TextovéPole 10">
            <a:extLst>
              <a:ext uri="{FF2B5EF4-FFF2-40B4-BE49-F238E27FC236}">
                <a16:creationId xmlns:a16="http://schemas.microsoft.com/office/drawing/2014/main" id="{5396B1A0-A022-43FE-B0ED-7633A8A750CB}"/>
              </a:ext>
            </a:extLst>
          </p:cNvPr>
          <p:cNvSpPr txBox="1"/>
          <p:nvPr/>
        </p:nvSpPr>
        <p:spPr>
          <a:xfrm>
            <a:off x="2902618" y="2884166"/>
            <a:ext cx="6093994" cy="369332"/>
          </a:xfrm>
          <a:prstGeom prst="rect">
            <a:avLst/>
          </a:prstGeom>
          <a:noFill/>
        </p:spPr>
        <p:txBody>
          <a:bodyPr wrap="square">
            <a:spAutoFit/>
          </a:bodyPr>
          <a:lstStyle/>
          <a:p>
            <a:r>
              <a:rPr lang="cs-CZ" dirty="0"/>
              <a:t>Co až bude AI chytřejší než my?</a:t>
            </a:r>
          </a:p>
        </p:txBody>
      </p:sp>
      <p:sp>
        <p:nvSpPr>
          <p:cNvPr id="12" name="TextovéPole 11">
            <a:extLst>
              <a:ext uri="{FF2B5EF4-FFF2-40B4-BE49-F238E27FC236}">
                <a16:creationId xmlns:a16="http://schemas.microsoft.com/office/drawing/2014/main" id="{7ABFF667-06AE-4B9F-BF29-8A36D70963E3}"/>
              </a:ext>
            </a:extLst>
          </p:cNvPr>
          <p:cNvSpPr txBox="1"/>
          <p:nvPr/>
        </p:nvSpPr>
        <p:spPr>
          <a:xfrm>
            <a:off x="2902618" y="3321050"/>
            <a:ext cx="7462812" cy="2308324"/>
          </a:xfrm>
          <a:prstGeom prst="rect">
            <a:avLst/>
          </a:prstGeom>
          <a:noFill/>
        </p:spPr>
        <p:txBody>
          <a:bodyPr wrap="none" rtlCol="0">
            <a:spAutoFit/>
          </a:bodyPr>
          <a:lstStyle/>
          <a:p>
            <a:r>
              <a:rPr lang="cs-CZ" dirty="0"/>
              <a:t>Kolektivní inteligence lidstva versus „ AI“?</a:t>
            </a:r>
          </a:p>
          <a:p>
            <a:endParaRPr lang="cs-CZ" dirty="0"/>
          </a:p>
          <a:p>
            <a:r>
              <a:rPr lang="cs-CZ" dirty="0"/>
              <a:t>Úspornost přemýšlení – dokázala by AI formulovat  Eukleidovskou geometrii? </a:t>
            </a:r>
          </a:p>
          <a:p>
            <a:endParaRPr lang="cs-CZ" dirty="0"/>
          </a:p>
          <a:p>
            <a:r>
              <a:rPr lang="cs-CZ" dirty="0"/>
              <a:t>Evoluce preferuje OZE  x  AI na bázi křemíku musí konstruovat život 3.0 jinak</a:t>
            </a:r>
          </a:p>
          <a:p>
            <a:endParaRPr lang="cs-CZ" dirty="0"/>
          </a:p>
          <a:p>
            <a:r>
              <a:rPr lang="cs-CZ" dirty="0"/>
              <a:t>Energetické problémy, prostorové problémy</a:t>
            </a:r>
          </a:p>
          <a:p>
            <a:endParaRPr lang="cs-CZ" dirty="0"/>
          </a:p>
        </p:txBody>
      </p:sp>
    </p:spTree>
    <p:extLst>
      <p:ext uri="{BB962C8B-B14F-4D97-AF65-F5344CB8AC3E}">
        <p14:creationId xmlns:p14="http://schemas.microsoft.com/office/powerpoint/2010/main" val="154912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8FD59B-D70F-4130-8D3A-F65A90D77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a:extLst>
              <a:ext uri="{FF2B5EF4-FFF2-40B4-BE49-F238E27FC236}">
                <a16:creationId xmlns:a16="http://schemas.microsoft.com/office/drawing/2014/main" id="{AC2E4E5D-3E13-4B2B-811A-5FD9413F2C56}"/>
              </a:ext>
            </a:extLst>
          </p:cNvPr>
          <p:cNvSpPr>
            <a:spLocks noGrp="1"/>
          </p:cNvSpPr>
          <p:nvPr>
            <p:ph type="title"/>
          </p:nvPr>
        </p:nvSpPr>
        <p:spPr>
          <a:xfrm>
            <a:off x="1251678" y="382385"/>
            <a:ext cx="10178322" cy="1492132"/>
          </a:xfrm>
        </p:spPr>
        <p:txBody>
          <a:bodyPr anchor="ctr">
            <a:normAutofit/>
          </a:bodyPr>
          <a:lstStyle/>
          <a:p>
            <a:r>
              <a:rPr lang="cs-CZ" sz="1800" b="1" dirty="0">
                <a:latin typeface="Arial" panose="020B0604020202020204" pitchFamily="34" charset="0"/>
                <a:cs typeface="Arial" panose="020B0604020202020204" pitchFamily="34" charset="0"/>
              </a:rPr>
              <a:t>Evropská komise: pravidla pro vývoj </a:t>
            </a:r>
            <a:r>
              <a:rPr lang="cs-CZ" sz="1800" b="1" dirty="0" err="1">
                <a:latin typeface="Arial" panose="020B0604020202020204" pitchFamily="34" charset="0"/>
                <a:cs typeface="Arial" panose="020B0604020202020204" pitchFamily="34" charset="0"/>
              </a:rPr>
              <a:t>aI</a:t>
            </a:r>
            <a:endParaRPr lang="cs-CZ" sz="1800" b="1" dirty="0">
              <a:latin typeface="Arial" panose="020B0604020202020204" pitchFamily="34" charset="0"/>
              <a:cs typeface="Arial" panose="020B0604020202020204" pitchFamily="34" charset="0"/>
            </a:endParaRPr>
          </a:p>
        </p:txBody>
      </p:sp>
      <p:sp>
        <p:nvSpPr>
          <p:cNvPr id="12" name="Freeform 6">
            <a:extLst>
              <a:ext uri="{FF2B5EF4-FFF2-40B4-BE49-F238E27FC236}">
                <a16:creationId xmlns:a16="http://schemas.microsoft.com/office/drawing/2014/main" id="{66A4D553-1B36-4216-8ED6-8D5CDD2A1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147F2B29-B632-4E36-A5BB-83F30E63A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Zástupný obsah 2">
            <a:extLst>
              <a:ext uri="{FF2B5EF4-FFF2-40B4-BE49-F238E27FC236}">
                <a16:creationId xmlns:a16="http://schemas.microsoft.com/office/drawing/2014/main" id="{EAD36312-B490-4722-A6FD-68933B75DAC3}"/>
              </a:ext>
            </a:extLst>
          </p:cNvPr>
          <p:cNvGraphicFramePr>
            <a:graphicFrameLocks noGrp="1"/>
          </p:cNvGraphicFramePr>
          <p:nvPr>
            <p:ph idx="1"/>
            <p:extLst>
              <p:ext uri="{D42A27DB-BD31-4B8C-83A1-F6EECF244321}">
                <p14:modId xmlns:p14="http://schemas.microsoft.com/office/powerpoint/2010/main" val="1772508361"/>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088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74" name="Rectangle 72">
            <a:extLst>
              <a:ext uri="{FF2B5EF4-FFF2-40B4-BE49-F238E27FC236}">
                <a16:creationId xmlns:a16="http://schemas.microsoft.com/office/drawing/2014/main" id="{2374ED80-45FF-4F86-B49C-1306F7061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5" name="Freeform 10">
            <a:extLst>
              <a:ext uri="{FF2B5EF4-FFF2-40B4-BE49-F238E27FC236}">
                <a16:creationId xmlns:a16="http://schemas.microsoft.com/office/drawing/2014/main" id="{ED5847CD-959D-4EEF-A551-65942EBC3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Nadpis 1">
            <a:extLst>
              <a:ext uri="{FF2B5EF4-FFF2-40B4-BE49-F238E27FC236}">
                <a16:creationId xmlns:a16="http://schemas.microsoft.com/office/drawing/2014/main" id="{6F0A6E29-052B-4BAD-9EC2-7E078FA191D7}"/>
              </a:ext>
            </a:extLst>
          </p:cNvPr>
          <p:cNvSpPr>
            <a:spLocks noGrp="1"/>
          </p:cNvSpPr>
          <p:nvPr>
            <p:ph type="title"/>
          </p:nvPr>
        </p:nvSpPr>
        <p:spPr>
          <a:xfrm>
            <a:off x="922586" y="395037"/>
            <a:ext cx="6340519" cy="1638469"/>
          </a:xfrm>
        </p:spPr>
        <p:txBody>
          <a:bodyPr>
            <a:normAutofit/>
          </a:bodyPr>
          <a:lstStyle/>
          <a:p>
            <a:pPr eaLnBrk="1" hangingPunct="1"/>
            <a:r>
              <a:rPr lang="cs-CZ" altLang="cs-CZ" sz="2000" dirty="0">
                <a:solidFill>
                  <a:srgbClr val="000000"/>
                </a:solidFill>
                <a:latin typeface="Arial" panose="020B0604020202020204" pitchFamily="34" charset="0"/>
                <a:cs typeface="Arial" panose="020B0604020202020204" pitchFamily="34" charset="0"/>
              </a:rPr>
              <a:t>Mysl, myšlení</a:t>
            </a:r>
          </a:p>
        </p:txBody>
      </p:sp>
      <p:sp>
        <p:nvSpPr>
          <p:cNvPr id="7176" name="Rectangle 76">
            <a:extLst>
              <a:ext uri="{FF2B5EF4-FFF2-40B4-BE49-F238E27FC236}">
                <a16:creationId xmlns:a16="http://schemas.microsoft.com/office/drawing/2014/main" id="{1CC0B614-29D2-4FBD-9F99-0F394A803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1" name="Zástupný obsah 2">
            <a:extLst>
              <a:ext uri="{FF2B5EF4-FFF2-40B4-BE49-F238E27FC236}">
                <a16:creationId xmlns:a16="http://schemas.microsoft.com/office/drawing/2014/main" id="{643C397C-EF8E-45F7-8C6A-5C6CD6E09EC3}"/>
              </a:ext>
            </a:extLst>
          </p:cNvPr>
          <p:cNvSpPr>
            <a:spLocks noGrp="1" noChangeArrowheads="1"/>
          </p:cNvSpPr>
          <p:nvPr>
            <p:ph idx="1"/>
          </p:nvPr>
        </p:nvSpPr>
        <p:spPr>
          <a:xfrm>
            <a:off x="838365" y="1369559"/>
            <a:ext cx="10904456" cy="4993141"/>
          </a:xfrm>
        </p:spPr>
        <p:txBody>
          <a:bodyPr>
            <a:noAutofit/>
          </a:bodyPr>
          <a:lstStyle/>
          <a:p>
            <a:pPr eaLnBrk="1" hangingPunct="1"/>
            <a:r>
              <a:rPr lang="cs-CZ" altLang="cs-CZ" dirty="0">
                <a:solidFill>
                  <a:srgbClr val="000000"/>
                </a:solidFill>
                <a:latin typeface="Arial" panose="020B0604020202020204" pitchFamily="34" charset="0"/>
                <a:cs typeface="Arial" panose="020B0604020202020204" pitchFamily="34" charset="0"/>
              </a:rPr>
              <a:t>jaké  má znaky, charakteristiky</a:t>
            </a:r>
          </a:p>
          <a:p>
            <a:pPr eaLnBrk="1" hangingPunct="1"/>
            <a:r>
              <a:rPr lang="cs-CZ" altLang="cs-CZ" dirty="0">
                <a:solidFill>
                  <a:srgbClr val="000000"/>
                </a:solidFill>
                <a:latin typeface="Arial" panose="020B0604020202020204" pitchFamily="34" charset="0"/>
                <a:cs typeface="Arial" panose="020B0604020202020204" pitchFamily="34" charset="0"/>
              </a:rPr>
              <a:t>schopnost řeči a jazyka</a:t>
            </a:r>
          </a:p>
          <a:p>
            <a:pPr eaLnBrk="1" hangingPunct="1"/>
            <a:r>
              <a:rPr lang="cs-CZ" altLang="cs-CZ" dirty="0">
                <a:solidFill>
                  <a:srgbClr val="000000"/>
                </a:solidFill>
                <a:latin typeface="Arial" panose="020B0604020202020204" pitchFamily="34" charset="0"/>
                <a:cs typeface="Arial" panose="020B0604020202020204" pitchFamily="34" charset="0"/>
              </a:rPr>
              <a:t>schopnost přijmout plán a držet se ho</a:t>
            </a:r>
          </a:p>
          <a:p>
            <a:pPr eaLnBrk="1" hangingPunct="1"/>
            <a:r>
              <a:rPr lang="cs-CZ" altLang="cs-CZ" dirty="0">
                <a:solidFill>
                  <a:srgbClr val="000000"/>
                </a:solidFill>
                <a:latin typeface="Arial" panose="020B0604020202020204" pitchFamily="34" charset="0"/>
                <a:cs typeface="Arial" panose="020B0604020202020204" pitchFamily="34" charset="0"/>
              </a:rPr>
              <a:t>schopnost rozvíjet plán a tvořit si vlastní - kreativita</a:t>
            </a:r>
          </a:p>
          <a:p>
            <a:pPr marL="0" indent="0" eaLnBrk="1" hangingPunct="1">
              <a:buNone/>
            </a:pPr>
            <a:endParaRPr lang="cs-CZ" altLang="cs-CZ" dirty="0">
              <a:solidFill>
                <a:srgbClr val="000000"/>
              </a:solidFill>
              <a:latin typeface="Arial" panose="020B0604020202020204" pitchFamily="34" charset="0"/>
              <a:cs typeface="Arial" panose="020B0604020202020204" pitchFamily="34" charset="0"/>
            </a:endParaRPr>
          </a:p>
          <a:p>
            <a:pPr marL="0" indent="0" eaLnBrk="1" hangingPunct="1">
              <a:buNone/>
            </a:pPr>
            <a:r>
              <a:rPr lang="cs-CZ" altLang="cs-CZ" dirty="0">
                <a:solidFill>
                  <a:srgbClr val="000000"/>
                </a:solidFill>
                <a:latin typeface="Arial" panose="020B0604020202020204" pitchFamily="34" charset="0"/>
                <a:cs typeface="Arial" panose="020B0604020202020204" pitchFamily="34" charset="0"/>
              </a:rPr>
              <a:t>Porozumění</a:t>
            </a:r>
          </a:p>
          <a:p>
            <a:pPr eaLnBrk="1" hangingPunct="1"/>
            <a:r>
              <a:rPr lang="cs-CZ" altLang="cs-CZ" dirty="0">
                <a:solidFill>
                  <a:srgbClr val="000000"/>
                </a:solidFill>
                <a:latin typeface="Arial" panose="020B0604020202020204" pitchFamily="34" charset="0"/>
                <a:cs typeface="Arial" panose="020B0604020202020204" pitchFamily="34" charset="0"/>
              </a:rPr>
              <a:t>slabé porozumění- rozpoznání podnětů </a:t>
            </a:r>
          </a:p>
          <a:p>
            <a:pPr eaLnBrk="1" hangingPunct="1"/>
            <a:r>
              <a:rPr lang="cs-CZ" altLang="cs-CZ" dirty="0">
                <a:solidFill>
                  <a:srgbClr val="000000"/>
                </a:solidFill>
                <a:latin typeface="Arial" panose="020B0604020202020204" pitchFamily="34" charset="0"/>
                <a:cs typeface="Arial" panose="020B0604020202020204" pitchFamily="34" charset="0"/>
              </a:rPr>
              <a:t>silné </a:t>
            </a:r>
            <a:r>
              <a:rPr lang="cs-CZ" altLang="cs-CZ" dirty="0" err="1">
                <a:solidFill>
                  <a:srgbClr val="000000"/>
                </a:solidFill>
                <a:latin typeface="Arial" panose="020B0604020202020204" pitchFamily="34" charset="0"/>
                <a:cs typeface="Arial" panose="020B0604020202020204" pitchFamily="34" charset="0"/>
              </a:rPr>
              <a:t>Bretanovo</a:t>
            </a:r>
            <a:r>
              <a:rPr lang="cs-CZ" altLang="cs-CZ" dirty="0">
                <a:solidFill>
                  <a:srgbClr val="000000"/>
                </a:solidFill>
                <a:latin typeface="Arial" panose="020B0604020202020204" pitchFamily="34" charset="0"/>
                <a:cs typeface="Arial" panose="020B0604020202020204" pitchFamily="34" charset="0"/>
              </a:rPr>
              <a:t> porozumění - pocit chápání – porozumění s prožitky jako lidská mysl</a:t>
            </a:r>
          </a:p>
          <a:p>
            <a:pPr eaLnBrk="1" hangingPunct="1"/>
            <a:r>
              <a:rPr lang="cs-CZ" altLang="cs-CZ" dirty="0">
                <a:solidFill>
                  <a:srgbClr val="000000"/>
                </a:solidFill>
                <a:latin typeface="Arial" panose="020B0604020202020204" pitchFamily="34" charset="0"/>
                <a:cs typeface="Arial" panose="020B0604020202020204" pitchFamily="34" charset="0"/>
              </a:rPr>
              <a:t>model mozku jako sítě, neurony a synaptická spojení, uzly obsluhující množinu operací</a:t>
            </a:r>
          </a:p>
          <a:p>
            <a:pPr eaLnBrk="1" hangingPunct="1"/>
            <a:r>
              <a:rPr lang="cs-CZ" altLang="cs-CZ" dirty="0">
                <a:solidFill>
                  <a:srgbClr val="000000"/>
                </a:solidFill>
                <a:latin typeface="Arial" panose="020B0604020202020204" pitchFamily="34" charset="0"/>
                <a:cs typeface="Arial" panose="020B0604020202020204" pitchFamily="34" charset="0"/>
              </a:rPr>
              <a:t>jako inteligentní chování je u AI  chápána interakce mezi 3 objekty- systém, okolní prostředí, a dovednost řešit nějakou úlohu</a:t>
            </a:r>
          </a:p>
          <a:p>
            <a:pPr eaLnBrk="1" hangingPunct="1"/>
            <a:endParaRPr lang="cs-CZ" altLang="cs-CZ" dirty="0">
              <a:solidFill>
                <a:srgbClr val="000000"/>
              </a:solidFill>
              <a:latin typeface="Arial" panose="020B0604020202020204" pitchFamily="34" charset="0"/>
              <a:cs typeface="Arial" panose="020B0604020202020204" pitchFamily="34" charset="0"/>
            </a:endParaRPr>
          </a:p>
        </p:txBody>
      </p:sp>
      <p:pic>
        <p:nvPicPr>
          <p:cNvPr id="5" name="Grafický objekt 4" descr="Brouček obrys">
            <a:extLst>
              <a:ext uri="{FF2B5EF4-FFF2-40B4-BE49-F238E27FC236}">
                <a16:creationId xmlns:a16="http://schemas.microsoft.com/office/drawing/2014/main" id="{C7ECFBA6-DD0B-4CF7-A043-363697AAA7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3400" y="1016650"/>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32927" y="1578598"/>
            <a:ext cx="6972992" cy="3930227"/>
          </a:xfrm>
        </p:spPr>
        <p:txBody>
          <a:bodyPr>
            <a:noAutofit/>
          </a:bodyPr>
          <a:lstStyle/>
          <a:p>
            <a:pPr marL="0" indent="0">
              <a:buNone/>
            </a:pPr>
            <a:r>
              <a:rPr lang="cs-CZ" dirty="0">
                <a:solidFill>
                  <a:srgbClr val="000000"/>
                </a:solidFill>
                <a:latin typeface="Arial" panose="020B0604020202020204" pitchFamily="34" charset="0"/>
                <a:cs typeface="Arial" panose="020B0604020202020204" pitchFamily="34" charset="0"/>
              </a:rPr>
              <a:t>Dokážeme rozeznat člověka od počítače v běžné řeči?</a:t>
            </a:r>
          </a:p>
          <a:p>
            <a:pPr marL="0" indent="0">
              <a:buNone/>
            </a:pPr>
            <a:endParaRPr lang="cs-CZ" dirty="0">
              <a:solidFill>
                <a:srgbClr val="000000"/>
              </a:solidFill>
              <a:latin typeface="Arial" panose="020B0604020202020204" pitchFamily="34" charset="0"/>
              <a:cs typeface="Arial" panose="020B0604020202020204" pitchFamily="34" charset="0"/>
            </a:endParaRPr>
          </a:p>
          <a:p>
            <a:pPr marL="0" indent="0">
              <a:buNone/>
            </a:pPr>
            <a:r>
              <a:rPr lang="cs-CZ" dirty="0">
                <a:solidFill>
                  <a:srgbClr val="000000"/>
                </a:solidFill>
                <a:latin typeface="Arial" panose="020B0604020202020204" pitchFamily="34" charset="0"/>
                <a:cs typeface="Arial" panose="020B0604020202020204" pitchFamily="34" charset="0"/>
              </a:rPr>
              <a:t>Imitační hra  </a:t>
            </a:r>
            <a:r>
              <a:rPr lang="cs-CZ" dirty="0">
                <a:hlinkClick r:id="rId3"/>
              </a:rPr>
              <a:t>http://cs.wikipedia.org/wiki/Alan_Turing</a:t>
            </a:r>
            <a:endParaRPr lang="cs-CZ" dirty="0">
              <a:solidFill>
                <a:srgbClr val="000000"/>
              </a:solidFill>
              <a:latin typeface="Arial" panose="020B0604020202020204" pitchFamily="34" charset="0"/>
              <a:cs typeface="Arial" panose="020B0604020202020204" pitchFamily="34" charset="0"/>
            </a:endParaRPr>
          </a:p>
          <a:p>
            <a:endParaRPr lang="cs-CZ" dirty="0">
              <a:solidFill>
                <a:srgbClr val="000000"/>
              </a:solidFill>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5919" y="1578598"/>
            <a:ext cx="3656581" cy="4687071"/>
          </a:xfrm>
          <a:prstGeom prst="rect">
            <a:avLst/>
          </a:prstGeom>
        </p:spPr>
      </p:pic>
      <p:sp>
        <p:nvSpPr>
          <p:cNvPr id="8" name="Zástupný obsah 2">
            <a:extLst>
              <a:ext uri="{FF2B5EF4-FFF2-40B4-BE49-F238E27FC236}">
                <a16:creationId xmlns:a16="http://schemas.microsoft.com/office/drawing/2014/main" id="{BCEF372E-23A4-4FAD-8D0D-5FB2A6532C80}"/>
              </a:ext>
            </a:extLst>
          </p:cNvPr>
          <p:cNvSpPr txBox="1">
            <a:spLocks noChangeArrowheads="1"/>
          </p:cNvSpPr>
          <p:nvPr/>
        </p:nvSpPr>
        <p:spPr>
          <a:xfrm>
            <a:off x="1032927" y="393684"/>
            <a:ext cx="8534400" cy="9566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nSpc>
                <a:spcPct val="100000"/>
              </a:lnSpc>
            </a:pPr>
            <a:endParaRPr lang="cs-CZ" altLang="cs-CZ" sz="1800" dirty="0">
              <a:latin typeface="Arial" panose="020B0604020202020204" pitchFamily="34" charset="0"/>
              <a:cs typeface="Arial" panose="020B0604020202020204" pitchFamily="34" charset="0"/>
            </a:endParaRPr>
          </a:p>
          <a:p>
            <a:pPr marL="0" indent="0">
              <a:lnSpc>
                <a:spcPct val="100000"/>
              </a:lnSpc>
              <a:buNone/>
            </a:pPr>
            <a:r>
              <a:rPr lang="cs-CZ" altLang="cs-CZ" sz="2400" b="1" dirty="0">
                <a:solidFill>
                  <a:schemeClr val="tx1"/>
                </a:solidFill>
                <a:latin typeface="Arial" panose="020B0604020202020204" pitchFamily="34" charset="0"/>
                <a:cs typeface="Arial" panose="020B0604020202020204" pitchFamily="34" charset="0"/>
              </a:rPr>
              <a:t>Jak rozeznat člověka od počítače</a:t>
            </a:r>
          </a:p>
          <a:p>
            <a:pPr>
              <a:lnSpc>
                <a:spcPct val="100000"/>
              </a:lnSpc>
            </a:pPr>
            <a:endParaRPr lang="cs-CZ" altLang="cs-CZ" sz="1800" dirty="0">
              <a:latin typeface="Arial" panose="020B0604020202020204" pitchFamily="34" charset="0"/>
              <a:cs typeface="Arial" panose="020B0604020202020204" pitchFamily="34" charset="0"/>
            </a:endParaRPr>
          </a:p>
        </p:txBody>
      </p:sp>
      <p:sp>
        <p:nvSpPr>
          <p:cNvPr id="2" name="Nadpis 1"/>
          <p:cNvSpPr>
            <a:spLocks noGrp="1"/>
          </p:cNvSpPr>
          <p:nvPr>
            <p:ph type="title"/>
          </p:nvPr>
        </p:nvSpPr>
        <p:spPr>
          <a:xfrm>
            <a:off x="1032927" y="4324438"/>
            <a:ext cx="3135672" cy="326102"/>
          </a:xfrm>
        </p:spPr>
        <p:txBody>
          <a:bodyPr>
            <a:normAutofit/>
          </a:bodyPr>
          <a:lstStyle/>
          <a:p>
            <a:r>
              <a:rPr lang="cs-CZ" sz="1600" b="1" dirty="0">
                <a:solidFill>
                  <a:schemeClr val="tx1"/>
                </a:solidFill>
                <a:latin typeface="Arial" panose="020B0604020202020204" pitchFamily="34" charset="0"/>
                <a:ea typeface="+mn-ea"/>
                <a:cs typeface="Arial" panose="020B0604020202020204" pitchFamily="34" charset="0"/>
              </a:rPr>
              <a:t>TT </a:t>
            </a:r>
            <a:r>
              <a:rPr lang="cs-CZ" sz="1600" b="1" dirty="0" err="1">
                <a:solidFill>
                  <a:schemeClr val="tx1"/>
                </a:solidFill>
                <a:latin typeface="Arial" panose="020B0604020202020204" pitchFamily="34" charset="0"/>
                <a:ea typeface="+mn-ea"/>
                <a:cs typeface="Arial" panose="020B0604020202020204" pitchFamily="34" charset="0"/>
              </a:rPr>
              <a:t>Turingův</a:t>
            </a:r>
            <a:r>
              <a:rPr lang="cs-CZ" sz="1600" b="1" dirty="0">
                <a:solidFill>
                  <a:schemeClr val="tx1"/>
                </a:solidFill>
                <a:latin typeface="Arial" panose="020B0604020202020204" pitchFamily="34" charset="0"/>
                <a:ea typeface="+mn-ea"/>
                <a:cs typeface="Arial" panose="020B0604020202020204" pitchFamily="34" charset="0"/>
              </a:rPr>
              <a:t> test</a:t>
            </a:r>
          </a:p>
        </p:txBody>
      </p:sp>
      <p:sp>
        <p:nvSpPr>
          <p:cNvPr id="4" name="TextovéPole 3">
            <a:extLst>
              <a:ext uri="{FF2B5EF4-FFF2-40B4-BE49-F238E27FC236}">
                <a16:creationId xmlns:a16="http://schemas.microsoft.com/office/drawing/2014/main" id="{25FBA32C-BC55-4A83-87A5-C30679FE41AA}"/>
              </a:ext>
            </a:extLst>
          </p:cNvPr>
          <p:cNvSpPr txBox="1"/>
          <p:nvPr/>
        </p:nvSpPr>
        <p:spPr>
          <a:xfrm>
            <a:off x="950442" y="4929077"/>
            <a:ext cx="8699369" cy="1167627"/>
          </a:xfrm>
          <a:prstGeom prst="rect">
            <a:avLst/>
          </a:prstGeom>
          <a:noFill/>
        </p:spPr>
        <p:txBody>
          <a:bodyPr wrap="none" rtlCol="0">
            <a:spAutoFit/>
          </a:bodyPr>
          <a:lstStyle/>
          <a:p>
            <a:pPr>
              <a:lnSpc>
                <a:spcPct val="107000"/>
              </a:lnSpc>
              <a:spcAft>
                <a:spcPts val="800"/>
              </a:spcAft>
            </a:pPr>
            <a:r>
              <a:rPr lang="cs-CZ" dirty="0"/>
              <a:t>Prostory jsou odděleny. </a:t>
            </a:r>
          </a:p>
          <a:p>
            <a:pPr>
              <a:lnSpc>
                <a:spcPct val="107000"/>
              </a:lnSpc>
              <a:spcAft>
                <a:spcPts val="800"/>
              </a:spcAft>
            </a:pPr>
            <a:r>
              <a:rPr lang="cs-CZ" dirty="0"/>
              <a:t>Tazatel pokládá otázky a obdrží na svoji otázku odpověď. </a:t>
            </a:r>
          </a:p>
          <a:p>
            <a:pPr>
              <a:lnSpc>
                <a:spcPct val="107000"/>
              </a:lnSpc>
              <a:spcAft>
                <a:spcPts val="800"/>
              </a:spcAft>
            </a:pPr>
            <a:r>
              <a:rPr lang="cs-CZ" dirty="0"/>
              <a:t>Pokud tazatel nedokáže rozlišit, zda odpověděl člověk, nebo stroj, splnil stroj </a:t>
            </a:r>
            <a:r>
              <a:rPr lang="cs-CZ" dirty="0" err="1"/>
              <a:t>Turingův</a:t>
            </a:r>
            <a:r>
              <a:rPr lang="cs-CZ" dirty="0"/>
              <a:t> test</a:t>
            </a:r>
          </a:p>
        </p:txBody>
      </p:sp>
    </p:spTree>
    <p:extLst>
      <p:ext uri="{BB962C8B-B14F-4D97-AF65-F5344CB8AC3E}">
        <p14:creationId xmlns:p14="http://schemas.microsoft.com/office/powerpoint/2010/main" val="297562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76" name="Rectangle 75">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1" name="Zástupný obsah 2">
            <a:extLst>
              <a:ext uri="{FF2B5EF4-FFF2-40B4-BE49-F238E27FC236}">
                <a16:creationId xmlns:a16="http://schemas.microsoft.com/office/drawing/2014/main" id="{643C397C-EF8E-45F7-8C6A-5C6CD6E09EC3}"/>
              </a:ext>
            </a:extLst>
          </p:cNvPr>
          <p:cNvSpPr>
            <a:spLocks noGrp="1" noChangeArrowheads="1"/>
          </p:cNvSpPr>
          <p:nvPr>
            <p:ph idx="1"/>
          </p:nvPr>
        </p:nvSpPr>
        <p:spPr>
          <a:xfrm>
            <a:off x="2578193" y="1545294"/>
            <a:ext cx="8775159" cy="3701065"/>
          </a:xfrm>
        </p:spPr>
        <p:txBody>
          <a:bodyPr>
            <a:noAutofit/>
          </a:bodyPr>
          <a:lstStyle/>
          <a:p>
            <a:pPr eaLnBrk="1" hangingPunct="1">
              <a:lnSpc>
                <a:spcPct val="100000"/>
              </a:lnSpc>
            </a:pPr>
            <a:r>
              <a:rPr lang="cs-CZ" altLang="cs-CZ" dirty="0">
                <a:solidFill>
                  <a:schemeClr val="tx1"/>
                </a:solidFill>
                <a:latin typeface="Arial" panose="020B0604020202020204" pitchFamily="34" charset="0"/>
                <a:cs typeface="Arial" panose="020B0604020202020204" pitchFamily="34" charset="0"/>
              </a:rPr>
              <a:t>Člověk, který nerozumí čínsky, se usadí v uzavřené místnosti plné knih a manuálů, jak reagovat na otázky v čínštině.</a:t>
            </a:r>
          </a:p>
          <a:p>
            <a:pPr eaLnBrk="1" hangingPunct="1">
              <a:lnSpc>
                <a:spcPct val="100000"/>
              </a:lnSpc>
            </a:pPr>
            <a:endParaRPr lang="cs-CZ" altLang="cs-CZ" sz="1100" dirty="0">
              <a:solidFill>
                <a:schemeClr val="tx1"/>
              </a:solidFill>
              <a:latin typeface="Arial" panose="020B0604020202020204" pitchFamily="34" charset="0"/>
              <a:cs typeface="Arial" panose="020B0604020202020204" pitchFamily="34" charset="0"/>
            </a:endParaRPr>
          </a:p>
          <a:p>
            <a:pPr eaLnBrk="1" hangingPunct="1">
              <a:lnSpc>
                <a:spcPct val="100000"/>
              </a:lnSpc>
            </a:pPr>
            <a:r>
              <a:rPr lang="cs-CZ" altLang="cs-CZ" dirty="0">
                <a:solidFill>
                  <a:schemeClr val="tx1"/>
                </a:solidFill>
                <a:latin typeface="Arial" panose="020B0604020202020204" pitchFamily="34" charset="0"/>
                <a:cs typeface="Arial" panose="020B0604020202020204" pitchFamily="34" charset="0"/>
              </a:rPr>
              <a:t>Jakmile dostane vzkaz napsaný čínsky, dokáže pomocí knih a manuálu adekvátně zareagovat v čínštině. </a:t>
            </a:r>
          </a:p>
          <a:p>
            <a:pPr eaLnBrk="1" hangingPunct="1">
              <a:lnSpc>
                <a:spcPct val="100000"/>
              </a:lnSpc>
            </a:pPr>
            <a:r>
              <a:rPr lang="cs-CZ" altLang="cs-CZ" dirty="0">
                <a:solidFill>
                  <a:schemeClr val="tx1"/>
                </a:solidFill>
                <a:latin typeface="Arial" panose="020B0604020202020204" pitchFamily="34" charset="0"/>
                <a:cs typeface="Arial" panose="020B0604020202020204" pitchFamily="34" charset="0"/>
              </a:rPr>
              <a:t>Není problém si představit konverzaci na libovolné téma s Číňanem prostřednictvím strkání papírků.</a:t>
            </a:r>
          </a:p>
          <a:p>
            <a:pPr eaLnBrk="1" hangingPunct="1">
              <a:lnSpc>
                <a:spcPct val="100000"/>
              </a:lnSpc>
            </a:pPr>
            <a:endParaRPr lang="cs-CZ" altLang="cs-CZ" dirty="0">
              <a:solidFill>
                <a:schemeClr val="tx1"/>
              </a:solidFill>
              <a:latin typeface="Arial" panose="020B0604020202020204" pitchFamily="34" charset="0"/>
              <a:cs typeface="Arial" panose="020B0604020202020204" pitchFamily="34" charset="0"/>
            </a:endParaRPr>
          </a:p>
          <a:p>
            <a:pPr marL="0" indent="0" algn="l">
              <a:buNone/>
            </a:pPr>
            <a:r>
              <a:rPr lang="cs-CZ" b="0" i="0" dirty="0">
                <a:solidFill>
                  <a:schemeClr val="tx1"/>
                </a:solidFill>
                <a:effectLst/>
                <a:latin typeface="hurme_no2-webfont"/>
              </a:rPr>
              <a:t> → Pouhá schopnost adekvátní reakce nemusí implikovat porozumění problému nebo myšlenkovému sdělení jako takovému.</a:t>
            </a:r>
          </a:p>
          <a:p>
            <a:pPr eaLnBrk="1" hangingPunct="1">
              <a:lnSpc>
                <a:spcPct val="100000"/>
              </a:lnSpc>
            </a:pPr>
            <a:endParaRPr lang="cs-CZ" altLang="cs-CZ" dirty="0">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8454C7AB-4616-49D0-9F6D-137947C128D0}"/>
              </a:ext>
            </a:extLst>
          </p:cNvPr>
          <p:cNvSpPr txBox="1"/>
          <p:nvPr/>
        </p:nvSpPr>
        <p:spPr>
          <a:xfrm>
            <a:off x="2612616" y="574318"/>
            <a:ext cx="6097772" cy="461665"/>
          </a:xfrm>
          <a:prstGeom prst="rect">
            <a:avLst/>
          </a:prstGeom>
          <a:noFill/>
        </p:spPr>
        <p:txBody>
          <a:bodyPr wrap="square">
            <a:spAutoFit/>
          </a:bodyPr>
          <a:lstStyle/>
          <a:p>
            <a:r>
              <a:rPr lang="cs-CZ" sz="2400" b="1" dirty="0">
                <a:latin typeface="Arial" panose="020B0604020202020204" pitchFamily="34" charset="0"/>
                <a:cs typeface="Arial" panose="020B0604020202020204" pitchFamily="34" charset="0"/>
              </a:rPr>
              <a:t>Argument čínského pokoje</a:t>
            </a:r>
          </a:p>
        </p:txBody>
      </p:sp>
      <p:sp>
        <p:nvSpPr>
          <p:cNvPr id="15" name="TextovéPole 14">
            <a:extLst>
              <a:ext uri="{FF2B5EF4-FFF2-40B4-BE49-F238E27FC236}">
                <a16:creationId xmlns:a16="http://schemas.microsoft.com/office/drawing/2014/main" id="{B84081F7-6C30-4495-A72D-458AF2E0B3F5}"/>
              </a:ext>
            </a:extLst>
          </p:cNvPr>
          <p:cNvSpPr txBox="1"/>
          <p:nvPr/>
        </p:nvSpPr>
        <p:spPr>
          <a:xfrm>
            <a:off x="5332228" y="5536168"/>
            <a:ext cx="6097772" cy="369332"/>
          </a:xfrm>
          <a:prstGeom prst="rect">
            <a:avLst/>
          </a:prstGeom>
          <a:noFill/>
        </p:spPr>
        <p:txBody>
          <a:bodyPr wrap="square">
            <a:spAutoFit/>
          </a:bodyPr>
          <a:lstStyle/>
          <a:p>
            <a:r>
              <a:rPr lang="cs-CZ" dirty="0"/>
              <a:t>nedostatečnost </a:t>
            </a:r>
            <a:r>
              <a:rPr lang="cs-CZ" dirty="0" err="1"/>
              <a:t>Turingova</a:t>
            </a:r>
            <a:r>
              <a:rPr lang="cs-CZ" dirty="0"/>
              <a:t> testu pro potvrzení inteligence</a:t>
            </a:r>
          </a:p>
        </p:txBody>
      </p:sp>
      <p:sp>
        <p:nvSpPr>
          <p:cNvPr id="3" name="TextovéPole 2">
            <a:extLst>
              <a:ext uri="{FF2B5EF4-FFF2-40B4-BE49-F238E27FC236}">
                <a16:creationId xmlns:a16="http://schemas.microsoft.com/office/drawing/2014/main" id="{A148B4DA-205C-4B4C-ADAE-2074886CB17C}"/>
              </a:ext>
            </a:extLst>
          </p:cNvPr>
          <p:cNvSpPr txBox="1"/>
          <p:nvPr/>
        </p:nvSpPr>
        <p:spPr>
          <a:xfrm>
            <a:off x="525228" y="620485"/>
            <a:ext cx="1420582" cy="523220"/>
          </a:xfrm>
          <a:prstGeom prst="rect">
            <a:avLst/>
          </a:prstGeom>
          <a:noFill/>
        </p:spPr>
        <p:txBody>
          <a:bodyPr wrap="none" rtlCol="0">
            <a:spAutoFit/>
          </a:bodyPr>
          <a:lstStyle/>
          <a:p>
            <a:r>
              <a:rPr lang="cs-CZ" sz="2800" dirty="0"/>
              <a:t>Námitka</a:t>
            </a:r>
          </a:p>
        </p:txBody>
      </p:sp>
    </p:spTree>
    <p:extLst>
      <p:ext uri="{BB962C8B-B14F-4D97-AF65-F5344CB8AC3E}">
        <p14:creationId xmlns:p14="http://schemas.microsoft.com/office/powerpoint/2010/main" val="194087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obsah 2">
            <a:extLst>
              <a:ext uri="{FF2B5EF4-FFF2-40B4-BE49-F238E27FC236}">
                <a16:creationId xmlns:a16="http://schemas.microsoft.com/office/drawing/2014/main" id="{9B72F21C-C846-41BC-B385-BB9E566347D4}"/>
              </a:ext>
            </a:extLst>
          </p:cNvPr>
          <p:cNvSpPr>
            <a:spLocks noGrp="1"/>
          </p:cNvSpPr>
          <p:nvPr>
            <p:ph idx="1"/>
          </p:nvPr>
        </p:nvSpPr>
        <p:spPr>
          <a:xfrm>
            <a:off x="1137560" y="161761"/>
            <a:ext cx="9209021" cy="1941369"/>
          </a:xfrm>
        </p:spPr>
        <p:txBody>
          <a:bodyPr>
            <a:normAutofit/>
          </a:bodyPr>
          <a:lstStyle/>
          <a:p>
            <a:pPr marL="0" indent="0">
              <a:buNone/>
            </a:pPr>
            <a:r>
              <a:rPr lang="cs-CZ" dirty="0">
                <a:solidFill>
                  <a:schemeClr val="tx1"/>
                </a:solidFill>
              </a:rPr>
              <a:t>Programy, které dokáží komunikovat v přirozeném jazyce.: </a:t>
            </a:r>
          </a:p>
          <a:p>
            <a:pPr marL="0" indent="0">
              <a:lnSpc>
                <a:spcPct val="100000"/>
              </a:lnSpc>
              <a:buNone/>
            </a:pPr>
            <a:r>
              <a:rPr lang="cs-CZ" dirty="0">
                <a:solidFill>
                  <a:schemeClr val="tx1"/>
                </a:solidFill>
              </a:rPr>
              <a:t>ELIZA (</a:t>
            </a:r>
            <a:r>
              <a:rPr lang="cs-CZ" dirty="0">
                <a:solidFill>
                  <a:srgbClr val="5D988C"/>
                </a:solidFill>
                <a:hlinkClick r:id="rId3">
                  <a:extLst>
                    <a:ext uri="{A12FA001-AC4F-418D-AE19-62706E023703}">
                      <ahyp:hlinkClr xmlns:ahyp="http://schemas.microsoft.com/office/drawing/2018/hyperlinkcolor" val="tx"/>
                    </a:ext>
                  </a:extLst>
                </a:hlinkClick>
              </a:rPr>
              <a:t>www.manifestation.com/</a:t>
            </a:r>
            <a:r>
              <a:rPr lang="cs-CZ" dirty="0" err="1">
                <a:solidFill>
                  <a:srgbClr val="5D988C"/>
                </a:solidFill>
                <a:hlinkClick r:id="rId3">
                  <a:extLst>
                    <a:ext uri="{A12FA001-AC4F-418D-AE19-62706E023703}">
                      <ahyp:hlinkClr xmlns:ahyp="http://schemas.microsoft.com/office/drawing/2018/hyperlinkcolor" val="tx"/>
                    </a:ext>
                  </a:extLst>
                </a:hlinkClick>
              </a:rPr>
              <a:t>neurotoys</a:t>
            </a:r>
            <a:r>
              <a:rPr lang="cs-CZ" dirty="0">
                <a:solidFill>
                  <a:schemeClr val="tx1"/>
                </a:solidFill>
                <a:hlinkClick r:id="rId3">
                  <a:extLst>
                    <a:ext uri="{A12FA001-AC4F-418D-AE19-62706E023703}">
                      <ahyp:hlinkClr xmlns:ahyp="http://schemas.microsoft.com/office/drawing/2018/hyperlinkcolor" val="tx"/>
                    </a:ext>
                  </a:extLst>
                </a:hlinkClick>
              </a:rPr>
              <a:t>/eliza.php3</a:t>
            </a:r>
            <a:r>
              <a:rPr lang="cs-CZ" dirty="0">
                <a:solidFill>
                  <a:schemeClr val="tx1"/>
                </a:solidFill>
              </a:rPr>
              <a:t>) a </a:t>
            </a:r>
          </a:p>
          <a:p>
            <a:pPr marL="0" indent="0">
              <a:lnSpc>
                <a:spcPct val="100000"/>
              </a:lnSpc>
              <a:buNone/>
            </a:pPr>
            <a:r>
              <a:rPr lang="cs-CZ" dirty="0">
                <a:solidFill>
                  <a:schemeClr val="tx1"/>
                </a:solidFill>
              </a:rPr>
              <a:t>ALICE (</a:t>
            </a:r>
            <a:r>
              <a:rPr lang="cs-CZ" dirty="0">
                <a:solidFill>
                  <a:schemeClr val="tx1"/>
                </a:solidFill>
                <a:hlinkClick r:id="rId4">
                  <a:extLst>
                    <a:ext uri="{A12FA001-AC4F-418D-AE19-62706E023703}">
                      <ahyp:hlinkClr xmlns:ahyp="http://schemas.microsoft.com/office/drawing/2018/hyperlinkcolor" val="tx"/>
                    </a:ext>
                  </a:extLst>
                </a:hlinkClick>
              </a:rPr>
              <a:t>alicebot.blogspot.com/</a:t>
            </a:r>
            <a:r>
              <a:rPr lang="cs-CZ" dirty="0">
                <a:solidFill>
                  <a:schemeClr val="tx1"/>
                </a:solidFill>
              </a:rPr>
              <a:t>). </a:t>
            </a:r>
          </a:p>
          <a:p>
            <a:pPr marL="0" indent="0">
              <a:buNone/>
            </a:pPr>
            <a:r>
              <a:rPr lang="cs-CZ" dirty="0">
                <a:solidFill>
                  <a:schemeClr val="tx1"/>
                </a:solidFill>
              </a:rPr>
              <a:t>používají knihovnu standardizovaných odpovědí na  očekávatelné otázky. </a:t>
            </a:r>
          </a:p>
        </p:txBody>
      </p:sp>
      <p:sp>
        <p:nvSpPr>
          <p:cNvPr id="11" name="TextovéPole 10">
            <a:extLst>
              <a:ext uri="{FF2B5EF4-FFF2-40B4-BE49-F238E27FC236}">
                <a16:creationId xmlns:a16="http://schemas.microsoft.com/office/drawing/2014/main" id="{AF207CF7-0BD4-4537-A0C2-91E2E48BA282}"/>
              </a:ext>
            </a:extLst>
          </p:cNvPr>
          <p:cNvSpPr txBox="1"/>
          <p:nvPr/>
        </p:nvSpPr>
        <p:spPr>
          <a:xfrm>
            <a:off x="7085476" y="2679339"/>
            <a:ext cx="4755275" cy="3693319"/>
          </a:xfrm>
          <a:prstGeom prst="rect">
            <a:avLst/>
          </a:prstGeom>
          <a:solidFill>
            <a:schemeClr val="bg1">
              <a:lumMod val="85000"/>
            </a:schemeClr>
          </a:solidFill>
        </p:spPr>
        <p:txBody>
          <a:bodyPr wrap="square">
            <a:spAutoFit/>
          </a:bodyPr>
          <a:lstStyle/>
          <a:p>
            <a:r>
              <a:rPr lang="cs-CZ" dirty="0"/>
              <a:t>&gt; Ahoj, Já jsem Eliza.</a:t>
            </a:r>
          </a:p>
          <a:p>
            <a:r>
              <a:rPr lang="cs-CZ" dirty="0"/>
              <a:t>* Ahoj</a:t>
            </a:r>
          </a:p>
          <a:p>
            <a:r>
              <a:rPr lang="cs-CZ" dirty="0"/>
              <a:t>&gt; Jak se máte, o čem byste si chtěl promluvit?</a:t>
            </a:r>
          </a:p>
          <a:p>
            <a:r>
              <a:rPr lang="cs-CZ" dirty="0"/>
              <a:t>* Nevím, jsem v depresi.</a:t>
            </a:r>
          </a:p>
          <a:p>
            <a:r>
              <a:rPr lang="cs-CZ" dirty="0"/>
              <a:t>&gt; Přišel jste, protože jste v depresi?</a:t>
            </a:r>
          </a:p>
          <a:p>
            <a:r>
              <a:rPr lang="cs-CZ" dirty="0"/>
              <a:t>* Ano</a:t>
            </a:r>
          </a:p>
          <a:p>
            <a:r>
              <a:rPr lang="cs-CZ" dirty="0"/>
              <a:t>&gt; Aha.</a:t>
            </a:r>
          </a:p>
          <a:p>
            <a:r>
              <a:rPr lang="cs-CZ" dirty="0"/>
              <a:t>* To kvůli tomu, že mám problém s rodiči.</a:t>
            </a:r>
          </a:p>
          <a:p>
            <a:r>
              <a:rPr lang="cs-CZ" dirty="0"/>
              <a:t>&gt; Můžete to rozvést?</a:t>
            </a:r>
          </a:p>
          <a:p>
            <a:r>
              <a:rPr lang="cs-CZ" dirty="0"/>
              <a:t>*  Myslím, že je to kvůli mému otci.</a:t>
            </a:r>
          </a:p>
          <a:p>
            <a:r>
              <a:rPr lang="cs-CZ" dirty="0"/>
              <a:t>&gt; Opravdu si to myslíte?</a:t>
            </a:r>
          </a:p>
          <a:p>
            <a:r>
              <a:rPr lang="cs-CZ" dirty="0"/>
              <a:t>* Ano, on umí být někdy opravdu náladový.</a:t>
            </a:r>
          </a:p>
          <a:p>
            <a:r>
              <a:rPr lang="cs-CZ" dirty="0"/>
              <a:t>&gt; Rozumím.</a:t>
            </a:r>
          </a:p>
        </p:txBody>
      </p:sp>
      <p:sp>
        <p:nvSpPr>
          <p:cNvPr id="13" name="TextovéPole 12">
            <a:extLst>
              <a:ext uri="{FF2B5EF4-FFF2-40B4-BE49-F238E27FC236}">
                <a16:creationId xmlns:a16="http://schemas.microsoft.com/office/drawing/2014/main" id="{52A7E485-F2C9-4605-8939-163734CE50CE}"/>
              </a:ext>
            </a:extLst>
          </p:cNvPr>
          <p:cNvSpPr txBox="1"/>
          <p:nvPr/>
        </p:nvSpPr>
        <p:spPr>
          <a:xfrm>
            <a:off x="640234" y="4825765"/>
            <a:ext cx="6093994" cy="1754326"/>
          </a:xfrm>
          <a:prstGeom prst="rect">
            <a:avLst/>
          </a:prstGeom>
          <a:noFill/>
        </p:spPr>
        <p:txBody>
          <a:bodyPr wrap="square">
            <a:spAutoFit/>
          </a:bodyPr>
          <a:lstStyle/>
          <a:p>
            <a:r>
              <a:rPr lang="cs-CZ" dirty="0"/>
              <a:t>Ukázky:</a:t>
            </a:r>
          </a:p>
          <a:p>
            <a:r>
              <a:rPr lang="cs-CZ" dirty="0"/>
              <a:t>ELIZA Josepha </a:t>
            </a:r>
            <a:r>
              <a:rPr lang="cs-CZ" dirty="0" err="1"/>
              <a:t>Weizenbauma</a:t>
            </a:r>
            <a:endParaRPr lang="cs-CZ" dirty="0"/>
          </a:p>
          <a:p>
            <a:r>
              <a:rPr lang="cs-CZ" dirty="0" err="1"/>
              <a:t>Chatterboot</a:t>
            </a:r>
            <a:r>
              <a:rPr lang="cs-CZ" dirty="0"/>
              <a:t> (v česku například Pokec)</a:t>
            </a:r>
          </a:p>
          <a:p>
            <a:r>
              <a:rPr lang="cs-CZ" dirty="0" err="1"/>
              <a:t>Botnet</a:t>
            </a:r>
            <a:r>
              <a:rPr lang="cs-CZ" dirty="0"/>
              <a:t> na Facebooku z Vancouveru</a:t>
            </a:r>
          </a:p>
          <a:p>
            <a:endParaRPr lang="cs-CZ" dirty="0"/>
          </a:p>
          <a:p>
            <a:r>
              <a:rPr lang="cs-CZ" dirty="0"/>
              <a:t>http://nlp-addiction.com/eliza/ a http://alice.pandorabots.com/ </a:t>
            </a:r>
          </a:p>
        </p:txBody>
      </p:sp>
      <p:sp>
        <p:nvSpPr>
          <p:cNvPr id="14" name="TextovéPole 13">
            <a:extLst>
              <a:ext uri="{FF2B5EF4-FFF2-40B4-BE49-F238E27FC236}">
                <a16:creationId xmlns:a16="http://schemas.microsoft.com/office/drawing/2014/main" id="{AE6F36C7-DC0D-472A-8975-F83B2E275EA6}"/>
              </a:ext>
            </a:extLst>
          </p:cNvPr>
          <p:cNvSpPr txBox="1"/>
          <p:nvPr/>
        </p:nvSpPr>
        <p:spPr>
          <a:xfrm>
            <a:off x="2324378" y="1951218"/>
            <a:ext cx="9334221" cy="923330"/>
          </a:xfrm>
          <a:prstGeom prst="rect">
            <a:avLst/>
          </a:prstGeom>
          <a:noFill/>
        </p:spPr>
        <p:txBody>
          <a:bodyPr wrap="square">
            <a:spAutoFit/>
          </a:bodyPr>
          <a:lstStyle/>
          <a:p>
            <a:r>
              <a:rPr lang="cs-CZ" dirty="0"/>
              <a:t>Výroky člověka opakují, modifikují, přetvoří v nové dotazy a generují věty typu „opravdu si to myslíte?“ nebo „rozumím“.  To vše pouze syntaktickým zpracováním jazyka, bez porozumění významu textu. </a:t>
            </a:r>
          </a:p>
        </p:txBody>
      </p:sp>
    </p:spTree>
    <p:extLst>
      <p:ext uri="{BB962C8B-B14F-4D97-AF65-F5344CB8AC3E}">
        <p14:creationId xmlns:p14="http://schemas.microsoft.com/office/powerpoint/2010/main" val="259326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0A6E29-052B-4BAD-9EC2-7E078FA191D7}"/>
              </a:ext>
            </a:extLst>
          </p:cNvPr>
          <p:cNvSpPr>
            <a:spLocks noGrp="1"/>
          </p:cNvSpPr>
          <p:nvPr>
            <p:ph type="title"/>
          </p:nvPr>
        </p:nvSpPr>
        <p:spPr>
          <a:xfrm>
            <a:off x="1439212" y="381000"/>
            <a:ext cx="8534399" cy="615268"/>
          </a:xfrm>
        </p:spPr>
        <p:txBody>
          <a:bodyPr anchor="b">
            <a:normAutofit/>
          </a:bodyPr>
          <a:lstStyle/>
          <a:p>
            <a:r>
              <a:rPr lang="cs-CZ" sz="2400" dirty="0">
                <a:solidFill>
                  <a:schemeClr val="tx1"/>
                </a:solidFill>
                <a:latin typeface="Arial" panose="020B0604020202020204" pitchFamily="34" charset="0"/>
                <a:cs typeface="Arial" panose="020B0604020202020204" pitchFamily="34" charset="0"/>
              </a:rPr>
              <a:t>Slabá a silná UI</a:t>
            </a:r>
          </a:p>
        </p:txBody>
      </p:sp>
      <p:sp>
        <p:nvSpPr>
          <p:cNvPr id="8" name="TextovéPole 7">
            <a:extLst>
              <a:ext uri="{FF2B5EF4-FFF2-40B4-BE49-F238E27FC236}">
                <a16:creationId xmlns:a16="http://schemas.microsoft.com/office/drawing/2014/main" id="{F4DEDEA3-95A5-483B-9E70-B1C3B48A4376}"/>
              </a:ext>
            </a:extLst>
          </p:cNvPr>
          <p:cNvSpPr txBox="1"/>
          <p:nvPr/>
        </p:nvSpPr>
        <p:spPr>
          <a:xfrm>
            <a:off x="1244567" y="1305341"/>
            <a:ext cx="9629841" cy="4247317"/>
          </a:xfrm>
          <a:prstGeom prst="rect">
            <a:avLst/>
          </a:prstGeom>
          <a:noFill/>
        </p:spPr>
        <p:txBody>
          <a:bodyPr wrap="square">
            <a:spAutoFit/>
          </a:bodyPr>
          <a:lstStyle/>
          <a:p>
            <a:r>
              <a:rPr lang="cs-CZ" b="1" dirty="0"/>
              <a:t>Slabé umělé inteligence </a:t>
            </a:r>
            <a:r>
              <a:rPr lang="cs-CZ" dirty="0"/>
              <a:t>stroje dosáhneme, pokud namodelujeme slabé porozumění (</a:t>
            </a:r>
            <a:r>
              <a:rPr lang="cs-CZ" dirty="0" err="1"/>
              <a:t>Turingovo</a:t>
            </a:r>
            <a:r>
              <a:rPr lang="cs-CZ" dirty="0"/>
              <a:t>)  - systém na správné vstupní podněty vykáže korespondující reakce. </a:t>
            </a:r>
          </a:p>
          <a:p>
            <a:endParaRPr lang="cs-CZ" dirty="0"/>
          </a:p>
          <a:p>
            <a:r>
              <a:rPr lang="cs-CZ" b="1" dirty="0"/>
              <a:t>Silné umělé inteligence</a:t>
            </a:r>
            <a:r>
              <a:rPr lang="cs-CZ" dirty="0"/>
              <a:t> dosáhneme, namodelujeme-li silné porozumění (</a:t>
            </a:r>
            <a:r>
              <a:rPr lang="cs-CZ" dirty="0" err="1"/>
              <a:t>Brentanovo</a:t>
            </a:r>
            <a:r>
              <a:rPr lang="cs-CZ" dirty="0"/>
              <a:t>)</a:t>
            </a:r>
          </a:p>
          <a:p>
            <a:r>
              <a:rPr lang="cs-CZ" dirty="0"/>
              <a:t>Implementace silné umělé inteligence v principu vede na návrh nového umělého člověka. </a:t>
            </a:r>
          </a:p>
          <a:p>
            <a:r>
              <a:rPr lang="cs-CZ" dirty="0"/>
              <a:t>(hodnocení silné umělé inteligence je problematické).</a:t>
            </a:r>
          </a:p>
          <a:p>
            <a:endParaRPr lang="cs-CZ" dirty="0"/>
          </a:p>
          <a:p>
            <a:endParaRPr lang="cs-CZ" dirty="0"/>
          </a:p>
          <a:p>
            <a:r>
              <a:rPr lang="cs-CZ" dirty="0"/>
              <a:t>Slabá UI pomáhá formalizovat jisté specifické oblasti lidského uvažování a jednání. Navrhuje algoritmy, které tyto oblasti řeší často lépe, než lidé. </a:t>
            </a:r>
          </a:p>
          <a:p>
            <a:endParaRPr lang="cs-CZ" dirty="0"/>
          </a:p>
          <a:p>
            <a:endParaRPr lang="cs-CZ" dirty="0"/>
          </a:p>
          <a:p>
            <a:r>
              <a:rPr lang="cs-CZ" dirty="0"/>
              <a:t>Příkladem mohou být například různé hry, řízení strojů, optimalizační úlohy, modelování a řada dalších. </a:t>
            </a:r>
          </a:p>
          <a:p>
            <a:r>
              <a:rPr lang="cs-CZ" dirty="0"/>
              <a:t>Vždy se ale jedná o omezenou, jasně formálně definovanou a popsanou oblast, univerzálně inteligentní algoritmus nebyl dosud objeven. </a:t>
            </a:r>
          </a:p>
        </p:txBody>
      </p:sp>
      <p:pic>
        <p:nvPicPr>
          <p:cNvPr id="9" name="Grafický objekt 8" descr="Internet věcí obrys">
            <a:extLst>
              <a:ext uri="{FF2B5EF4-FFF2-40B4-BE49-F238E27FC236}">
                <a16:creationId xmlns:a16="http://schemas.microsoft.com/office/drawing/2014/main" id="{EC5915F2-F47F-4DDC-BBBF-139D4E502D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74408" y="5698245"/>
            <a:ext cx="914400" cy="914400"/>
          </a:xfrm>
          <a:prstGeom prst="rect">
            <a:avLst/>
          </a:prstGeom>
        </p:spPr>
      </p:pic>
      <p:pic>
        <p:nvPicPr>
          <p:cNvPr id="11" name="Grafický objekt 10" descr="Robot se souvislou výplní">
            <a:extLst>
              <a:ext uri="{FF2B5EF4-FFF2-40B4-BE49-F238E27FC236}">
                <a16:creationId xmlns:a16="http://schemas.microsoft.com/office/drawing/2014/main" id="{4E4CA122-4BF8-46F5-AD4C-814E0DBCD5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11853" y="2218596"/>
            <a:ext cx="914400" cy="914400"/>
          </a:xfrm>
          <a:prstGeom prst="rect">
            <a:avLst/>
          </a:prstGeom>
        </p:spPr>
      </p:pic>
      <p:pic>
        <p:nvPicPr>
          <p:cNvPr id="13" name="Grafický objekt 12" descr="Robot obrys">
            <a:extLst>
              <a:ext uri="{FF2B5EF4-FFF2-40B4-BE49-F238E27FC236}">
                <a16:creationId xmlns:a16="http://schemas.microsoft.com/office/drawing/2014/main" id="{98C827B4-FD3E-47A7-9437-41C585AFC8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11853" y="996268"/>
            <a:ext cx="914400" cy="914400"/>
          </a:xfrm>
          <a:prstGeom prst="rect">
            <a:avLst/>
          </a:prstGeom>
        </p:spPr>
      </p:pic>
    </p:spTree>
    <p:extLst>
      <p:ext uri="{BB962C8B-B14F-4D97-AF65-F5344CB8AC3E}">
        <p14:creationId xmlns:p14="http://schemas.microsoft.com/office/powerpoint/2010/main" val="273224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B0CEC84-3D1C-441C-AAB0-8EAC02B55296}"/>
              </a:ext>
            </a:extLst>
          </p:cNvPr>
          <p:cNvPicPr>
            <a:picLocks noChangeAspect="1"/>
          </p:cNvPicPr>
          <p:nvPr/>
        </p:nvPicPr>
        <p:blipFill rotWithShape="1">
          <a:blip r:embed="rId3"/>
          <a:srcRect l="33716" r="26477"/>
          <a:stretch/>
        </p:blipFill>
        <p:spPr>
          <a:xfrm>
            <a:off x="6865169" y="0"/>
            <a:ext cx="5326831" cy="6858000"/>
          </a:xfrm>
          <a:prstGeom prst="rect">
            <a:avLst/>
          </a:prstGeom>
        </p:spPr>
      </p:pic>
      <p:sp>
        <p:nvSpPr>
          <p:cNvPr id="12"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7" name="TextovéPole 6">
            <a:extLst>
              <a:ext uri="{FF2B5EF4-FFF2-40B4-BE49-F238E27FC236}">
                <a16:creationId xmlns:a16="http://schemas.microsoft.com/office/drawing/2014/main" id="{C67D9335-16EE-4E46-A3CE-2C5B6C359043}"/>
              </a:ext>
            </a:extLst>
          </p:cNvPr>
          <p:cNvSpPr txBox="1"/>
          <p:nvPr/>
        </p:nvSpPr>
        <p:spPr>
          <a:xfrm>
            <a:off x="765051" y="382385"/>
            <a:ext cx="6015897" cy="149213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400" cap="all" spc="200" dirty="0" err="1">
                <a:solidFill>
                  <a:schemeClr val="tx1">
                    <a:lumMod val="85000"/>
                    <a:lumOff val="15000"/>
                  </a:schemeClr>
                </a:solidFill>
                <a:latin typeface="Arial" panose="020B0604020202020204" pitchFamily="34" charset="0"/>
                <a:ea typeface="+mj-ea"/>
                <a:cs typeface="Arial" panose="020B0604020202020204" pitchFamily="34" charset="0"/>
              </a:rPr>
              <a:t>Směry</a:t>
            </a:r>
            <a:r>
              <a:rPr lang="en-US" sz="2400" cap="all" spc="200" dirty="0">
                <a:solidFill>
                  <a:schemeClr val="tx1">
                    <a:lumMod val="85000"/>
                    <a:lumOff val="15000"/>
                  </a:schemeClr>
                </a:solidFill>
                <a:latin typeface="Arial" panose="020B0604020202020204" pitchFamily="34" charset="0"/>
                <a:ea typeface="+mj-ea"/>
                <a:cs typeface="Arial" panose="020B0604020202020204" pitchFamily="34" charset="0"/>
              </a:rPr>
              <a:t> AI</a:t>
            </a:r>
          </a:p>
        </p:txBody>
      </p:sp>
      <p:sp>
        <p:nvSpPr>
          <p:cNvPr id="14" name="Rectangle 13">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ovéPole 4">
            <a:extLst>
              <a:ext uri="{FF2B5EF4-FFF2-40B4-BE49-F238E27FC236}">
                <a16:creationId xmlns:a16="http://schemas.microsoft.com/office/drawing/2014/main" id="{B0321005-78A2-4071-99EA-F1157B9831E3}"/>
              </a:ext>
            </a:extLst>
          </p:cNvPr>
          <p:cNvSpPr txBox="1"/>
          <p:nvPr/>
        </p:nvSpPr>
        <p:spPr>
          <a:xfrm>
            <a:off x="680830" y="793867"/>
            <a:ext cx="7765338" cy="1492133"/>
          </a:xfrm>
          <a:prstGeom prst="rect">
            <a:avLst/>
          </a:prstGeom>
        </p:spPr>
        <p:txBody>
          <a:bodyPr vert="horz" lIns="91440" tIns="45720" rIns="91440" bIns="45720" rtlCol="0">
            <a:normAutofit/>
          </a:bodyPr>
          <a:lstStyle/>
          <a:p>
            <a:pPr indent="-228600" defTabSz="914400">
              <a:lnSpc>
                <a:spcPct val="110000"/>
              </a:lnSpc>
              <a:spcBef>
                <a:spcPts val="700"/>
              </a:spcBef>
              <a:buClr>
                <a:schemeClr val="tx2"/>
              </a:buClr>
            </a:pPr>
            <a:r>
              <a:rPr lang="cs-CZ" dirty="0">
                <a:solidFill>
                  <a:schemeClr val="tx1">
                    <a:lumMod val="65000"/>
                    <a:lumOff val="35000"/>
                  </a:schemeClr>
                </a:solidFill>
              </a:rPr>
              <a:t>vývoj</a:t>
            </a:r>
            <a:r>
              <a:rPr lang="en-US" dirty="0">
                <a:solidFill>
                  <a:schemeClr val="tx1">
                    <a:lumMod val="65000"/>
                    <a:lumOff val="35000"/>
                  </a:schemeClr>
                </a:solidFill>
              </a:rPr>
              <a:t> </a:t>
            </a:r>
            <a:r>
              <a:rPr lang="en-US" dirty="0" err="1">
                <a:solidFill>
                  <a:schemeClr val="tx1">
                    <a:lumMod val="65000"/>
                    <a:lumOff val="35000"/>
                  </a:schemeClr>
                </a:solidFill>
              </a:rPr>
              <a:t>systém</a:t>
            </a:r>
            <a:r>
              <a:rPr lang="cs-CZ" dirty="0">
                <a:solidFill>
                  <a:schemeClr val="tx1">
                    <a:lumMod val="65000"/>
                    <a:lumOff val="35000"/>
                  </a:schemeClr>
                </a:solidFill>
              </a:rPr>
              <a:t>ů</a:t>
            </a:r>
            <a:r>
              <a:rPr lang="en-US" dirty="0">
                <a:solidFill>
                  <a:schemeClr val="tx1">
                    <a:lumMod val="65000"/>
                    <a:lumOff val="35000"/>
                  </a:schemeClr>
                </a:solidFill>
              </a:rPr>
              <a:t> </a:t>
            </a:r>
            <a:r>
              <a:rPr lang="en-US" dirty="0" err="1">
                <a:solidFill>
                  <a:schemeClr val="tx1">
                    <a:lumMod val="65000"/>
                    <a:lumOff val="35000"/>
                  </a:schemeClr>
                </a:solidFill>
              </a:rPr>
              <a:t>vykazující</a:t>
            </a:r>
            <a:r>
              <a:rPr lang="en-US" dirty="0">
                <a:solidFill>
                  <a:schemeClr val="tx1">
                    <a:lumMod val="65000"/>
                    <a:lumOff val="35000"/>
                  </a:schemeClr>
                </a:solidFill>
              </a:rPr>
              <a:t> </a:t>
            </a:r>
            <a:r>
              <a:rPr lang="en-US" dirty="0" err="1">
                <a:solidFill>
                  <a:schemeClr val="tx1">
                    <a:lumMod val="65000"/>
                    <a:lumOff val="35000"/>
                  </a:schemeClr>
                </a:solidFill>
              </a:rPr>
              <a:t>inteligentní</a:t>
            </a:r>
            <a:r>
              <a:rPr lang="cs-CZ" dirty="0">
                <a:solidFill>
                  <a:schemeClr val="tx1">
                    <a:lumMod val="65000"/>
                    <a:lumOff val="35000"/>
                  </a:schemeClr>
                </a:solidFill>
              </a:rPr>
              <a:t>  </a:t>
            </a:r>
            <a:r>
              <a:rPr lang="en-US" dirty="0" err="1">
                <a:solidFill>
                  <a:schemeClr val="tx1">
                    <a:lumMod val="65000"/>
                    <a:lumOff val="35000"/>
                  </a:schemeClr>
                </a:solidFill>
              </a:rPr>
              <a:t>projevy</a:t>
            </a:r>
            <a:r>
              <a:rPr lang="en-US" dirty="0">
                <a:solidFill>
                  <a:schemeClr val="tx1">
                    <a:lumMod val="65000"/>
                    <a:lumOff val="35000"/>
                  </a:schemeClr>
                </a:solidFill>
              </a:rPr>
              <a:t>. </a:t>
            </a:r>
            <a:endParaRPr lang="cs-CZ" dirty="0">
              <a:solidFill>
                <a:schemeClr val="tx1">
                  <a:lumMod val="65000"/>
                  <a:lumOff val="35000"/>
                </a:schemeClr>
              </a:solidFill>
            </a:endParaRPr>
          </a:p>
        </p:txBody>
      </p:sp>
      <p:sp>
        <p:nvSpPr>
          <p:cNvPr id="3" name="TextovéPole 2">
            <a:extLst>
              <a:ext uri="{FF2B5EF4-FFF2-40B4-BE49-F238E27FC236}">
                <a16:creationId xmlns:a16="http://schemas.microsoft.com/office/drawing/2014/main" id="{01FAD70A-2AB2-45D4-89FE-BE05BFCBDFDE}"/>
              </a:ext>
            </a:extLst>
          </p:cNvPr>
          <p:cNvSpPr txBox="1"/>
          <p:nvPr/>
        </p:nvSpPr>
        <p:spPr>
          <a:xfrm>
            <a:off x="765051" y="1335891"/>
            <a:ext cx="4561781" cy="4524315"/>
          </a:xfrm>
          <a:prstGeom prst="rect">
            <a:avLst/>
          </a:prstGeom>
          <a:noFill/>
        </p:spPr>
        <p:txBody>
          <a:bodyPr wrap="square" rtlCol="0">
            <a:spAutoFit/>
          </a:bodyPr>
          <a:lstStyle/>
          <a:p>
            <a:r>
              <a:rPr lang="cs-CZ" dirty="0"/>
              <a:t>    1 Oblasti umělé inteligence</a:t>
            </a:r>
          </a:p>
          <a:p>
            <a:r>
              <a:rPr lang="cs-CZ" dirty="0"/>
              <a:t>        1.1 Neuronové sítě</a:t>
            </a:r>
          </a:p>
          <a:p>
            <a:r>
              <a:rPr lang="cs-CZ" dirty="0"/>
              <a:t>        1.2 Evoluční algoritmy</a:t>
            </a:r>
          </a:p>
          <a:p>
            <a:r>
              <a:rPr lang="cs-CZ" dirty="0"/>
              <a:t>        1.3 Expertní systémy</a:t>
            </a:r>
          </a:p>
          <a:p>
            <a:r>
              <a:rPr lang="cs-CZ" dirty="0"/>
              <a:t>        1.4 Dobývání znalostí</a:t>
            </a:r>
          </a:p>
          <a:p>
            <a:r>
              <a:rPr lang="cs-CZ" dirty="0"/>
              <a:t>        1.5 Strojové učení</a:t>
            </a:r>
          </a:p>
          <a:p>
            <a:endParaRPr lang="cs-CZ" dirty="0"/>
          </a:p>
          <a:p>
            <a:r>
              <a:rPr lang="cs-CZ" dirty="0"/>
              <a:t>    2 Úspěšné algoritmy</a:t>
            </a:r>
          </a:p>
          <a:p>
            <a:r>
              <a:rPr lang="cs-CZ" dirty="0"/>
              <a:t>        2.1 Hry</a:t>
            </a:r>
          </a:p>
          <a:p>
            <a:r>
              <a:rPr lang="cs-CZ" dirty="0"/>
              <a:t>        2.2 Další algoritmy</a:t>
            </a:r>
          </a:p>
          <a:p>
            <a:endParaRPr lang="cs-CZ" dirty="0"/>
          </a:p>
          <a:p>
            <a:r>
              <a:rPr lang="cs-CZ" dirty="0"/>
              <a:t>    3 Problematika</a:t>
            </a:r>
          </a:p>
          <a:p>
            <a:endParaRPr lang="cs-CZ" dirty="0"/>
          </a:p>
          <a:p>
            <a:r>
              <a:rPr lang="cs-CZ" dirty="0"/>
              <a:t>    4 Umělá inteligence v průmyslu</a:t>
            </a:r>
          </a:p>
          <a:p>
            <a:endParaRPr lang="cs-CZ" dirty="0"/>
          </a:p>
          <a:p>
            <a:r>
              <a:rPr lang="cs-CZ" dirty="0"/>
              <a:t>    5 Umělá inteligence v kultuře</a:t>
            </a:r>
          </a:p>
        </p:txBody>
      </p:sp>
      <p:sp>
        <p:nvSpPr>
          <p:cNvPr id="9" name="Obdélník 8" descr="Skeleton">
            <a:extLst>
              <a:ext uri="{FF2B5EF4-FFF2-40B4-BE49-F238E27FC236}">
                <a16:creationId xmlns:a16="http://schemas.microsoft.com/office/drawing/2014/main" id="{10195D71-4721-4CAC-A8A7-C4DDEA2A51F5}"/>
              </a:ext>
            </a:extLst>
          </p:cNvPr>
          <p:cNvSpPr/>
          <p:nvPr/>
        </p:nvSpPr>
        <p:spPr>
          <a:xfrm>
            <a:off x="5673816" y="426282"/>
            <a:ext cx="661780" cy="66178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Obdélník 9" descr="Processor">
            <a:extLst>
              <a:ext uri="{FF2B5EF4-FFF2-40B4-BE49-F238E27FC236}">
                <a16:creationId xmlns:a16="http://schemas.microsoft.com/office/drawing/2014/main" id="{7AFBF7CA-BD23-41B6-8A61-378C7815F63A}"/>
              </a:ext>
            </a:extLst>
          </p:cNvPr>
          <p:cNvSpPr/>
          <p:nvPr/>
        </p:nvSpPr>
        <p:spPr>
          <a:xfrm>
            <a:off x="5728598" y="1737337"/>
            <a:ext cx="661780" cy="66178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1" name="Obdélník 10" descr="Disconnected">
            <a:extLst>
              <a:ext uri="{FF2B5EF4-FFF2-40B4-BE49-F238E27FC236}">
                <a16:creationId xmlns:a16="http://schemas.microsoft.com/office/drawing/2014/main" id="{245AD054-D2AA-4639-AC4E-6C5C5DD5EE6A}"/>
              </a:ext>
            </a:extLst>
          </p:cNvPr>
          <p:cNvSpPr/>
          <p:nvPr/>
        </p:nvSpPr>
        <p:spPr>
          <a:xfrm>
            <a:off x="5723000" y="3167847"/>
            <a:ext cx="661780" cy="66178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3" name="Obdélník 12" descr="Classroom">
            <a:extLst>
              <a:ext uri="{FF2B5EF4-FFF2-40B4-BE49-F238E27FC236}">
                <a16:creationId xmlns:a16="http://schemas.microsoft.com/office/drawing/2014/main" id="{87C10E0B-E6D7-4AAA-8906-FDB829990BC5}"/>
              </a:ext>
            </a:extLst>
          </p:cNvPr>
          <p:cNvSpPr/>
          <p:nvPr/>
        </p:nvSpPr>
        <p:spPr>
          <a:xfrm>
            <a:off x="5728598" y="4321561"/>
            <a:ext cx="661780" cy="661780"/>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51034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10;&#10;Popis byl vytvořen automaticky">
            <a:extLst>
              <a:ext uri="{FF2B5EF4-FFF2-40B4-BE49-F238E27FC236}">
                <a16:creationId xmlns:a16="http://schemas.microsoft.com/office/drawing/2014/main" id="{5CFCC27D-2A06-418F-A10F-E81E4B848AA1}"/>
              </a:ext>
            </a:extLst>
          </p:cNvPr>
          <p:cNvPicPr>
            <a:picLocks noChangeAspect="1"/>
          </p:cNvPicPr>
          <p:nvPr/>
        </p:nvPicPr>
        <p:blipFill>
          <a:blip r:embed="rId3"/>
          <a:stretch>
            <a:fillRect/>
          </a:stretch>
        </p:blipFill>
        <p:spPr>
          <a:xfrm>
            <a:off x="1459326" y="381000"/>
            <a:ext cx="5526593" cy="3537018"/>
          </a:xfrm>
          <a:prstGeom prst="rect">
            <a:avLst/>
          </a:prstGeom>
        </p:spPr>
      </p:pic>
      <p:pic>
        <p:nvPicPr>
          <p:cNvPr id="7" name="Obrázek 6" descr="Obsah obrázku text&#10;&#10;Popis byl vytvořen automaticky">
            <a:extLst>
              <a:ext uri="{FF2B5EF4-FFF2-40B4-BE49-F238E27FC236}">
                <a16:creationId xmlns:a16="http://schemas.microsoft.com/office/drawing/2014/main" id="{5194C210-6C4B-4000-8A29-AF282684BAE7}"/>
              </a:ext>
            </a:extLst>
          </p:cNvPr>
          <p:cNvPicPr>
            <a:picLocks noChangeAspect="1"/>
          </p:cNvPicPr>
          <p:nvPr/>
        </p:nvPicPr>
        <p:blipFill>
          <a:blip r:embed="rId4"/>
          <a:stretch>
            <a:fillRect/>
          </a:stretch>
        </p:blipFill>
        <p:spPr>
          <a:xfrm>
            <a:off x="7340896" y="397077"/>
            <a:ext cx="3854945" cy="1888923"/>
          </a:xfrm>
          <a:prstGeom prst="rect">
            <a:avLst/>
          </a:prstGeom>
        </p:spPr>
      </p:pic>
      <p:pic>
        <p:nvPicPr>
          <p:cNvPr id="9" name="Obrázek 8" descr="Obsah obrázku text&#10;&#10;Popis byl vytvořen automaticky">
            <a:extLst>
              <a:ext uri="{FF2B5EF4-FFF2-40B4-BE49-F238E27FC236}">
                <a16:creationId xmlns:a16="http://schemas.microsoft.com/office/drawing/2014/main" id="{ACBDE92E-A0D6-49C3-AA53-9AC0BDAB43FA}"/>
              </a:ext>
            </a:extLst>
          </p:cNvPr>
          <p:cNvPicPr>
            <a:picLocks noChangeAspect="1"/>
          </p:cNvPicPr>
          <p:nvPr/>
        </p:nvPicPr>
        <p:blipFill>
          <a:blip r:embed="rId5"/>
          <a:stretch>
            <a:fillRect/>
          </a:stretch>
        </p:blipFill>
        <p:spPr>
          <a:xfrm>
            <a:off x="5200650" y="3321050"/>
            <a:ext cx="6350169" cy="3155950"/>
          </a:xfrm>
          <a:prstGeom prst="rect">
            <a:avLst/>
          </a:prstGeom>
        </p:spPr>
      </p:pic>
      <p:pic>
        <p:nvPicPr>
          <p:cNvPr id="2" name="Obrázek 1">
            <a:extLst>
              <a:ext uri="{FF2B5EF4-FFF2-40B4-BE49-F238E27FC236}">
                <a16:creationId xmlns:a16="http://schemas.microsoft.com/office/drawing/2014/main" id="{AB92781E-914C-4234-8DC2-E84F4C99FA18}"/>
              </a:ext>
            </a:extLst>
          </p:cNvPr>
          <p:cNvPicPr>
            <a:picLocks noChangeAspect="1"/>
          </p:cNvPicPr>
          <p:nvPr/>
        </p:nvPicPr>
        <p:blipFill>
          <a:blip r:embed="rId6"/>
          <a:stretch>
            <a:fillRect/>
          </a:stretch>
        </p:blipFill>
        <p:spPr>
          <a:xfrm>
            <a:off x="2021443" y="3792288"/>
            <a:ext cx="2255475" cy="3323626"/>
          </a:xfrm>
          <a:prstGeom prst="rect">
            <a:avLst/>
          </a:prstGeom>
        </p:spPr>
      </p:pic>
    </p:spTree>
    <p:extLst>
      <p:ext uri="{BB962C8B-B14F-4D97-AF65-F5344CB8AC3E}">
        <p14:creationId xmlns:p14="http://schemas.microsoft.com/office/powerpoint/2010/main" val="368258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38FA7B-AB76-465B-BAA4-ED058EB947B3}"/>
              </a:ext>
            </a:extLst>
          </p:cNvPr>
          <p:cNvSpPr>
            <a:spLocks noGrp="1"/>
          </p:cNvSpPr>
          <p:nvPr>
            <p:ph type="title"/>
          </p:nvPr>
        </p:nvSpPr>
        <p:spPr>
          <a:xfrm>
            <a:off x="1644481" y="484633"/>
            <a:ext cx="6340519" cy="1638469"/>
          </a:xfrm>
        </p:spPr>
        <p:txBody>
          <a:bodyPr>
            <a:normAutofit/>
          </a:bodyPr>
          <a:lstStyle/>
          <a:p>
            <a:r>
              <a:rPr lang="cs-CZ" sz="2800" dirty="0">
                <a:latin typeface="Arial" panose="020B0604020202020204" pitchFamily="34" charset="0"/>
                <a:cs typeface="Arial" panose="020B0604020202020204" pitchFamily="34" charset="0"/>
              </a:rPr>
              <a:t>Etické problémy</a:t>
            </a:r>
          </a:p>
        </p:txBody>
      </p:sp>
      <p:graphicFrame>
        <p:nvGraphicFramePr>
          <p:cNvPr id="5" name="Zástupný obsah 2">
            <a:extLst>
              <a:ext uri="{FF2B5EF4-FFF2-40B4-BE49-F238E27FC236}">
                <a16:creationId xmlns:a16="http://schemas.microsoft.com/office/drawing/2014/main" id="{71D42DA5-CE0A-490B-88A9-12ADF3F869E0}"/>
              </a:ext>
            </a:extLst>
          </p:cNvPr>
          <p:cNvGraphicFramePr>
            <a:graphicFrameLocks noGrp="1"/>
          </p:cNvGraphicFramePr>
          <p:nvPr>
            <p:ph idx="1"/>
            <p:extLst>
              <p:ext uri="{D42A27DB-BD31-4B8C-83A1-F6EECF244321}">
                <p14:modId xmlns:p14="http://schemas.microsoft.com/office/powerpoint/2010/main" val="453329720"/>
              </p:ext>
            </p:extLst>
          </p:nvPr>
        </p:nvGraphicFramePr>
        <p:xfrm>
          <a:off x="1486946" y="1303867"/>
          <a:ext cx="6306309" cy="393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ovéPole 5">
            <a:extLst>
              <a:ext uri="{FF2B5EF4-FFF2-40B4-BE49-F238E27FC236}">
                <a16:creationId xmlns:a16="http://schemas.microsoft.com/office/drawing/2014/main" id="{2CA9BC4E-B6E0-436A-A84F-0E14CE9BCF5F}"/>
              </a:ext>
            </a:extLst>
          </p:cNvPr>
          <p:cNvSpPr txBox="1"/>
          <p:nvPr/>
        </p:nvSpPr>
        <p:spPr>
          <a:xfrm>
            <a:off x="1566611" y="5730162"/>
            <a:ext cx="10129670" cy="646331"/>
          </a:xfrm>
          <a:prstGeom prst="rect">
            <a:avLst/>
          </a:prstGeom>
          <a:noFill/>
        </p:spPr>
        <p:txBody>
          <a:bodyPr wrap="square">
            <a:spAutoFit/>
          </a:bodyPr>
          <a:lstStyle/>
          <a:p>
            <a:r>
              <a:rPr lang="cs-CZ" dirty="0"/>
              <a:t>Nejsmutnějším aspektem života v současnosti je, že věda získává vědomosti rychleji než společnost rozum. 																</a:t>
            </a:r>
            <a:r>
              <a:rPr lang="cs-CZ" i="1" dirty="0"/>
              <a:t>Isaac </a:t>
            </a:r>
            <a:r>
              <a:rPr lang="cs-CZ" i="1" dirty="0" err="1"/>
              <a:t>Asimov</a:t>
            </a:r>
            <a:endParaRPr lang="cs-CZ" i="1" dirty="0"/>
          </a:p>
        </p:txBody>
      </p:sp>
    </p:spTree>
    <p:extLst>
      <p:ext uri="{BB962C8B-B14F-4D97-AF65-F5344CB8AC3E}">
        <p14:creationId xmlns:p14="http://schemas.microsoft.com/office/powerpoint/2010/main" val="4111363683"/>
      </p:ext>
    </p:extLst>
  </p:cSld>
  <p:clrMapOvr>
    <a:masterClrMapping/>
  </p:clrMapOvr>
</p:sld>
</file>

<file path=ppt/theme/theme1.xml><?xml version="1.0" encoding="utf-8"?>
<a:theme xmlns:a="http://schemas.openxmlformats.org/drawingml/2006/main" name="Odznáček">
  <a:themeElements>
    <a:clrScheme name="Odznáček">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Odznáček">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dznáček">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Zeleno-žlutá">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AAABA433669944486956209FAD090FB" ma:contentTypeVersion="33" ma:contentTypeDescription="Vytvoří nový dokument" ma:contentTypeScope="" ma:versionID="9097de1c83a6eba6d0527381c04ccf59">
  <xsd:schema xmlns:xsd="http://www.w3.org/2001/XMLSchema" xmlns:xs="http://www.w3.org/2001/XMLSchema" xmlns:p="http://schemas.microsoft.com/office/2006/metadata/properties" xmlns:ns3="545e56d2-0225-4f08-a72b-edde3a9e2f8a" xmlns:ns4="fe04a458-8a7a-4ce7-bed2-c729e2afdad9" targetNamespace="http://schemas.microsoft.com/office/2006/metadata/properties" ma:root="true" ma:fieldsID="5bb3dfa11558c865182a4b66d9bc1a76" ns3:_="" ns4:_="">
    <xsd:import namespace="545e56d2-0225-4f08-a72b-edde3a9e2f8a"/>
    <xsd:import namespace="fe04a458-8a7a-4ce7-bed2-c729e2afdad9"/>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OCR" minOccurs="0"/>
                <xsd:element ref="ns4:MediaServiceDateTake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GenerationTime" minOccurs="0"/>
                <xsd:element ref="ns4:MediaServiceEventHashCode" minOccurs="0"/>
                <xsd:element ref="ns4:MediaServiceAutoKeyPoints" minOccurs="0"/>
                <xsd:element ref="ns4:MediaServiceKeyPoints"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e56d2-0225-4f08-a72b-edde3a9e2f8a"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04a458-8a7a-4ce7-bed2-c729e2afdad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Teams_Channel_Section_Location" ma:index="40"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ltureName xmlns="fe04a458-8a7a-4ce7-bed2-c729e2afdad9" xsi:nil="true"/>
    <Student_Groups xmlns="fe04a458-8a7a-4ce7-bed2-c729e2afdad9">
      <UserInfo>
        <DisplayName/>
        <AccountId xsi:nil="true"/>
        <AccountType/>
      </UserInfo>
    </Student_Groups>
    <Invited_Teachers xmlns="fe04a458-8a7a-4ce7-bed2-c729e2afdad9" xsi:nil="true"/>
    <Invited_Students xmlns="fe04a458-8a7a-4ce7-bed2-c729e2afdad9" xsi:nil="true"/>
    <IsNotebookLocked xmlns="fe04a458-8a7a-4ce7-bed2-c729e2afdad9" xsi:nil="true"/>
    <DefaultSectionNames xmlns="fe04a458-8a7a-4ce7-bed2-c729e2afdad9" xsi:nil="true"/>
    <Teams_Channel_Section_Location xmlns="fe04a458-8a7a-4ce7-bed2-c729e2afdad9" xsi:nil="true"/>
    <Math_Settings xmlns="fe04a458-8a7a-4ce7-bed2-c729e2afdad9" xsi:nil="true"/>
    <Has_Teacher_Only_SectionGroup xmlns="fe04a458-8a7a-4ce7-bed2-c729e2afdad9" xsi:nil="true"/>
    <Students xmlns="fe04a458-8a7a-4ce7-bed2-c729e2afdad9">
      <UserInfo>
        <DisplayName/>
        <AccountId xsi:nil="true"/>
        <AccountType/>
      </UserInfo>
    </Students>
    <Is_Collaboration_Space_Locked xmlns="fe04a458-8a7a-4ce7-bed2-c729e2afdad9" xsi:nil="true"/>
    <Self_Registration_Enabled xmlns="fe04a458-8a7a-4ce7-bed2-c729e2afdad9" xsi:nil="true"/>
    <FolderType xmlns="fe04a458-8a7a-4ce7-bed2-c729e2afdad9" xsi:nil="true"/>
    <Distribution_Groups xmlns="fe04a458-8a7a-4ce7-bed2-c729e2afdad9" xsi:nil="true"/>
    <AppVersion xmlns="fe04a458-8a7a-4ce7-bed2-c729e2afdad9" xsi:nil="true"/>
    <Templates xmlns="fe04a458-8a7a-4ce7-bed2-c729e2afdad9" xsi:nil="true"/>
    <NotebookType xmlns="fe04a458-8a7a-4ce7-bed2-c729e2afdad9" xsi:nil="true"/>
    <Teachers xmlns="fe04a458-8a7a-4ce7-bed2-c729e2afdad9">
      <UserInfo>
        <DisplayName/>
        <AccountId xsi:nil="true"/>
        <AccountType/>
      </UserInfo>
    </Teachers>
    <TeamsChannelId xmlns="fe04a458-8a7a-4ce7-bed2-c729e2afdad9" xsi:nil="true"/>
    <Owner xmlns="fe04a458-8a7a-4ce7-bed2-c729e2afdad9">
      <UserInfo>
        <DisplayName/>
        <AccountId xsi:nil="true"/>
        <AccountType/>
      </UserInfo>
    </Owner>
    <LMS_Mappings xmlns="fe04a458-8a7a-4ce7-bed2-c729e2afdad9" xsi:nil="true"/>
  </documentManagement>
</p:properties>
</file>

<file path=customXml/itemProps1.xml><?xml version="1.0" encoding="utf-8"?>
<ds:datastoreItem xmlns:ds="http://schemas.openxmlformats.org/officeDocument/2006/customXml" ds:itemID="{6A16A5F1-69C9-445A-8A09-BC662C860428}">
  <ds:schemaRefs>
    <ds:schemaRef ds:uri="http://schemas.microsoft.com/sharepoint/v3/contenttype/forms"/>
  </ds:schemaRefs>
</ds:datastoreItem>
</file>

<file path=customXml/itemProps2.xml><?xml version="1.0" encoding="utf-8"?>
<ds:datastoreItem xmlns:ds="http://schemas.openxmlformats.org/officeDocument/2006/customXml" ds:itemID="{FA8DDEF1-8B18-4399-92FD-E9B2A9BBF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5e56d2-0225-4f08-a72b-edde3a9e2f8a"/>
    <ds:schemaRef ds:uri="fe04a458-8a7a-4ce7-bed2-c729e2afd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F19D8F-70FC-44C7-A14B-4BFEB6E954E8}">
  <ds:schemaRefs>
    <ds:schemaRef ds:uri="http://purl.org/dc/elements/1.1/"/>
    <ds:schemaRef ds:uri="545e56d2-0225-4f08-a72b-edde3a9e2f8a"/>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fe04a458-8a7a-4ce7-bed2-c729e2afdad9"/>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TM10001106[[fn=Odznáček]]</Template>
  <TotalTime>1033</TotalTime>
  <Words>3832</Words>
  <Application>Microsoft Office PowerPoint</Application>
  <PresentationFormat>Širokoúhlá obrazovka</PresentationFormat>
  <Paragraphs>244</Paragraphs>
  <Slides>11</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vt:i4>
      </vt:variant>
    </vt:vector>
  </HeadingPairs>
  <TitlesOfParts>
    <vt:vector size="17" baseType="lpstr">
      <vt:lpstr>Arial</vt:lpstr>
      <vt:lpstr>Calibri</vt:lpstr>
      <vt:lpstr>Gill Sans MT</vt:lpstr>
      <vt:lpstr>hurme_no2-webfont</vt:lpstr>
      <vt:lpstr>Impact</vt:lpstr>
      <vt:lpstr>Odznáček</vt:lpstr>
      <vt:lpstr>A.I. U.I.</vt:lpstr>
      <vt:lpstr>Mysl, myšlení</vt:lpstr>
      <vt:lpstr>TT Turingův test</vt:lpstr>
      <vt:lpstr>Prezentace aplikace PowerPoint</vt:lpstr>
      <vt:lpstr>Prezentace aplikace PowerPoint</vt:lpstr>
      <vt:lpstr>Slabá a silná UI</vt:lpstr>
      <vt:lpstr>Prezentace aplikace PowerPoint</vt:lpstr>
      <vt:lpstr>Prezentace aplikace PowerPoint</vt:lpstr>
      <vt:lpstr>Etické problémy</vt:lpstr>
      <vt:lpstr>Prezentace aplikace PowerPoint</vt:lpstr>
      <vt:lpstr>Evropská komise: pravidla pro vývoj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 Svo</dc:creator>
  <cp:lastModifiedBy>Jindřiška Svobodová</cp:lastModifiedBy>
  <cp:revision>180</cp:revision>
  <cp:lastPrinted>2021-05-11T11:52:11Z</cp:lastPrinted>
  <dcterms:created xsi:type="dcterms:W3CDTF">2019-09-08T19:02:25Z</dcterms:created>
  <dcterms:modified xsi:type="dcterms:W3CDTF">2023-04-24T19:33:26Z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0x010100EAAABA433669944486956209FAD090FB</vt:lpwstr>
  </property>
</Properties>
</file>