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70" r:id="rId6"/>
    <p:sldId id="259" r:id="rId7"/>
    <p:sldId id="260" r:id="rId8"/>
    <p:sldId id="261" r:id="rId9"/>
    <p:sldId id="268" r:id="rId10"/>
    <p:sldId id="272" r:id="rId11"/>
    <p:sldId id="263" r:id="rId12"/>
    <p:sldId id="264" r:id="rId13"/>
    <p:sldId id="262" r:id="rId14"/>
    <p:sldId id="266" r:id="rId15"/>
    <p:sldId id="267" r:id="rId16"/>
    <p:sldId id="269" r:id="rId17"/>
    <p:sldId id="273" r:id="rId18"/>
    <p:sldId id="274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10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64782C-1B8A-8D52-9F95-B7F813287D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EC56698-A4B8-C54E-AE54-8AA89F578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F84BD7-56DB-33EA-C369-D7BC2A204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29C1D6-FD12-DC27-B378-ABA32B16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93BF70-4D49-0659-5102-79AE97B6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E69A7-E76D-4C16-8A0C-0196AAF50CE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739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9898C9-11A5-7A7C-509E-AACB167C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7C0A78-A303-F0ED-55AA-E4805019F0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99E806-B8FA-8887-EB2E-39D795BC1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F3580C-D4A4-57F4-1B8A-343D1CD72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4AA984-9E8A-1C26-44D6-3128A037B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E5E71-EC54-4396-97B9-6DF8F0DA758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755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45718B0-4B15-680F-0F66-15E43FECEC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6E18203-787C-6E78-1317-54CC7EA45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19B1A3-8289-BF11-CFEC-FB9D73738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D702D8-D4BE-1E9C-B18D-C389E98F2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01A409-8553-5E27-4D10-6E5D80E62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09CD8-969D-4447-B3A0-B804416A93C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001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21A48D-D59B-2805-4642-1841A6AC6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0B1C63-8554-8814-46E5-62CE37DE0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57F53F-8E1D-BB97-16AB-CE9AE77DF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788484-FBAA-EC06-CCC1-45210E32A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9BD5B7-77A2-F1FE-C492-599D464B0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F52C7-B6CF-4DE0-8370-FEBE788AC43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1167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E2A189-0352-79E4-8A8F-E1BA4BC77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5A27FE-19A2-6294-84A6-FAAB5F570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DA1102-EDB7-ECF2-2EDF-F5B980176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9C80EE-3469-6FFC-B40A-3CB27CEA4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B2547D-4367-621E-7443-2980FC58D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21BE-A076-4885-9CD3-459645AC2D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9991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9402FE-96D9-512B-1AA8-000C1AA49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7B3C49-B99E-C241-FC93-54617214C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96F6A72-3568-5E12-2DB7-F3828BC94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CE9CEA-D0CE-BF73-2986-76F70846B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7C32AD5-7904-4FFA-EAD3-4055BAC09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FE030E8-C2C9-D781-CBCA-4FE6CB19C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4A0B2-84A7-432F-B5E6-3E85E9BA55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89127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A318A9-5B8E-FF0E-F6DE-33B988615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5ED62F-D67C-0252-C520-59F4D7F96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25C29C3-9791-1B04-7435-9EDFB63F8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3FD2A8E-13CF-DABB-1B7C-6E26BF11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084137B-73EA-68E3-A8BA-E49F6C34CE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D320B57-E534-CFA4-8E8C-51B388209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1919117-7DF5-7970-8B60-B262E8B15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65D9E90-9576-D43C-FEAE-431808C1D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02622B-4307-4915-81C8-FC01FB2D2EF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6873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0FCF93-A4AC-B6B5-8BC1-FB6AB91B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F139DDC-32E5-790F-BDC9-39B72E2EF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027014D-E5CE-F779-873A-2E538D192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D85EC5-3919-915D-0D35-951AFEF39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3F36A-8A4A-4B6B-9969-E13F6AE8F53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6110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6036457-AFFE-4D34-2A35-2BE81C8ED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5D8FB37-8D91-A830-2896-70B1B8A69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29FB9AE-36DA-BA3B-F229-59B28E6D6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4D78D2-408C-408E-B3BC-04AED2F884B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1326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6E1D18-D5BF-AB7E-E7C0-6AF8DD139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B46611-0CC7-C9C4-E553-A8A9644A2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880670C-27A0-8E5F-17BD-02380BA49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012C7A-6DA2-3474-0D8D-8C46581EF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8F1B48-895D-B167-D466-31994815D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34A96DC-EBE3-5AE5-407F-D3346B091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F4197-1021-45EB-A458-F171D609A84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780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EA86A-8574-3110-A5C3-F2541E2AB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B335C27-EF6D-049F-2D1E-BFFD5C9133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5AA223E-595A-E23B-3FBB-BB5B40F89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AE100A4-C96C-AB90-670F-D5F9406F4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1D0744-454E-6252-DC2F-B4A51E5B4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04323A-47DF-A9BC-D2AC-E274C5ABD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5D40C-E485-4FD7-88FC-FBA342C2635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898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14D44C1-3C69-E3BF-C063-941F6857F1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5E5C75-56EE-E572-FD31-B948C74DC0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175F7E8-E685-E54F-4BDF-28C6757C32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CA8807E-8ECA-BB16-5365-37516F01EC6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F74999C-ABE1-3FFF-87DA-6D78CA91AF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2B680D-1907-4B7B-9697-C280DDDBF89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73E9113-AE94-82B3-F192-5C16CBBDBA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cs-CZ" altLang="cs-CZ" sz="4400"/>
              <a:t>Zlaté pravidlo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4E7E1F3-E584-C4A7-06C7-ABCF7F92155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cs-CZ" altLang="cs-CZ" sz="3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3BB6075-92FC-E757-601C-4BA8024297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993B894-2711-CEF1-3136-B7BD770DB3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cs-CZ" altLang="cs-CZ"/>
          </a:p>
          <a:p>
            <a:pPr algn="ctr">
              <a:buFontTx/>
              <a:buNone/>
            </a:pPr>
            <a:endParaRPr lang="cs-CZ" altLang="cs-CZ"/>
          </a:p>
          <a:p>
            <a:pPr algn="ctr">
              <a:buFontTx/>
              <a:buNone/>
            </a:pPr>
            <a:r>
              <a:rPr lang="cs-CZ" altLang="cs-CZ"/>
              <a:t>Jak na námitky reagovat?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8E8898A-1E4E-1B11-2DB8-1F6955405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Řešení námitek I.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F007626-0E73-7EB9-E8D1-A44CA06A6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/>
              <a:t>Úprava v reakci na první námitku:</a:t>
            </a:r>
          </a:p>
          <a:p>
            <a:r>
              <a:rPr lang="cs-CZ" altLang="cs-CZ"/>
              <a:t>N2: Co druzí nechtějí, abyste jim činili, to jim nečiňte.</a:t>
            </a:r>
          </a:p>
          <a:p>
            <a:r>
              <a:rPr lang="cs-CZ" altLang="cs-CZ"/>
              <a:t>P2: Jak druzí lidé chtějí, abyste s nimi jednali, tak s nimi jednejte.</a:t>
            </a:r>
          </a:p>
          <a:p>
            <a:pPr>
              <a:buFontTx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3DB7E1D-7111-9DE9-B9EC-74FDCB7CC8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Řešení námitek II.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E7B40D3-8ED9-9325-3679-AAB33E37D6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/>
              <a:t>Úprava v reakci na první námitku:</a:t>
            </a:r>
          </a:p>
          <a:p>
            <a:r>
              <a:rPr lang="cs-CZ" altLang="cs-CZ"/>
              <a:t>N2: Co druzí nechtějí, abyste jim činili, to jim nečiňte.</a:t>
            </a:r>
          </a:p>
          <a:p>
            <a:r>
              <a:rPr lang="cs-CZ" altLang="cs-CZ"/>
              <a:t>P2: Jak druzí lidé chtějí, abyste s nimi jednali, tak s nimi jednejte.</a:t>
            </a:r>
          </a:p>
          <a:p>
            <a:pPr>
              <a:buFontTx/>
              <a:buNone/>
            </a:pPr>
            <a:r>
              <a:rPr lang="cs-CZ" altLang="cs-CZ"/>
              <a:t>Ale to už rovnou můžeme říci:</a:t>
            </a:r>
          </a:p>
          <a:p>
            <a:r>
              <a:rPr lang="cs-CZ" altLang="cs-CZ"/>
              <a:t>N3: Nedělej, co si druzí nepřejí.</a:t>
            </a:r>
          </a:p>
          <a:p>
            <a:r>
              <a:rPr lang="cs-CZ" altLang="cs-CZ"/>
              <a:t>P3: Plň přání druhých.</a:t>
            </a:r>
          </a:p>
          <a:p>
            <a:pPr>
              <a:buFontTx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519BE07-8CEB-2DF1-2E67-8EEEDB3789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Řešení námitek III.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F134961-9CE8-7972-6465-C40B5B863D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Ale co druhá námitka – přehnané nároky?</a:t>
            </a:r>
          </a:p>
          <a:p>
            <a:r>
              <a:rPr lang="cs-CZ" altLang="cs-CZ"/>
              <a:t>Evangelijní radikalita</a:t>
            </a:r>
          </a:p>
          <a:p>
            <a:pPr lvl="1"/>
            <a:r>
              <a:rPr lang="pl-PL" altLang="cs-CZ"/>
              <a:t>Kdo by se s tebou chtěl soudit o košili, dej mu i plášť.</a:t>
            </a:r>
          </a:p>
          <a:p>
            <a:pPr lvl="1"/>
            <a:r>
              <a:rPr lang="cs-CZ" altLang="cs-CZ"/>
              <a:t>Kdo tě donutí ke službě na jednu míli, jdi s ním dvě.</a:t>
            </a:r>
          </a:p>
          <a:p>
            <a:pPr lvl="1"/>
            <a:r>
              <a:rPr lang="cs-CZ" altLang="cs-CZ"/>
              <a:t>Jdi, prodej všechno, co máš, a rozdej chudým.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0FA6FD4D-981F-663D-E270-7B1CD3CE05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Řešení námitek IV.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3801D1F-4F54-9181-C839-FE1EE29C7D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Ale co druhá námitka – přehnané nároky?</a:t>
            </a:r>
          </a:p>
          <a:p>
            <a:pPr>
              <a:lnSpc>
                <a:spcPct val="90000"/>
              </a:lnSpc>
            </a:pPr>
            <a:r>
              <a:rPr lang="cs-CZ" altLang="cs-CZ"/>
              <a:t>Evangelijní radikalita</a:t>
            </a:r>
          </a:p>
          <a:p>
            <a:pPr lvl="1">
              <a:lnSpc>
                <a:spcPct val="90000"/>
              </a:lnSpc>
            </a:pPr>
            <a:r>
              <a:rPr lang="pl-PL" altLang="cs-CZ"/>
              <a:t>Kdo by se s tebou chtěl soudit o košili, dej mu i plášť.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Kdo tě donutí ke službě na jednu míli, jdi s ním dvě.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Jdi, prodej všechno, co máš, a rozdej chudým.</a:t>
            </a:r>
          </a:p>
          <a:p>
            <a:pPr>
              <a:lnSpc>
                <a:spcPct val="90000"/>
              </a:lnSpc>
            </a:pPr>
            <a:r>
              <a:rPr lang="cs-CZ" altLang="cs-CZ"/>
              <a:t>Respektuj zlaté pravidlo a nenech si ubližovat.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D454EBF-360D-9DD1-BBC3-937F7310F6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Řešení námitek V.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A650C52-DD4D-3CFC-DE84-0A1FD8671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N4: To, co vyčítáš svému bližnímu, sám mu nedělej.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P4: Jednej s druhými jen tak, jak jsi ochoten souhlasit, aby oni jednali s tebou.</a:t>
            </a:r>
          </a:p>
          <a:p>
            <a:pPr>
              <a:lnSpc>
                <a:spcPct val="80000"/>
              </a:lnSpc>
            </a:pPr>
            <a:endParaRPr lang="cs-CZ" altLang="cs-CZ" sz="2800"/>
          </a:p>
          <a:p>
            <a:pPr>
              <a:lnSpc>
                <a:spcPct val="80000"/>
              </a:lnSpc>
            </a:pPr>
            <a:r>
              <a:rPr lang="cs-CZ" altLang="cs-CZ" sz="2800"/>
              <a:t>Řešení námitky přehnaných nároků - mnohé věci si od druhých přejeme, ale uznáváme, že mají plné právo nám tato přání nesplnit a jejich nesplnění jim proto nevyčítáme.</a:t>
            </a:r>
          </a:p>
          <a:p>
            <a:pPr>
              <a:lnSpc>
                <a:spcPct val="80000"/>
              </a:lnSpc>
            </a:pPr>
            <a:endParaRPr lang="cs-CZ" altLang="cs-CZ" sz="2800"/>
          </a:p>
          <a:p>
            <a:pPr>
              <a:lnSpc>
                <a:spcPct val="80000"/>
              </a:lnSpc>
            </a:pPr>
            <a:r>
              <a:rPr lang="cs-CZ" altLang="cs-CZ" sz="2800"/>
              <a:t>Ztratil se rozdíl mezi N a P, ale zůstává první námitka (lze ověřit příkladem kuřáka)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F4CC982-EE0B-3662-0F41-6E4EA0ABB8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Řešení námitek VI. - Gensler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3D8A1D6-AE4F-DC70-8250-859F6DF5BA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>
              <a:buFontTx/>
              <a:buNone/>
            </a:pPr>
            <a:r>
              <a:rPr lang="pl-PL" altLang="cs-CZ" sz="2800"/>
              <a:t>P5: Jednej s druhými jen tak, jak jsi ochoten souhlasit, aby oni jednali ve stejné situaci s tebou.</a:t>
            </a:r>
          </a:p>
          <a:p>
            <a:r>
              <a:rPr lang="pl-PL" altLang="cs-CZ" sz="2400" b="1"/>
              <a:t>Jsi ochoten souhlasit </a:t>
            </a:r>
            <a:r>
              <a:rPr lang="pl-PL" altLang="cs-CZ" sz="2400"/>
              <a:t>= nevyčítal bys jim to, neobviňoval bys je z nemorálnosti</a:t>
            </a:r>
            <a:endParaRPr lang="pl-PL" altLang="cs-CZ" sz="2400" b="1"/>
          </a:p>
          <a:p>
            <a:r>
              <a:rPr lang="pl-PL" altLang="cs-CZ" sz="2400" b="1"/>
              <a:t>Ve stejné situaci</a:t>
            </a:r>
            <a:r>
              <a:rPr lang="pl-PL" altLang="cs-CZ" sz="2400"/>
              <a:t> = kdybys nejen byl na jejich místě, ale měl i stejná přání (potřeby, preference, chutě, averze), jako oni.</a:t>
            </a:r>
          </a:p>
          <a:p>
            <a:r>
              <a:rPr lang="pl-PL" altLang="cs-CZ" sz="2400" b="1"/>
              <a:t>Oddělení emoční a racionální stránky</a:t>
            </a:r>
            <a:r>
              <a:rPr lang="pl-PL" altLang="cs-CZ" sz="2400"/>
              <a:t> – při představě sebe na místě jiného si nechám vlastní názory, ale přejmu pocity, motivace, přání druhého člověka.</a:t>
            </a:r>
            <a:endParaRPr lang="cs-CZ" altLang="cs-CZ"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3BDC1FD-438D-2E43-8613-49DD2EECE7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BC9E634-9750-1F7F-1749-58A96B829D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cs-CZ" altLang="cs-CZ"/>
          </a:p>
          <a:p>
            <a:pPr algn="ctr">
              <a:buFontTx/>
              <a:buNone/>
            </a:pPr>
            <a:endParaRPr lang="cs-CZ" altLang="cs-CZ"/>
          </a:p>
          <a:p>
            <a:pPr algn="ctr">
              <a:buFontTx/>
              <a:buNone/>
            </a:pPr>
            <a:r>
              <a:rPr lang="cs-CZ" altLang="cs-CZ"/>
              <a:t>Námitky proti Genslerově zlatému pravidlu?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1DE8BFD-D86E-3F69-90A0-52C62707BF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Pouhý hlídač konzistence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A67A766-462B-EBF6-92E2-B9071188AA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err="1"/>
              <a:t>Genslerovo</a:t>
            </a:r>
            <a:r>
              <a:rPr lang="cs-CZ" altLang="cs-CZ" dirty="0"/>
              <a:t> zlaté pravidlo jen hlídá konzistenci morálních názorů, ale žádné konkrétní morální názory nepředepisuje.</a:t>
            </a:r>
          </a:p>
          <a:p>
            <a:pPr>
              <a:buFontTx/>
              <a:buNone/>
            </a:pPr>
            <a:r>
              <a:rPr lang="cs-CZ" altLang="cs-CZ" dirty="0"/>
              <a:t>Příklady:</a:t>
            </a:r>
          </a:p>
          <a:p>
            <a:r>
              <a:rPr lang="cs-CZ" altLang="cs-CZ" sz="2400" dirty="0"/>
              <a:t>Morální skeptik neuznávající jakékoliv etické zásady nemá s </a:t>
            </a:r>
            <a:r>
              <a:rPr lang="cs-CZ" altLang="cs-CZ" sz="2400" dirty="0" err="1"/>
              <a:t>Genslerovým</a:t>
            </a:r>
            <a:r>
              <a:rPr lang="cs-CZ" altLang="cs-CZ" sz="2400" dirty="0"/>
              <a:t> zlatým pravidlem problém.</a:t>
            </a:r>
          </a:p>
          <a:p>
            <a:r>
              <a:rPr lang="cs-CZ" altLang="cs-CZ" sz="2400" dirty="0"/>
              <a:t>Přesvědčený nacista nemá s </a:t>
            </a:r>
            <a:r>
              <a:rPr lang="cs-CZ" altLang="cs-CZ" sz="2400" dirty="0" err="1"/>
              <a:t>Genslerovým</a:t>
            </a:r>
            <a:r>
              <a:rPr lang="cs-CZ" altLang="cs-CZ" sz="2400" dirty="0"/>
              <a:t> zlatým pravidlem problém.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BA7F7C-CBCB-426B-AD37-18A538753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Zlaté pravidlo 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BD4819-521A-4C98-998F-E673630C1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/>
          <a:lstStyle/>
          <a:p>
            <a:r>
              <a:rPr lang="cs-CZ" sz="1800" dirty="0"/>
              <a:t>zásada, podle které bychom měli jednat s druhými tak, jak bychom si přáli, aby jednali s námi. Jde o etiku reciprocity, což znamená, že bychom měli jednat s druhými tak, jak bychom si přáli, aby jednali s námi (nikoli nutně tak, jak nás skutečně jednají).</a:t>
            </a:r>
          </a:p>
          <a:p>
            <a:r>
              <a:rPr lang="cs-CZ" sz="1800" dirty="0"/>
              <a:t>Zásada se objevuje v různých náboženstvích a věroukách po celá staletí. </a:t>
            </a:r>
          </a:p>
          <a:p>
            <a:r>
              <a:rPr lang="cs-CZ" sz="1800" dirty="0"/>
              <a:t>Může se projevovat jako pozitivní nebo negativní pravidlo:</a:t>
            </a:r>
          </a:p>
          <a:p>
            <a:endParaRPr lang="cs-CZ" sz="18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81D505D-F162-42E5-AC0A-4EF86A9F8326}"/>
              </a:ext>
            </a:extLst>
          </p:cNvPr>
          <p:cNvSpPr txBox="1"/>
          <p:nvPr/>
        </p:nvSpPr>
        <p:spPr>
          <a:xfrm>
            <a:off x="752398" y="3755580"/>
            <a:ext cx="7934402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/>
              <a:t>Pozitivní forma</a:t>
            </a:r>
            <a:r>
              <a:rPr lang="cs-CZ" dirty="0"/>
              <a:t>: „Jednej s druhými tak, jak bys chtěl, aby oni jednali s tebou.“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/>
              <a:t>Negativní forma</a:t>
            </a:r>
            <a:r>
              <a:rPr lang="cs-CZ" dirty="0"/>
              <a:t>: „Nedělej druhým to, co bys nechtěl, aby oni dělali tobě.“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/>
              <a:t>Empatická forma</a:t>
            </a:r>
            <a:r>
              <a:rPr lang="cs-CZ" dirty="0"/>
              <a:t>: „To, co přeješ druhým, přeješ i sobě.“</a:t>
            </a:r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7EDBB9B-C15B-45EA-AFCD-28F2270D9013}"/>
              </a:ext>
            </a:extLst>
          </p:cNvPr>
          <p:cNvSpPr txBox="1"/>
          <p:nvPr/>
        </p:nvSpPr>
        <p:spPr>
          <a:xfrm>
            <a:off x="627430" y="5617628"/>
            <a:ext cx="77800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Zásada připomíná, že respekt a ohleduplnost jsou klíčové pro dobré mezilidské vztahy. </a:t>
            </a:r>
          </a:p>
        </p:txBody>
      </p:sp>
    </p:spTree>
    <p:extLst>
      <p:ext uri="{BB962C8B-B14F-4D97-AF65-F5344CB8AC3E}">
        <p14:creationId xmlns:p14="http://schemas.microsoft.com/office/powerpoint/2010/main" val="494540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5F568C2-B048-DA06-BD9E-C9780CF936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Formulace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764943D-8083-60D7-14C9-667B13C58C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altLang="cs-CZ" sz="2800"/>
              <a:t>N1: Co nechceš, aby ti jiní činili, nečiň ty jim.</a:t>
            </a:r>
          </a:p>
          <a:p>
            <a:r>
              <a:rPr lang="pl-PL" altLang="cs-CZ" sz="2800"/>
              <a:t>P1: Jak chcete, aby lidé jednali s vámi, tak jednejte vy s nimi.</a:t>
            </a:r>
          </a:p>
          <a:p>
            <a:endParaRPr lang="pl-PL" altLang="cs-CZ" sz="2800"/>
          </a:p>
          <a:p>
            <a:r>
              <a:rPr lang="pl-PL" altLang="cs-CZ" sz="2800"/>
              <a:t>N = negativní varianta</a:t>
            </a:r>
          </a:p>
          <a:p>
            <a:r>
              <a:rPr lang="pl-PL" altLang="cs-CZ" sz="2800"/>
              <a:t>P = pozitivní varianta</a:t>
            </a:r>
          </a:p>
          <a:p>
            <a:endParaRPr lang="pl-PL" altLang="cs-CZ" sz="2800"/>
          </a:p>
          <a:p>
            <a:r>
              <a:rPr lang="pl-PL" altLang="cs-CZ" sz="2800"/>
              <a:t>Je mezi N1 a P1 důležitý praktický rozdíl? Je P1 náročnější?</a:t>
            </a:r>
            <a:endParaRPr lang="cs-CZ" altLang="cs-CZ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8731572-C29E-59A3-8DD2-81A7626ED6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Rozšíření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2C9AB3E-9E9C-1482-504F-771161E41A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Důležitá součást velkých náboženství</a:t>
            </a:r>
          </a:p>
          <a:p>
            <a:r>
              <a:rPr lang="cs-CZ" altLang="cs-CZ"/>
              <a:t>Užitečné pro dialog kultur</a:t>
            </a:r>
          </a:p>
          <a:p>
            <a:r>
              <a:rPr lang="cs-CZ" altLang="cs-CZ"/>
              <a:t>Zřejmě lidově nejpopulárnější etická zásada</a:t>
            </a:r>
          </a:p>
          <a:p>
            <a:r>
              <a:rPr lang="cs-CZ" altLang="cs-CZ"/>
              <a:t>Filozofové se mu však příliš nevěnují…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FCCCB30-7254-C3EC-7964-C9E8A2BB3F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91BED4A-D8D3-B4F2-A895-FDC639CCCC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cs-CZ" altLang="cs-CZ"/>
          </a:p>
          <a:p>
            <a:pPr algn="ctr">
              <a:buFontTx/>
              <a:buNone/>
            </a:pPr>
            <a:endParaRPr lang="cs-CZ" altLang="cs-CZ"/>
          </a:p>
          <a:p>
            <a:pPr algn="ctr">
              <a:buFontTx/>
              <a:buNone/>
            </a:pPr>
            <a:r>
              <a:rPr lang="cs-CZ" altLang="cs-CZ"/>
              <a:t>Námitky proti zlatému pravidlu?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ADC943D-80F6-5204-0B14-24ABDCD9A7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Námitka odlišných preferencí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D67C20A-07F9-1135-FA8C-84BFAB4291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Některým lidem mohou vadit způsoby jednání, které mně vyhovují.</a:t>
            </a:r>
          </a:p>
          <a:p>
            <a:r>
              <a:rPr lang="cs-CZ" altLang="cs-CZ"/>
              <a:t>…a naopak</a:t>
            </a:r>
          </a:p>
          <a:p>
            <a:endParaRPr lang="cs-CZ" altLang="cs-CZ"/>
          </a:p>
          <a:p>
            <a:pPr>
              <a:buFontTx/>
              <a:buNone/>
            </a:pPr>
            <a:r>
              <a:rPr lang="cs-CZ" altLang="cs-CZ"/>
              <a:t>Příklad: kuřákovi zlaté pravidlo nezabrání obtěžovat jiné kouřem, protože mu kouř nevadí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FC152AA-FCB2-AECE-EC5A-0D17E8F619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Kantova námitka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A606D6A-EE04-5E14-4399-9D52D15A6A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Soudce by nemohl nikoho odsoudit, protože sám by si nepřál být odsouzen.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06E2952-BB03-2008-7E52-DF9FFC5F71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Námitka přehnaných nároků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8EA8178-5539-BA8F-41AF-746E25B677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Vzorné dodržení zlatého pravidla by nám zakázalo odmítat jakékoli žádosti druhých (nemohli bychom říkat ne), protože sami si přejeme, aby druzí naše prosby plnili.</a:t>
            </a:r>
          </a:p>
          <a:p>
            <a:r>
              <a:rPr lang="cs-CZ" altLang="cs-CZ"/>
              <a:t>Příklady: nemohli bychom sekat trávník, rozdali bychom všechny peníze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9936B9A-1A84-2DB1-8745-E27F2767F5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Námitka sv. Augustina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5A984A4-A056-46A2-15F2-477D9A0B62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Mohl bych si přát od druhých špatné věci (například aby mě opíjeli) a pak to dělat druhým.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797</Words>
  <Application>Microsoft Office PowerPoint</Application>
  <PresentationFormat>Předvádění na obrazovce (4:3)</PresentationFormat>
  <Paragraphs>84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Arial</vt:lpstr>
      <vt:lpstr>Výchozí návrh</vt:lpstr>
      <vt:lpstr>Zlaté pravidlo</vt:lpstr>
      <vt:lpstr>Zlaté pravidlo je </vt:lpstr>
      <vt:lpstr>Formulace</vt:lpstr>
      <vt:lpstr>Rozšíření</vt:lpstr>
      <vt:lpstr>Prezentace aplikace PowerPoint</vt:lpstr>
      <vt:lpstr>Námitka odlišných preferencí</vt:lpstr>
      <vt:lpstr>Kantova námitka</vt:lpstr>
      <vt:lpstr>Námitka přehnaných nároků</vt:lpstr>
      <vt:lpstr>Námitka sv. Augustina</vt:lpstr>
      <vt:lpstr>Prezentace aplikace PowerPoint</vt:lpstr>
      <vt:lpstr>Řešení námitek I.</vt:lpstr>
      <vt:lpstr>Řešení námitek II.</vt:lpstr>
      <vt:lpstr>Řešení námitek III.</vt:lpstr>
      <vt:lpstr>Řešení námitek IV.</vt:lpstr>
      <vt:lpstr>Řešení námitek V.</vt:lpstr>
      <vt:lpstr>Řešení námitek VI. - Gensler</vt:lpstr>
      <vt:lpstr>Prezentace aplikace PowerPoint</vt:lpstr>
      <vt:lpstr>Pouhý hlídač konzistence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Zlaté pravidlo</dc:title>
  <dc:creator>anonymní</dc:creator>
  <cp:lastModifiedBy>lektor</cp:lastModifiedBy>
  <cp:revision>8</cp:revision>
  <dcterms:created xsi:type="dcterms:W3CDTF">2014-10-16T09:11:29Z</dcterms:created>
  <dcterms:modified xsi:type="dcterms:W3CDTF">2024-04-27T11:37:01Z</dcterms:modified>
</cp:coreProperties>
</file>