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84" r:id="rId4"/>
    <p:sldId id="287" r:id="rId5"/>
    <p:sldId id="271" r:id="rId6"/>
    <p:sldId id="286" r:id="rId7"/>
    <p:sldId id="270" r:id="rId8"/>
    <p:sldId id="272" r:id="rId9"/>
    <p:sldId id="285" r:id="rId10"/>
    <p:sldId id="283" r:id="rId11"/>
    <p:sldId id="282" r:id="rId12"/>
    <p:sldId id="281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7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7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4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3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/fr/francais-langue-etrangere-fle/7013400" TargetMode="External"/><Relationship Id="rId2" Type="http://schemas.openxmlformats.org/officeDocument/2006/relationships/hyperlink" Target="https://www.liveworksheets.com/w/fr/francais-langue-etrangere-fle/15226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epointdufle.net/ressources_fle/adjectifs_prononciation1.htm" TargetMode="External"/><Relationship Id="rId5" Type="http://schemas.openxmlformats.org/officeDocument/2006/relationships/hyperlink" Target="https://www.liveworksheets.com/w/fr/francais-langue-etrangere-fle/1037106" TargetMode="External"/><Relationship Id="rId4" Type="http://schemas.openxmlformats.org/officeDocument/2006/relationships/hyperlink" Target="https://www.liveworksheets.com/w/fr/francais-langue-etrangere-fle/66435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dcastfrancaisfacile.com/exercices/drapeaux-et-couleur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french.com/French/Vocabulaire/Exos_vocabulaire/Loisirs/audioPlans/plans_we_qcm.ht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889470047/les-nationalites-flash-card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aisfacile.rfi.fr/fr/r%C3%A9viser/20230606-les-pr%C3%A9positions-devant-les-noms-de-pays" TargetMode="External"/><Relationship Id="rId2" Type="http://schemas.openxmlformats.org/officeDocument/2006/relationships/hyperlink" Target="https://www.youtube.com/watch?v=sXM1FoMLqo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FAD1EB-D425-D763-8F3F-54E2E9014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sk-SK" sz="8000" dirty="0" err="1"/>
              <a:t>Týden</a:t>
            </a:r>
            <a:r>
              <a:rPr lang="sk-SK" sz="8000"/>
              <a:t> 4</a:t>
            </a:r>
            <a:endParaRPr lang="sk-SK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B4AF6F-8293-C5BB-3EE5-6589F3B0C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606" y="4860965"/>
            <a:ext cx="5455043" cy="1572768"/>
          </a:xfrm>
        </p:spPr>
        <p:txBody>
          <a:bodyPr>
            <a:normAutofit/>
          </a:bodyPr>
          <a:lstStyle/>
          <a:p>
            <a:r>
              <a:rPr lang="sk-SK" dirty="0" err="1"/>
              <a:t>FJ0002</a:t>
            </a:r>
            <a:endParaRPr lang="sk-SK" dirty="0"/>
          </a:p>
          <a:p>
            <a:r>
              <a:rPr lang="sk-SK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Soňa Linhartová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2988F"/>
          </a:solidFill>
          <a:ln w="38100" cap="rnd">
            <a:solidFill>
              <a:srgbClr val="C2988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FFF5F-60B2-4796-A3C1-DA7A8253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633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02E51B29-E232-D76D-878C-A15034A4A6C3}"/>
              </a:ext>
            </a:extLst>
          </p:cNvPr>
          <p:cNvSpPr txBox="1"/>
          <p:nvPr/>
        </p:nvSpPr>
        <p:spPr>
          <a:xfrm>
            <a:off x="1130948" y="935780"/>
            <a:ext cx="93329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 err="1">
                <a:latin typeface="Caladea" panose="02040503050406030204" pitchFamily="18" charset="-18"/>
              </a:rPr>
              <a:t>Exercices</a:t>
            </a:r>
            <a:r>
              <a:rPr lang="sk-SK" b="1" dirty="0">
                <a:latin typeface="Caladea" panose="02040503050406030204" pitchFamily="18" charset="-18"/>
              </a:rPr>
              <a:t> </a:t>
            </a:r>
            <a:r>
              <a:rPr lang="sk-SK" b="1" dirty="0" err="1">
                <a:latin typeface="Caladea" panose="02040503050406030204" pitchFamily="18" charset="-18"/>
              </a:rPr>
              <a:t>pour</a:t>
            </a:r>
            <a:r>
              <a:rPr lang="sk-SK" b="1" dirty="0">
                <a:latin typeface="Caladea" panose="02040503050406030204" pitchFamily="18" charset="-18"/>
              </a:rPr>
              <a:t> </a:t>
            </a:r>
            <a:r>
              <a:rPr lang="sk-SK" b="1" dirty="0" err="1">
                <a:latin typeface="Caladea" panose="02040503050406030204" pitchFamily="18" charset="-18"/>
              </a:rPr>
              <a:t>vous</a:t>
            </a:r>
            <a:r>
              <a:rPr lang="sk-SK" b="1" dirty="0">
                <a:latin typeface="Caladea" panose="02040503050406030204" pitchFamily="18" charset="-18"/>
              </a:rPr>
              <a:t>:</a:t>
            </a:r>
          </a:p>
          <a:p>
            <a:endParaRPr lang="sk-SK" b="1" dirty="0">
              <a:latin typeface="Caladea" panose="02040503050406030204" pitchFamily="18" charset="-18"/>
            </a:endParaRPr>
          </a:p>
          <a:p>
            <a:r>
              <a:rPr lang="sk-SK" b="1" dirty="0" err="1">
                <a:latin typeface="Caladea" panose="02040503050406030204" pitchFamily="18" charset="-18"/>
              </a:rPr>
              <a:t>PŘEDLOŽKY</a:t>
            </a:r>
            <a:r>
              <a:rPr lang="sk-SK" b="1" dirty="0">
                <a:latin typeface="Caladea" panose="02040503050406030204" pitchFamily="18" charset="-18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Caladea" panose="02040503050406030204" pitchFamily="18" charset="-18"/>
                <a:hlinkClick r:id="rId2"/>
              </a:rPr>
              <a:t>https://www.liveworksheets.com/w/fr/francais-langue-etrangere-fle/1522646</a:t>
            </a: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Caladea" panose="02040503050406030204" pitchFamily="18" charset="-18"/>
                <a:hlinkClick r:id="rId3"/>
              </a:rPr>
              <a:t>https://www.liveworksheets.com/w/fr/francais-langue-etrangere-fle/7013400</a:t>
            </a:r>
            <a:endParaRPr lang="sk-SK" dirty="0">
              <a:latin typeface="Caladea" panose="02040503050406030204" pitchFamily="18" charset="-18"/>
            </a:endParaRPr>
          </a:p>
          <a:p>
            <a:endParaRPr lang="sk-SK" dirty="0">
              <a:latin typeface="Caladea" panose="02040503050406030204" pitchFamily="18" charset="-18"/>
            </a:endParaRPr>
          </a:p>
          <a:p>
            <a:r>
              <a:rPr lang="cs-CZ" b="1" dirty="0">
                <a:latin typeface="Caladea" panose="02040503050406030204" pitchFamily="18" charset="-18"/>
              </a:rPr>
              <a:t>NÁRODNOSTI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Caladea" panose="02040503050406030204" pitchFamily="18" charset="-18"/>
                <a:hlinkClick r:id="rId4"/>
              </a:rPr>
              <a:t>https://www.liveworksheets.com/w/fr/francais-langue-etrangere-fle/664357</a:t>
            </a: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Caladea" panose="02040503050406030204" pitchFamily="18" charset="-18"/>
                <a:hlinkClick r:id="rId5"/>
              </a:rPr>
              <a:t>https://www.liveworksheets.com/w/fr/francais-langue-etrangere-fle/1037106</a:t>
            </a: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r>
              <a:rPr lang="cs-CZ" b="1" dirty="0">
                <a:latin typeface="Caladea" panose="02040503050406030204" pitchFamily="18" charset="-18"/>
              </a:rPr>
              <a:t>VÝSLOVNOST PŘÍDAVNÝCH JMEN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Caladea" panose="02040503050406030204" pitchFamily="18" charset="-18"/>
                <a:hlinkClick r:id="rId6"/>
              </a:rPr>
              <a:t>https://www.lepointdufle.net/ressources_fle/adjectifs_prononciation1.htm</a:t>
            </a: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1895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76BE68C4-382D-CB40-F375-3AE7A740D0A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err="1"/>
              <a:t>Adverbes</a:t>
            </a:r>
            <a:r>
              <a:rPr lang="sk-SK" sz="6600" dirty="0"/>
              <a:t> de </a:t>
            </a:r>
            <a:r>
              <a:rPr lang="sk-SK" sz="6600" dirty="0" err="1"/>
              <a:t>quantité</a:t>
            </a:r>
            <a:endParaRPr lang="sk-SK" sz="66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278C15C-E924-F33E-9C14-9F90E649D28C}"/>
              </a:ext>
            </a:extLst>
          </p:cNvPr>
          <p:cNvSpPr txBox="1"/>
          <p:nvPr/>
        </p:nvSpPr>
        <p:spPr>
          <a:xfrm>
            <a:off x="838200" y="1690688"/>
            <a:ext cx="5312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/>
              <a:t>Dokument v </a:t>
            </a:r>
            <a:r>
              <a:rPr lang="sk-SK" sz="4400" dirty="0" err="1"/>
              <a:t>ISu</a:t>
            </a:r>
            <a:r>
              <a:rPr lang="sk-SK" sz="4400" dirty="0"/>
              <a:t>: </a:t>
            </a:r>
            <a:r>
              <a:rPr lang="sk-SK" sz="4400" b="1" dirty="0" err="1">
                <a:solidFill>
                  <a:srgbClr val="C00000"/>
                </a:solidFill>
              </a:rPr>
              <a:t>adverbes</a:t>
            </a:r>
            <a:r>
              <a:rPr lang="sk-SK" sz="4400" b="1" dirty="0">
                <a:solidFill>
                  <a:srgbClr val="C00000"/>
                </a:solidFill>
              </a:rPr>
              <a:t> de </a:t>
            </a:r>
            <a:r>
              <a:rPr lang="sk-SK" sz="4400" b="1" dirty="0" err="1">
                <a:solidFill>
                  <a:srgbClr val="C00000"/>
                </a:solidFill>
              </a:rPr>
              <a:t>quantité</a:t>
            </a:r>
            <a:r>
              <a:rPr lang="sk-SK" sz="4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11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EF91567-9A46-878A-8FD0-C50143B0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46" y="-218489"/>
            <a:ext cx="8591107" cy="70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1FF7A-8466-2EC4-DF36-4613385B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5E4C47-6976-A206-784A-01751A1F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https://www.podcastfrancaisfacile.com/exercices/drapeaux-et-couleurs.html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726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3244-9CFB-8A3D-F9A8-8F188FEA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CONTENUe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9EC81D-69CE-5213-BCDF-0BB89B1F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Caladea" panose="02040503050406030204" pitchFamily="18" charset="-18"/>
              </a:rPr>
              <a:t>Blízka budoucnost</a:t>
            </a:r>
          </a:p>
          <a:p>
            <a:r>
              <a:rPr lang="cs-CZ" dirty="0">
                <a:latin typeface="Caladea" panose="02040503050406030204" pitchFamily="18" charset="-18"/>
              </a:rPr>
              <a:t>Slovní zásoba: </a:t>
            </a:r>
            <a:r>
              <a:rPr lang="cs-CZ" b="1" dirty="0">
                <a:latin typeface="Caladea" panose="02040503050406030204" pitchFamily="18" charset="-18"/>
              </a:rPr>
              <a:t>národnosti</a:t>
            </a:r>
          </a:p>
          <a:p>
            <a:r>
              <a:rPr lang="cs-CZ" dirty="0">
                <a:latin typeface="Caladea" panose="02040503050406030204" pitchFamily="18" charset="-18"/>
              </a:rPr>
              <a:t>Předložky před názvy zemí: </a:t>
            </a:r>
            <a:r>
              <a:rPr lang="sk-SK" b="1" dirty="0" err="1">
                <a:latin typeface="Caladea" panose="02040503050406030204" pitchFamily="18" charset="-18"/>
              </a:rPr>
              <a:t>e</a:t>
            </a:r>
            <a:r>
              <a:rPr lang="sk-SK" b="1" dirty="0" err="1">
                <a:solidFill>
                  <a:srgbClr val="0F0F0F"/>
                </a:solidFill>
                <a:latin typeface="Caladea" panose="02040503050406030204" pitchFamily="18" charset="-18"/>
              </a:rPr>
              <a:t>n</a:t>
            </a:r>
            <a:r>
              <a:rPr lang="sk-SK" b="1" dirty="0">
                <a:solidFill>
                  <a:srgbClr val="0F0F0F"/>
                </a:solidFill>
                <a:latin typeface="Caladea" panose="02040503050406030204" pitchFamily="18" charset="-18"/>
              </a:rPr>
              <a:t> 	au 	</a:t>
            </a:r>
            <a:r>
              <a:rPr lang="sk-SK" b="1" dirty="0" err="1">
                <a:solidFill>
                  <a:srgbClr val="0F0F0F"/>
                </a:solidFill>
                <a:latin typeface="Caladea" panose="02040503050406030204" pitchFamily="18" charset="-18"/>
              </a:rPr>
              <a:t>aux</a:t>
            </a:r>
            <a:r>
              <a:rPr lang="sk-SK" b="1" dirty="0">
                <a:solidFill>
                  <a:srgbClr val="0F0F0F"/>
                </a:solidFill>
                <a:latin typeface="Caladea" panose="02040503050406030204" pitchFamily="18" charset="-18"/>
              </a:rPr>
              <a:t> 	à </a:t>
            </a:r>
          </a:p>
          <a:p>
            <a:r>
              <a:rPr lang="cs-CZ" b="1" dirty="0">
                <a:solidFill>
                  <a:srgbClr val="0F0F0F"/>
                </a:solidFill>
                <a:latin typeface="Caladea" panose="02040503050406030204" pitchFamily="18" charset="-18"/>
              </a:rPr>
              <a:t>Příslovce</a:t>
            </a:r>
            <a:r>
              <a:rPr lang="sk-SK" b="1" dirty="0">
                <a:solidFill>
                  <a:srgbClr val="0F0F0F"/>
                </a:solidFill>
                <a:latin typeface="Caladea" panose="02040503050406030204" pitchFamily="18" charset="-18"/>
              </a:rPr>
              <a:t> </a:t>
            </a:r>
            <a:r>
              <a:rPr lang="cs-CZ" b="1" dirty="0">
                <a:solidFill>
                  <a:srgbClr val="0F0F0F"/>
                </a:solidFill>
                <a:latin typeface="Caladea" panose="02040503050406030204" pitchFamily="18" charset="-18"/>
              </a:rPr>
              <a:t>množství</a:t>
            </a:r>
            <a:r>
              <a:rPr lang="cs-CZ" b="1" dirty="0">
                <a:latin typeface="Caladea" panose="02040503050406030204" pitchFamily="18" charset="-18"/>
              </a:rPr>
              <a:t> </a:t>
            </a:r>
          </a:p>
          <a:p>
            <a:endParaRPr lang="cs-CZ" dirty="0">
              <a:latin typeface="Caladea" panose="020405030504060302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873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2C512-E525-FB0C-7182-7EB5CB27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kern="100" dirty="0" err="1">
                <a:latin typeface="Caladea" panose="02040503050406030204" pitchFamily="18" charset="-18"/>
                <a:ea typeface="Aptos" panose="020B0004020202020204" pitchFamily="34" charset="0"/>
                <a:cs typeface="Times New Roman" panose="02020603050405020304" pitchFamily="18" charset="0"/>
              </a:rPr>
              <a:t>POSLECH</a:t>
            </a:r>
            <a:r>
              <a:rPr lang="sk-SK" sz="3600" b="1" kern="100" dirty="0"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sk-SK" sz="3600" b="1" kern="100" dirty="0" err="1">
                <a:effectLst/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Le</a:t>
            </a:r>
            <a:r>
              <a:rPr lang="sk-SK" sz="3600" b="1" kern="100" dirty="0">
                <a:effectLst/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3600" b="1" kern="100" dirty="0" err="1">
                <a:effectLst/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week</a:t>
            </a:r>
            <a:r>
              <a:rPr lang="sk-SK" sz="3600" b="1" kern="100" dirty="0">
                <a:effectLst/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-end et les </a:t>
            </a:r>
            <a:r>
              <a:rPr lang="sk-SK" sz="3600" b="1" kern="100" dirty="0" err="1">
                <a:effectLst/>
                <a:latin typeface="Baguet Script" panose="00000500000000000000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vacances</a:t>
            </a:r>
            <a:endParaRPr lang="sk-SK" sz="8800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5193BCBE-C1A9-2105-8199-9BE49249D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1" t="3204" r="25736" b="47047"/>
          <a:stretch/>
        </p:blipFill>
        <p:spPr>
          <a:xfrm>
            <a:off x="688162" y="2030742"/>
            <a:ext cx="4506985" cy="3323600"/>
          </a:xfrm>
        </p:spPr>
      </p:pic>
      <p:pic>
        <p:nvPicPr>
          <p:cNvPr id="10" name="Zástupný objekt pre obsah 8">
            <a:extLst>
              <a:ext uri="{FF2B5EF4-FFF2-40B4-BE49-F238E27FC236}">
                <a16:creationId xmlns:a16="http://schemas.microsoft.com/office/drawing/2014/main" id="{84FAF5CC-C5BB-452B-15EA-CDA05DFFA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77" b="-1"/>
          <a:stretch/>
        </p:blipFill>
        <p:spPr>
          <a:xfrm>
            <a:off x="5028508" y="2083178"/>
            <a:ext cx="6261971" cy="3271163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58624015-42EB-A429-1F72-BA790F954F89}"/>
              </a:ext>
            </a:extLst>
          </p:cNvPr>
          <p:cNvSpPr txBox="1"/>
          <p:nvPr/>
        </p:nvSpPr>
        <p:spPr>
          <a:xfrm>
            <a:off x="838199" y="5526947"/>
            <a:ext cx="10651709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https://trainfrench.com/French/Vocabulaire/Exos_vocabulaire/Loisirs/audioPlans/plans_we_qcm.htm</a:t>
            </a:r>
            <a:endParaRPr lang="sk-SK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CRATIFRANCES: les adjectifs de nationalité">
            <a:extLst>
              <a:ext uri="{FF2B5EF4-FFF2-40B4-BE49-F238E27FC236}">
                <a16:creationId xmlns:a16="http://schemas.microsoft.com/office/drawing/2014/main" id="{EFFD62F8-5D10-EC29-DEDF-0E183CA9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43" y="350289"/>
            <a:ext cx="5092700" cy="61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D57CDB8-2C24-0667-5FFC-5297569EEE9F}"/>
              </a:ext>
            </a:extLst>
          </p:cNvPr>
          <p:cNvSpPr txBox="1">
            <a:spLocks/>
          </p:cNvSpPr>
          <p:nvPr/>
        </p:nvSpPr>
        <p:spPr>
          <a:xfrm>
            <a:off x="585952" y="350289"/>
            <a:ext cx="357614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LES </a:t>
            </a:r>
            <a:r>
              <a:rPr lang="sk-SK" dirty="0" err="1"/>
              <a:t>NATIONALITÉS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541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92EB6892-46D6-E4F4-ADFA-338E5516F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54704"/>
              </p:ext>
            </p:extLst>
          </p:nvPr>
        </p:nvGraphicFramePr>
        <p:xfrm>
          <a:off x="2473391" y="99349"/>
          <a:ext cx="6966074" cy="615544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57235">
                  <a:extLst>
                    <a:ext uri="{9D8B030D-6E8A-4147-A177-3AD203B41FA5}">
                      <a16:colId xmlns:a16="http://schemas.microsoft.com/office/drawing/2014/main" val="565714154"/>
                    </a:ext>
                  </a:extLst>
                </a:gridCol>
                <a:gridCol w="2156036">
                  <a:extLst>
                    <a:ext uri="{9D8B030D-6E8A-4147-A177-3AD203B41FA5}">
                      <a16:colId xmlns:a16="http://schemas.microsoft.com/office/drawing/2014/main" val="2918714836"/>
                    </a:ext>
                  </a:extLst>
                </a:gridCol>
                <a:gridCol w="1266436">
                  <a:extLst>
                    <a:ext uri="{9D8B030D-6E8A-4147-A177-3AD203B41FA5}">
                      <a16:colId xmlns:a16="http://schemas.microsoft.com/office/drawing/2014/main" val="1159211928"/>
                    </a:ext>
                  </a:extLst>
                </a:gridCol>
                <a:gridCol w="1286367">
                  <a:extLst>
                    <a:ext uri="{9D8B030D-6E8A-4147-A177-3AD203B41FA5}">
                      <a16:colId xmlns:a16="http://schemas.microsoft.com/office/drawing/2014/main" val="2598144398"/>
                    </a:ext>
                  </a:extLst>
                </a:gridCol>
              </a:tblGrid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1600" kern="100" dirty="0" err="1">
                          <a:effectLst/>
                          <a:latin typeface="Caladea" panose="02040503050406030204" pitchFamily="18" charset="-18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sk-SK" sz="1600" kern="100" dirty="0">
                          <a:effectLst/>
                          <a:latin typeface="Caladea" panose="02040503050406030204" pitchFamily="18" charset="-18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kern="100" dirty="0" err="1">
                          <a:effectLst/>
                          <a:latin typeface="Caladea" panose="02040503050406030204" pitchFamily="18" charset="-18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pays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  <a:latin typeface="Caladea" panose="02040503050406030204" pitchFamily="18" charset="-18"/>
                        </a:rPr>
                        <a:t>Je vais … 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  <a:latin typeface="Caladea" panose="02040503050406030204" pitchFamily="18" charset="-18"/>
                        </a:rPr>
                        <a:t>Il est…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Elle est… 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557174060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 dirty="0">
                          <a:effectLst/>
                          <a:latin typeface="Caladea" panose="02040503050406030204" pitchFamily="18" charset="-18"/>
                        </a:rPr>
                        <a:t>la France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France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Français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Française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66458533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Canada	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Canada	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Canadien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Canadienne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093274411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les États-Unis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aux États-Unis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Américain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Américaine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260583440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l'Angleterre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Angleterre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Anglais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Anglaise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4053175724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l'Espagne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Espagne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Espagnol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Espagnole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61822143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l'Italie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Italie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Italien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Italienne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456965106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Belgique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Belgique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Belge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Belge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3752674363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Suisse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Suisse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Suisse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Suisse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334823852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Mexique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Mexique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Mexicain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Mexicaine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370939599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l'Allemagne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Allemagne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Allemand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Allemande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89930457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Portugal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Portugal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Portugais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Portugaise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3608896756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Maroc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Maroc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Marocain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Marocaine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1233154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Chine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Chine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Chinois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Chinoise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85229699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Japon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Japon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1600" kern="0" dirty="0">
                          <a:effectLst/>
                          <a:latin typeface="Caladea" panose="02040503050406030204" pitchFamily="18" charset="-18"/>
                        </a:rPr>
                        <a:t>J</a:t>
                      </a:r>
                      <a:r>
                        <a:rPr lang="fr-FR" sz="1600" kern="0" dirty="0" err="1">
                          <a:effectLst/>
                          <a:latin typeface="Caladea" panose="02040503050406030204" pitchFamily="18" charset="-18"/>
                        </a:rPr>
                        <a:t>aponais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Japonaise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3825546041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Pologne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Pologne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Polonais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Polonaise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522120963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Russie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Russie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Russe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Russe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696747922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Slovaquie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Slovaquie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Slovaque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Slovaque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209519664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la République tchèque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République tchèque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Tchèque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Tchèque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627503976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l'Autriche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en Autriche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Autrichien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Autrichienne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307520643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La Grèce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en Grèce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Grec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Grecque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1390452294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Le Danemark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au Danemark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Danois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0">
                          <a:effectLst/>
                          <a:latin typeface="Caladea" panose="02040503050406030204" pitchFamily="18" charset="-18"/>
                        </a:rPr>
                        <a:t>Danoise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640045191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  <a:latin typeface="Caladea" panose="02040503050406030204" pitchFamily="18" charset="-18"/>
                        </a:rPr>
                        <a:t>La Turquie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en Turquie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Turc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Turque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456528517"/>
                  </a:ext>
                </a:extLst>
              </a:tr>
              <a:tr h="20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Les Pays-Bas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aux Pays-Bas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>
                          <a:effectLst/>
                          <a:latin typeface="Caladea" panose="02040503050406030204" pitchFamily="18" charset="-18"/>
                        </a:rPr>
                        <a:t>Néerlandais</a:t>
                      </a:r>
                      <a:endParaRPr lang="sk-SK" sz="1600" kern="10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  <a:latin typeface="Caladea" panose="02040503050406030204" pitchFamily="18" charset="-18"/>
                        </a:rPr>
                        <a:t>Néerlandaise</a:t>
                      </a:r>
                      <a:endParaRPr lang="sk-SK" sz="1600" kern="100" dirty="0">
                        <a:effectLst/>
                        <a:latin typeface="Caladea" panose="02040503050406030204" pitchFamily="18" charset="-18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6" marR="50176" marT="0" marB="0"/>
                </a:tc>
                <a:extLst>
                  <a:ext uri="{0D108BD9-81ED-4DB2-BD59-A6C34878D82A}">
                    <a16:rowId xmlns:a16="http://schemas.microsoft.com/office/drawing/2014/main" val="3690794344"/>
                  </a:ext>
                </a:extLst>
              </a:tr>
            </a:tbl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45C31E89-CBBD-F4DB-B261-62F4727BAD58}"/>
              </a:ext>
            </a:extLst>
          </p:cNvPr>
          <p:cNvSpPr txBox="1"/>
          <p:nvPr/>
        </p:nvSpPr>
        <p:spPr>
          <a:xfrm>
            <a:off x="1462184" y="6350494"/>
            <a:ext cx="9267631" cy="81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Možnost  procvičení: </a:t>
            </a:r>
            <a:r>
              <a:rPr lang="cs-C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https://quizlet.com/889470047/les-nationalites-flash-cards/</a:t>
            </a:r>
            <a:endParaRPr lang="cs-CZ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7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50E07DFD-45E7-35DD-51DE-86DCA56D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72" y="121633"/>
            <a:ext cx="894665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2825C04-8479-CBE1-132B-E5E7F741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700578"/>
            <a:ext cx="8220075" cy="582617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7B9196A-6613-F0EE-CEF0-5F1B2F4B2CDD}"/>
              </a:ext>
            </a:extLst>
          </p:cNvPr>
          <p:cNvSpPr txBox="1"/>
          <p:nvPr/>
        </p:nvSpPr>
        <p:spPr>
          <a:xfrm>
            <a:off x="409575" y="331246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Caladea" panose="02040503050406030204" pitchFamily="18" charset="-18"/>
              </a:rPr>
              <a:t>POZOR NA MNOŽNÉ ČÍSLO</a:t>
            </a:r>
          </a:p>
        </p:txBody>
      </p:sp>
    </p:spTree>
    <p:extLst>
      <p:ext uri="{BB962C8B-B14F-4D97-AF65-F5344CB8AC3E}">
        <p14:creationId xmlns:p14="http://schemas.microsoft.com/office/powerpoint/2010/main" val="164999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EF6908D-8220-B93A-C6EE-B7739D6C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LES </a:t>
            </a:r>
            <a:r>
              <a:rPr lang="sk-SK" dirty="0" err="1"/>
              <a:t>PRÉPOSITIONS</a:t>
            </a:r>
            <a:r>
              <a:rPr lang="sk-SK" dirty="0"/>
              <a:t> </a:t>
            </a:r>
            <a:r>
              <a:rPr lang="sk-SK" dirty="0" err="1"/>
              <a:t>POUR</a:t>
            </a:r>
            <a:r>
              <a:rPr lang="sk-SK" dirty="0"/>
              <a:t> LES </a:t>
            </a:r>
            <a:r>
              <a:rPr lang="sk-SK" dirty="0" err="1"/>
              <a:t>VILLES</a:t>
            </a:r>
            <a:r>
              <a:rPr lang="sk-SK" dirty="0"/>
              <a:t> ET LES </a:t>
            </a:r>
            <a:r>
              <a:rPr lang="sk-SK" dirty="0" err="1"/>
              <a:t>PAYS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B2E7FD1-D11F-E32F-B1D9-6A39BC44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err="1">
                <a:latin typeface="Caladea" panose="02040503050406030204" pitchFamily="18" charset="-18"/>
              </a:rPr>
              <a:t>Předložky</a:t>
            </a:r>
            <a:r>
              <a:rPr lang="sk-SK" dirty="0">
                <a:latin typeface="Caladea" panose="02040503050406030204" pitchFamily="18" charset="-18"/>
              </a:rPr>
              <a:t>: </a:t>
            </a:r>
            <a:r>
              <a:rPr lang="sk-SK" b="1" dirty="0" err="1">
                <a:latin typeface="Caladea" panose="02040503050406030204" pitchFamily="18" charset="-18"/>
              </a:rPr>
              <a:t>e</a:t>
            </a:r>
            <a:r>
              <a:rPr lang="sk-SK" b="1" dirty="0" err="1">
                <a:solidFill>
                  <a:srgbClr val="0F0F0F"/>
                </a:solidFill>
                <a:latin typeface="Caladea" panose="02040503050406030204" pitchFamily="18" charset="-18"/>
              </a:rPr>
              <a:t>n</a:t>
            </a:r>
            <a:r>
              <a:rPr lang="sk-SK" b="1" dirty="0">
                <a:solidFill>
                  <a:srgbClr val="0F0F0F"/>
                </a:solidFill>
                <a:latin typeface="Caladea" panose="02040503050406030204" pitchFamily="18" charset="-18"/>
              </a:rPr>
              <a:t> 	au 	</a:t>
            </a:r>
            <a:r>
              <a:rPr lang="sk-SK" b="1" dirty="0" err="1">
                <a:solidFill>
                  <a:srgbClr val="0F0F0F"/>
                </a:solidFill>
                <a:latin typeface="Caladea" panose="02040503050406030204" pitchFamily="18" charset="-18"/>
              </a:rPr>
              <a:t>aux</a:t>
            </a:r>
            <a:r>
              <a:rPr lang="sk-SK" b="1" dirty="0">
                <a:solidFill>
                  <a:srgbClr val="0F0F0F"/>
                </a:solidFill>
                <a:latin typeface="Caladea" panose="02040503050406030204" pitchFamily="18" charset="-18"/>
              </a:rPr>
              <a:t> 	à </a:t>
            </a:r>
          </a:p>
          <a:p>
            <a:r>
              <a:rPr lang="sk-SK" sz="2400" dirty="0">
                <a:latin typeface="Caladea" panose="02040503050406030204" pitchFamily="18" charset="-18"/>
                <a:hlinkClick r:id="rId2"/>
              </a:rPr>
              <a:t>https://www.youtube.com/watch?v=sXM1FoMLqo4</a:t>
            </a:r>
            <a:r>
              <a:rPr lang="sk-SK" sz="2400" dirty="0">
                <a:latin typeface="Caladea" panose="02040503050406030204" pitchFamily="18" charset="-18"/>
              </a:rPr>
              <a:t> (</a:t>
            </a:r>
            <a:r>
              <a:rPr lang="fr-FR" sz="2400" dirty="0">
                <a:latin typeface="Caladea" panose="02040503050406030204" pitchFamily="18" charset="-18"/>
              </a:rPr>
              <a:t>jusqu‘à</a:t>
            </a:r>
            <a:r>
              <a:rPr lang="sk-SK" sz="2400" dirty="0">
                <a:latin typeface="Caladea" panose="02040503050406030204" pitchFamily="18" charset="-18"/>
              </a:rPr>
              <a:t> </a:t>
            </a:r>
            <a:r>
              <a:rPr lang="sk-SK" sz="2400" b="1" dirty="0" err="1">
                <a:latin typeface="Caladea" panose="02040503050406030204" pitchFamily="18" charset="-18"/>
              </a:rPr>
              <a:t>2min</a:t>
            </a:r>
            <a:r>
              <a:rPr lang="sk-SK" sz="2400" b="1" dirty="0">
                <a:latin typeface="Caladea" panose="02040503050406030204" pitchFamily="18" charset="-18"/>
              </a:rPr>
              <a:t> 40</a:t>
            </a:r>
            <a:r>
              <a:rPr lang="sk-SK" sz="2400" dirty="0">
                <a:latin typeface="Caladea" panose="02040503050406030204" pitchFamily="18" charset="-18"/>
              </a:rPr>
              <a:t>)</a:t>
            </a: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r>
              <a:rPr lang="sk-SK" sz="2400" dirty="0">
                <a:latin typeface="Caladea" panose="02040503050406030204" pitchFamily="18" charset="-18"/>
                <a:hlinkClick r:id="rId3"/>
              </a:rPr>
              <a:t>https://francaisfacile.rfi.fr/fr/r%C3%A9viser/20230606-les-pr%C3%A9positions-devant-les-noms-de-pays</a:t>
            </a:r>
            <a:endParaRPr lang="sk-SK" sz="2400" dirty="0">
              <a:latin typeface="Caladea" panose="02040503050406030204" pitchFamily="18" charset="-18"/>
            </a:endParaRPr>
          </a:p>
          <a:p>
            <a:endParaRPr lang="sk-SK" sz="2400" dirty="0">
              <a:latin typeface="Caladea" panose="02040503050406030204" pitchFamily="18" charset="-18"/>
            </a:endParaRPr>
          </a:p>
          <a:p>
            <a:endParaRPr lang="sk-SK" dirty="0">
              <a:latin typeface="Caladea" panose="02040503050406030204" pitchFamily="18" charset="-18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E2A76C-2C63-792C-CCC9-205FDD238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92539" y="1301448"/>
            <a:ext cx="2406923" cy="57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274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7E8"/>
      </a:lt2>
      <a:accent1>
        <a:srgbClr val="C2988F"/>
      </a:accent1>
      <a:accent2>
        <a:srgbClr val="B9A07D"/>
      </a:accent2>
      <a:accent3>
        <a:srgbClr val="A5A67D"/>
      </a:accent3>
      <a:accent4>
        <a:srgbClr val="94AC75"/>
      </a:accent4>
      <a:accent5>
        <a:srgbClr val="88AB81"/>
      </a:accent5>
      <a:accent6>
        <a:srgbClr val="77AF86"/>
      </a:accent6>
      <a:hlink>
        <a:srgbClr val="5A8B9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395</Words>
  <Application>Microsoft Office PowerPoint</Application>
  <PresentationFormat>Širokouhlá</PresentationFormat>
  <Paragraphs>140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Aptos</vt:lpstr>
      <vt:lpstr>Arial</vt:lpstr>
      <vt:lpstr>Baguet Script</vt:lpstr>
      <vt:lpstr>Caladea</vt:lpstr>
      <vt:lpstr>Calibri Light</vt:lpstr>
      <vt:lpstr>The Hand Bold</vt:lpstr>
      <vt:lpstr>The Serif Hand Black</vt:lpstr>
      <vt:lpstr>Wingdings</vt:lpstr>
      <vt:lpstr>SketchyVTI</vt:lpstr>
      <vt:lpstr>Týden 4</vt:lpstr>
      <vt:lpstr>Prezentácia programu PowerPoint</vt:lpstr>
      <vt:lpstr>LE CONTENUe</vt:lpstr>
      <vt:lpstr>POSLECH: Le week-end et les vacances</vt:lpstr>
      <vt:lpstr>Prezentácia programu PowerPoint</vt:lpstr>
      <vt:lpstr>Prezentácia programu PowerPoint</vt:lpstr>
      <vt:lpstr>Prezentácia programu PowerPoint</vt:lpstr>
      <vt:lpstr>Prezentácia programu PowerPoint</vt:lpstr>
      <vt:lpstr>LES PRÉPOSITIONS POUR LES VILLES ET LES PAYS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1</dc:title>
  <dc:creator>Soňa Linhartová</dc:creator>
  <cp:lastModifiedBy>Soňa Linhartová</cp:lastModifiedBy>
  <cp:revision>12</cp:revision>
  <dcterms:created xsi:type="dcterms:W3CDTF">2024-02-12T14:10:03Z</dcterms:created>
  <dcterms:modified xsi:type="dcterms:W3CDTF">2024-03-11T15:41:50Z</dcterms:modified>
</cp:coreProperties>
</file>