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77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38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6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21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3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0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6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5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84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87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FAEF-C0CF-4D9D-84EE-8BB39A7738FF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B05F-5ECE-4310-972E-27F06BCC0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8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xilogos.com/argot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6" y="2179129"/>
            <a:ext cx="6096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672" y="0"/>
            <a:ext cx="9747504" cy="647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Argot 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</a:t>
            </a:r>
            <a:r>
              <a:rPr lang="fr-FR" sz="2800" dirty="0" err="1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ʀ</a:t>
            </a:r>
            <a:r>
              <a:rPr lang="fr-FR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go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n. m. – 1628 « corporation des gueux » ; o. i. </a:t>
            </a:r>
            <a:r>
              <a:rPr lang="fr-FR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Langage cryptique des malfaiteurs, du milieu ; « langue verte ». Blase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signifie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 nom »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 nez »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argot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d’argot. Les détenus « m’apprennent à parler argot, à rouscailler bigorne, comme ils disent »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(Hugo). – COUR. Langue familière contenant des mots argotiques passés dans la langue commune. Mots d’argot. </a:t>
            </a:r>
            <a:r>
              <a:rPr lang="fr-FR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LING. Langage particulier à une profession, à un groupe de personne, à un milieu fermé. → 2. </a:t>
            </a:r>
            <a:r>
              <a:rPr lang="fr-FR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Javanais, verlan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Argot parisien. Argot militaire, scolaire, sportif. « En argot de prison, le mouton est un mouchard »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Balz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Argot de métier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→ 1. Jargon.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L’argot des bouchers, des typographes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20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Robert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p118-119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53" y="6059548"/>
            <a:ext cx="2626741" cy="6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8" y="584317"/>
            <a:ext cx="117683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Jargon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nom masculin (radical onomatopéique </a:t>
            </a:r>
            <a:r>
              <a:rPr lang="fr-FR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garg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-, évoquant un bruit de gosier) ▪ Vocabulaire propre à une profession, à une discipline ou à une activité quelconques, généralement inconnu du profane, argot de métier : Jargon judiciaire. ▪ Familier. Langage incorrect employé par quelqu’un qui a une connaissance imparfaite, approximative d’une langue : Une copie d’examen rédigée en jargon. ▪ Familier. Langue qu’on ne comprend pas (langue étrangère, patois, etc.) ; baragouin, charabia. ▪ Synonyme de pidgin.</a:t>
            </a:r>
            <a:r>
              <a:rPr lang="fr-FR" sz="3600" dirty="0" smtClean="0">
                <a:effectLst/>
              </a:rPr>
              <a:t> </a:t>
            </a:r>
          </a:p>
          <a:p>
            <a:pPr algn="just">
              <a:spcAft>
                <a:spcPts val="0"/>
              </a:spcAft>
            </a:pPr>
            <a:endParaRPr lang="fr-FR" sz="3600" dirty="0" smtClean="0">
              <a:effectLst/>
            </a:endParaRPr>
          </a:p>
          <a:p>
            <a:pPr algn="r"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www.larousse.fr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5644515"/>
            <a:ext cx="1761744" cy="10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7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808" y="1099060"/>
            <a:ext cx="8247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Argot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nom masculin (origine obscure) ▪ Ensemble des mots particuliers qu’adopte un groupe social vivant replié sur lui-même et qui veut se distinguer et/ou se protéger du reste de la société (certain corps de métiers, grandes écoles, prisons, monde de la pègre, etc.)</a:t>
            </a:r>
            <a:r>
              <a:rPr lang="fr-FR" sz="3600" dirty="0" smtClean="0">
                <a:effectLst/>
              </a:rPr>
              <a:t> </a:t>
            </a:r>
            <a:endParaRPr lang="fr-FR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www.larousse.fr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5114939"/>
            <a:ext cx="1761744" cy="10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04" y="0"/>
            <a:ext cx="8357616" cy="62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4452" y="6236208"/>
            <a:ext cx="6598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 d’Hector paru dans le magazine 7hebdo du Républicain Lorrain le 21 février 2010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8506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4011" y="354830"/>
            <a:ext cx="8574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Argot, populaire, familier, vulgaire</a:t>
            </a:r>
            <a:endParaRPr lang="fr-FR" sz="4400" dirty="0"/>
          </a:p>
        </p:txBody>
      </p:sp>
      <p:sp>
        <p:nvSpPr>
          <p:cNvPr id="4" name="Rectangle 3"/>
          <p:cNvSpPr/>
          <p:nvPr/>
        </p:nvSpPr>
        <p:spPr>
          <a:xfrm>
            <a:off x="4094173" y="1124271"/>
            <a:ext cx="411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fr-FR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fr-FR" sz="3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fam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ou </a:t>
            </a:r>
            <a:r>
              <a:rPr lang="fr-FR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vulg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660399" y="1892830"/>
            <a:ext cx="109819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[…] depuis plus de cinquante ans, on ne fait plus grief à Raymond Queneau ou à Louis-Ferdinand Céline de ne pas écrire en un français "correct" ; au contraire, des citations de leurs œuvres accompagnent maintenant les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définitions au titre de citations littéraires »</a:t>
            </a:r>
          </a:p>
          <a:p>
            <a:endParaRPr lang="fr-FR" sz="10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Caradec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 du français argotique et populaire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Larousse, Paris, 2006.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399" y="4597200"/>
            <a:ext cx="1098194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Les expressions argotiques ou présumées telles […] sont très vite repérées et "entrées", via les médias dans la langue courante […] »</a:t>
            </a:r>
          </a:p>
          <a:p>
            <a:endParaRPr lang="fr-FR" sz="10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Merle, Dico du français qui se cause. Milan (coll. Les Dicos essentiels), Toulouse, 1998.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312" y="1261866"/>
            <a:ext cx="116586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La dénomination de français populaire est très peu satisfaisante, et nous ne la conservons que parce qu’elle revêt une certaine réalité pour les membres de la communauté ».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fr-FR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le français populaire est un usage standard stigmatisé que le regard social affuble de l'étiquette de populaire : tout ce qui est familier est susceptible d'être taxé de populaire si le locuteur s'y prête »</a:t>
            </a:r>
            <a:r>
              <a:rPr lang="fr-FR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fr-FR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Françoise </a:t>
            </a:r>
            <a:r>
              <a:rPr lang="fr-FR" sz="1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Gadet</a:t>
            </a:r>
            <a:r>
              <a:rPr lang="fr-FR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9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français populaire, </a:t>
            </a:r>
            <a:r>
              <a:rPr lang="fr-FR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Presses universitaires de France, coll. « Que sais-je ? », Paris, 1992, p. 27.</a:t>
            </a:r>
            <a:endParaRPr lang="fr-F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120" y="413109"/>
            <a:ext cx="10488168" cy="618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Gaston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Esnault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historique des argots français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Paris, Larousse, 1965, Introduction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p.VII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Jacques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Cellard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Alain Rey.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du français non conventionnel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Masson-Hachette, Paris, 1980.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Antoine Berlin,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français vagabond. Dictionnaire d’argot-français et français-argot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 pensée universelle, Paris, 1983, p. 13-14.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Dontcho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Dontchev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du français argotique, populaire et familier,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Ed. du Rocher, Monaco, 2000.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Caradec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du français argotique et populaire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Larousse, Paris, 2006,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p.XII</a:t>
            </a:r>
            <a:endParaRPr lang="fr-F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2821" y="6410392"/>
            <a:ext cx="378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https://www.lexilogos.com/argot.htm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33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343" y="254246"/>
            <a:ext cx="3990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nomenclature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1453896" y="1576108"/>
            <a:ext cx="905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Recensement des mots commençant par la lettre 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 :</a:t>
            </a:r>
          </a:p>
          <a:p>
            <a:pPr>
              <a:spcAft>
                <a:spcPts val="0"/>
              </a:spcAft>
            </a:pPr>
            <a:endParaRPr lang="fr-FR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Albert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Simonin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                                                      </a:t>
            </a:r>
            <a:r>
              <a:rPr lang="fr-FR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94 mots</a:t>
            </a:r>
          </a:p>
          <a:p>
            <a:pPr algn="just"/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Auguste Le Breton :                                                    220 mots</a:t>
            </a: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Pierre Perret :                                                              246 mots</a:t>
            </a: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Antoine Berlin :                                                          262 mots </a:t>
            </a: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Jacques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Cellard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Alain Rey :                              </a:t>
            </a:r>
            <a:r>
              <a:rPr lang="fr-FR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400 mots </a:t>
            </a: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François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Caradec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                                                     520 mots </a:t>
            </a:r>
          </a:p>
          <a:p>
            <a:pPr algn="just">
              <a:spcAft>
                <a:spcPts val="0"/>
              </a:spcAft>
            </a:pP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Gaston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Esnault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                                                         800 mots</a:t>
            </a:r>
            <a:r>
              <a:rPr lang="fr-FR" sz="2800" dirty="0" smtClean="0">
                <a:effectLst/>
              </a:rPr>
              <a:t> </a:t>
            </a:r>
          </a:p>
          <a:p>
            <a:pPr>
              <a:spcAft>
                <a:spcPts val="0"/>
              </a:spcAft>
            </a:pPr>
            <a:endParaRPr lang="fr-FR" dirty="0" smtClean="0"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85" y="5823425"/>
            <a:ext cx="82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0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4448"/>
            <a:ext cx="11320272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Pacsif, paddock, page, paire (se faire la - ), paluche, pastaga, patins (prendre les - ), pébroc, pédigrée, </a:t>
            </a:r>
            <a:r>
              <a:rPr lang="fr-FR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pegal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pelure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individu méprisable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perdreau, perquise, piano, piège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barbe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pige, pilon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mendiant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planque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cachette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plombe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heure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plomber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transmettre la syphilis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plonger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être incarcéré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plume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pince-monseigneur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poivre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ivre »),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portugaises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oreilles ») et 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prix de Diane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 jolie fille »).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0338" y="748469"/>
            <a:ext cx="7572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 mots-dénominateurs communs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50420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456" y="1420190"/>
            <a:ext cx="10597896" cy="41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Pacsif 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paquet » (Antoine Berlin</a:t>
            </a:r>
            <a:r>
              <a:rPr lang="fr-FR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Falzar/</a:t>
            </a:r>
            <a:r>
              <a:rPr lang="fr-FR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phalzar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piaule/</a:t>
            </a:r>
            <a:r>
              <a:rPr lang="fr-FR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piolle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  <a:r>
              <a:rPr lang="fr-FR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pèze/pèse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Balancer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vendre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</a:t>
            </a:r>
            <a:r>
              <a:rPr lang="fr-FR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(dénoncer)</a:t>
            </a:r>
            <a:r>
              <a:rPr lang="fr-F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9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413480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il n’est pas de langue plus difficile à apprendre et à parler que l’argot. Auprès de lui, le sanscrit, l’araméen, le copte, voire le cunéiforme de M. </a:t>
            </a:r>
            <a:r>
              <a:rPr lang="fr-FR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Oppert</a:t>
            </a:r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sont des jeux d’enfants. » </a:t>
            </a:r>
          </a:p>
          <a:p>
            <a:endParaRPr lang="fr-FR" sz="16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L’argot […] est insaisissable, indomptable, </a:t>
            </a:r>
            <a:r>
              <a:rPr lang="fr-FR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improfessable</a:t>
            </a:r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; sans règle, sans loi... »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2346960" y="5803315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Jules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Lermina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Henri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Levêque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 thématique français-argot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 Lefèvre, Paris, 1900,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p.I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3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544" y="429769"/>
            <a:ext cx="10570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L’argot. J’ai hésité avant d’inscrire un mot aussi laid en tête de ce chapitre. Mais comment faire ? S’il désigne une chose encore plus laide, très regrettable, tendant à se propager et à défigurer notre beau langage, il faut bien en parler et dire ce qu’il est. Hélas ! Mesdemoiselles, il est la ruine de notre chère langue française »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1624584" y="6178219"/>
            <a:ext cx="916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Gabrielle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Béal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Maryan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fond et la forme, Le savoir-vivre pour les jeunes filles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Librairie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Bloud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fr-F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Barral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Paris, 1896, p.74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101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76" y="534920"/>
            <a:ext cx="11640312" cy="607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</a:t>
            </a:r>
            <a:r>
              <a:rPr lang="fr-FR" sz="5400" b="1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siècle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Jeu de saint Nicolas 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 Bodel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Jean Bodel d'Arras [...] met dans la bouche de trois truands des répliques indéchiffrables et qui semblent bien un langage conventionnel et secret.»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Guiraud, Pierre (1980) : L'argot, «Que sais-je?». Paris: P. U. F., 10</a:t>
            </a:r>
            <a:endParaRPr lang="fr-F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536" y="557150"/>
            <a:ext cx="10661904" cy="180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 juridique : Procès des Coquillards</a:t>
            </a:r>
            <a:endParaRPr lang="fr-F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536" y="3556382"/>
            <a:ext cx="6931152" cy="2533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</a:t>
            </a:r>
            <a:r>
              <a:rPr lang="fr-FR" sz="5400" b="1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siècle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Villon (1431-c1463) poète français et Coquillard</a:t>
            </a:r>
            <a:endParaRPr lang="fr-F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2596351"/>
            <a:ext cx="2211782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331047"/>
            <a:ext cx="10433304" cy="594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1628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(Petit Robert)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Jargon de l’argot réformé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d’Olivier Chéreau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(réédité jusqu’au milieu du XIX</a:t>
            </a:r>
            <a:r>
              <a:rPr lang="fr-FR" sz="44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siècle)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1827</a:t>
            </a:r>
            <a:r>
              <a:rPr lang="fr-FR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Eugène-François Vidocq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19" y="3054096"/>
            <a:ext cx="2401811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79" y="563793"/>
            <a:ext cx="7773074" cy="19996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36976"/>
            <a:ext cx="2540014" cy="36210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14" y="3236976"/>
            <a:ext cx="4988332" cy="3724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802" y="3236976"/>
            <a:ext cx="2405197" cy="3714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15" y="3236976"/>
            <a:ext cx="2270899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03" y="1840092"/>
            <a:ext cx="6858594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6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648" y="82296"/>
            <a:ext cx="12463272" cy="636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Aft>
                <a:spcPts val="1000"/>
              </a:spcAft>
            </a:pP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Jargon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ʒ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ʀ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ɔ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̃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n. m. – XIIe « gazouillement » ; rad. </a:t>
            </a:r>
            <a:r>
              <a:rPr lang="fr-FR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onomat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3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garg</a:t>
            </a:r>
            <a:r>
              <a:rPr lang="fr-FR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 gosier »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Langage déformé, fait d’éléments disparates (→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babélisme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; PAR EXT. Langage incompréhensible. →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baragouin, charabia, galimatias, sabir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PÉJ. Langage particulier à un groupe et caractérisé par sa complication, l’affectation de certaines tournures. </a:t>
            </a:r>
            <a:r>
              <a:rPr lang="fr-FR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jargon des Précieuses. La piété de bon ton, « sans barbarie scolastique ni jargon mystique »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(Renan). ◊ Façon de s’exprimer propre à une profession, une activité, difficilement compréhensible pour le profane. </a:t>
            </a:r>
            <a:r>
              <a:rPr lang="fr-FR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jargon des médecins, du sport, Jargon des bouchers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→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loucherbem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Jargon journalistique. Comme nous disons dans notre jargon.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LING. Argot ancien. →</a:t>
            </a:r>
            <a:r>
              <a:rPr lang="fr-FR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argot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ballades en jargon attribuées à Villon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20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Robert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p.1221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53" y="6211948"/>
            <a:ext cx="2626741" cy="6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9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345</Words>
  <Application>Microsoft Office PowerPoint</Application>
  <PresentationFormat>Grand écran</PresentationFormat>
  <Paragraphs>73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canal</dc:creator>
  <cp:lastModifiedBy>laurent canal</cp:lastModifiedBy>
  <cp:revision>29</cp:revision>
  <dcterms:created xsi:type="dcterms:W3CDTF">2022-02-15T08:52:11Z</dcterms:created>
  <dcterms:modified xsi:type="dcterms:W3CDTF">2024-02-23T03:25:00Z</dcterms:modified>
</cp:coreProperties>
</file>