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629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0C586-9EC0-4D2C-BFD5-D67BA04CF08C}" type="datetimeFigureOut">
              <a:rPr lang="fr-FR" smtClean="0"/>
              <a:t>31/03/2021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2C485-97EB-41E7-94E4-DAF8223350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8764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0C586-9EC0-4D2C-BFD5-D67BA04CF08C}" type="datetimeFigureOut">
              <a:rPr lang="fr-FR" smtClean="0"/>
              <a:t>31/03/2021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2C485-97EB-41E7-94E4-DAF8223350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7838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0C586-9EC0-4D2C-BFD5-D67BA04CF08C}" type="datetimeFigureOut">
              <a:rPr lang="fr-FR" smtClean="0"/>
              <a:t>31/03/2021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2C485-97EB-41E7-94E4-DAF8223350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3616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0C586-9EC0-4D2C-BFD5-D67BA04CF08C}" type="datetimeFigureOut">
              <a:rPr lang="fr-FR" smtClean="0"/>
              <a:t>31/03/2021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2C485-97EB-41E7-94E4-DAF8223350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5669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0C586-9EC0-4D2C-BFD5-D67BA04CF08C}" type="datetimeFigureOut">
              <a:rPr lang="fr-FR" smtClean="0"/>
              <a:t>31/03/2021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2C485-97EB-41E7-94E4-DAF8223350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7042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0C586-9EC0-4D2C-BFD5-D67BA04CF08C}" type="datetimeFigureOut">
              <a:rPr lang="fr-FR" smtClean="0"/>
              <a:t>31/03/2021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2C485-97EB-41E7-94E4-DAF8223350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211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0C586-9EC0-4D2C-BFD5-D67BA04CF08C}" type="datetimeFigureOut">
              <a:rPr lang="fr-FR" smtClean="0"/>
              <a:t>31/03/2021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2C485-97EB-41E7-94E4-DAF8223350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2933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0C586-9EC0-4D2C-BFD5-D67BA04CF08C}" type="datetimeFigureOut">
              <a:rPr lang="fr-FR" smtClean="0"/>
              <a:t>31/03/2021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2C485-97EB-41E7-94E4-DAF8223350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2944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0C586-9EC0-4D2C-BFD5-D67BA04CF08C}" type="datetimeFigureOut">
              <a:rPr lang="fr-FR" smtClean="0"/>
              <a:t>31/03/2021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2C485-97EB-41E7-94E4-DAF8223350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7952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0C586-9EC0-4D2C-BFD5-D67BA04CF08C}" type="datetimeFigureOut">
              <a:rPr lang="fr-FR" smtClean="0"/>
              <a:t>31/03/2021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2C485-97EB-41E7-94E4-DAF8223350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5448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0C586-9EC0-4D2C-BFD5-D67BA04CF08C}" type="datetimeFigureOut">
              <a:rPr lang="fr-FR" smtClean="0"/>
              <a:t>31/03/2021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2C485-97EB-41E7-94E4-DAF8223350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4725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60C586-9EC0-4D2C-BFD5-D67BA04CF08C}" type="datetimeFigureOut">
              <a:rPr lang="fr-FR" smtClean="0"/>
              <a:t>31/03/2021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D2C485-97EB-41E7-94E4-DAF8223350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6408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423674" y="2814566"/>
            <a:ext cx="7097136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5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Les variations de l’argot </a:t>
            </a:r>
            <a:endParaRPr lang="fr-FR" sz="5400" dirty="0"/>
          </a:p>
        </p:txBody>
      </p:sp>
    </p:spTree>
    <p:extLst>
      <p:ext uri="{BB962C8B-B14F-4D97-AF65-F5344CB8AC3E}">
        <p14:creationId xmlns:p14="http://schemas.microsoft.com/office/powerpoint/2010/main" val="2771358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11424" y="2854812"/>
            <a:ext cx="528218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 Paname</a:t>
            </a:r>
            <a:r>
              <a:rPr lang="fr-FR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fr-FR" sz="2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Paris</a:t>
            </a:r>
            <a:r>
              <a:rPr lang="fr-FR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 à Paris</a:t>
            </a:r>
          </a:p>
          <a:p>
            <a:endParaRPr lang="fr-FR" sz="2400" dirty="0" smtClean="0"/>
          </a:p>
          <a:p>
            <a:r>
              <a:rPr lang="fr-FR" sz="2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 dégun</a:t>
            </a:r>
            <a:r>
              <a:rPr lang="fr-FR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fr-FR" sz="2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personne</a:t>
            </a:r>
            <a:r>
              <a:rPr lang="fr-FR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pronom) à Marseille </a:t>
            </a:r>
          </a:p>
          <a:p>
            <a:endParaRPr lang="fr-FR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fr-FR" sz="2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 s’</a:t>
            </a:r>
            <a:r>
              <a:rPr lang="fr-FR" sz="24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enfader</a:t>
            </a:r>
            <a:r>
              <a:rPr lang="fr-FR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fr-FR" sz="2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s’énerver</a:t>
            </a:r>
            <a:r>
              <a:rPr lang="fr-FR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 à Perpignan</a:t>
            </a:r>
          </a:p>
        </p:txBody>
      </p:sp>
      <p:sp>
        <p:nvSpPr>
          <p:cNvPr id="3" name="Rectangle 2"/>
          <p:cNvSpPr/>
          <p:nvPr/>
        </p:nvSpPr>
        <p:spPr>
          <a:xfrm>
            <a:off x="3739763" y="5557766"/>
            <a:ext cx="34403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Dégun s’</a:t>
            </a:r>
            <a:r>
              <a:rPr lang="fr-FR" sz="2400" i="1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enfade</a:t>
            </a:r>
            <a:r>
              <a:rPr lang="fr-FR" sz="2400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à Paname</a:t>
            </a:r>
            <a:endParaRPr lang="fr-FR" sz="2400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9032" y="521190"/>
            <a:ext cx="1121871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variation </a:t>
            </a:r>
            <a:r>
              <a:rPr lang="fr-FR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diatopique</a:t>
            </a:r>
            <a:r>
              <a:rPr lang="fr-F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fr-F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Flydal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1951), fait référence à la situation géographique d’une langue et permet de mettre en évidence la différenciation d'une langue selon les régions, ville, etc. Les désignations telles que </a:t>
            </a:r>
            <a:r>
              <a:rPr lang="fr-F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régiolectes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topolectes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ou géolectes relèvent de cette variation.</a:t>
            </a:r>
            <a:endParaRPr lang="fr-F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41999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21208" y="244870"/>
            <a:ext cx="112196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variation </a:t>
            </a:r>
            <a:r>
              <a:rPr lang="fr-FR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diastratique</a:t>
            </a:r>
            <a:r>
              <a:rPr lang="fr-F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fr-F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Flydal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1951), fait référence aux différences entre les usages adoptées par les diverses strates sociales. Il s’agit ici de sociolectes.</a:t>
            </a:r>
            <a:endParaRPr lang="fr-F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60129" y="1607558"/>
            <a:ext cx="5401928" cy="224676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28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Les mystères de Paris</a:t>
            </a:r>
            <a:r>
              <a:rPr lang="fr-FR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d’Eugène Sue</a:t>
            </a:r>
          </a:p>
          <a:p>
            <a:pPr algn="ctr"/>
            <a:r>
              <a:rPr lang="fr-FR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↓</a:t>
            </a:r>
          </a:p>
          <a:p>
            <a:pPr algn="ctr"/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nouvelle conscience </a:t>
            </a:r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sociale</a:t>
            </a:r>
          </a:p>
          <a:p>
            <a:pPr algn="ctr"/>
            <a:r>
              <a:rPr lang="fr-FR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↓</a:t>
            </a:r>
            <a:endParaRPr lang="fr-F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rupture </a:t>
            </a:r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linguistique</a:t>
            </a:r>
          </a:p>
        </p:txBody>
      </p:sp>
      <p:sp>
        <p:nvSpPr>
          <p:cNvPr id="4" name="Rectangle 3"/>
          <p:cNvSpPr/>
          <p:nvPr/>
        </p:nvSpPr>
        <p:spPr>
          <a:xfrm>
            <a:off x="979756" y="4517600"/>
            <a:ext cx="292473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sociolectes divers, technolectes, patois, argots, etc.</a:t>
            </a:r>
            <a:endParaRPr lang="fr-FR" sz="2800" dirty="0"/>
          </a:p>
        </p:txBody>
      </p:sp>
      <p:sp>
        <p:nvSpPr>
          <p:cNvPr id="5" name="Rectangle 4"/>
          <p:cNvSpPr/>
          <p:nvPr/>
        </p:nvSpPr>
        <p:spPr>
          <a:xfrm>
            <a:off x="7149052" y="4840765"/>
            <a:ext cx="40687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langue dite « la plus pure »</a:t>
            </a:r>
            <a:endParaRPr lang="fr-FR" sz="2800" dirty="0"/>
          </a:p>
        </p:txBody>
      </p:sp>
      <p:cxnSp>
        <p:nvCxnSpPr>
          <p:cNvPr id="9" name="Connecteur droit avec flèche 8"/>
          <p:cNvCxnSpPr/>
          <p:nvPr/>
        </p:nvCxnSpPr>
        <p:spPr>
          <a:xfrm>
            <a:off x="6757416" y="4069080"/>
            <a:ext cx="868680" cy="7716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avec flèche 10"/>
          <p:cNvCxnSpPr/>
          <p:nvPr/>
        </p:nvCxnSpPr>
        <p:spPr>
          <a:xfrm flipH="1">
            <a:off x="4114800" y="4069080"/>
            <a:ext cx="640080" cy="7716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06646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2296" y="320041"/>
            <a:ext cx="1202436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fr-FR" sz="28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Les mystères de Paris</a:t>
            </a:r>
            <a:r>
              <a:rPr lang="fr-FR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d’Eugène Sue publié dans </a:t>
            </a:r>
            <a:r>
              <a:rPr lang="fr-FR" sz="28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Le Journal des Débats</a:t>
            </a:r>
            <a:r>
              <a:rPr lang="fr-FR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entre le 19 juin 1842 et le 15 octobre 1843, suite au récent succès du livre, et qui a inspiré de nombreux ouvrages:</a:t>
            </a:r>
          </a:p>
          <a:p>
            <a:pPr algn="just">
              <a:spcAft>
                <a:spcPts val="0"/>
              </a:spcAft>
            </a:pPr>
            <a:endParaRPr lang="fr-FR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fr-FR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En France : </a:t>
            </a:r>
          </a:p>
          <a:p>
            <a:pPr algn="just">
              <a:spcAft>
                <a:spcPts val="0"/>
              </a:spcAft>
            </a:pPr>
            <a:r>
              <a:rPr lang="fr-FR" sz="28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Les Mystères de Marseille</a:t>
            </a:r>
            <a:r>
              <a:rPr lang="fr-FR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d’Émile Zola (1867) </a:t>
            </a:r>
          </a:p>
          <a:p>
            <a:pPr algn="just">
              <a:spcAft>
                <a:spcPts val="0"/>
              </a:spcAft>
            </a:pPr>
            <a:r>
              <a:rPr lang="fr-FR" sz="28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Les Mystères de Londres </a:t>
            </a:r>
            <a:r>
              <a:rPr lang="fr-FR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de Paul Féval (1844)</a:t>
            </a:r>
          </a:p>
          <a:p>
            <a:pPr algn="just">
              <a:spcAft>
                <a:spcPts val="0"/>
              </a:spcAft>
            </a:pPr>
            <a:endParaRPr lang="fr-FR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fr-FR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 l’étranger : </a:t>
            </a:r>
          </a:p>
          <a:p>
            <a:pPr algn="just">
              <a:spcAft>
                <a:spcPts val="0"/>
              </a:spcAft>
            </a:pPr>
            <a:r>
              <a:rPr lang="fr-FR" sz="28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 </a:t>
            </a:r>
            <a:r>
              <a:rPr lang="fr-FR" sz="28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Mysteries</a:t>
            </a:r>
            <a:r>
              <a:rPr lang="fr-FR" sz="28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of London</a:t>
            </a:r>
            <a:r>
              <a:rPr lang="fr-FR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de George W.M. Reynolds (1845) </a:t>
            </a:r>
          </a:p>
          <a:p>
            <a:pPr algn="just">
              <a:spcAft>
                <a:spcPts val="0"/>
              </a:spcAft>
            </a:pPr>
            <a:r>
              <a:rPr lang="fr-FR" sz="28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Os </a:t>
            </a:r>
            <a:r>
              <a:rPr lang="fr-FR" sz="28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Mistérios</a:t>
            </a:r>
            <a:r>
              <a:rPr lang="fr-FR" sz="28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de Lisboa</a:t>
            </a:r>
            <a:r>
              <a:rPr lang="fr-FR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de Camilo Castelo Branco (1854) </a:t>
            </a:r>
          </a:p>
          <a:p>
            <a:pPr algn="just">
              <a:spcAft>
                <a:spcPts val="0"/>
              </a:spcAft>
            </a:pPr>
            <a:r>
              <a:rPr lang="fr-FR" sz="28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 </a:t>
            </a:r>
            <a:r>
              <a:rPr lang="fr-FR" sz="28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misteri</a:t>
            </a:r>
            <a:r>
              <a:rPr lang="fr-FR" sz="28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di Firenze. </a:t>
            </a:r>
            <a:r>
              <a:rPr lang="fr-FR" sz="28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Scene</a:t>
            </a:r>
            <a:r>
              <a:rPr lang="fr-FR" sz="28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sociali</a:t>
            </a:r>
            <a:r>
              <a:rPr lang="fr-FR" sz="28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fr-FR" sz="28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Fioretti</a:t>
            </a:r>
            <a:r>
              <a:rPr lang="fr-FR" sz="28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de Carlo </a:t>
            </a:r>
            <a:r>
              <a:rPr lang="fr-FR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Collodi</a:t>
            </a:r>
            <a:r>
              <a:rPr lang="fr-FR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(1857) </a:t>
            </a:r>
          </a:p>
          <a:p>
            <a:pPr algn="just">
              <a:spcAft>
                <a:spcPts val="0"/>
              </a:spcAft>
            </a:pPr>
            <a:r>
              <a:rPr lang="fr-FR" sz="28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 </a:t>
            </a:r>
            <a:r>
              <a:rPr lang="fr-FR" sz="28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Misteri</a:t>
            </a:r>
            <a:r>
              <a:rPr lang="fr-FR" sz="28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di </a:t>
            </a:r>
            <a:r>
              <a:rPr lang="fr-FR" sz="28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Napoli</a:t>
            </a:r>
            <a:r>
              <a:rPr lang="fr-FR" sz="28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- </a:t>
            </a:r>
            <a:r>
              <a:rPr lang="fr-FR" sz="28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Studi</a:t>
            </a:r>
            <a:r>
              <a:rPr lang="fr-FR" sz="28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storico</a:t>
            </a:r>
            <a:r>
              <a:rPr lang="fr-FR" sz="28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sociali</a:t>
            </a:r>
            <a:r>
              <a:rPr lang="fr-FR" sz="28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Napoli</a:t>
            </a:r>
            <a:r>
              <a:rPr lang="fr-FR" sz="28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Nobile </a:t>
            </a:r>
            <a:r>
              <a:rPr lang="fr-FR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de Francesco </a:t>
            </a:r>
            <a:r>
              <a:rPr lang="fr-FR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Mastriani</a:t>
            </a:r>
            <a:r>
              <a:rPr lang="fr-FR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(1870)</a:t>
            </a:r>
          </a:p>
        </p:txBody>
      </p:sp>
    </p:spTree>
    <p:extLst>
      <p:ext uri="{BB962C8B-B14F-4D97-AF65-F5344CB8AC3E}">
        <p14:creationId xmlns:p14="http://schemas.microsoft.com/office/powerpoint/2010/main" val="38686400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5176" y="267176"/>
            <a:ext cx="117408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variation </a:t>
            </a:r>
            <a:r>
              <a:rPr lang="fr-FR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diaphasique</a:t>
            </a:r>
            <a:r>
              <a:rPr lang="fr-F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fr-F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Coseriu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1966, 1973, 1988), correspond à une différenciation des usages selon les situations de discours. Le caractère plus ou moins formel du contexte d'énonciation influence la production langagière en modifiant le registre et/ou le style.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65176" y="1595428"/>
            <a:ext cx="1152871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 français branché </a:t>
            </a:r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Pierre Merle (1989) </a:t>
            </a:r>
          </a:p>
          <a:p>
            <a:endParaRPr lang="fr-FR" sz="2800" i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28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Black</a:t>
            </a:r>
            <a:r>
              <a:rPr lang="fr-FR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pour </a:t>
            </a:r>
            <a:r>
              <a:rPr lang="fr-FR" sz="28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Noir</a:t>
            </a:r>
          </a:p>
          <a:p>
            <a:r>
              <a:rPr lang="fr-F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 est un terme qui peut être utilisé (en France) sans crainte excessive de représailles de la part des principaux intéressés </a:t>
            </a:r>
            <a:r>
              <a:rPr lang="fr-F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»,</a:t>
            </a:r>
          </a:p>
          <a:p>
            <a:endParaRPr lang="fr-FR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28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Beur</a:t>
            </a:r>
            <a:r>
              <a:rPr lang="fr-FR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pour </a:t>
            </a:r>
            <a:r>
              <a:rPr lang="fr-FR" sz="28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Arabe</a:t>
            </a:r>
          </a:p>
          <a:p>
            <a:r>
              <a:rPr lang="fr-FR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« […] peut être utilisé sans crainte ni mauvaise conscience dans les dîner en ville, en présence ou non des principaux intéressés » </a:t>
            </a:r>
          </a:p>
          <a:p>
            <a:endParaRPr lang="fr-FR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fr-FR" sz="28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gay</a:t>
            </a:r>
            <a:r>
              <a:rPr lang="fr-FR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pour </a:t>
            </a:r>
            <a:r>
              <a:rPr lang="fr-FR" sz="28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homosexuel</a:t>
            </a:r>
          </a:p>
          <a:p>
            <a:r>
              <a:rPr lang="fr-FR" sz="2800" dirty="0" smtClean="0"/>
              <a:t>…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17791860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1752" y="471023"/>
            <a:ext cx="116037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variation diachronique 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(Saussure, 1968), est relative au temps et permet de différencier la perception des traits comme plus ou moins anciens ou récents.</a:t>
            </a:r>
            <a:endParaRPr lang="fr-F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12064" y="1572196"/>
            <a:ext cx="11603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Changement lexicaux, morphologiques, morphosyntaxiques, sémantiques</a:t>
            </a:r>
            <a:endParaRPr lang="fr-FR" sz="2800" dirty="0"/>
          </a:p>
        </p:txBody>
      </p:sp>
      <p:sp>
        <p:nvSpPr>
          <p:cNvPr id="5" name="Rectangle 4"/>
          <p:cNvSpPr/>
          <p:nvPr/>
        </p:nvSpPr>
        <p:spPr>
          <a:xfrm>
            <a:off x="38100" y="4435955"/>
            <a:ext cx="12192000" cy="15234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Dictionnaire complet de l'argot employé dans les Mystères de Paris</a:t>
            </a:r>
            <a:r>
              <a:rPr lang="fr-FR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(Anonyme, 1844)</a:t>
            </a:r>
          </a:p>
          <a:p>
            <a:endParaRPr lang="fr-FR" sz="9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fr-FR" sz="28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 si je paume, j'ai pas de pognon </a:t>
            </a:r>
            <a:r>
              <a:rPr lang="fr-FR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« si je perds, je n'ai pas d'argent »</a:t>
            </a:r>
          </a:p>
          <a:p>
            <a:r>
              <a:rPr lang="fr-FR" sz="28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 ta bille est toute gambergée </a:t>
            </a:r>
            <a:r>
              <a:rPr lang="fr-FR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« ton argent est tout compté »</a:t>
            </a:r>
            <a:endParaRPr lang="fr-FR" sz="2800" dirty="0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" y="2463992"/>
            <a:ext cx="12115800" cy="1603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18311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76656" y="157790"/>
            <a:ext cx="117408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ras-le-bol</a:t>
            </a:r>
            <a:r>
              <a:rPr lang="fr-FR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: « fait d’en avoir assez, d’être excédé » (Larousse.fr, 2020)</a:t>
            </a:r>
            <a:endParaRPr lang="fr-FR" sz="2800" dirty="0"/>
          </a:p>
        </p:txBody>
      </p:sp>
      <p:sp>
        <p:nvSpPr>
          <p:cNvPr id="4" name="Rectangle 3"/>
          <p:cNvSpPr/>
          <p:nvPr/>
        </p:nvSpPr>
        <p:spPr>
          <a:xfrm>
            <a:off x="256032" y="852503"/>
            <a:ext cx="114757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« Je comprends le ras-le-bol des paysans […] »</a:t>
            </a:r>
            <a:r>
              <a:rPr lang="fr-FR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(Didier Guillaume, 2019)</a:t>
            </a:r>
            <a:endParaRPr lang="fr-FR" sz="2400" dirty="0"/>
          </a:p>
        </p:txBody>
      </p:sp>
      <p:sp>
        <p:nvSpPr>
          <p:cNvPr id="5" name="Rectangle 4"/>
          <p:cNvSpPr/>
          <p:nvPr/>
        </p:nvSpPr>
        <p:spPr>
          <a:xfrm>
            <a:off x="256032" y="1541312"/>
            <a:ext cx="118689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« Je suis très sensible à ce ras-le-bol fiscal que je ressens de la part de nos concitoyens […] »</a:t>
            </a:r>
            <a:r>
              <a:rPr lang="fr-FR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(Pierre Moscovici, 2013)</a:t>
            </a:r>
            <a:endParaRPr lang="fr-FR" sz="2400" dirty="0"/>
          </a:p>
        </p:txBody>
      </p:sp>
      <p:sp>
        <p:nvSpPr>
          <p:cNvPr id="6" name="Rectangle 5"/>
          <p:cNvSpPr/>
          <p:nvPr/>
        </p:nvSpPr>
        <p:spPr>
          <a:xfrm>
            <a:off x="329184" y="2599453"/>
            <a:ext cx="113294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« Macron ? Comment vous dire... Ras-le-bol ! »</a:t>
            </a:r>
            <a:r>
              <a:rPr lang="fr-FR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(Martine Aubry, 2015)</a:t>
            </a:r>
            <a:endParaRPr lang="fr-FR" sz="2400" dirty="0"/>
          </a:p>
        </p:txBody>
      </p:sp>
      <p:sp>
        <p:nvSpPr>
          <p:cNvPr id="7" name="Rectangle 6"/>
          <p:cNvSpPr/>
          <p:nvPr/>
        </p:nvSpPr>
        <p:spPr>
          <a:xfrm>
            <a:off x="329184" y="3288262"/>
            <a:ext cx="113294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« […] le ras-le-bol des cours en ligne »</a:t>
            </a:r>
            <a:r>
              <a:rPr lang="fr-FR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fr-FR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Raybaud</a:t>
            </a:r>
            <a:r>
              <a:rPr lang="fr-FR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2020)</a:t>
            </a:r>
            <a:endParaRPr lang="fr-FR" sz="2400" dirty="0"/>
          </a:p>
        </p:txBody>
      </p:sp>
      <p:sp>
        <p:nvSpPr>
          <p:cNvPr id="8" name="Rectangle 7"/>
          <p:cNvSpPr/>
          <p:nvPr/>
        </p:nvSpPr>
        <p:spPr>
          <a:xfrm>
            <a:off x="329184" y="4042301"/>
            <a:ext cx="1154887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Selon la position politique du journal : </a:t>
            </a:r>
          </a:p>
          <a:p>
            <a:r>
              <a:rPr lang="fr-FR" sz="2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 Gilets jaunes : à Paris, rage et ras-le-bol à tous les coins de rues »</a:t>
            </a:r>
            <a:r>
              <a:rPr lang="fr-FR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(Mouillard, </a:t>
            </a:r>
            <a:r>
              <a:rPr lang="fr-FR" sz="2400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Durupt</a:t>
            </a:r>
            <a:r>
              <a:rPr lang="fr-FR" sz="24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Libération.fr, 2018)</a:t>
            </a:r>
          </a:p>
          <a:p>
            <a:r>
              <a:rPr lang="fr-FR" sz="2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 Gilets jaunes: à Paris, le ras le bol des habitants du 16e face à la "petite révolution" »</a:t>
            </a:r>
            <a:r>
              <a:rPr lang="fr-FR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(Trembley, Huffingtonpost.fr, 2019)</a:t>
            </a:r>
            <a:endParaRPr lang="fr-FR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230815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320</Words>
  <Application>Microsoft Office PowerPoint</Application>
  <PresentationFormat>Grand écran</PresentationFormat>
  <Paragraphs>52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laurent canal</dc:creator>
  <cp:lastModifiedBy>laurent canal</cp:lastModifiedBy>
  <cp:revision>8</cp:revision>
  <dcterms:created xsi:type="dcterms:W3CDTF">2021-03-31T09:36:44Z</dcterms:created>
  <dcterms:modified xsi:type="dcterms:W3CDTF">2021-03-31T10:52:10Z</dcterms:modified>
</cp:coreProperties>
</file>