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Proxima Nova"/>
      <p:regular r:id="rId25"/>
      <p:bold r:id="rId26"/>
      <p:italic r:id="rId27"/>
      <p:boldItalic r:id="rId28"/>
    </p:embeddedFont>
    <p:embeddedFont>
      <p:font typeface="Alfa Slab On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IKfvrNWSmlpDoqWzu9jAUKE1i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roximaNova-bold.fntdata"/><Relationship Id="rId25" Type="http://schemas.openxmlformats.org/officeDocument/2006/relationships/font" Target="fonts/ProximaNova-regular.fntdata"/><Relationship Id="rId28" Type="http://schemas.openxmlformats.org/officeDocument/2006/relationships/font" Target="fonts/ProximaNova-boldItalic.fntdata"/><Relationship Id="rId27" Type="http://schemas.openxmlformats.org/officeDocument/2006/relationships/font" Target="fonts/ProximaNova-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lfaSlabOne-regular.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96089744e2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96089744e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227e36766f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227e36766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227e36766f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227e36766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 name="Google Shape;28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 name="Google Shape;7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227e36766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227e3676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g296089744e2_0_4"/>
          <p:cNvCxnSpPr/>
          <p:nvPr/>
        </p:nvCxnSpPr>
        <p:spPr>
          <a:xfrm>
            <a:off x="5704400" y="3668217"/>
            <a:ext cx="783300" cy="0"/>
          </a:xfrm>
          <a:prstGeom prst="straightConnector1">
            <a:avLst/>
          </a:prstGeom>
          <a:noFill/>
          <a:ln cap="flat" cmpd="sng" w="76200">
            <a:solidFill>
              <a:schemeClr val="dk1"/>
            </a:solidFill>
            <a:prstDash val="solid"/>
            <a:round/>
            <a:headEnd len="sm" w="sm" type="none"/>
            <a:tailEnd len="sm" w="sm" type="none"/>
          </a:ln>
        </p:spPr>
      </p:cxnSp>
      <p:sp>
        <p:nvSpPr>
          <p:cNvPr id="11" name="Google Shape;11;g296089744e2_0_4"/>
          <p:cNvSpPr txBox="1"/>
          <p:nvPr>
            <p:ph type="ctrTitle"/>
          </p:nvPr>
        </p:nvSpPr>
        <p:spPr>
          <a:xfrm>
            <a:off x="415600" y="794633"/>
            <a:ext cx="11360700" cy="26103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12" name="Google Shape;12;g296089744e2_0_4"/>
          <p:cNvSpPr txBox="1"/>
          <p:nvPr>
            <p:ph idx="1" type="subTitle"/>
          </p:nvPr>
        </p:nvSpPr>
        <p:spPr>
          <a:xfrm>
            <a:off x="415600" y="4221097"/>
            <a:ext cx="11360700" cy="9780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13" name="Google Shape;13;g296089744e2_0_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g296089744e2_0_41"/>
          <p:cNvSpPr txBox="1"/>
          <p:nvPr>
            <p:ph hasCustomPrompt="1" type="title"/>
          </p:nvPr>
        </p:nvSpPr>
        <p:spPr>
          <a:xfrm>
            <a:off x="415600" y="1557233"/>
            <a:ext cx="11360700" cy="2640000"/>
          </a:xfrm>
          <a:prstGeom prst="rect">
            <a:avLst/>
          </a:prstGeom>
        </p:spPr>
        <p:txBody>
          <a:bodyPr anchorCtr="0" anchor="ctr" bIns="121900" lIns="121900" spcFirstLastPara="1" rIns="121900" wrap="square" tIns="121900">
            <a:normAutofit/>
          </a:bodyPr>
          <a:lstStyle>
            <a:lvl1pPr lvl="0" algn="ctr">
              <a:spcBef>
                <a:spcPts val="0"/>
              </a:spcBef>
              <a:spcAft>
                <a:spcPts val="0"/>
              </a:spcAft>
              <a:buClr>
                <a:schemeClr val="dk1"/>
              </a:buClr>
              <a:buSzPts val="14700"/>
              <a:buNone/>
              <a:defRPr sz="14700">
                <a:solidFill>
                  <a:schemeClr val="dk1"/>
                </a:solidFill>
              </a:defRPr>
            </a:lvl1pPr>
            <a:lvl2pPr lvl="1" algn="ctr">
              <a:spcBef>
                <a:spcPts val="0"/>
              </a:spcBef>
              <a:spcAft>
                <a:spcPts val="0"/>
              </a:spcAft>
              <a:buClr>
                <a:schemeClr val="dk1"/>
              </a:buClr>
              <a:buSzPts val="14700"/>
              <a:buNone/>
              <a:defRPr sz="14700">
                <a:solidFill>
                  <a:schemeClr val="dk1"/>
                </a:solidFill>
              </a:defRPr>
            </a:lvl2pPr>
            <a:lvl3pPr lvl="2" algn="ctr">
              <a:spcBef>
                <a:spcPts val="0"/>
              </a:spcBef>
              <a:spcAft>
                <a:spcPts val="0"/>
              </a:spcAft>
              <a:buClr>
                <a:schemeClr val="dk1"/>
              </a:buClr>
              <a:buSzPts val="14700"/>
              <a:buNone/>
              <a:defRPr sz="14700">
                <a:solidFill>
                  <a:schemeClr val="dk1"/>
                </a:solidFill>
              </a:defRPr>
            </a:lvl3pPr>
            <a:lvl4pPr lvl="3" algn="ctr">
              <a:spcBef>
                <a:spcPts val="0"/>
              </a:spcBef>
              <a:spcAft>
                <a:spcPts val="0"/>
              </a:spcAft>
              <a:buClr>
                <a:schemeClr val="dk1"/>
              </a:buClr>
              <a:buSzPts val="14700"/>
              <a:buNone/>
              <a:defRPr sz="14700">
                <a:solidFill>
                  <a:schemeClr val="dk1"/>
                </a:solidFill>
              </a:defRPr>
            </a:lvl4pPr>
            <a:lvl5pPr lvl="4" algn="ctr">
              <a:spcBef>
                <a:spcPts val="0"/>
              </a:spcBef>
              <a:spcAft>
                <a:spcPts val="0"/>
              </a:spcAft>
              <a:buClr>
                <a:schemeClr val="dk1"/>
              </a:buClr>
              <a:buSzPts val="14700"/>
              <a:buNone/>
              <a:defRPr sz="14700">
                <a:solidFill>
                  <a:schemeClr val="dk1"/>
                </a:solidFill>
              </a:defRPr>
            </a:lvl5pPr>
            <a:lvl6pPr lvl="5" algn="ctr">
              <a:spcBef>
                <a:spcPts val="0"/>
              </a:spcBef>
              <a:spcAft>
                <a:spcPts val="0"/>
              </a:spcAft>
              <a:buClr>
                <a:schemeClr val="dk1"/>
              </a:buClr>
              <a:buSzPts val="14700"/>
              <a:buNone/>
              <a:defRPr sz="14700">
                <a:solidFill>
                  <a:schemeClr val="dk1"/>
                </a:solidFill>
              </a:defRPr>
            </a:lvl6pPr>
            <a:lvl7pPr lvl="6" algn="ctr">
              <a:spcBef>
                <a:spcPts val="0"/>
              </a:spcBef>
              <a:spcAft>
                <a:spcPts val="0"/>
              </a:spcAft>
              <a:buClr>
                <a:schemeClr val="dk1"/>
              </a:buClr>
              <a:buSzPts val="14700"/>
              <a:buNone/>
              <a:defRPr sz="14700">
                <a:solidFill>
                  <a:schemeClr val="dk1"/>
                </a:solidFill>
              </a:defRPr>
            </a:lvl7pPr>
            <a:lvl8pPr lvl="7" algn="ctr">
              <a:spcBef>
                <a:spcPts val="0"/>
              </a:spcBef>
              <a:spcAft>
                <a:spcPts val="0"/>
              </a:spcAft>
              <a:buClr>
                <a:schemeClr val="dk1"/>
              </a:buClr>
              <a:buSzPts val="14700"/>
              <a:buNone/>
              <a:defRPr sz="14700">
                <a:solidFill>
                  <a:schemeClr val="dk1"/>
                </a:solidFill>
              </a:defRPr>
            </a:lvl8pPr>
            <a:lvl9pPr lvl="8" algn="ctr">
              <a:spcBef>
                <a:spcPts val="0"/>
              </a:spcBef>
              <a:spcAft>
                <a:spcPts val="0"/>
              </a:spcAft>
              <a:buClr>
                <a:schemeClr val="dk1"/>
              </a:buClr>
              <a:buSzPts val="14700"/>
              <a:buNone/>
              <a:defRPr sz="14700">
                <a:solidFill>
                  <a:schemeClr val="dk1"/>
                </a:solidFill>
              </a:defRPr>
            </a:lvl9pPr>
          </a:lstStyle>
          <a:p>
            <a:r>
              <a:t>xx%</a:t>
            </a:r>
          </a:p>
        </p:txBody>
      </p:sp>
      <p:sp>
        <p:nvSpPr>
          <p:cNvPr id="48" name="Google Shape;48;g296089744e2_0_41"/>
          <p:cNvSpPr txBox="1"/>
          <p:nvPr>
            <p:ph idx="1" type="body"/>
          </p:nvPr>
        </p:nvSpPr>
        <p:spPr>
          <a:xfrm>
            <a:off x="415600" y="4299000"/>
            <a:ext cx="11360700" cy="14289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9" name="Google Shape;49;g296089744e2_0_4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g296089744e2_0_4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52" name="Shape 52"/>
        <p:cNvGrpSpPr/>
        <p:nvPr/>
      </p:nvGrpSpPr>
      <p:grpSpPr>
        <a:xfrm>
          <a:off x="0" y="0"/>
          <a:ext cx="0" cy="0"/>
          <a:chOff x="0" y="0"/>
          <a:chExt cx="0" cy="0"/>
        </a:xfrm>
      </p:grpSpPr>
      <p:sp>
        <p:nvSpPr>
          <p:cNvPr id="53" name="Google Shape;53;g296089744e2_0_4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g296089744e2_0_4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5" name="Google Shape;55;g296089744e2_0_4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 name="Google Shape;56;g296089744e2_0_4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 name="Google Shape;57;g296089744e2_0_4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p:cSld name="SECTION_HEADER_1">
    <p:spTree>
      <p:nvGrpSpPr>
        <p:cNvPr id="58" name="Shape 58"/>
        <p:cNvGrpSpPr/>
        <p:nvPr/>
      </p:nvGrpSpPr>
      <p:grpSpPr>
        <a:xfrm>
          <a:off x="0" y="0"/>
          <a:ext cx="0" cy="0"/>
          <a:chOff x="0" y="0"/>
          <a:chExt cx="0" cy="0"/>
        </a:xfrm>
      </p:grpSpPr>
      <p:sp>
        <p:nvSpPr>
          <p:cNvPr id="59" name="Google Shape;59;g296089744e2_0_5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g296089744e2_0_5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61" name="Google Shape;61;g296089744e2_0_5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 name="Google Shape;62;g296089744e2_0_5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3" name="Google Shape;63;g296089744e2_0_5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g296089744e2_0_9"/>
          <p:cNvSpPr txBox="1"/>
          <p:nvPr>
            <p:ph type="title"/>
          </p:nvPr>
        </p:nvSpPr>
        <p:spPr>
          <a:xfrm>
            <a:off x="415600" y="3307400"/>
            <a:ext cx="10819200" cy="3261300"/>
          </a:xfrm>
          <a:prstGeom prst="rect">
            <a:avLst/>
          </a:prstGeom>
        </p:spPr>
        <p:txBody>
          <a:bodyPr anchorCtr="0" anchor="b" bIns="121900" lIns="121900" spcFirstLastPara="1" rIns="121900" wrap="square" tIns="121900">
            <a:normAutofit/>
          </a:bodyPr>
          <a:lstStyle>
            <a:lvl1pPr lvl="0">
              <a:spcBef>
                <a:spcPts val="0"/>
              </a:spcBef>
              <a:spcAft>
                <a:spcPts val="0"/>
              </a:spcAft>
              <a:buClr>
                <a:schemeClr val="lt1"/>
              </a:buClr>
              <a:buSzPts val="9100"/>
              <a:buNone/>
              <a:defRPr sz="9100">
                <a:solidFill>
                  <a:schemeClr val="lt1"/>
                </a:solidFill>
              </a:defRPr>
            </a:lvl1pPr>
            <a:lvl2pPr lvl="1">
              <a:spcBef>
                <a:spcPts val="0"/>
              </a:spcBef>
              <a:spcAft>
                <a:spcPts val="0"/>
              </a:spcAft>
              <a:buClr>
                <a:schemeClr val="lt1"/>
              </a:buClr>
              <a:buSzPts val="9100"/>
              <a:buNone/>
              <a:defRPr sz="9100">
                <a:solidFill>
                  <a:schemeClr val="lt1"/>
                </a:solidFill>
              </a:defRPr>
            </a:lvl2pPr>
            <a:lvl3pPr lvl="2">
              <a:spcBef>
                <a:spcPts val="0"/>
              </a:spcBef>
              <a:spcAft>
                <a:spcPts val="0"/>
              </a:spcAft>
              <a:buClr>
                <a:schemeClr val="lt1"/>
              </a:buClr>
              <a:buSzPts val="9100"/>
              <a:buNone/>
              <a:defRPr sz="9100">
                <a:solidFill>
                  <a:schemeClr val="lt1"/>
                </a:solidFill>
              </a:defRPr>
            </a:lvl3pPr>
            <a:lvl4pPr lvl="3">
              <a:spcBef>
                <a:spcPts val="0"/>
              </a:spcBef>
              <a:spcAft>
                <a:spcPts val="0"/>
              </a:spcAft>
              <a:buClr>
                <a:schemeClr val="lt1"/>
              </a:buClr>
              <a:buSzPts val="9100"/>
              <a:buNone/>
              <a:defRPr sz="9100">
                <a:solidFill>
                  <a:schemeClr val="lt1"/>
                </a:solidFill>
              </a:defRPr>
            </a:lvl4pPr>
            <a:lvl5pPr lvl="4">
              <a:spcBef>
                <a:spcPts val="0"/>
              </a:spcBef>
              <a:spcAft>
                <a:spcPts val="0"/>
              </a:spcAft>
              <a:buClr>
                <a:schemeClr val="lt1"/>
              </a:buClr>
              <a:buSzPts val="9100"/>
              <a:buNone/>
              <a:defRPr sz="9100">
                <a:solidFill>
                  <a:schemeClr val="lt1"/>
                </a:solidFill>
              </a:defRPr>
            </a:lvl5pPr>
            <a:lvl6pPr lvl="5">
              <a:spcBef>
                <a:spcPts val="0"/>
              </a:spcBef>
              <a:spcAft>
                <a:spcPts val="0"/>
              </a:spcAft>
              <a:buClr>
                <a:schemeClr val="lt1"/>
              </a:buClr>
              <a:buSzPts val="9100"/>
              <a:buNone/>
              <a:defRPr sz="9100">
                <a:solidFill>
                  <a:schemeClr val="lt1"/>
                </a:solidFill>
              </a:defRPr>
            </a:lvl6pPr>
            <a:lvl7pPr lvl="6">
              <a:spcBef>
                <a:spcPts val="0"/>
              </a:spcBef>
              <a:spcAft>
                <a:spcPts val="0"/>
              </a:spcAft>
              <a:buClr>
                <a:schemeClr val="lt1"/>
              </a:buClr>
              <a:buSzPts val="9100"/>
              <a:buNone/>
              <a:defRPr sz="9100">
                <a:solidFill>
                  <a:schemeClr val="lt1"/>
                </a:solidFill>
              </a:defRPr>
            </a:lvl7pPr>
            <a:lvl8pPr lvl="7">
              <a:spcBef>
                <a:spcPts val="0"/>
              </a:spcBef>
              <a:spcAft>
                <a:spcPts val="0"/>
              </a:spcAft>
              <a:buClr>
                <a:schemeClr val="lt1"/>
              </a:buClr>
              <a:buSzPts val="9100"/>
              <a:buNone/>
              <a:defRPr sz="9100">
                <a:solidFill>
                  <a:schemeClr val="lt1"/>
                </a:solidFill>
              </a:defRPr>
            </a:lvl8pPr>
            <a:lvl9pPr lvl="8">
              <a:spcBef>
                <a:spcPts val="0"/>
              </a:spcBef>
              <a:spcAft>
                <a:spcPts val="0"/>
              </a:spcAft>
              <a:buClr>
                <a:schemeClr val="lt1"/>
              </a:buClr>
              <a:buSzPts val="9100"/>
              <a:buNone/>
              <a:defRPr sz="9100">
                <a:solidFill>
                  <a:schemeClr val="lt1"/>
                </a:solidFill>
              </a:defRPr>
            </a:lvl9pPr>
          </a:lstStyle>
          <a:p/>
        </p:txBody>
      </p:sp>
      <p:sp>
        <p:nvSpPr>
          <p:cNvPr id="16" name="Google Shape;16;g296089744e2_0_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g296089744e2_0_12"/>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9" name="Google Shape;19;g296089744e2_0_12"/>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0" name="Google Shape;20;g296089744e2_0_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g296089744e2_0_1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3" name="Google Shape;23;g296089744e2_0_16"/>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g296089744e2_0_16"/>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5" name="Google Shape;25;g296089744e2_0_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g296089744e2_0_21"/>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8" name="Google Shape;28;g296089744e2_0_2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g296089744e2_0_24"/>
          <p:cNvSpPr txBox="1"/>
          <p:nvPr>
            <p:ph type="title"/>
          </p:nvPr>
        </p:nvSpPr>
        <p:spPr>
          <a:xfrm>
            <a:off x="415600" y="8424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1" name="Google Shape;31;g296089744e2_0_24"/>
          <p:cNvSpPr txBox="1"/>
          <p:nvPr>
            <p:ph idx="1" type="body"/>
          </p:nvPr>
        </p:nvSpPr>
        <p:spPr>
          <a:xfrm>
            <a:off x="415600" y="1987833"/>
            <a:ext cx="3744000" cy="41040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2" name="Google Shape;32;g296089744e2_0_2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g296089744e2_0_28"/>
          <p:cNvSpPr txBox="1"/>
          <p:nvPr>
            <p:ph type="title"/>
          </p:nvPr>
        </p:nvSpPr>
        <p:spPr>
          <a:xfrm>
            <a:off x="653667" y="701800"/>
            <a:ext cx="7578300" cy="54543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p:txBody>
      </p:sp>
      <p:sp>
        <p:nvSpPr>
          <p:cNvPr id="35" name="Google Shape;35;g296089744e2_0_2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g296089744e2_0_31"/>
          <p:cNvSpPr/>
          <p:nvPr/>
        </p:nvSpPr>
        <p:spPr>
          <a:xfrm>
            <a:off x="6096000" y="133"/>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38" name="Google Shape;38;g296089744e2_0_31"/>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g296089744e2_0_31"/>
          <p:cNvSpPr txBox="1"/>
          <p:nvPr>
            <p:ph type="title"/>
          </p:nvPr>
        </p:nvSpPr>
        <p:spPr>
          <a:xfrm>
            <a:off x="354000" y="1834132"/>
            <a:ext cx="5393700" cy="2069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p:txBody>
      </p:sp>
      <p:sp>
        <p:nvSpPr>
          <p:cNvPr id="40" name="Google Shape;40;g296089744e2_0_31"/>
          <p:cNvSpPr txBox="1"/>
          <p:nvPr>
            <p:ph idx="1" type="subTitle"/>
          </p:nvPr>
        </p:nvSpPr>
        <p:spPr>
          <a:xfrm>
            <a:off x="354000" y="3974834"/>
            <a:ext cx="5393700" cy="17940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41" name="Google Shape;41;g296089744e2_0_31"/>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Clr>
                <a:schemeClr val="lt1"/>
              </a:buClr>
              <a:buSzPts val="2400"/>
              <a:buChar char="●"/>
              <a:defRPr>
                <a:solidFill>
                  <a:schemeClr val="lt1"/>
                </a:solidFill>
              </a:defRPr>
            </a:lvl1pPr>
            <a:lvl2pPr indent="-349250" lvl="1" marL="914400">
              <a:spcBef>
                <a:spcPts val="0"/>
              </a:spcBef>
              <a:spcAft>
                <a:spcPts val="0"/>
              </a:spcAft>
              <a:buClr>
                <a:schemeClr val="lt1"/>
              </a:buClr>
              <a:buSzPts val="1900"/>
              <a:buChar char="○"/>
              <a:defRPr>
                <a:solidFill>
                  <a:schemeClr val="lt1"/>
                </a:solidFill>
              </a:defRPr>
            </a:lvl2pPr>
            <a:lvl3pPr indent="-349250" lvl="2" marL="1371600">
              <a:spcBef>
                <a:spcPts val="0"/>
              </a:spcBef>
              <a:spcAft>
                <a:spcPts val="0"/>
              </a:spcAft>
              <a:buClr>
                <a:schemeClr val="lt1"/>
              </a:buClr>
              <a:buSzPts val="1900"/>
              <a:buChar char="■"/>
              <a:defRPr>
                <a:solidFill>
                  <a:schemeClr val="lt1"/>
                </a:solidFill>
              </a:defRPr>
            </a:lvl3pPr>
            <a:lvl4pPr indent="-349250" lvl="3" marL="1828800">
              <a:spcBef>
                <a:spcPts val="0"/>
              </a:spcBef>
              <a:spcAft>
                <a:spcPts val="0"/>
              </a:spcAft>
              <a:buClr>
                <a:schemeClr val="lt1"/>
              </a:buClr>
              <a:buSzPts val="1900"/>
              <a:buChar char="●"/>
              <a:defRPr>
                <a:solidFill>
                  <a:schemeClr val="lt1"/>
                </a:solidFill>
              </a:defRPr>
            </a:lvl4pPr>
            <a:lvl5pPr indent="-349250" lvl="4" marL="2286000">
              <a:spcBef>
                <a:spcPts val="0"/>
              </a:spcBef>
              <a:spcAft>
                <a:spcPts val="0"/>
              </a:spcAft>
              <a:buClr>
                <a:schemeClr val="lt1"/>
              </a:buClr>
              <a:buSzPts val="1900"/>
              <a:buChar char="○"/>
              <a:defRPr>
                <a:solidFill>
                  <a:schemeClr val="lt1"/>
                </a:solidFill>
              </a:defRPr>
            </a:lvl5pPr>
            <a:lvl6pPr indent="-349250" lvl="5" marL="2743200">
              <a:spcBef>
                <a:spcPts val="0"/>
              </a:spcBef>
              <a:spcAft>
                <a:spcPts val="0"/>
              </a:spcAft>
              <a:buClr>
                <a:schemeClr val="lt1"/>
              </a:buClr>
              <a:buSzPts val="1900"/>
              <a:buChar char="■"/>
              <a:defRPr>
                <a:solidFill>
                  <a:schemeClr val="lt1"/>
                </a:solidFill>
              </a:defRPr>
            </a:lvl6pPr>
            <a:lvl7pPr indent="-349250" lvl="6" marL="3200400">
              <a:spcBef>
                <a:spcPts val="0"/>
              </a:spcBef>
              <a:spcAft>
                <a:spcPts val="0"/>
              </a:spcAft>
              <a:buClr>
                <a:schemeClr val="lt1"/>
              </a:buClr>
              <a:buSzPts val="1900"/>
              <a:buChar char="●"/>
              <a:defRPr>
                <a:solidFill>
                  <a:schemeClr val="lt1"/>
                </a:solidFill>
              </a:defRPr>
            </a:lvl7pPr>
            <a:lvl8pPr indent="-349250" lvl="7" marL="3657600">
              <a:spcBef>
                <a:spcPts val="0"/>
              </a:spcBef>
              <a:spcAft>
                <a:spcPts val="0"/>
              </a:spcAft>
              <a:buClr>
                <a:schemeClr val="lt1"/>
              </a:buClr>
              <a:buSzPts val="1900"/>
              <a:buChar char="○"/>
              <a:defRPr>
                <a:solidFill>
                  <a:schemeClr val="lt1"/>
                </a:solidFill>
              </a:defRPr>
            </a:lvl8pPr>
            <a:lvl9pPr indent="-349250" lvl="8" marL="4114800">
              <a:spcBef>
                <a:spcPts val="0"/>
              </a:spcBef>
              <a:spcAft>
                <a:spcPts val="0"/>
              </a:spcAft>
              <a:buClr>
                <a:schemeClr val="lt1"/>
              </a:buClr>
              <a:buSzPts val="1900"/>
              <a:buChar char="■"/>
              <a:defRPr>
                <a:solidFill>
                  <a:schemeClr val="lt1"/>
                </a:solidFill>
              </a:defRPr>
            </a:lvl9pPr>
          </a:lstStyle>
          <a:p/>
        </p:txBody>
      </p:sp>
      <p:sp>
        <p:nvSpPr>
          <p:cNvPr id="42" name="Google Shape;42;g296089744e2_0_3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g296089744e2_0_38"/>
          <p:cNvSpPr txBox="1"/>
          <p:nvPr>
            <p:ph idx="1" type="body"/>
          </p:nvPr>
        </p:nvSpPr>
        <p:spPr>
          <a:xfrm>
            <a:off x="426000" y="5644967"/>
            <a:ext cx="7998300" cy="7983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Clr>
                <a:schemeClr val="accent3"/>
              </a:buClr>
              <a:buSzPts val="24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g296089744e2_0_3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g296089744e2_0_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9pPr>
          </a:lstStyle>
          <a:p/>
        </p:txBody>
      </p:sp>
      <p:sp>
        <p:nvSpPr>
          <p:cNvPr id="7" name="Google Shape;7;g296089744e2_0_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Font typeface="Proxima Nova"/>
              <a:buChar char="●"/>
              <a:defRPr sz="2400">
                <a:solidFill>
                  <a:schemeClr val="dk2"/>
                </a:solidFill>
                <a:latin typeface="Proxima Nova"/>
                <a:ea typeface="Proxima Nova"/>
                <a:cs typeface="Proxima Nova"/>
                <a:sym typeface="Proxima Nova"/>
              </a:defRPr>
            </a:lvl1pPr>
            <a:lvl2pPr indent="-349250" lvl="1" marL="91440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2pPr>
            <a:lvl3pPr indent="-349250" lvl="2" marL="137160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3pPr>
            <a:lvl4pPr indent="-349250" lvl="3" marL="182880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4pPr>
            <a:lvl5pPr indent="-349250" lvl="4" marL="228600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5pPr>
            <a:lvl6pPr indent="-349250" lvl="5" marL="274320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6pPr>
            <a:lvl7pPr indent="-349250" lvl="6" marL="320040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7pPr>
            <a:lvl8pPr indent="-349250" lvl="7" marL="365760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8pPr>
            <a:lvl9pPr indent="-349250" lvl="8" marL="411480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9pPr>
          </a:lstStyle>
          <a:p/>
        </p:txBody>
      </p:sp>
      <p:sp>
        <p:nvSpPr>
          <p:cNvPr id="8" name="Google Shape;8;g296089744e2_0_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latin typeface="Proxima Nova"/>
                <a:ea typeface="Proxima Nova"/>
                <a:cs typeface="Proxima Nova"/>
                <a:sym typeface="Proxima Nova"/>
              </a:defRPr>
            </a:lvl1pPr>
            <a:lvl2pPr lvl="1" algn="r">
              <a:buNone/>
              <a:defRPr sz="1300">
                <a:solidFill>
                  <a:schemeClr val="dk2"/>
                </a:solidFill>
                <a:latin typeface="Proxima Nova"/>
                <a:ea typeface="Proxima Nova"/>
                <a:cs typeface="Proxima Nova"/>
                <a:sym typeface="Proxima Nova"/>
              </a:defRPr>
            </a:lvl2pPr>
            <a:lvl3pPr lvl="2" algn="r">
              <a:buNone/>
              <a:defRPr sz="1300">
                <a:solidFill>
                  <a:schemeClr val="dk2"/>
                </a:solidFill>
                <a:latin typeface="Proxima Nova"/>
                <a:ea typeface="Proxima Nova"/>
                <a:cs typeface="Proxima Nova"/>
                <a:sym typeface="Proxima Nova"/>
              </a:defRPr>
            </a:lvl3pPr>
            <a:lvl4pPr lvl="3" algn="r">
              <a:buNone/>
              <a:defRPr sz="1300">
                <a:solidFill>
                  <a:schemeClr val="dk2"/>
                </a:solidFill>
                <a:latin typeface="Proxima Nova"/>
                <a:ea typeface="Proxima Nova"/>
                <a:cs typeface="Proxima Nova"/>
                <a:sym typeface="Proxima Nova"/>
              </a:defRPr>
            </a:lvl4pPr>
            <a:lvl5pPr lvl="4" algn="r">
              <a:buNone/>
              <a:defRPr sz="1300">
                <a:solidFill>
                  <a:schemeClr val="dk2"/>
                </a:solidFill>
                <a:latin typeface="Proxima Nova"/>
                <a:ea typeface="Proxima Nova"/>
                <a:cs typeface="Proxima Nova"/>
                <a:sym typeface="Proxima Nova"/>
              </a:defRPr>
            </a:lvl5pPr>
            <a:lvl6pPr lvl="5" algn="r">
              <a:buNone/>
              <a:defRPr sz="1300">
                <a:solidFill>
                  <a:schemeClr val="dk2"/>
                </a:solidFill>
                <a:latin typeface="Proxima Nova"/>
                <a:ea typeface="Proxima Nova"/>
                <a:cs typeface="Proxima Nova"/>
                <a:sym typeface="Proxima Nova"/>
              </a:defRPr>
            </a:lvl6pPr>
            <a:lvl7pPr lvl="6" algn="r">
              <a:buNone/>
              <a:defRPr sz="1300">
                <a:solidFill>
                  <a:schemeClr val="dk2"/>
                </a:solidFill>
                <a:latin typeface="Proxima Nova"/>
                <a:ea typeface="Proxima Nova"/>
                <a:cs typeface="Proxima Nova"/>
                <a:sym typeface="Proxima Nova"/>
              </a:defRPr>
            </a:lvl7pPr>
            <a:lvl8pPr lvl="7" algn="r">
              <a:buNone/>
              <a:defRPr sz="1300">
                <a:solidFill>
                  <a:schemeClr val="dk2"/>
                </a:solidFill>
                <a:latin typeface="Proxima Nova"/>
                <a:ea typeface="Proxima Nova"/>
                <a:cs typeface="Proxima Nova"/>
                <a:sym typeface="Proxima Nova"/>
              </a:defRPr>
            </a:lvl8pPr>
            <a:lvl9pPr lvl="8" algn="r">
              <a:buNone/>
              <a:defRPr sz="13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296089744e2_0_59"/>
          <p:cNvSpPr txBox="1"/>
          <p:nvPr>
            <p:ph type="ctrTitle"/>
          </p:nvPr>
        </p:nvSpPr>
        <p:spPr>
          <a:xfrm>
            <a:off x="415600" y="794633"/>
            <a:ext cx="11360700" cy="2610300"/>
          </a:xfrm>
          <a:prstGeom prst="rect">
            <a:avLst/>
          </a:prstGeom>
        </p:spPr>
        <p:txBody>
          <a:bodyPr anchorCtr="0" anchor="b" bIns="121900" lIns="121900" spcFirstLastPara="1" rIns="121900" wrap="square" tIns="121900">
            <a:normAutofit/>
          </a:bodyPr>
          <a:lstStyle/>
          <a:p>
            <a:pPr indent="0" lvl="0" marL="0" rtl="0" algn="ctr">
              <a:lnSpc>
                <a:spcPct val="90000"/>
              </a:lnSpc>
              <a:spcBef>
                <a:spcPts val="0"/>
              </a:spcBef>
              <a:spcAft>
                <a:spcPts val="0"/>
              </a:spcAft>
              <a:buClr>
                <a:schemeClr val="lt1"/>
              </a:buClr>
              <a:buSzPts val="6000"/>
              <a:buFont typeface="Calibri"/>
              <a:buNone/>
            </a:pPr>
            <a:r>
              <a:rPr lang="cs-CZ"/>
              <a:t>La compréhension écrite (CE)</a:t>
            </a:r>
            <a:endParaRPr/>
          </a:p>
        </p:txBody>
      </p:sp>
      <p:sp>
        <p:nvSpPr>
          <p:cNvPr id="69" name="Google Shape;69;g296089744e2_0_59"/>
          <p:cNvSpPr txBox="1"/>
          <p:nvPr>
            <p:ph idx="1" type="subTitle"/>
          </p:nvPr>
        </p:nvSpPr>
        <p:spPr>
          <a:xfrm>
            <a:off x="415600" y="4221097"/>
            <a:ext cx="11360700" cy="978000"/>
          </a:xfrm>
          <a:prstGeom prst="rect">
            <a:avLst/>
          </a:prstGeom>
        </p:spPr>
        <p:txBody>
          <a:bodyPr anchorCtr="0" anchor="t" bIns="121900" lIns="121900" spcFirstLastPara="1" rIns="121900" wrap="square" tIns="121900">
            <a:normAutofit lnSpcReduction="20000"/>
          </a:bodyPr>
          <a:lstStyle/>
          <a:p>
            <a:pPr indent="0" lvl="0" marL="0" rtl="0" algn="ctr">
              <a:lnSpc>
                <a:spcPct val="90000"/>
              </a:lnSpc>
              <a:spcBef>
                <a:spcPts val="0"/>
              </a:spcBef>
              <a:spcAft>
                <a:spcPts val="0"/>
              </a:spcAft>
              <a:buClr>
                <a:schemeClr val="lt1"/>
              </a:buClr>
              <a:buSzPts val="2400"/>
              <a:buFont typeface="Arial"/>
              <a:buNone/>
            </a:pPr>
            <a:r>
              <a:rPr lang="cs-CZ">
                <a:solidFill>
                  <a:srgbClr val="080808"/>
                </a:solidFill>
              </a:rPr>
              <a:t>Comment développer la CE en classe du FLE à l‘aide des activités de lecture</a:t>
            </a:r>
            <a:endParaRPr>
              <a:solidFill>
                <a:srgbClr val="08080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6" name="Google Shape;216;p9"/>
          <p:cNvSpPr txBox="1"/>
          <p:nvPr>
            <p:ph type="title"/>
          </p:nvPr>
        </p:nvSpPr>
        <p:spPr>
          <a:xfrm>
            <a:off x="643467" y="321734"/>
            <a:ext cx="10905066" cy="11357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cs-CZ" sz="3600"/>
              <a:t>Activités pour pré-enseigner le vocabulaire</a:t>
            </a:r>
            <a:endParaRPr sz="3600"/>
          </a:p>
        </p:txBody>
      </p:sp>
      <p:sp>
        <p:nvSpPr>
          <p:cNvPr id="217" name="Google Shape;217;p9"/>
          <p:cNvSpPr txBox="1"/>
          <p:nvPr>
            <p:ph idx="1" type="body"/>
          </p:nvPr>
        </p:nvSpPr>
        <p:spPr>
          <a:xfrm>
            <a:off x="643375" y="1551800"/>
            <a:ext cx="10905000" cy="46251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000"/>
              <a:buChar char="•"/>
            </a:pPr>
            <a:r>
              <a:rPr lang="cs-CZ" sz="2000"/>
              <a:t>Repérez les mots clés difficiles qui sont nécessaires pour la compréhension du texte </a:t>
            </a:r>
            <a:endParaRPr sz="2000"/>
          </a:p>
          <a:p>
            <a:pPr indent="0" lvl="0" marL="457200" rtl="0" algn="l">
              <a:lnSpc>
                <a:spcPct val="90000"/>
              </a:lnSpc>
              <a:spcBef>
                <a:spcPts val="0"/>
              </a:spcBef>
              <a:spcAft>
                <a:spcPts val="0"/>
              </a:spcAft>
              <a:buNone/>
            </a:pPr>
            <a:r>
              <a:t/>
            </a:r>
            <a:endParaRPr sz="2000"/>
          </a:p>
          <a:p>
            <a:pPr indent="-355600" lvl="0" marL="457200" rtl="0" algn="l">
              <a:lnSpc>
                <a:spcPct val="90000"/>
              </a:lnSpc>
              <a:spcBef>
                <a:spcPts val="500"/>
              </a:spcBef>
              <a:spcAft>
                <a:spcPts val="0"/>
              </a:spcAft>
              <a:buSzPts val="2000"/>
              <a:buChar char="-"/>
            </a:pPr>
            <a:r>
              <a:rPr lang="cs-CZ" sz="2000"/>
              <a:t>Contrairement à la CO, pendant la CE les élèves ont du temps pour réfléchir sur le sens des mots – certains mots inconnus ne doivent pas forcément être pré-enseignés si leur sens peut être déduit du contexte</a:t>
            </a:r>
            <a:endParaRPr sz="2000"/>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cs-CZ" sz="2000"/>
              <a:t>Enseignez-les / vérifiez si les élèves les connaissent à l‘aide d‘une activité</a:t>
            </a:r>
            <a:endParaRPr sz="2000"/>
          </a:p>
          <a:p>
            <a:pPr indent="0" lvl="0" marL="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i="1" lang="cs-CZ" sz="2000"/>
              <a:t>Exemple : Les élèves associent les mots avec les images / Pour une révision du vocabulaire, vous pouvez aussi utilisez les applications comme kahoot, quizlet,…</a:t>
            </a:r>
            <a:endParaRPr i="1" sz="2000"/>
          </a:p>
          <a:p>
            <a:pPr indent="0" lvl="0" marL="457200" rtl="0" algn="l">
              <a:lnSpc>
                <a:spcPct val="90000"/>
              </a:lnSpc>
              <a:spcBef>
                <a:spcPts val="1000"/>
              </a:spcBef>
              <a:spcAft>
                <a:spcPts val="0"/>
              </a:spcAft>
              <a:buNone/>
            </a:pPr>
            <a:r>
              <a:t/>
            </a:r>
            <a:endParaRPr i="1" sz="2000"/>
          </a:p>
          <a:p>
            <a:pPr indent="0" lvl="0" marL="0" rtl="0" algn="l">
              <a:lnSpc>
                <a:spcPct val="90000"/>
              </a:lnSpc>
              <a:spcBef>
                <a:spcPts val="1000"/>
              </a:spcBef>
              <a:spcAft>
                <a:spcPts val="0"/>
              </a:spcAft>
              <a:buNone/>
            </a:pPr>
            <a:r>
              <a:rPr lang="cs-CZ" sz="2000">
                <a:solidFill>
                  <a:srgbClr val="FF0000"/>
                </a:solidFill>
              </a:rPr>
              <a:t>   Trouvez et observez des activités de pré-lecture dans les manuels FLE.</a:t>
            </a:r>
            <a:endParaRPr sz="2000">
              <a:solidFill>
                <a:srgbClr val="FF0000"/>
              </a:solidFill>
            </a:endParaRPr>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p:txBody>
      </p:sp>
      <p:sp>
        <p:nvSpPr>
          <p:cNvPr id="218" name="Google Shape;218;p9"/>
          <p:cNvSpPr/>
          <p:nvPr/>
        </p:nvSpPr>
        <p:spPr>
          <a:xfrm rot="2700000">
            <a:off x="11052629" y="2120024"/>
            <a:ext cx="645368" cy="645368"/>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9" name="Google Shape;219;p9"/>
          <p:cNvSpPr/>
          <p:nvPr/>
        </p:nvSpPr>
        <p:spPr>
          <a:xfrm rot="-5400000">
            <a:off x="10289068" y="1343027"/>
            <a:ext cx="2532832" cy="1273032"/>
          </a:xfrm>
          <a:prstGeom prst="triangle">
            <a:avLst>
              <a:gd fmla="val 50000" name="adj"/>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p9"/>
          <p:cNvSpPr/>
          <p:nvPr/>
        </p:nvSpPr>
        <p:spPr>
          <a:xfrm rot="5400000">
            <a:off x="-501760" y="5103257"/>
            <a:ext cx="2017580" cy="1014060"/>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p9"/>
          <p:cNvSpPr/>
          <p:nvPr/>
        </p:nvSpPr>
        <p:spPr>
          <a:xfrm rot="2700000">
            <a:off x="427916" y="5728708"/>
            <a:ext cx="485578" cy="48557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p10"/>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3600">
              <a:solidFill>
                <a:schemeClr val="accent3"/>
              </a:solidFill>
              <a:latin typeface="Alfa Slab One"/>
              <a:ea typeface="Alfa Slab One"/>
              <a:cs typeface="Alfa Slab One"/>
              <a:sym typeface="Alfa Slab One"/>
            </a:endParaRPr>
          </a:p>
        </p:txBody>
      </p:sp>
      <p:sp>
        <p:nvSpPr>
          <p:cNvPr id="227" name="Google Shape;227;p10"/>
          <p:cNvSpPr/>
          <p:nvPr/>
        </p:nvSpPr>
        <p:spPr>
          <a:xfrm rot="2700000">
            <a:off x="82782" y="-1386168"/>
            <a:ext cx="2424873" cy="3611191"/>
          </a:xfrm>
          <a:custGeom>
            <a:rect b="b" l="l" r="r" t="t"/>
            <a:pathLst>
              <a:path extrusionOk="0" h="3611191" w="2424873">
                <a:moveTo>
                  <a:pt x="0" y="2424874"/>
                </a:moveTo>
                <a:lnTo>
                  <a:pt x="2424873" y="0"/>
                </a:lnTo>
                <a:lnTo>
                  <a:pt x="2424873" y="3611191"/>
                </a:lnTo>
                <a:lnTo>
                  <a:pt x="1186317" y="3611191"/>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8" name="Google Shape;228;p10"/>
          <p:cNvSpPr/>
          <p:nvPr/>
        </p:nvSpPr>
        <p:spPr>
          <a:xfrm rot="2700000">
            <a:off x="1571000" y="-338582"/>
            <a:ext cx="1635955" cy="1635955"/>
          </a:xfrm>
          <a:custGeom>
            <a:rect b="b" l="l" r="r" t="t"/>
            <a:pathLst>
              <a:path extrusionOk="0" h="1635955" w="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9" name="Google Shape;229;p10"/>
          <p:cNvSpPr/>
          <p:nvPr/>
        </p:nvSpPr>
        <p:spPr>
          <a:xfrm rot="2700000">
            <a:off x="9627985" y="-6588"/>
            <a:ext cx="4059393" cy="2548110"/>
          </a:xfrm>
          <a:custGeom>
            <a:rect b="b" l="l" r="r" t="t"/>
            <a:pathLst>
              <a:path extrusionOk="0" h="2548110" w="4059393">
                <a:moveTo>
                  <a:pt x="0" y="1511282"/>
                </a:moveTo>
                <a:lnTo>
                  <a:pt x="1511282" y="0"/>
                </a:lnTo>
                <a:lnTo>
                  <a:pt x="4059393" y="2548110"/>
                </a:lnTo>
                <a:lnTo>
                  <a:pt x="0" y="2548110"/>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p10"/>
          <p:cNvSpPr/>
          <p:nvPr/>
        </p:nvSpPr>
        <p:spPr>
          <a:xfrm rot="2700000">
            <a:off x="10262924" y="1465780"/>
            <a:ext cx="1185708" cy="118570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1" name="Google Shape;231;p10"/>
          <p:cNvSpPr/>
          <p:nvPr/>
        </p:nvSpPr>
        <p:spPr>
          <a:xfrm rot="2700000">
            <a:off x="-29557" y="5198743"/>
            <a:ext cx="2444907" cy="2366116"/>
          </a:xfrm>
          <a:custGeom>
            <a:rect b="b" l="l" r="r" t="t"/>
            <a:pathLst>
              <a:path extrusionOk="0" h="2132734" w="2203753">
                <a:moveTo>
                  <a:pt x="0" y="0"/>
                </a:moveTo>
                <a:lnTo>
                  <a:pt x="2203753" y="0"/>
                </a:lnTo>
                <a:lnTo>
                  <a:pt x="2203753" y="576461"/>
                </a:lnTo>
                <a:lnTo>
                  <a:pt x="647480" y="2132734"/>
                </a:lnTo>
                <a:lnTo>
                  <a:pt x="0" y="1485255"/>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2" name="Google Shape;232;p10"/>
          <p:cNvSpPr/>
          <p:nvPr/>
        </p:nvSpPr>
        <p:spPr>
          <a:xfrm rot="2700000">
            <a:off x="1769787" y="5439893"/>
            <a:ext cx="928467" cy="928467"/>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3" name="Google Shape;233;p10"/>
          <p:cNvSpPr/>
          <p:nvPr/>
        </p:nvSpPr>
        <p:spPr>
          <a:xfrm rot="2700000">
            <a:off x="3401311" y="734311"/>
            <a:ext cx="5389379" cy="5389379"/>
          </a:xfrm>
          <a:custGeom>
            <a:rect b="b" l="l" r="r" t="t"/>
            <a:pathLst>
              <a:path extrusionOk="0" h="5389379" w="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3600">
              <a:solidFill>
                <a:schemeClr val="accent3"/>
              </a:solidFill>
              <a:latin typeface="Alfa Slab One"/>
              <a:ea typeface="Alfa Slab One"/>
              <a:cs typeface="Alfa Slab One"/>
              <a:sym typeface="Alfa Slab One"/>
            </a:endParaRPr>
          </a:p>
        </p:txBody>
      </p:sp>
      <p:sp>
        <p:nvSpPr>
          <p:cNvPr id="234" name="Google Shape;234;p10"/>
          <p:cNvSpPr/>
          <p:nvPr/>
        </p:nvSpPr>
        <p:spPr>
          <a:xfrm rot="2700000">
            <a:off x="2700283" y="33283"/>
            <a:ext cx="6791435" cy="6791435"/>
          </a:xfrm>
          <a:custGeom>
            <a:rect b="b" l="l" r="r" t="t"/>
            <a:pathLst>
              <a:path extrusionOk="0" h="6791435" w="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3600">
              <a:solidFill>
                <a:schemeClr val="accent3"/>
              </a:solidFill>
              <a:latin typeface="Alfa Slab One"/>
              <a:ea typeface="Alfa Slab One"/>
              <a:cs typeface="Alfa Slab One"/>
              <a:sym typeface="Alfa Slab One"/>
            </a:endParaRPr>
          </a:p>
        </p:txBody>
      </p:sp>
      <p:sp>
        <p:nvSpPr>
          <p:cNvPr id="235" name="Google Shape;235;p10"/>
          <p:cNvSpPr txBox="1"/>
          <p:nvPr>
            <p:ph idx="1" type="body"/>
          </p:nvPr>
        </p:nvSpPr>
        <p:spPr>
          <a:xfrm>
            <a:off x="4439633" y="4518923"/>
            <a:ext cx="3312734" cy="114185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80808"/>
              </a:buClr>
              <a:buSzPts val="2000"/>
              <a:buNone/>
            </a:pPr>
            <a:r>
              <a:rPr lang="cs-CZ" sz="3600">
                <a:solidFill>
                  <a:schemeClr val="accent3"/>
                </a:solidFill>
                <a:latin typeface="Alfa Slab One"/>
                <a:ea typeface="Alfa Slab One"/>
                <a:cs typeface="Alfa Slab One"/>
                <a:sym typeface="Alfa Slab One"/>
              </a:rPr>
              <a:t>LECTURE</a:t>
            </a:r>
            <a:endParaRPr sz="3600">
              <a:solidFill>
                <a:schemeClr val="accent3"/>
              </a:solidFill>
              <a:latin typeface="Alfa Slab One"/>
              <a:ea typeface="Alfa Slab One"/>
              <a:cs typeface="Alfa Slab One"/>
              <a:sym typeface="Alfa Slab One"/>
            </a:endParaRPr>
          </a:p>
        </p:txBody>
      </p:sp>
      <p:sp>
        <p:nvSpPr>
          <p:cNvPr id="236" name="Google Shape;236;p10"/>
          <p:cNvSpPr txBox="1"/>
          <p:nvPr>
            <p:ph type="title"/>
          </p:nvPr>
        </p:nvSpPr>
        <p:spPr>
          <a:xfrm>
            <a:off x="3204642" y="2353641"/>
            <a:ext cx="5782716" cy="215071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80808"/>
              </a:buClr>
              <a:buSzPts val="3600"/>
              <a:buFont typeface="Calibri"/>
              <a:buNone/>
            </a:pPr>
            <a:r>
              <a:rPr lang="cs-CZ" sz="3600"/>
              <a:t>PHASE 2</a:t>
            </a:r>
            <a:endParaRPr sz="3600"/>
          </a:p>
        </p:txBody>
      </p:sp>
      <p:sp>
        <p:nvSpPr>
          <p:cNvPr id="237" name="Google Shape;237;p10"/>
          <p:cNvSpPr/>
          <p:nvPr/>
        </p:nvSpPr>
        <p:spPr>
          <a:xfrm rot="2700000">
            <a:off x="9629823" y="5457591"/>
            <a:ext cx="2231794" cy="2568811"/>
          </a:xfrm>
          <a:custGeom>
            <a:rect b="b" l="l" r="r" t="t"/>
            <a:pathLst>
              <a:path extrusionOk="0" h="3384061" w="2940086">
                <a:moveTo>
                  <a:pt x="0" y="0"/>
                </a:moveTo>
                <a:lnTo>
                  <a:pt x="2496112" y="0"/>
                </a:lnTo>
                <a:lnTo>
                  <a:pt x="2940086" y="443975"/>
                </a:lnTo>
                <a:lnTo>
                  <a:pt x="0" y="3384061"/>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 name="Google Shape;238;p10"/>
          <p:cNvSpPr/>
          <p:nvPr/>
        </p:nvSpPr>
        <p:spPr>
          <a:xfrm rot="2700000">
            <a:off x="9720059" y="5243545"/>
            <a:ext cx="959985" cy="959985"/>
          </a:xfrm>
          <a:prstGeom prst="rect">
            <a:avLst/>
          </a:pr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4" name="Google Shape;244;p11"/>
          <p:cNvSpPr txBox="1"/>
          <p:nvPr>
            <p:ph type="title"/>
          </p:nvPr>
        </p:nvSpPr>
        <p:spPr>
          <a:xfrm>
            <a:off x="643467" y="321734"/>
            <a:ext cx="10905066" cy="11357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cs-CZ" sz="3600"/>
              <a:t>Première lecture</a:t>
            </a:r>
            <a:endParaRPr sz="3600"/>
          </a:p>
        </p:txBody>
      </p:sp>
      <p:sp>
        <p:nvSpPr>
          <p:cNvPr id="245" name="Google Shape;245;p11"/>
          <p:cNvSpPr txBox="1"/>
          <p:nvPr>
            <p:ph idx="1" type="body"/>
          </p:nvPr>
        </p:nvSpPr>
        <p:spPr>
          <a:xfrm>
            <a:off x="643467" y="1782981"/>
            <a:ext cx="10905066" cy="4393982"/>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000"/>
              <a:buChar char="•"/>
            </a:pPr>
            <a:r>
              <a:rPr lang="cs-CZ" sz="2000"/>
              <a:t>La première lecture sert à ce que les élèves obtiennent une compréhension </a:t>
            </a:r>
            <a:r>
              <a:rPr b="1" lang="cs-CZ" sz="2000"/>
              <a:t>globale</a:t>
            </a:r>
            <a:r>
              <a:rPr lang="cs-CZ" sz="2000"/>
              <a:t> du texte</a:t>
            </a:r>
            <a:endParaRPr sz="2000"/>
          </a:p>
          <a:p>
            <a:pPr indent="-228600" lvl="0" marL="228600" rtl="0" algn="l">
              <a:lnSpc>
                <a:spcPct val="90000"/>
              </a:lnSpc>
              <a:spcBef>
                <a:spcPts val="1000"/>
              </a:spcBef>
              <a:spcAft>
                <a:spcPts val="0"/>
              </a:spcAft>
              <a:buClr>
                <a:schemeClr val="dk1"/>
              </a:buClr>
              <a:buSzPts val="2000"/>
              <a:buChar char="•"/>
            </a:pPr>
            <a:r>
              <a:rPr lang="cs-CZ" sz="2000"/>
              <a:t>Les étapes : </a:t>
            </a:r>
            <a:endParaRPr/>
          </a:p>
          <a:p>
            <a:pPr indent="-101600" lvl="0" marL="228600" rtl="0" algn="l">
              <a:lnSpc>
                <a:spcPct val="90000"/>
              </a:lnSpc>
              <a:spcBef>
                <a:spcPts val="1000"/>
              </a:spcBef>
              <a:spcAft>
                <a:spcPts val="0"/>
              </a:spcAft>
              <a:buClr>
                <a:schemeClr val="dk1"/>
              </a:buClr>
              <a:buSzPts val="2000"/>
              <a:buNone/>
            </a:pPr>
            <a:r>
              <a:t/>
            </a:r>
            <a:endParaRPr sz="2000"/>
          </a:p>
          <a:p>
            <a:pPr indent="-355600" lvl="0" marL="457200" rtl="0" algn="l">
              <a:lnSpc>
                <a:spcPct val="90000"/>
              </a:lnSpc>
              <a:spcBef>
                <a:spcPts val="500"/>
              </a:spcBef>
              <a:spcAft>
                <a:spcPts val="0"/>
              </a:spcAft>
              <a:buSzPts val="2000"/>
              <a:buChar char="-"/>
            </a:pPr>
            <a:r>
              <a:rPr lang="cs-CZ" sz="2000"/>
              <a:t>Donnez des consignes pour une activité qui va mener à une compréhension globale de l‘extrait. Vous pouvez expliciter qu‘il s‘agit d‘un </a:t>
            </a:r>
            <a:r>
              <a:rPr b="1" lang="cs-CZ" sz="2000"/>
              <a:t>„survol“ </a:t>
            </a:r>
            <a:r>
              <a:rPr lang="cs-CZ" sz="2000"/>
              <a:t>et non pas d‘une lecture détaillée. Il peut être parfois bon de fixer une limite </a:t>
            </a:r>
            <a:endParaRPr/>
          </a:p>
          <a:p>
            <a:pPr indent="-228600" lvl="2" marL="1143000" rtl="0" algn="l">
              <a:lnSpc>
                <a:spcPct val="90000"/>
              </a:lnSpc>
              <a:spcBef>
                <a:spcPts val="500"/>
              </a:spcBef>
              <a:spcAft>
                <a:spcPts val="0"/>
              </a:spcAft>
              <a:buClr>
                <a:schemeClr val="dk1"/>
              </a:buClr>
              <a:buSzPts val="2000"/>
              <a:buChar char="•"/>
            </a:pPr>
            <a:r>
              <a:rPr i="1" lang="cs-CZ"/>
              <a:t>Exemple : Parmi les trois titres proposés, choisissez celui qui va le mieux avec ce texte. Ne lisez pas tout (lisez seulement l‘introduction et la conclusion et les premières phrases de chaque paragraphe). Vous avez deux minutes.</a:t>
            </a:r>
            <a:endParaRPr/>
          </a:p>
          <a:p>
            <a:pPr indent="-101600" lvl="1" marL="685800" rtl="0" algn="l">
              <a:lnSpc>
                <a:spcPct val="90000"/>
              </a:lnSpc>
              <a:spcBef>
                <a:spcPts val="500"/>
              </a:spcBef>
              <a:spcAft>
                <a:spcPts val="0"/>
              </a:spcAft>
              <a:buClr>
                <a:schemeClr val="dk1"/>
              </a:buClr>
              <a:buSzPts val="2000"/>
              <a:buFont typeface="Noto Sans Symbols"/>
              <a:buNone/>
            </a:pPr>
            <a:r>
              <a:t/>
            </a:r>
            <a:endParaRPr sz="2000"/>
          </a:p>
          <a:p>
            <a:pPr indent="-355600" lvl="0" marL="457200" rtl="0" algn="l">
              <a:lnSpc>
                <a:spcPct val="90000"/>
              </a:lnSpc>
              <a:spcBef>
                <a:spcPts val="500"/>
              </a:spcBef>
              <a:spcAft>
                <a:spcPts val="0"/>
              </a:spcAft>
              <a:buSzPts val="2000"/>
              <a:buChar char="-"/>
            </a:pPr>
            <a:r>
              <a:rPr lang="cs-CZ" sz="2000"/>
              <a:t>Les élèves lisent le texte</a:t>
            </a:r>
            <a:endParaRPr/>
          </a:p>
          <a:p>
            <a:pPr indent="-101600" lvl="1" marL="685800" rtl="0" algn="l">
              <a:lnSpc>
                <a:spcPct val="90000"/>
              </a:lnSpc>
              <a:spcBef>
                <a:spcPts val="500"/>
              </a:spcBef>
              <a:spcAft>
                <a:spcPts val="0"/>
              </a:spcAft>
              <a:buClr>
                <a:schemeClr val="dk1"/>
              </a:buClr>
              <a:buSzPts val="2000"/>
              <a:buFont typeface="Noto Sans Symbols"/>
              <a:buNone/>
            </a:pPr>
            <a:r>
              <a:t/>
            </a:r>
            <a:endParaRPr sz="2000"/>
          </a:p>
          <a:p>
            <a:pPr indent="-355600" lvl="0" marL="457200" rtl="0" algn="l">
              <a:lnSpc>
                <a:spcPct val="90000"/>
              </a:lnSpc>
              <a:spcBef>
                <a:spcPts val="500"/>
              </a:spcBef>
              <a:spcAft>
                <a:spcPts val="0"/>
              </a:spcAft>
              <a:buSzPts val="2000"/>
              <a:buChar char="-"/>
            </a:pPr>
            <a:r>
              <a:rPr lang="cs-CZ" sz="2000"/>
              <a:t>Retour : il est mieux de demander aux élèves de comparer leurs réponses en binômes avant d‘interroger un élève devant toute la classe</a:t>
            </a:r>
            <a:endParaRPr sz="2000"/>
          </a:p>
        </p:txBody>
      </p:sp>
      <p:sp>
        <p:nvSpPr>
          <p:cNvPr id="246" name="Google Shape;246;p11"/>
          <p:cNvSpPr/>
          <p:nvPr/>
        </p:nvSpPr>
        <p:spPr>
          <a:xfrm rot="2700000">
            <a:off x="11052629" y="2120024"/>
            <a:ext cx="645368" cy="645368"/>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 name="Google Shape;247;p11"/>
          <p:cNvSpPr/>
          <p:nvPr/>
        </p:nvSpPr>
        <p:spPr>
          <a:xfrm rot="-5400000">
            <a:off x="10289068" y="1343027"/>
            <a:ext cx="2532832" cy="1273032"/>
          </a:xfrm>
          <a:prstGeom prst="triangle">
            <a:avLst>
              <a:gd fmla="val 50000" name="adj"/>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8" name="Google Shape;248;p11"/>
          <p:cNvSpPr/>
          <p:nvPr/>
        </p:nvSpPr>
        <p:spPr>
          <a:xfrm rot="5400000">
            <a:off x="-501760" y="5103257"/>
            <a:ext cx="2017580" cy="1014060"/>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9" name="Google Shape;249;p11"/>
          <p:cNvSpPr/>
          <p:nvPr/>
        </p:nvSpPr>
        <p:spPr>
          <a:xfrm rot="2700000">
            <a:off x="427916" y="5728708"/>
            <a:ext cx="485578" cy="48557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p12"/>
          <p:cNvSpPr txBox="1"/>
          <p:nvPr>
            <p:ph type="title"/>
          </p:nvPr>
        </p:nvSpPr>
        <p:spPr>
          <a:xfrm>
            <a:off x="643467" y="321734"/>
            <a:ext cx="10905066" cy="11357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cs-CZ" sz="3600"/>
              <a:t>Deuxième lecture</a:t>
            </a:r>
            <a:endParaRPr sz="3600"/>
          </a:p>
        </p:txBody>
      </p:sp>
      <p:sp>
        <p:nvSpPr>
          <p:cNvPr id="256" name="Google Shape;256;p12"/>
          <p:cNvSpPr txBox="1"/>
          <p:nvPr>
            <p:ph idx="1" type="body"/>
          </p:nvPr>
        </p:nvSpPr>
        <p:spPr>
          <a:xfrm>
            <a:off x="643467" y="1782981"/>
            <a:ext cx="10905066" cy="439398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900"/>
              <a:buChar char="•"/>
            </a:pPr>
            <a:r>
              <a:rPr lang="cs-CZ" sz="1900"/>
              <a:t>La deuxième lecture sert à ce que les élèves obtiennent une compréhension </a:t>
            </a:r>
            <a:r>
              <a:rPr b="1" lang="cs-CZ" sz="1900"/>
              <a:t>détaillée</a:t>
            </a:r>
            <a:r>
              <a:rPr lang="cs-CZ" sz="1900"/>
              <a:t> du texte</a:t>
            </a:r>
            <a:endParaRPr sz="1900"/>
          </a:p>
          <a:p>
            <a:pPr indent="-120650" lvl="0" marL="228600" rtl="0" algn="l">
              <a:lnSpc>
                <a:spcPct val="90000"/>
              </a:lnSpc>
              <a:spcBef>
                <a:spcPts val="1000"/>
              </a:spcBef>
              <a:spcAft>
                <a:spcPts val="0"/>
              </a:spcAft>
              <a:buClr>
                <a:schemeClr val="dk1"/>
              </a:buClr>
              <a:buSzPts val="1700"/>
              <a:buNone/>
            </a:pPr>
            <a:r>
              <a:t/>
            </a:r>
            <a:endParaRPr sz="1900"/>
          </a:p>
          <a:p>
            <a:pPr indent="-228600" lvl="0" marL="228600" rtl="0" algn="l">
              <a:lnSpc>
                <a:spcPct val="90000"/>
              </a:lnSpc>
              <a:spcBef>
                <a:spcPts val="1000"/>
              </a:spcBef>
              <a:spcAft>
                <a:spcPts val="0"/>
              </a:spcAft>
              <a:buClr>
                <a:schemeClr val="dk1"/>
              </a:buClr>
              <a:buSzPts val="1900"/>
              <a:buChar char="•"/>
            </a:pPr>
            <a:r>
              <a:rPr lang="cs-CZ" sz="1900"/>
              <a:t>Les étapes : </a:t>
            </a:r>
            <a:endParaRPr sz="3000"/>
          </a:p>
          <a:p>
            <a:pPr indent="-120650" lvl="0" marL="228600" rtl="0" algn="l">
              <a:lnSpc>
                <a:spcPct val="90000"/>
              </a:lnSpc>
              <a:spcBef>
                <a:spcPts val="1000"/>
              </a:spcBef>
              <a:spcAft>
                <a:spcPts val="0"/>
              </a:spcAft>
              <a:buClr>
                <a:schemeClr val="dk1"/>
              </a:buClr>
              <a:buSzPts val="1700"/>
              <a:buNone/>
            </a:pPr>
            <a:r>
              <a:t/>
            </a:r>
            <a:endParaRPr sz="1900"/>
          </a:p>
          <a:p>
            <a:pPr indent="-349250" lvl="0" marL="457200" rtl="0" algn="l">
              <a:lnSpc>
                <a:spcPct val="90000"/>
              </a:lnSpc>
              <a:spcBef>
                <a:spcPts val="500"/>
              </a:spcBef>
              <a:spcAft>
                <a:spcPts val="0"/>
              </a:spcAft>
              <a:buSzPts val="1900"/>
              <a:buChar char="-"/>
            </a:pPr>
            <a:r>
              <a:rPr lang="cs-CZ" sz="1900"/>
              <a:t>Donnez des consignes pour une activité qui va mener à une compréhension plus détaillée de l‘extrait (essayez de varier les activités). Encore une fois, vous pouvez dire aux élèves combien de temps ils vont avoir pour cette deuxième lecture - accordez assez de temps pour cette deuxième lecture !</a:t>
            </a:r>
            <a:endParaRPr sz="2600"/>
          </a:p>
          <a:p>
            <a:pPr indent="-241300" lvl="2" marL="1143000" rtl="0" algn="l">
              <a:lnSpc>
                <a:spcPct val="90000"/>
              </a:lnSpc>
              <a:spcBef>
                <a:spcPts val="500"/>
              </a:spcBef>
              <a:spcAft>
                <a:spcPts val="0"/>
              </a:spcAft>
              <a:buClr>
                <a:schemeClr val="dk1"/>
              </a:buClr>
              <a:buSzPts val="1900"/>
              <a:buChar char="•"/>
            </a:pPr>
            <a:r>
              <a:rPr i="1" lang="cs-CZ" sz="1900"/>
              <a:t>Exemple : Vous avez à peu près 10 minutes pour lire en détail et répondre aux questions „vrai ou faux“.</a:t>
            </a:r>
            <a:endParaRPr sz="1900"/>
          </a:p>
          <a:p>
            <a:pPr indent="-120650" lvl="1" marL="685800" rtl="0" algn="l">
              <a:lnSpc>
                <a:spcPct val="90000"/>
              </a:lnSpc>
              <a:spcBef>
                <a:spcPts val="500"/>
              </a:spcBef>
              <a:spcAft>
                <a:spcPts val="0"/>
              </a:spcAft>
              <a:buClr>
                <a:schemeClr val="dk1"/>
              </a:buClr>
              <a:buSzPts val="1700"/>
              <a:buFont typeface="Noto Sans Symbols"/>
              <a:buNone/>
            </a:pPr>
            <a:r>
              <a:t/>
            </a:r>
            <a:endParaRPr sz="1900"/>
          </a:p>
          <a:p>
            <a:pPr indent="-349250" lvl="0" marL="457200" rtl="0" algn="l">
              <a:lnSpc>
                <a:spcPct val="90000"/>
              </a:lnSpc>
              <a:spcBef>
                <a:spcPts val="500"/>
              </a:spcBef>
              <a:spcAft>
                <a:spcPts val="0"/>
              </a:spcAft>
              <a:buSzPts val="1900"/>
              <a:buChar char="-"/>
            </a:pPr>
            <a:r>
              <a:rPr lang="cs-CZ" sz="1900"/>
              <a:t>Les élèves lisent le texte</a:t>
            </a:r>
            <a:endParaRPr sz="2600"/>
          </a:p>
          <a:p>
            <a:pPr indent="-120650" lvl="1" marL="685800" rtl="0" algn="l">
              <a:lnSpc>
                <a:spcPct val="90000"/>
              </a:lnSpc>
              <a:spcBef>
                <a:spcPts val="500"/>
              </a:spcBef>
              <a:spcAft>
                <a:spcPts val="0"/>
              </a:spcAft>
              <a:buClr>
                <a:schemeClr val="dk1"/>
              </a:buClr>
              <a:buSzPts val="1700"/>
              <a:buFont typeface="Noto Sans Symbols"/>
              <a:buNone/>
            </a:pPr>
            <a:r>
              <a:t/>
            </a:r>
            <a:endParaRPr sz="1900"/>
          </a:p>
          <a:p>
            <a:pPr indent="-349250" lvl="0" marL="457200" rtl="0" algn="l">
              <a:lnSpc>
                <a:spcPct val="90000"/>
              </a:lnSpc>
              <a:spcBef>
                <a:spcPts val="500"/>
              </a:spcBef>
              <a:spcAft>
                <a:spcPts val="0"/>
              </a:spcAft>
              <a:buSzPts val="1900"/>
              <a:buChar char="-"/>
            </a:pPr>
            <a:r>
              <a:rPr lang="cs-CZ" sz="1900"/>
              <a:t>Retour : il est mieux de demander aux élèves de comparer leurs réponses en binômes avant d‘interroger un élève devant toute la classe</a:t>
            </a:r>
            <a:endParaRPr sz="1900"/>
          </a:p>
        </p:txBody>
      </p:sp>
      <p:sp>
        <p:nvSpPr>
          <p:cNvPr id="257" name="Google Shape;257;p12"/>
          <p:cNvSpPr/>
          <p:nvPr/>
        </p:nvSpPr>
        <p:spPr>
          <a:xfrm rot="2700000">
            <a:off x="11052629" y="2120024"/>
            <a:ext cx="645368" cy="645368"/>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8" name="Google Shape;258;p12"/>
          <p:cNvSpPr/>
          <p:nvPr/>
        </p:nvSpPr>
        <p:spPr>
          <a:xfrm rot="-5400000">
            <a:off x="10289068" y="1343027"/>
            <a:ext cx="2532832" cy="1273032"/>
          </a:xfrm>
          <a:prstGeom prst="triangle">
            <a:avLst>
              <a:gd fmla="val 50000" name="adj"/>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9" name="Google Shape;259;p12"/>
          <p:cNvSpPr/>
          <p:nvPr/>
        </p:nvSpPr>
        <p:spPr>
          <a:xfrm rot="5400000">
            <a:off x="-501760" y="5103257"/>
            <a:ext cx="2017580" cy="1014060"/>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0" name="Google Shape;260;p12"/>
          <p:cNvSpPr/>
          <p:nvPr/>
        </p:nvSpPr>
        <p:spPr>
          <a:xfrm rot="2700000">
            <a:off x="427916" y="5728708"/>
            <a:ext cx="485578" cy="48557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p13"/>
          <p:cNvSpPr txBox="1"/>
          <p:nvPr>
            <p:ph type="title"/>
          </p:nvPr>
        </p:nvSpPr>
        <p:spPr>
          <a:xfrm>
            <a:off x="643467" y="321734"/>
            <a:ext cx="10905066" cy="11357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cs-CZ" sz="3600"/>
              <a:t>Troisième lecture</a:t>
            </a:r>
            <a:endParaRPr sz="3600"/>
          </a:p>
        </p:txBody>
      </p:sp>
      <p:sp>
        <p:nvSpPr>
          <p:cNvPr id="267" name="Google Shape;267;p13"/>
          <p:cNvSpPr txBox="1"/>
          <p:nvPr>
            <p:ph idx="1" type="body"/>
          </p:nvPr>
        </p:nvSpPr>
        <p:spPr>
          <a:xfrm>
            <a:off x="643467" y="1782981"/>
            <a:ext cx="10905066" cy="439398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cs-CZ" sz="2000"/>
              <a:t>La troisième lecture peut parfois être ajoutée ; p. ex. une lecture </a:t>
            </a:r>
            <a:r>
              <a:rPr b="1" lang="cs-CZ" sz="2000"/>
              <a:t>sélective</a:t>
            </a:r>
            <a:r>
              <a:rPr lang="cs-CZ" sz="2000"/>
              <a:t> qui sert à repérer un trait de grammaire (les connecteurs logiques,…)</a:t>
            </a:r>
            <a:endParaRPr sz="2000"/>
          </a:p>
          <a:p>
            <a:pPr indent="0" lvl="0" marL="0" rtl="0" algn="l">
              <a:lnSpc>
                <a:spcPct val="90000"/>
              </a:lnSpc>
              <a:spcBef>
                <a:spcPts val="0"/>
              </a:spcBef>
              <a:spcAft>
                <a:spcPts val="0"/>
              </a:spcAft>
              <a:buNone/>
            </a:pPr>
            <a:r>
              <a:t/>
            </a:r>
            <a:endParaRPr sz="2000"/>
          </a:p>
          <a:p>
            <a:pPr indent="0" lvl="0" marL="0" rtl="0" algn="l">
              <a:spcBef>
                <a:spcPts val="1000"/>
              </a:spcBef>
              <a:spcAft>
                <a:spcPts val="0"/>
              </a:spcAft>
              <a:buClr>
                <a:schemeClr val="dk1"/>
              </a:buClr>
              <a:buSzPts val="1100"/>
              <a:buFont typeface="Arial"/>
              <a:buNone/>
            </a:pPr>
            <a:r>
              <a:rPr lang="cs-CZ" sz="2000">
                <a:solidFill>
                  <a:srgbClr val="FF0000"/>
                </a:solidFill>
              </a:rPr>
              <a:t> Trouvez et observez des activités de pré-lecture dans les manuels FLE.</a:t>
            </a:r>
            <a:endParaRPr sz="2000"/>
          </a:p>
          <a:p>
            <a:pPr indent="-101600" lvl="0" marL="228600" rtl="0" algn="l">
              <a:lnSpc>
                <a:spcPct val="90000"/>
              </a:lnSpc>
              <a:spcBef>
                <a:spcPts val="1000"/>
              </a:spcBef>
              <a:spcAft>
                <a:spcPts val="0"/>
              </a:spcAft>
              <a:buClr>
                <a:schemeClr val="dk1"/>
              </a:buClr>
              <a:buSzPts val="2000"/>
              <a:buNone/>
            </a:pPr>
            <a:r>
              <a:t/>
            </a:r>
            <a:endParaRPr sz="2000"/>
          </a:p>
        </p:txBody>
      </p:sp>
      <p:sp>
        <p:nvSpPr>
          <p:cNvPr id="268" name="Google Shape;268;p13"/>
          <p:cNvSpPr/>
          <p:nvPr/>
        </p:nvSpPr>
        <p:spPr>
          <a:xfrm rot="2700000">
            <a:off x="11052629" y="2120024"/>
            <a:ext cx="645368" cy="645368"/>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9" name="Google Shape;269;p13"/>
          <p:cNvSpPr/>
          <p:nvPr/>
        </p:nvSpPr>
        <p:spPr>
          <a:xfrm rot="-5400000">
            <a:off x="10289068" y="1343027"/>
            <a:ext cx="2532832" cy="1273032"/>
          </a:xfrm>
          <a:prstGeom prst="triangle">
            <a:avLst>
              <a:gd fmla="val 50000" name="adj"/>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0" name="Google Shape;270;p13"/>
          <p:cNvSpPr/>
          <p:nvPr/>
        </p:nvSpPr>
        <p:spPr>
          <a:xfrm rot="5400000">
            <a:off x="-501760" y="5103257"/>
            <a:ext cx="2017580" cy="1014060"/>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1" name="Google Shape;271;p13"/>
          <p:cNvSpPr/>
          <p:nvPr/>
        </p:nvSpPr>
        <p:spPr>
          <a:xfrm rot="2700000">
            <a:off x="427916" y="5728708"/>
            <a:ext cx="485578" cy="48557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227e36766f_0_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77" name="Google Shape;277;g2227e36766f_0_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78" name="Google Shape;278;g2227e36766f_0_6"/>
          <p:cNvPicPr preferRelativeResize="0"/>
          <p:nvPr/>
        </p:nvPicPr>
        <p:blipFill>
          <a:blip r:embed="rId3">
            <a:alphaModFix/>
          </a:blip>
          <a:stretch>
            <a:fillRect/>
          </a:stretch>
        </p:blipFill>
        <p:spPr>
          <a:xfrm>
            <a:off x="1782124" y="129075"/>
            <a:ext cx="7926400" cy="64982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227e36766f_0_1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84" name="Google Shape;284;g2227e36766f_0_1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85" name="Google Shape;285;g2227e36766f_0_12"/>
          <p:cNvPicPr preferRelativeResize="0"/>
          <p:nvPr/>
        </p:nvPicPr>
        <p:blipFill>
          <a:blip r:embed="rId3">
            <a:alphaModFix/>
          </a:blip>
          <a:stretch>
            <a:fillRect/>
          </a:stretch>
        </p:blipFill>
        <p:spPr>
          <a:xfrm>
            <a:off x="1723738" y="670725"/>
            <a:ext cx="8744525" cy="55165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sp>
        <p:nvSpPr>
          <p:cNvPr id="290" name="Google Shape;290;p14"/>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3600">
              <a:solidFill>
                <a:schemeClr val="accent3"/>
              </a:solidFill>
              <a:latin typeface="Alfa Slab One"/>
              <a:ea typeface="Alfa Slab One"/>
              <a:cs typeface="Alfa Slab One"/>
              <a:sym typeface="Alfa Slab One"/>
            </a:endParaRPr>
          </a:p>
        </p:txBody>
      </p:sp>
      <p:sp>
        <p:nvSpPr>
          <p:cNvPr id="291" name="Google Shape;291;p14"/>
          <p:cNvSpPr/>
          <p:nvPr/>
        </p:nvSpPr>
        <p:spPr>
          <a:xfrm rot="2700000">
            <a:off x="82782" y="-1386168"/>
            <a:ext cx="2424873" cy="3611191"/>
          </a:xfrm>
          <a:custGeom>
            <a:rect b="b" l="l" r="r" t="t"/>
            <a:pathLst>
              <a:path extrusionOk="0" h="3611191" w="2424873">
                <a:moveTo>
                  <a:pt x="0" y="2424874"/>
                </a:moveTo>
                <a:lnTo>
                  <a:pt x="2424873" y="0"/>
                </a:lnTo>
                <a:lnTo>
                  <a:pt x="2424873" y="3611191"/>
                </a:lnTo>
                <a:lnTo>
                  <a:pt x="1186317" y="3611191"/>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p14"/>
          <p:cNvSpPr/>
          <p:nvPr/>
        </p:nvSpPr>
        <p:spPr>
          <a:xfrm rot="2700000">
            <a:off x="1571000" y="-338582"/>
            <a:ext cx="1635955" cy="1635955"/>
          </a:xfrm>
          <a:custGeom>
            <a:rect b="b" l="l" r="r" t="t"/>
            <a:pathLst>
              <a:path extrusionOk="0" h="1635955" w="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3" name="Google Shape;293;p14"/>
          <p:cNvSpPr/>
          <p:nvPr/>
        </p:nvSpPr>
        <p:spPr>
          <a:xfrm rot="2700000">
            <a:off x="9627985" y="-6588"/>
            <a:ext cx="4059393" cy="2548110"/>
          </a:xfrm>
          <a:custGeom>
            <a:rect b="b" l="l" r="r" t="t"/>
            <a:pathLst>
              <a:path extrusionOk="0" h="2548110" w="4059393">
                <a:moveTo>
                  <a:pt x="0" y="1511282"/>
                </a:moveTo>
                <a:lnTo>
                  <a:pt x="1511282" y="0"/>
                </a:lnTo>
                <a:lnTo>
                  <a:pt x="4059393" y="2548110"/>
                </a:lnTo>
                <a:lnTo>
                  <a:pt x="0" y="2548110"/>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 name="Google Shape;294;p14"/>
          <p:cNvSpPr/>
          <p:nvPr/>
        </p:nvSpPr>
        <p:spPr>
          <a:xfrm rot="2700000">
            <a:off x="10262924" y="1465780"/>
            <a:ext cx="1185708" cy="118570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5" name="Google Shape;295;p14"/>
          <p:cNvSpPr/>
          <p:nvPr/>
        </p:nvSpPr>
        <p:spPr>
          <a:xfrm rot="2700000">
            <a:off x="-29557" y="5198743"/>
            <a:ext cx="2444907" cy="2366116"/>
          </a:xfrm>
          <a:custGeom>
            <a:rect b="b" l="l" r="r" t="t"/>
            <a:pathLst>
              <a:path extrusionOk="0" h="2132734" w="2203753">
                <a:moveTo>
                  <a:pt x="0" y="0"/>
                </a:moveTo>
                <a:lnTo>
                  <a:pt x="2203753" y="0"/>
                </a:lnTo>
                <a:lnTo>
                  <a:pt x="2203753" y="576461"/>
                </a:lnTo>
                <a:lnTo>
                  <a:pt x="647480" y="2132734"/>
                </a:lnTo>
                <a:lnTo>
                  <a:pt x="0" y="1485255"/>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6" name="Google Shape;296;p14"/>
          <p:cNvSpPr/>
          <p:nvPr/>
        </p:nvSpPr>
        <p:spPr>
          <a:xfrm rot="2700000">
            <a:off x="1769787" y="5439893"/>
            <a:ext cx="928467" cy="928467"/>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7" name="Google Shape;297;p14"/>
          <p:cNvSpPr/>
          <p:nvPr/>
        </p:nvSpPr>
        <p:spPr>
          <a:xfrm rot="2700000">
            <a:off x="3401311" y="734311"/>
            <a:ext cx="5389379" cy="5389379"/>
          </a:xfrm>
          <a:custGeom>
            <a:rect b="b" l="l" r="r" t="t"/>
            <a:pathLst>
              <a:path extrusionOk="0" h="5389379" w="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3600">
              <a:solidFill>
                <a:schemeClr val="accent3"/>
              </a:solidFill>
              <a:latin typeface="Alfa Slab One"/>
              <a:ea typeface="Alfa Slab One"/>
              <a:cs typeface="Alfa Slab One"/>
              <a:sym typeface="Alfa Slab One"/>
            </a:endParaRPr>
          </a:p>
        </p:txBody>
      </p:sp>
      <p:sp>
        <p:nvSpPr>
          <p:cNvPr id="298" name="Google Shape;298;p14"/>
          <p:cNvSpPr/>
          <p:nvPr/>
        </p:nvSpPr>
        <p:spPr>
          <a:xfrm rot="2700000">
            <a:off x="2700283" y="33283"/>
            <a:ext cx="6791435" cy="6791435"/>
          </a:xfrm>
          <a:custGeom>
            <a:rect b="b" l="l" r="r" t="t"/>
            <a:pathLst>
              <a:path extrusionOk="0" h="6791435" w="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3600">
              <a:solidFill>
                <a:schemeClr val="accent3"/>
              </a:solidFill>
              <a:latin typeface="Alfa Slab One"/>
              <a:ea typeface="Alfa Slab One"/>
              <a:cs typeface="Alfa Slab One"/>
              <a:sym typeface="Alfa Slab One"/>
            </a:endParaRPr>
          </a:p>
        </p:txBody>
      </p:sp>
      <p:sp>
        <p:nvSpPr>
          <p:cNvPr id="299" name="Google Shape;299;p14"/>
          <p:cNvSpPr txBox="1"/>
          <p:nvPr>
            <p:ph idx="1" type="body"/>
          </p:nvPr>
        </p:nvSpPr>
        <p:spPr>
          <a:xfrm>
            <a:off x="3961950" y="3706125"/>
            <a:ext cx="4268100" cy="1141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80808"/>
              </a:buClr>
              <a:buSzPts val="2000"/>
              <a:buNone/>
            </a:pPr>
            <a:r>
              <a:rPr lang="cs-CZ" sz="3600">
                <a:solidFill>
                  <a:schemeClr val="accent3"/>
                </a:solidFill>
                <a:latin typeface="Alfa Slab One"/>
                <a:ea typeface="Alfa Slab One"/>
                <a:cs typeface="Alfa Slab One"/>
                <a:sym typeface="Alfa Slab One"/>
              </a:rPr>
              <a:t>POST-LECTURE</a:t>
            </a:r>
            <a:endParaRPr sz="3600">
              <a:solidFill>
                <a:schemeClr val="accent3"/>
              </a:solidFill>
              <a:latin typeface="Alfa Slab One"/>
              <a:ea typeface="Alfa Slab One"/>
              <a:cs typeface="Alfa Slab One"/>
              <a:sym typeface="Alfa Slab One"/>
            </a:endParaRPr>
          </a:p>
        </p:txBody>
      </p:sp>
      <p:sp>
        <p:nvSpPr>
          <p:cNvPr id="300" name="Google Shape;300;p14"/>
          <p:cNvSpPr txBox="1"/>
          <p:nvPr>
            <p:ph type="title"/>
          </p:nvPr>
        </p:nvSpPr>
        <p:spPr>
          <a:xfrm>
            <a:off x="3204642" y="2277441"/>
            <a:ext cx="5782800" cy="2150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80808"/>
              </a:buClr>
              <a:buSzPts val="3600"/>
              <a:buFont typeface="Calibri"/>
              <a:buNone/>
            </a:pPr>
            <a:r>
              <a:rPr lang="cs-CZ" sz="3600"/>
              <a:t>PHASE 3</a:t>
            </a:r>
            <a:endParaRPr sz="3600"/>
          </a:p>
        </p:txBody>
      </p:sp>
      <p:sp>
        <p:nvSpPr>
          <p:cNvPr id="301" name="Google Shape;301;p14"/>
          <p:cNvSpPr/>
          <p:nvPr/>
        </p:nvSpPr>
        <p:spPr>
          <a:xfrm rot="2700000">
            <a:off x="9629823" y="5457591"/>
            <a:ext cx="2231794" cy="2568811"/>
          </a:xfrm>
          <a:custGeom>
            <a:rect b="b" l="l" r="r" t="t"/>
            <a:pathLst>
              <a:path extrusionOk="0" h="3384061" w="2940086">
                <a:moveTo>
                  <a:pt x="0" y="0"/>
                </a:moveTo>
                <a:lnTo>
                  <a:pt x="2496112" y="0"/>
                </a:lnTo>
                <a:lnTo>
                  <a:pt x="2940086" y="443975"/>
                </a:lnTo>
                <a:lnTo>
                  <a:pt x="0" y="3384061"/>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2" name="Google Shape;302;p14"/>
          <p:cNvSpPr/>
          <p:nvPr/>
        </p:nvSpPr>
        <p:spPr>
          <a:xfrm rot="2700000">
            <a:off x="9720059" y="5243545"/>
            <a:ext cx="959985" cy="959985"/>
          </a:xfrm>
          <a:prstGeom prst="rect">
            <a:avLst/>
          </a:pr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8" name="Google Shape;308;p15"/>
          <p:cNvSpPr txBox="1"/>
          <p:nvPr>
            <p:ph type="title"/>
          </p:nvPr>
        </p:nvSpPr>
        <p:spPr>
          <a:xfrm>
            <a:off x="643467" y="321734"/>
            <a:ext cx="10905066" cy="11357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cs-CZ" sz="3600"/>
              <a:t>Activités de post-lecture</a:t>
            </a:r>
            <a:endParaRPr sz="3600"/>
          </a:p>
        </p:txBody>
      </p:sp>
      <p:sp>
        <p:nvSpPr>
          <p:cNvPr id="309" name="Google Shape;309;p15"/>
          <p:cNvSpPr txBox="1"/>
          <p:nvPr>
            <p:ph idx="1" type="body"/>
          </p:nvPr>
        </p:nvSpPr>
        <p:spPr>
          <a:xfrm>
            <a:off x="643467" y="1782981"/>
            <a:ext cx="10905066" cy="439398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cs-CZ" sz="2000"/>
              <a:t>Pareillement à la CO, une séance de lecture devrait être suivie d‘une activité (souvent de la production orale ou écrite) dans laquelle :</a:t>
            </a:r>
            <a:endParaRPr sz="2000"/>
          </a:p>
          <a:p>
            <a:pPr indent="0" lvl="0" marL="457200" rtl="0" algn="l">
              <a:lnSpc>
                <a:spcPct val="90000"/>
              </a:lnSpc>
              <a:spcBef>
                <a:spcPts val="0"/>
              </a:spcBef>
              <a:spcAft>
                <a:spcPts val="0"/>
              </a:spcAft>
              <a:buNone/>
            </a:pPr>
            <a:r>
              <a:t/>
            </a:r>
            <a:endParaRPr sz="2000"/>
          </a:p>
          <a:p>
            <a:pPr indent="-355600" lvl="0" marL="457200" rtl="0" algn="l">
              <a:lnSpc>
                <a:spcPct val="90000"/>
              </a:lnSpc>
              <a:spcBef>
                <a:spcPts val="500"/>
              </a:spcBef>
              <a:spcAft>
                <a:spcPts val="0"/>
              </a:spcAft>
              <a:buSzPts val="2000"/>
              <a:buChar char="-"/>
            </a:pPr>
            <a:r>
              <a:rPr lang="cs-CZ" sz="2000"/>
              <a:t>Soit les élèves sont demandés d‘exprimer leur opinion sur ce qu‘ils ont lu (ou ajouter leur expérience)</a:t>
            </a:r>
            <a:endParaRPr/>
          </a:p>
          <a:p>
            <a:pPr indent="-355600" lvl="0" marL="457200" rtl="0" algn="l">
              <a:lnSpc>
                <a:spcPct val="90000"/>
              </a:lnSpc>
              <a:spcBef>
                <a:spcPts val="0"/>
              </a:spcBef>
              <a:spcAft>
                <a:spcPts val="0"/>
              </a:spcAft>
              <a:buSzPts val="2000"/>
              <a:buChar char="-"/>
            </a:pPr>
            <a:r>
              <a:rPr lang="cs-CZ" sz="2000"/>
              <a:t>Soit ils sont demandés de réemployer les structures présentées dans le texte dans un autre contexte</a:t>
            </a:r>
            <a:endParaRPr sz="2000"/>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200"/>
              <a:buChar char="•"/>
            </a:pPr>
            <a:r>
              <a:rPr i="1" lang="cs-CZ" sz="2200"/>
              <a:t>Quelques exemples : </a:t>
            </a:r>
            <a:endParaRPr sz="3000"/>
          </a:p>
          <a:p>
            <a:pPr indent="-241300" lvl="1" marL="685800" rtl="0" algn="l">
              <a:lnSpc>
                <a:spcPct val="90000"/>
              </a:lnSpc>
              <a:spcBef>
                <a:spcPts val="500"/>
              </a:spcBef>
              <a:spcAft>
                <a:spcPts val="0"/>
              </a:spcAft>
              <a:buClr>
                <a:schemeClr val="dk1"/>
              </a:buClr>
              <a:buSzPts val="1800"/>
              <a:buChar char="•"/>
            </a:pPr>
            <a:r>
              <a:rPr i="1" lang="cs-CZ" sz="1800"/>
              <a:t>En binômes (en groupes), les élèves expriment leur opinion sur le texte</a:t>
            </a:r>
            <a:endParaRPr sz="2600"/>
          </a:p>
          <a:p>
            <a:pPr indent="-241300" lvl="1" marL="685800" rtl="0" algn="l">
              <a:lnSpc>
                <a:spcPct val="90000"/>
              </a:lnSpc>
              <a:spcBef>
                <a:spcPts val="500"/>
              </a:spcBef>
              <a:spcAft>
                <a:spcPts val="0"/>
              </a:spcAft>
              <a:buClr>
                <a:schemeClr val="dk1"/>
              </a:buClr>
              <a:buSzPts val="1800"/>
              <a:buChar char="•"/>
            </a:pPr>
            <a:r>
              <a:rPr i="1" lang="cs-CZ" sz="1800"/>
              <a:t>Après la lecture d‘une lettre, les élèves sont demandés d‘écrire une lettre similaire</a:t>
            </a:r>
            <a:endParaRPr i="1" sz="1800"/>
          </a:p>
          <a:p>
            <a:pPr indent="-241300" lvl="1" marL="685800" rtl="0" algn="l">
              <a:lnSpc>
                <a:spcPct val="90000"/>
              </a:lnSpc>
              <a:spcBef>
                <a:spcPts val="500"/>
              </a:spcBef>
              <a:spcAft>
                <a:spcPts val="0"/>
              </a:spcAft>
              <a:buClr>
                <a:schemeClr val="dk1"/>
              </a:buClr>
              <a:buSzPts val="1800"/>
              <a:buChar char="•"/>
            </a:pPr>
            <a:r>
              <a:rPr i="1" lang="cs-CZ" sz="1800"/>
              <a:t>Les élèves créent des mots croisés pour réviser le vocabulaire acquis</a:t>
            </a:r>
            <a:endParaRPr sz="2200"/>
          </a:p>
        </p:txBody>
      </p:sp>
      <p:sp>
        <p:nvSpPr>
          <p:cNvPr id="310" name="Google Shape;310;p15"/>
          <p:cNvSpPr/>
          <p:nvPr/>
        </p:nvSpPr>
        <p:spPr>
          <a:xfrm rot="2700000">
            <a:off x="11052629" y="2120024"/>
            <a:ext cx="645368" cy="645368"/>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1" name="Google Shape;311;p15"/>
          <p:cNvSpPr/>
          <p:nvPr/>
        </p:nvSpPr>
        <p:spPr>
          <a:xfrm rot="-5400000">
            <a:off x="10289068" y="1343027"/>
            <a:ext cx="2532832" cy="1273032"/>
          </a:xfrm>
          <a:prstGeom prst="triangle">
            <a:avLst>
              <a:gd fmla="val 50000" name="adj"/>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2" name="Google Shape;312;p15"/>
          <p:cNvSpPr/>
          <p:nvPr/>
        </p:nvSpPr>
        <p:spPr>
          <a:xfrm rot="5400000">
            <a:off x="-501760" y="5103257"/>
            <a:ext cx="2017580" cy="1014060"/>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3" name="Google Shape;313;p15"/>
          <p:cNvSpPr/>
          <p:nvPr/>
        </p:nvSpPr>
        <p:spPr>
          <a:xfrm rot="2700000">
            <a:off x="427916" y="5728708"/>
            <a:ext cx="485578" cy="48557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sp>
        <p:nvSpPr>
          <p:cNvPr id="318" name="Google Shape;318;p16"/>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3600">
              <a:solidFill>
                <a:schemeClr val="accent3"/>
              </a:solidFill>
              <a:latin typeface="Alfa Slab One"/>
              <a:ea typeface="Alfa Slab One"/>
              <a:cs typeface="Alfa Slab One"/>
              <a:sym typeface="Alfa Slab One"/>
            </a:endParaRPr>
          </a:p>
        </p:txBody>
      </p:sp>
      <p:sp>
        <p:nvSpPr>
          <p:cNvPr id="319" name="Google Shape;319;p16"/>
          <p:cNvSpPr/>
          <p:nvPr/>
        </p:nvSpPr>
        <p:spPr>
          <a:xfrm rot="2700000">
            <a:off x="82782" y="-1386168"/>
            <a:ext cx="2424873" cy="3611191"/>
          </a:xfrm>
          <a:custGeom>
            <a:rect b="b" l="l" r="r" t="t"/>
            <a:pathLst>
              <a:path extrusionOk="0" h="3611191" w="2424873">
                <a:moveTo>
                  <a:pt x="0" y="2424874"/>
                </a:moveTo>
                <a:lnTo>
                  <a:pt x="2424873" y="0"/>
                </a:lnTo>
                <a:lnTo>
                  <a:pt x="2424873" y="3611191"/>
                </a:lnTo>
                <a:lnTo>
                  <a:pt x="1186317" y="3611191"/>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0" name="Google Shape;320;p16"/>
          <p:cNvSpPr/>
          <p:nvPr/>
        </p:nvSpPr>
        <p:spPr>
          <a:xfrm rot="2700000">
            <a:off x="1571000" y="-338582"/>
            <a:ext cx="1635955" cy="1635955"/>
          </a:xfrm>
          <a:custGeom>
            <a:rect b="b" l="l" r="r" t="t"/>
            <a:pathLst>
              <a:path extrusionOk="0" h="1635955" w="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p16"/>
          <p:cNvSpPr/>
          <p:nvPr/>
        </p:nvSpPr>
        <p:spPr>
          <a:xfrm rot="2700000">
            <a:off x="9627985" y="-6588"/>
            <a:ext cx="4059393" cy="2548110"/>
          </a:xfrm>
          <a:custGeom>
            <a:rect b="b" l="l" r="r" t="t"/>
            <a:pathLst>
              <a:path extrusionOk="0" h="2548110" w="4059393">
                <a:moveTo>
                  <a:pt x="0" y="1511282"/>
                </a:moveTo>
                <a:lnTo>
                  <a:pt x="1511282" y="0"/>
                </a:lnTo>
                <a:lnTo>
                  <a:pt x="4059393" y="2548110"/>
                </a:lnTo>
                <a:lnTo>
                  <a:pt x="0" y="2548110"/>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2" name="Google Shape;322;p16"/>
          <p:cNvSpPr/>
          <p:nvPr/>
        </p:nvSpPr>
        <p:spPr>
          <a:xfrm rot="2700000">
            <a:off x="10262924" y="1465780"/>
            <a:ext cx="1185708" cy="118570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3" name="Google Shape;323;p16"/>
          <p:cNvSpPr/>
          <p:nvPr/>
        </p:nvSpPr>
        <p:spPr>
          <a:xfrm rot="2700000">
            <a:off x="-29557" y="5198743"/>
            <a:ext cx="2444907" cy="2366116"/>
          </a:xfrm>
          <a:custGeom>
            <a:rect b="b" l="l" r="r" t="t"/>
            <a:pathLst>
              <a:path extrusionOk="0" h="2132734" w="2203753">
                <a:moveTo>
                  <a:pt x="0" y="0"/>
                </a:moveTo>
                <a:lnTo>
                  <a:pt x="2203753" y="0"/>
                </a:lnTo>
                <a:lnTo>
                  <a:pt x="2203753" y="576461"/>
                </a:lnTo>
                <a:lnTo>
                  <a:pt x="647480" y="2132734"/>
                </a:lnTo>
                <a:lnTo>
                  <a:pt x="0" y="1485255"/>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p16"/>
          <p:cNvSpPr/>
          <p:nvPr/>
        </p:nvSpPr>
        <p:spPr>
          <a:xfrm rot="2700000">
            <a:off x="1769787" y="5439893"/>
            <a:ext cx="928467" cy="928467"/>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25" name="Google Shape;325;p16"/>
          <p:cNvSpPr/>
          <p:nvPr/>
        </p:nvSpPr>
        <p:spPr>
          <a:xfrm rot="2700000">
            <a:off x="3401311" y="734311"/>
            <a:ext cx="5389379" cy="5389379"/>
          </a:xfrm>
          <a:custGeom>
            <a:rect b="b" l="l" r="r" t="t"/>
            <a:pathLst>
              <a:path extrusionOk="0" h="5389379" w="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3600">
              <a:solidFill>
                <a:schemeClr val="accent3"/>
              </a:solidFill>
              <a:latin typeface="Alfa Slab One"/>
              <a:ea typeface="Alfa Slab One"/>
              <a:cs typeface="Alfa Slab One"/>
              <a:sym typeface="Alfa Slab One"/>
            </a:endParaRPr>
          </a:p>
        </p:txBody>
      </p:sp>
      <p:sp>
        <p:nvSpPr>
          <p:cNvPr id="326" name="Google Shape;326;p16"/>
          <p:cNvSpPr/>
          <p:nvPr/>
        </p:nvSpPr>
        <p:spPr>
          <a:xfrm rot="2700000">
            <a:off x="2700283" y="33283"/>
            <a:ext cx="6791435" cy="6791435"/>
          </a:xfrm>
          <a:custGeom>
            <a:rect b="b" l="l" r="r" t="t"/>
            <a:pathLst>
              <a:path extrusionOk="0" h="6791435" w="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3600">
              <a:solidFill>
                <a:schemeClr val="accent3"/>
              </a:solidFill>
              <a:latin typeface="Alfa Slab One"/>
              <a:ea typeface="Alfa Slab One"/>
              <a:cs typeface="Alfa Slab One"/>
              <a:sym typeface="Alfa Slab One"/>
            </a:endParaRPr>
          </a:p>
        </p:txBody>
      </p:sp>
      <p:sp>
        <p:nvSpPr>
          <p:cNvPr id="327" name="Google Shape;327;p16"/>
          <p:cNvSpPr txBox="1"/>
          <p:nvPr>
            <p:ph idx="1" type="body"/>
          </p:nvPr>
        </p:nvSpPr>
        <p:spPr>
          <a:xfrm>
            <a:off x="4439633" y="4518923"/>
            <a:ext cx="3312734" cy="114185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888888"/>
              </a:buClr>
              <a:buSzPts val="2000"/>
              <a:buNone/>
            </a:pPr>
            <a:r>
              <a:t/>
            </a:r>
            <a:endParaRPr sz="2000">
              <a:solidFill>
                <a:srgbClr val="080808"/>
              </a:solidFill>
              <a:latin typeface="Calibri"/>
              <a:ea typeface="Calibri"/>
              <a:cs typeface="Calibri"/>
              <a:sym typeface="Calibri"/>
            </a:endParaRPr>
          </a:p>
        </p:txBody>
      </p:sp>
      <p:sp>
        <p:nvSpPr>
          <p:cNvPr id="328" name="Google Shape;328;p16"/>
          <p:cNvSpPr txBox="1"/>
          <p:nvPr>
            <p:ph type="title"/>
          </p:nvPr>
        </p:nvSpPr>
        <p:spPr>
          <a:xfrm>
            <a:off x="3204642" y="2353641"/>
            <a:ext cx="5782716" cy="215071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80808"/>
              </a:buClr>
              <a:buSzPts val="3600"/>
              <a:buFont typeface="Calibri"/>
              <a:buNone/>
            </a:pPr>
            <a:r>
              <a:rPr lang="cs-CZ" sz="3600"/>
              <a:t>POUR RÉSUMER</a:t>
            </a:r>
            <a:endParaRPr sz="3600"/>
          </a:p>
        </p:txBody>
      </p:sp>
      <p:sp>
        <p:nvSpPr>
          <p:cNvPr id="329" name="Google Shape;329;p16"/>
          <p:cNvSpPr/>
          <p:nvPr/>
        </p:nvSpPr>
        <p:spPr>
          <a:xfrm rot="2700000">
            <a:off x="9629823" y="5457591"/>
            <a:ext cx="2231794" cy="2568811"/>
          </a:xfrm>
          <a:custGeom>
            <a:rect b="b" l="l" r="r" t="t"/>
            <a:pathLst>
              <a:path extrusionOk="0" h="3384061" w="2940086">
                <a:moveTo>
                  <a:pt x="0" y="0"/>
                </a:moveTo>
                <a:lnTo>
                  <a:pt x="2496112" y="0"/>
                </a:lnTo>
                <a:lnTo>
                  <a:pt x="2940086" y="443975"/>
                </a:lnTo>
                <a:lnTo>
                  <a:pt x="0" y="3384061"/>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0" name="Google Shape;330;p16"/>
          <p:cNvSpPr/>
          <p:nvPr/>
        </p:nvSpPr>
        <p:spPr>
          <a:xfrm rot="2700000">
            <a:off x="9720059" y="5243545"/>
            <a:ext cx="959985" cy="959985"/>
          </a:xfrm>
          <a:prstGeom prst="rect">
            <a:avLst/>
          </a:pr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
        <p:nvSpPr>
          <p:cNvPr id="74" name="Google Shape;7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cs-CZ"/>
              <a:t>STRUCTURE DU COURS</a:t>
            </a:r>
            <a:endParaRPr/>
          </a:p>
        </p:txBody>
      </p:sp>
      <p:grpSp>
        <p:nvGrpSpPr>
          <p:cNvPr id="75" name="Google Shape;75;p2"/>
          <p:cNvGrpSpPr/>
          <p:nvPr/>
        </p:nvGrpSpPr>
        <p:grpSpPr>
          <a:xfrm>
            <a:off x="838200" y="1830925"/>
            <a:ext cx="10515600" cy="4348293"/>
            <a:chOff x="0" y="2125"/>
            <a:chExt cx="10515600" cy="4348293"/>
          </a:xfrm>
        </p:grpSpPr>
        <p:cxnSp>
          <p:nvCxnSpPr>
            <p:cNvPr id="76" name="Google Shape;76;p2"/>
            <p:cNvCxnSpPr/>
            <p:nvPr/>
          </p:nvCxnSpPr>
          <p:spPr>
            <a:xfrm>
              <a:off x="0" y="2125"/>
              <a:ext cx="10515600"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77" name="Google Shape;77;p2"/>
            <p:cNvSpPr/>
            <p:nvPr/>
          </p:nvSpPr>
          <p:spPr>
            <a:xfrm>
              <a:off x="0" y="2125"/>
              <a:ext cx="10515600" cy="72471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
            <p:cNvSpPr txBox="1"/>
            <p:nvPr/>
          </p:nvSpPr>
          <p:spPr>
            <a:xfrm>
              <a:off x="0" y="2125"/>
              <a:ext cx="10515600" cy="724715"/>
            </a:xfrm>
            <a:prstGeom prst="rect">
              <a:avLst/>
            </a:prstGeom>
            <a:noFill/>
            <a:ln>
              <a:noFill/>
            </a:ln>
          </p:spPr>
          <p:txBody>
            <a:bodyPr anchorCtr="0" anchor="t" bIns="125725" lIns="125725" spcFirstLastPara="1" rIns="125725" wrap="square" tIns="125725">
              <a:noAutofit/>
            </a:bodyPr>
            <a:lstStyle/>
            <a:p>
              <a:pPr indent="0" lvl="0" marL="0" marR="0" rtl="0" algn="l">
                <a:lnSpc>
                  <a:spcPct val="90000"/>
                </a:lnSpc>
                <a:spcBef>
                  <a:spcPts val="0"/>
                </a:spcBef>
                <a:spcAft>
                  <a:spcPts val="0"/>
                </a:spcAft>
                <a:buClr>
                  <a:schemeClr val="dk1"/>
                </a:buClr>
                <a:buSzPts val="3300"/>
                <a:buFont typeface="Calibri"/>
                <a:buNone/>
              </a:pPr>
              <a:r>
                <a:rPr b="0" i="0" lang="cs-CZ" sz="3300" u="none" cap="none" strike="noStrike">
                  <a:solidFill>
                    <a:schemeClr val="dk1"/>
                  </a:solidFill>
                  <a:latin typeface="Calibri"/>
                  <a:ea typeface="Calibri"/>
                  <a:cs typeface="Calibri"/>
                  <a:sym typeface="Calibri"/>
                </a:rPr>
                <a:t>Révision </a:t>
              </a:r>
              <a:endParaRPr b="0" i="0" sz="3300" u="none" cap="none" strike="noStrike">
                <a:solidFill>
                  <a:schemeClr val="dk1"/>
                </a:solidFill>
                <a:latin typeface="Calibri"/>
                <a:ea typeface="Calibri"/>
                <a:cs typeface="Calibri"/>
                <a:sym typeface="Calibri"/>
              </a:endParaRPr>
            </a:p>
          </p:txBody>
        </p:sp>
        <p:cxnSp>
          <p:nvCxnSpPr>
            <p:cNvPr id="79" name="Google Shape;79;p2"/>
            <p:cNvCxnSpPr/>
            <p:nvPr/>
          </p:nvCxnSpPr>
          <p:spPr>
            <a:xfrm>
              <a:off x="0" y="726840"/>
              <a:ext cx="10515600"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80" name="Google Shape;80;p2"/>
            <p:cNvSpPr/>
            <p:nvPr/>
          </p:nvSpPr>
          <p:spPr>
            <a:xfrm>
              <a:off x="0" y="726840"/>
              <a:ext cx="10515600" cy="72471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txBox="1"/>
            <p:nvPr/>
          </p:nvSpPr>
          <p:spPr>
            <a:xfrm>
              <a:off x="0" y="726840"/>
              <a:ext cx="10515600" cy="724715"/>
            </a:xfrm>
            <a:prstGeom prst="rect">
              <a:avLst/>
            </a:prstGeom>
            <a:noFill/>
            <a:ln>
              <a:noFill/>
            </a:ln>
          </p:spPr>
          <p:txBody>
            <a:bodyPr anchorCtr="0" anchor="t" bIns="125725" lIns="125725" spcFirstLastPara="1" rIns="125725" wrap="square" tIns="125725">
              <a:noAutofit/>
            </a:bodyPr>
            <a:lstStyle/>
            <a:p>
              <a:pPr indent="0" lvl="0" marL="0" marR="0" rtl="0" algn="l">
                <a:lnSpc>
                  <a:spcPct val="90000"/>
                </a:lnSpc>
                <a:spcBef>
                  <a:spcPts val="0"/>
                </a:spcBef>
                <a:spcAft>
                  <a:spcPts val="0"/>
                </a:spcAft>
                <a:buClr>
                  <a:schemeClr val="dk1"/>
                </a:buClr>
                <a:buSzPts val="3300"/>
                <a:buFont typeface="Calibri"/>
                <a:buNone/>
              </a:pPr>
              <a:r>
                <a:rPr b="0" i="0" lang="cs-CZ" sz="3300" u="none" cap="none" strike="noStrike">
                  <a:solidFill>
                    <a:schemeClr val="dk1"/>
                  </a:solidFill>
                  <a:latin typeface="Calibri"/>
                  <a:ea typeface="Calibri"/>
                  <a:cs typeface="Calibri"/>
                  <a:sym typeface="Calibri"/>
                </a:rPr>
                <a:t>Phase 1 – Pré-lecture</a:t>
              </a:r>
              <a:endParaRPr b="0" i="0" sz="3300" u="none" cap="none" strike="noStrike">
                <a:solidFill>
                  <a:schemeClr val="dk1"/>
                </a:solidFill>
                <a:latin typeface="Calibri"/>
                <a:ea typeface="Calibri"/>
                <a:cs typeface="Calibri"/>
                <a:sym typeface="Calibri"/>
              </a:endParaRPr>
            </a:p>
          </p:txBody>
        </p:sp>
        <p:cxnSp>
          <p:nvCxnSpPr>
            <p:cNvPr id="82" name="Google Shape;82;p2"/>
            <p:cNvCxnSpPr/>
            <p:nvPr/>
          </p:nvCxnSpPr>
          <p:spPr>
            <a:xfrm>
              <a:off x="0" y="1451556"/>
              <a:ext cx="10515600"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83" name="Google Shape;83;p2"/>
            <p:cNvSpPr/>
            <p:nvPr/>
          </p:nvSpPr>
          <p:spPr>
            <a:xfrm>
              <a:off x="0" y="1451556"/>
              <a:ext cx="10515600" cy="72471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
            <p:cNvSpPr txBox="1"/>
            <p:nvPr/>
          </p:nvSpPr>
          <p:spPr>
            <a:xfrm>
              <a:off x="0" y="1451556"/>
              <a:ext cx="10515600" cy="724715"/>
            </a:xfrm>
            <a:prstGeom prst="rect">
              <a:avLst/>
            </a:prstGeom>
            <a:noFill/>
            <a:ln>
              <a:noFill/>
            </a:ln>
          </p:spPr>
          <p:txBody>
            <a:bodyPr anchorCtr="0" anchor="t" bIns="125725" lIns="125725" spcFirstLastPara="1" rIns="125725" wrap="square" tIns="125725">
              <a:noAutofit/>
            </a:bodyPr>
            <a:lstStyle/>
            <a:p>
              <a:pPr indent="0" lvl="0" marL="0" marR="0" rtl="0" algn="l">
                <a:lnSpc>
                  <a:spcPct val="90000"/>
                </a:lnSpc>
                <a:spcBef>
                  <a:spcPts val="0"/>
                </a:spcBef>
                <a:spcAft>
                  <a:spcPts val="0"/>
                </a:spcAft>
                <a:buClr>
                  <a:schemeClr val="dk1"/>
                </a:buClr>
                <a:buSzPts val="3300"/>
                <a:buFont typeface="Calibri"/>
                <a:buNone/>
              </a:pPr>
              <a:r>
                <a:rPr b="0" i="0" lang="cs-CZ" sz="3300" u="none" cap="none" strike="noStrike">
                  <a:solidFill>
                    <a:schemeClr val="dk1"/>
                  </a:solidFill>
                  <a:latin typeface="Calibri"/>
                  <a:ea typeface="Calibri"/>
                  <a:cs typeface="Calibri"/>
                  <a:sym typeface="Calibri"/>
                </a:rPr>
                <a:t>Phase 2 – Lecture</a:t>
              </a:r>
              <a:endParaRPr b="0" i="0" sz="3300" u="none" cap="none" strike="noStrike">
                <a:solidFill>
                  <a:schemeClr val="dk1"/>
                </a:solidFill>
                <a:latin typeface="Calibri"/>
                <a:ea typeface="Calibri"/>
                <a:cs typeface="Calibri"/>
                <a:sym typeface="Calibri"/>
              </a:endParaRPr>
            </a:p>
          </p:txBody>
        </p:sp>
        <p:cxnSp>
          <p:nvCxnSpPr>
            <p:cNvPr id="85" name="Google Shape;85;p2"/>
            <p:cNvCxnSpPr/>
            <p:nvPr/>
          </p:nvCxnSpPr>
          <p:spPr>
            <a:xfrm>
              <a:off x="0" y="2176271"/>
              <a:ext cx="10515600"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86" name="Google Shape;86;p2"/>
            <p:cNvSpPr/>
            <p:nvPr/>
          </p:nvSpPr>
          <p:spPr>
            <a:xfrm>
              <a:off x="0" y="2176271"/>
              <a:ext cx="10515600" cy="72471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
            <p:cNvSpPr txBox="1"/>
            <p:nvPr/>
          </p:nvSpPr>
          <p:spPr>
            <a:xfrm>
              <a:off x="0" y="2176271"/>
              <a:ext cx="10515600" cy="724715"/>
            </a:xfrm>
            <a:prstGeom prst="rect">
              <a:avLst/>
            </a:prstGeom>
            <a:noFill/>
            <a:ln>
              <a:noFill/>
            </a:ln>
          </p:spPr>
          <p:txBody>
            <a:bodyPr anchorCtr="0" anchor="t" bIns="125725" lIns="125725" spcFirstLastPara="1" rIns="125725" wrap="square" tIns="125725">
              <a:noAutofit/>
            </a:bodyPr>
            <a:lstStyle/>
            <a:p>
              <a:pPr indent="0" lvl="0" marL="0" marR="0" rtl="0" algn="l">
                <a:lnSpc>
                  <a:spcPct val="90000"/>
                </a:lnSpc>
                <a:spcBef>
                  <a:spcPts val="0"/>
                </a:spcBef>
                <a:spcAft>
                  <a:spcPts val="0"/>
                </a:spcAft>
                <a:buClr>
                  <a:schemeClr val="dk1"/>
                </a:buClr>
                <a:buSzPts val="3300"/>
                <a:buFont typeface="Calibri"/>
                <a:buNone/>
              </a:pPr>
              <a:r>
                <a:rPr b="0" i="0" lang="cs-CZ" sz="3300" u="none" cap="none" strike="noStrike">
                  <a:solidFill>
                    <a:schemeClr val="dk1"/>
                  </a:solidFill>
                  <a:latin typeface="Calibri"/>
                  <a:ea typeface="Calibri"/>
                  <a:cs typeface="Calibri"/>
                  <a:sym typeface="Calibri"/>
                </a:rPr>
                <a:t>Phase 3 – Post-lecture</a:t>
              </a:r>
              <a:endParaRPr b="0" i="0" sz="3300" u="none" cap="none" strike="noStrike">
                <a:solidFill>
                  <a:schemeClr val="dk1"/>
                </a:solidFill>
                <a:latin typeface="Calibri"/>
                <a:ea typeface="Calibri"/>
                <a:cs typeface="Calibri"/>
                <a:sym typeface="Calibri"/>
              </a:endParaRPr>
            </a:p>
          </p:txBody>
        </p:sp>
        <p:cxnSp>
          <p:nvCxnSpPr>
            <p:cNvPr id="88" name="Google Shape;88;p2"/>
            <p:cNvCxnSpPr/>
            <p:nvPr/>
          </p:nvCxnSpPr>
          <p:spPr>
            <a:xfrm>
              <a:off x="0" y="2900987"/>
              <a:ext cx="10515600"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89" name="Google Shape;89;p2"/>
            <p:cNvSpPr/>
            <p:nvPr/>
          </p:nvSpPr>
          <p:spPr>
            <a:xfrm>
              <a:off x="0" y="2900987"/>
              <a:ext cx="10515600" cy="72471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
            <p:cNvSpPr txBox="1"/>
            <p:nvPr/>
          </p:nvSpPr>
          <p:spPr>
            <a:xfrm>
              <a:off x="0" y="2900987"/>
              <a:ext cx="10515600" cy="724715"/>
            </a:xfrm>
            <a:prstGeom prst="rect">
              <a:avLst/>
            </a:prstGeom>
            <a:noFill/>
            <a:ln>
              <a:noFill/>
            </a:ln>
          </p:spPr>
          <p:txBody>
            <a:bodyPr anchorCtr="0" anchor="t" bIns="125725" lIns="125725" spcFirstLastPara="1" rIns="125725" wrap="square" tIns="125725">
              <a:noAutofit/>
            </a:bodyPr>
            <a:lstStyle/>
            <a:p>
              <a:pPr indent="0" lvl="0" marL="0" marR="0" rtl="0" algn="l">
                <a:lnSpc>
                  <a:spcPct val="90000"/>
                </a:lnSpc>
                <a:spcBef>
                  <a:spcPts val="0"/>
                </a:spcBef>
                <a:spcAft>
                  <a:spcPts val="0"/>
                </a:spcAft>
                <a:buClr>
                  <a:schemeClr val="dk1"/>
                </a:buClr>
                <a:buSzPts val="3300"/>
                <a:buFont typeface="Calibri"/>
                <a:buNone/>
              </a:pPr>
              <a:r>
                <a:rPr b="0" i="0" lang="cs-CZ" sz="3300" u="none" cap="none" strike="noStrike">
                  <a:solidFill>
                    <a:schemeClr val="dk1"/>
                  </a:solidFill>
                  <a:latin typeface="Calibri"/>
                  <a:ea typeface="Calibri"/>
                  <a:cs typeface="Calibri"/>
                  <a:sym typeface="Calibri"/>
                </a:rPr>
                <a:t>Pour résumer</a:t>
              </a:r>
              <a:endParaRPr b="0" i="0" sz="3300" u="none" cap="none" strike="noStrike">
                <a:solidFill>
                  <a:schemeClr val="dk1"/>
                </a:solidFill>
                <a:latin typeface="Calibri"/>
                <a:ea typeface="Calibri"/>
                <a:cs typeface="Calibri"/>
                <a:sym typeface="Calibri"/>
              </a:endParaRPr>
            </a:p>
          </p:txBody>
        </p:sp>
        <p:cxnSp>
          <p:nvCxnSpPr>
            <p:cNvPr id="91" name="Google Shape;91;p2"/>
            <p:cNvCxnSpPr/>
            <p:nvPr/>
          </p:nvCxnSpPr>
          <p:spPr>
            <a:xfrm>
              <a:off x="0" y="3625703"/>
              <a:ext cx="10515600"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92" name="Google Shape;92;p2"/>
            <p:cNvSpPr/>
            <p:nvPr/>
          </p:nvSpPr>
          <p:spPr>
            <a:xfrm>
              <a:off x="0" y="3625703"/>
              <a:ext cx="10515600" cy="72471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
            <p:cNvSpPr txBox="1"/>
            <p:nvPr/>
          </p:nvSpPr>
          <p:spPr>
            <a:xfrm>
              <a:off x="0" y="3625703"/>
              <a:ext cx="10515600" cy="724715"/>
            </a:xfrm>
            <a:prstGeom prst="rect">
              <a:avLst/>
            </a:prstGeom>
            <a:noFill/>
            <a:ln>
              <a:noFill/>
            </a:ln>
          </p:spPr>
          <p:txBody>
            <a:bodyPr anchorCtr="0" anchor="t" bIns="125725" lIns="125725" spcFirstLastPara="1" rIns="125725" wrap="square" tIns="125725">
              <a:noAutofit/>
            </a:bodyPr>
            <a:lstStyle/>
            <a:p>
              <a:pPr indent="0" lvl="0" marL="0" marR="0" rtl="0" algn="l">
                <a:lnSpc>
                  <a:spcPct val="90000"/>
                </a:lnSpc>
                <a:spcBef>
                  <a:spcPts val="0"/>
                </a:spcBef>
                <a:spcAft>
                  <a:spcPts val="0"/>
                </a:spcAft>
                <a:buClr>
                  <a:schemeClr val="dk1"/>
                </a:buClr>
                <a:buSzPts val="3300"/>
                <a:buFont typeface="Calibri"/>
                <a:buNone/>
              </a:pPr>
              <a:r>
                <a:t/>
              </a:r>
              <a:endParaRPr b="0" i="0" sz="3300" u="none" cap="none" strike="noStrike">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sp>
        <p:nvSpPr>
          <p:cNvPr id="335" name="Google Shape;335;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6" name="Google Shape;336;p17"/>
          <p:cNvSpPr txBox="1"/>
          <p:nvPr>
            <p:ph type="title"/>
          </p:nvPr>
        </p:nvSpPr>
        <p:spPr>
          <a:xfrm>
            <a:off x="643467" y="321734"/>
            <a:ext cx="10905066" cy="113573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cs-CZ" sz="3600"/>
              <a:t>La structure d‘une séance de lecture en classe de langue :</a:t>
            </a:r>
            <a:endParaRPr/>
          </a:p>
        </p:txBody>
      </p:sp>
      <p:sp>
        <p:nvSpPr>
          <p:cNvPr id="337" name="Google Shape;337;p17"/>
          <p:cNvSpPr txBox="1"/>
          <p:nvPr>
            <p:ph idx="1" type="body"/>
          </p:nvPr>
        </p:nvSpPr>
        <p:spPr>
          <a:xfrm>
            <a:off x="643467" y="1782981"/>
            <a:ext cx="10905066" cy="4393982"/>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000"/>
              <a:buFont typeface="Calibri"/>
              <a:buAutoNum type="arabicPeriod"/>
            </a:pPr>
            <a:r>
              <a:rPr lang="cs-CZ" sz="2000"/>
              <a:t>Pré-lecture</a:t>
            </a:r>
            <a:endParaRPr sz="2000"/>
          </a:p>
          <a:p>
            <a:pPr indent="-514350" lvl="1" marL="971550" rtl="0" algn="l">
              <a:lnSpc>
                <a:spcPct val="90000"/>
              </a:lnSpc>
              <a:spcBef>
                <a:spcPts val="500"/>
              </a:spcBef>
              <a:spcAft>
                <a:spcPts val="0"/>
              </a:spcAft>
              <a:buClr>
                <a:schemeClr val="dk1"/>
              </a:buClr>
              <a:buSzPts val="2000"/>
              <a:buFont typeface="Calibri"/>
              <a:buAutoNum type="alphaLcPeriod"/>
            </a:pPr>
            <a:r>
              <a:rPr lang="cs-CZ" sz="2000"/>
              <a:t>Activité pour susciter l‘intérêt et motivation</a:t>
            </a:r>
            <a:endParaRPr sz="2000"/>
          </a:p>
          <a:p>
            <a:pPr indent="-514350" lvl="1" marL="971550" rtl="0" algn="l">
              <a:lnSpc>
                <a:spcPct val="90000"/>
              </a:lnSpc>
              <a:spcBef>
                <a:spcPts val="500"/>
              </a:spcBef>
              <a:spcAft>
                <a:spcPts val="0"/>
              </a:spcAft>
              <a:buClr>
                <a:schemeClr val="dk1"/>
              </a:buClr>
              <a:buSzPts val="2000"/>
              <a:buFont typeface="Calibri"/>
              <a:buAutoNum type="alphaLcPeriod"/>
            </a:pPr>
            <a:r>
              <a:rPr lang="cs-CZ" sz="2000"/>
              <a:t>Activité pour pré-enseigner / réviser le vocabulaire</a:t>
            </a:r>
            <a:endParaRPr sz="2000"/>
          </a:p>
          <a:p>
            <a:pPr indent="0" lvl="1" marL="457200" rtl="0" algn="l">
              <a:lnSpc>
                <a:spcPct val="90000"/>
              </a:lnSpc>
              <a:spcBef>
                <a:spcPts val="500"/>
              </a:spcBef>
              <a:spcAft>
                <a:spcPts val="0"/>
              </a:spcAft>
              <a:buClr>
                <a:schemeClr val="dk1"/>
              </a:buClr>
              <a:buSzPts val="2000"/>
              <a:buNone/>
            </a:pPr>
            <a:r>
              <a:t/>
            </a:r>
            <a:endParaRPr sz="2000"/>
          </a:p>
          <a:p>
            <a:pPr indent="-514350" lvl="0" marL="514350" rtl="0" algn="l">
              <a:lnSpc>
                <a:spcPct val="90000"/>
              </a:lnSpc>
              <a:spcBef>
                <a:spcPts val="1000"/>
              </a:spcBef>
              <a:spcAft>
                <a:spcPts val="0"/>
              </a:spcAft>
              <a:buClr>
                <a:schemeClr val="dk1"/>
              </a:buClr>
              <a:buSzPts val="2000"/>
              <a:buFont typeface="Calibri"/>
              <a:buAutoNum type="arabicPeriod"/>
            </a:pPr>
            <a:r>
              <a:rPr lang="cs-CZ" sz="2000"/>
              <a:t>Lecture</a:t>
            </a:r>
            <a:endParaRPr sz="2000"/>
          </a:p>
          <a:p>
            <a:pPr indent="-514350" lvl="1" marL="971550" rtl="0" algn="l">
              <a:lnSpc>
                <a:spcPct val="90000"/>
              </a:lnSpc>
              <a:spcBef>
                <a:spcPts val="500"/>
              </a:spcBef>
              <a:spcAft>
                <a:spcPts val="0"/>
              </a:spcAft>
              <a:buClr>
                <a:schemeClr val="dk1"/>
              </a:buClr>
              <a:buSzPts val="2000"/>
              <a:buFont typeface="Calibri"/>
              <a:buAutoNum type="alphaLcPeriod"/>
            </a:pPr>
            <a:r>
              <a:rPr lang="cs-CZ" sz="2000"/>
              <a:t>Première lecture (globale =&gt; survol)</a:t>
            </a:r>
            <a:endParaRPr/>
          </a:p>
          <a:p>
            <a:pPr indent="-514350" lvl="1" marL="971550" rtl="0" algn="l">
              <a:lnSpc>
                <a:spcPct val="90000"/>
              </a:lnSpc>
              <a:spcBef>
                <a:spcPts val="500"/>
              </a:spcBef>
              <a:spcAft>
                <a:spcPts val="0"/>
              </a:spcAft>
              <a:buClr>
                <a:schemeClr val="dk1"/>
              </a:buClr>
              <a:buSzPts val="2000"/>
              <a:buFont typeface="Calibri"/>
              <a:buAutoNum type="alphaLcPeriod"/>
            </a:pPr>
            <a:r>
              <a:rPr lang="cs-CZ" sz="2000"/>
              <a:t>Deuxième lecture (détaillée =&gt; exhaustive) </a:t>
            </a:r>
            <a:endParaRPr sz="2000"/>
          </a:p>
          <a:p>
            <a:pPr indent="-514350" lvl="1" marL="971550" rtl="0" algn="l">
              <a:lnSpc>
                <a:spcPct val="90000"/>
              </a:lnSpc>
              <a:spcBef>
                <a:spcPts val="500"/>
              </a:spcBef>
              <a:spcAft>
                <a:spcPts val="0"/>
              </a:spcAft>
              <a:buClr>
                <a:schemeClr val="dk1"/>
              </a:buClr>
              <a:buSzPts val="2000"/>
              <a:buFont typeface="Calibri"/>
              <a:buAutoNum type="alphaLcPeriod"/>
            </a:pPr>
            <a:r>
              <a:rPr lang="cs-CZ" sz="2000"/>
              <a:t>Parfois troisième lecture (sélective =&gt; balayage)</a:t>
            </a:r>
            <a:endParaRPr/>
          </a:p>
          <a:p>
            <a:pPr indent="0" lvl="1" marL="457200" rtl="0" algn="l">
              <a:lnSpc>
                <a:spcPct val="90000"/>
              </a:lnSpc>
              <a:spcBef>
                <a:spcPts val="500"/>
              </a:spcBef>
              <a:spcAft>
                <a:spcPts val="0"/>
              </a:spcAft>
              <a:buClr>
                <a:schemeClr val="dk1"/>
              </a:buClr>
              <a:buSzPts val="2000"/>
              <a:buNone/>
            </a:pPr>
            <a:r>
              <a:t/>
            </a:r>
            <a:endParaRPr sz="2000"/>
          </a:p>
          <a:p>
            <a:pPr indent="-514350" lvl="0" marL="514350" rtl="0" algn="l">
              <a:lnSpc>
                <a:spcPct val="90000"/>
              </a:lnSpc>
              <a:spcBef>
                <a:spcPts val="1000"/>
              </a:spcBef>
              <a:spcAft>
                <a:spcPts val="0"/>
              </a:spcAft>
              <a:buClr>
                <a:schemeClr val="dk1"/>
              </a:buClr>
              <a:buSzPts val="2000"/>
              <a:buFont typeface="Calibri"/>
              <a:buAutoNum type="arabicPeriod" startAt="3"/>
            </a:pPr>
            <a:r>
              <a:rPr lang="cs-CZ" sz="2000"/>
              <a:t>Post-lecture</a:t>
            </a:r>
            <a:endParaRPr sz="2000"/>
          </a:p>
          <a:p>
            <a:pPr indent="-514350" lvl="1" marL="971550" rtl="0" algn="l">
              <a:lnSpc>
                <a:spcPct val="90000"/>
              </a:lnSpc>
              <a:spcBef>
                <a:spcPts val="500"/>
              </a:spcBef>
              <a:spcAft>
                <a:spcPts val="0"/>
              </a:spcAft>
              <a:buClr>
                <a:schemeClr val="dk1"/>
              </a:buClr>
              <a:buSzPts val="2000"/>
              <a:buFont typeface="Calibri"/>
              <a:buAutoNum type="alphaLcPeriod"/>
            </a:pPr>
            <a:r>
              <a:rPr lang="cs-CZ" sz="2000"/>
              <a:t>Activité pour exprimer opinion / réemployer les structures ou vocabulaire acquis</a:t>
            </a:r>
            <a:endParaRPr/>
          </a:p>
        </p:txBody>
      </p:sp>
      <p:sp>
        <p:nvSpPr>
          <p:cNvPr id="338" name="Google Shape;338;p17"/>
          <p:cNvSpPr/>
          <p:nvPr/>
        </p:nvSpPr>
        <p:spPr>
          <a:xfrm rot="2700000">
            <a:off x="11052629" y="2120024"/>
            <a:ext cx="645368" cy="645368"/>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9" name="Google Shape;339;p17"/>
          <p:cNvSpPr/>
          <p:nvPr/>
        </p:nvSpPr>
        <p:spPr>
          <a:xfrm rot="-5400000">
            <a:off x="10289068" y="1343027"/>
            <a:ext cx="2532832" cy="1273032"/>
          </a:xfrm>
          <a:prstGeom prst="triangle">
            <a:avLst>
              <a:gd fmla="val 50000" name="adj"/>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0" name="Google Shape;340;p17"/>
          <p:cNvSpPr/>
          <p:nvPr/>
        </p:nvSpPr>
        <p:spPr>
          <a:xfrm rot="5400000">
            <a:off x="-501760" y="5103257"/>
            <a:ext cx="2017580" cy="1014060"/>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1" name="Google Shape;341;p17"/>
          <p:cNvSpPr/>
          <p:nvPr/>
        </p:nvSpPr>
        <p:spPr>
          <a:xfrm rot="2700000">
            <a:off x="427916" y="5728708"/>
            <a:ext cx="485578" cy="48557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3"/>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4000">
              <a:solidFill>
                <a:schemeClr val="accent3"/>
              </a:solidFill>
              <a:latin typeface="Alfa Slab One"/>
              <a:ea typeface="Alfa Slab One"/>
              <a:cs typeface="Alfa Slab One"/>
              <a:sym typeface="Alfa Slab One"/>
            </a:endParaRPr>
          </a:p>
        </p:txBody>
      </p:sp>
      <p:sp>
        <p:nvSpPr>
          <p:cNvPr id="99" name="Google Shape;99;p3"/>
          <p:cNvSpPr/>
          <p:nvPr/>
        </p:nvSpPr>
        <p:spPr>
          <a:xfrm rot="2700000">
            <a:off x="181666" y="741294"/>
            <a:ext cx="5422335" cy="5422335"/>
          </a:xfrm>
          <a:custGeom>
            <a:rect b="b" l="l" r="r" t="t"/>
            <a:pathLst>
              <a:path extrusionOk="0" h="5422335" w="5422335">
                <a:moveTo>
                  <a:pt x="0" y="539819"/>
                </a:moveTo>
                <a:lnTo>
                  <a:pt x="539819" y="0"/>
                </a:lnTo>
                <a:lnTo>
                  <a:pt x="5422335" y="0"/>
                </a:lnTo>
                <a:lnTo>
                  <a:pt x="5422335" y="4816159"/>
                </a:lnTo>
                <a:lnTo>
                  <a:pt x="4816159" y="5422335"/>
                </a:lnTo>
                <a:lnTo>
                  <a:pt x="1331251" y="5422335"/>
                </a:lnTo>
                <a:lnTo>
                  <a:pt x="0" y="4091084"/>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4000">
              <a:solidFill>
                <a:schemeClr val="accent3"/>
              </a:solidFill>
              <a:latin typeface="Alfa Slab One"/>
              <a:ea typeface="Alfa Slab One"/>
              <a:cs typeface="Alfa Slab One"/>
              <a:sym typeface="Alfa Slab One"/>
            </a:endParaRPr>
          </a:p>
        </p:txBody>
      </p:sp>
      <p:sp>
        <p:nvSpPr>
          <p:cNvPr id="100" name="Google Shape;100;p3"/>
          <p:cNvSpPr/>
          <p:nvPr/>
        </p:nvSpPr>
        <p:spPr>
          <a:xfrm rot="2700000">
            <a:off x="8917505" y="-622183"/>
            <a:ext cx="1508163" cy="1508163"/>
          </a:xfrm>
          <a:custGeom>
            <a:rect b="b" l="l" r="r" t="t"/>
            <a:pathLst>
              <a:path extrusionOk="0" h="1508163" w="1508163">
                <a:moveTo>
                  <a:pt x="0" y="1321630"/>
                </a:moveTo>
                <a:lnTo>
                  <a:pt x="1321630" y="0"/>
                </a:lnTo>
                <a:lnTo>
                  <a:pt x="1508163" y="0"/>
                </a:lnTo>
                <a:lnTo>
                  <a:pt x="1508163" y="1508163"/>
                </a:lnTo>
                <a:lnTo>
                  <a:pt x="0" y="1508163"/>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 name="Google Shape;101;p3"/>
          <p:cNvSpPr/>
          <p:nvPr/>
        </p:nvSpPr>
        <p:spPr>
          <a:xfrm rot="2700000">
            <a:off x="8853041" y="342543"/>
            <a:ext cx="678106" cy="678106"/>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3"/>
          <p:cNvSpPr/>
          <p:nvPr/>
        </p:nvSpPr>
        <p:spPr>
          <a:xfrm rot="2700000">
            <a:off x="9550345" y="2526029"/>
            <a:ext cx="1827638" cy="1827638"/>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3"/>
          <p:cNvSpPr/>
          <p:nvPr/>
        </p:nvSpPr>
        <p:spPr>
          <a:xfrm rot="2700000">
            <a:off x="10828903" y="2552919"/>
            <a:ext cx="645368" cy="645368"/>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3"/>
          <p:cNvSpPr/>
          <p:nvPr/>
        </p:nvSpPr>
        <p:spPr>
          <a:xfrm rot="2700000">
            <a:off x="1463972" y="5565676"/>
            <a:ext cx="1425687" cy="1425687"/>
          </a:xfrm>
          <a:custGeom>
            <a:rect b="b" l="l" r="r" t="t"/>
            <a:pathLst>
              <a:path extrusionOk="0" h="1425687" w="1425687">
                <a:moveTo>
                  <a:pt x="0" y="0"/>
                </a:moveTo>
                <a:lnTo>
                  <a:pt x="1425687" y="0"/>
                </a:lnTo>
                <a:lnTo>
                  <a:pt x="1425687" y="819509"/>
                </a:lnTo>
                <a:lnTo>
                  <a:pt x="819509" y="1425687"/>
                </a:lnTo>
                <a:lnTo>
                  <a:pt x="0" y="1425687"/>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3"/>
          <p:cNvSpPr/>
          <p:nvPr/>
        </p:nvSpPr>
        <p:spPr>
          <a:xfrm rot="2700000">
            <a:off x="3401311" y="734311"/>
            <a:ext cx="5389379" cy="5389379"/>
          </a:xfrm>
          <a:custGeom>
            <a:rect b="b" l="l" r="r" t="t"/>
            <a:pathLst>
              <a:path extrusionOk="0" h="5389379" w="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4000">
              <a:solidFill>
                <a:schemeClr val="accent3"/>
              </a:solidFill>
              <a:latin typeface="Alfa Slab One"/>
              <a:ea typeface="Alfa Slab One"/>
              <a:cs typeface="Alfa Slab One"/>
              <a:sym typeface="Alfa Slab One"/>
            </a:endParaRPr>
          </a:p>
        </p:txBody>
      </p:sp>
      <p:sp>
        <p:nvSpPr>
          <p:cNvPr id="106" name="Google Shape;106;p3"/>
          <p:cNvSpPr/>
          <p:nvPr/>
        </p:nvSpPr>
        <p:spPr>
          <a:xfrm rot="2700000">
            <a:off x="2700283" y="33283"/>
            <a:ext cx="6791435" cy="6791435"/>
          </a:xfrm>
          <a:custGeom>
            <a:rect b="b" l="l" r="r" t="t"/>
            <a:pathLst>
              <a:path extrusionOk="0" h="6791435" w="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4000">
              <a:solidFill>
                <a:schemeClr val="accent3"/>
              </a:solidFill>
              <a:latin typeface="Alfa Slab One"/>
              <a:ea typeface="Alfa Slab One"/>
              <a:cs typeface="Alfa Slab One"/>
              <a:sym typeface="Alfa Slab One"/>
            </a:endParaRPr>
          </a:p>
        </p:txBody>
      </p:sp>
      <p:sp>
        <p:nvSpPr>
          <p:cNvPr id="107" name="Google Shape;107;p3"/>
          <p:cNvSpPr txBox="1"/>
          <p:nvPr>
            <p:ph type="title"/>
          </p:nvPr>
        </p:nvSpPr>
        <p:spPr>
          <a:xfrm>
            <a:off x="3204642" y="2353641"/>
            <a:ext cx="5782716" cy="215071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80808"/>
              </a:buClr>
              <a:buSzPts val="3600"/>
              <a:buFont typeface="Calibri"/>
              <a:buNone/>
            </a:pPr>
            <a:r>
              <a:rPr lang="cs-CZ" sz="4000"/>
              <a:t>RÉVISION</a:t>
            </a:r>
            <a:endParaRPr sz="4000"/>
          </a:p>
        </p:txBody>
      </p:sp>
      <p:sp>
        <p:nvSpPr>
          <p:cNvPr id="108" name="Google Shape;108;p3"/>
          <p:cNvSpPr txBox="1"/>
          <p:nvPr>
            <p:ph idx="1" type="body"/>
          </p:nvPr>
        </p:nvSpPr>
        <p:spPr>
          <a:xfrm>
            <a:off x="4439633" y="4518923"/>
            <a:ext cx="3312734" cy="114185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888888"/>
              </a:buClr>
              <a:buSzPts val="2000"/>
              <a:buNone/>
            </a:pPr>
            <a:r>
              <a:t/>
            </a:r>
            <a:endParaRPr sz="2000">
              <a:solidFill>
                <a:srgbClr val="080808"/>
              </a:solidFill>
              <a:latin typeface="Calibri"/>
              <a:ea typeface="Calibri"/>
              <a:cs typeface="Calibri"/>
              <a:sym typeface="Calibri"/>
            </a:endParaRPr>
          </a:p>
        </p:txBody>
      </p:sp>
      <p:sp>
        <p:nvSpPr>
          <p:cNvPr id="109" name="Google Shape;109;p3"/>
          <p:cNvSpPr/>
          <p:nvPr/>
        </p:nvSpPr>
        <p:spPr>
          <a:xfrm>
            <a:off x="8543866" y="5708769"/>
            <a:ext cx="2313591" cy="1156796"/>
          </a:xfrm>
          <a:prstGeom prst="triangle">
            <a:avLst>
              <a:gd fmla="val 50000" name="adj"/>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3"/>
          <p:cNvSpPr/>
          <p:nvPr/>
        </p:nvSpPr>
        <p:spPr>
          <a:xfrm>
            <a:off x="10198797" y="6332156"/>
            <a:ext cx="1066816" cy="533408"/>
          </a:xfrm>
          <a:prstGeom prst="triangle">
            <a:avLst>
              <a:gd fmla="val 50000" name="adj"/>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10000"/>
              <a:buFont typeface="Calibri"/>
              <a:buNone/>
            </a:pPr>
            <a:r>
              <a:rPr lang="cs-CZ"/>
              <a:t>Faites ces deux exercices. Vous trouverez les réponses sur le slide suivant</a:t>
            </a:r>
            <a:endParaRPr/>
          </a:p>
        </p:txBody>
      </p:sp>
      <p:grpSp>
        <p:nvGrpSpPr>
          <p:cNvPr id="116" name="Google Shape;116;p4"/>
          <p:cNvGrpSpPr/>
          <p:nvPr/>
        </p:nvGrpSpPr>
        <p:grpSpPr>
          <a:xfrm>
            <a:off x="838200" y="1828800"/>
            <a:ext cx="10515600" cy="4352544"/>
            <a:chOff x="0" y="0"/>
            <a:chExt cx="10515600" cy="4352544"/>
          </a:xfrm>
        </p:grpSpPr>
        <p:cxnSp>
          <p:nvCxnSpPr>
            <p:cNvPr id="117" name="Google Shape;117;p4"/>
            <p:cNvCxnSpPr/>
            <p:nvPr/>
          </p:nvCxnSpPr>
          <p:spPr>
            <a:xfrm>
              <a:off x="0" y="0"/>
              <a:ext cx="10515600"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118" name="Google Shape;118;p4"/>
            <p:cNvSpPr/>
            <p:nvPr/>
          </p:nvSpPr>
          <p:spPr>
            <a:xfrm>
              <a:off x="0" y="0"/>
              <a:ext cx="2103120" cy="217627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4"/>
            <p:cNvSpPr txBox="1"/>
            <p:nvPr/>
          </p:nvSpPr>
          <p:spPr>
            <a:xfrm>
              <a:off x="0" y="0"/>
              <a:ext cx="2103120" cy="2176272"/>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dk1"/>
                </a:buClr>
                <a:buSzPts val="3200"/>
                <a:buFont typeface="Calibri"/>
                <a:buNone/>
              </a:pPr>
              <a:r>
                <a:rPr b="1" i="0" lang="cs-CZ" sz="3200" u="none" cap="none" strike="noStrike">
                  <a:solidFill>
                    <a:schemeClr val="dk1"/>
                  </a:solidFill>
                  <a:latin typeface="Calibri"/>
                  <a:ea typeface="Calibri"/>
                  <a:cs typeface="Calibri"/>
                  <a:sym typeface="Calibri"/>
                </a:rPr>
                <a:t>VRAI ou FAUX ?</a:t>
              </a:r>
              <a:endParaRPr b="1" i="0" sz="3200" u="none" cap="none" strike="noStrike">
                <a:solidFill>
                  <a:schemeClr val="dk1"/>
                </a:solidFill>
                <a:latin typeface="Calibri"/>
                <a:ea typeface="Calibri"/>
                <a:cs typeface="Calibri"/>
                <a:sym typeface="Calibri"/>
              </a:endParaRPr>
            </a:p>
          </p:txBody>
        </p:sp>
        <p:sp>
          <p:nvSpPr>
            <p:cNvPr id="120" name="Google Shape;120;p4"/>
            <p:cNvSpPr/>
            <p:nvPr/>
          </p:nvSpPr>
          <p:spPr>
            <a:xfrm>
              <a:off x="2260854" y="34004"/>
              <a:ext cx="8254746" cy="68008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4"/>
            <p:cNvSpPr txBox="1"/>
            <p:nvPr/>
          </p:nvSpPr>
          <p:spPr>
            <a:xfrm>
              <a:off x="2260854" y="34004"/>
              <a:ext cx="8254746" cy="680085"/>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0" i="0" lang="cs-CZ" sz="1900" u="none" cap="none" strike="noStrike">
                  <a:solidFill>
                    <a:schemeClr val="dk1"/>
                  </a:solidFill>
                  <a:latin typeface="Calibri"/>
                  <a:ea typeface="Calibri"/>
                  <a:cs typeface="Calibri"/>
                  <a:sym typeface="Calibri"/>
                </a:rPr>
                <a:t>1. La compréhension écrite est une compétence réceptive. </a:t>
              </a:r>
              <a:endParaRPr b="0" i="0" sz="1900" u="none" cap="none" strike="noStrike">
                <a:solidFill>
                  <a:schemeClr val="dk1"/>
                </a:solidFill>
                <a:latin typeface="Calibri"/>
                <a:ea typeface="Calibri"/>
                <a:cs typeface="Calibri"/>
                <a:sym typeface="Calibri"/>
              </a:endParaRPr>
            </a:p>
          </p:txBody>
        </p:sp>
        <p:cxnSp>
          <p:nvCxnSpPr>
            <p:cNvPr id="122" name="Google Shape;122;p4"/>
            <p:cNvCxnSpPr/>
            <p:nvPr/>
          </p:nvCxnSpPr>
          <p:spPr>
            <a:xfrm>
              <a:off x="2103120" y="714089"/>
              <a:ext cx="8412480" cy="0"/>
            </a:xfrm>
            <a:prstGeom prst="straightConnector1">
              <a:avLst/>
            </a:prstGeom>
            <a:solidFill>
              <a:schemeClr val="accent2"/>
            </a:solidFill>
            <a:ln cap="flat" cmpd="sng" w="12700">
              <a:solidFill>
                <a:srgbClr val="F5CBBC"/>
              </a:solidFill>
              <a:prstDash val="solid"/>
              <a:miter lim="800000"/>
              <a:headEnd len="sm" w="sm" type="none"/>
              <a:tailEnd len="sm" w="sm" type="none"/>
            </a:ln>
          </p:spPr>
        </p:cxnSp>
        <p:sp>
          <p:nvSpPr>
            <p:cNvPr id="123" name="Google Shape;123;p4"/>
            <p:cNvSpPr/>
            <p:nvPr/>
          </p:nvSpPr>
          <p:spPr>
            <a:xfrm>
              <a:off x="2260854" y="748093"/>
              <a:ext cx="8254746" cy="68008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4"/>
            <p:cNvSpPr txBox="1"/>
            <p:nvPr/>
          </p:nvSpPr>
          <p:spPr>
            <a:xfrm>
              <a:off x="2260854" y="748093"/>
              <a:ext cx="8254746" cy="680085"/>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0" i="0" lang="cs-CZ" sz="1900" u="none" cap="none" strike="noStrike">
                  <a:solidFill>
                    <a:schemeClr val="dk1"/>
                  </a:solidFill>
                  <a:latin typeface="Calibri"/>
                  <a:ea typeface="Calibri"/>
                  <a:cs typeface="Calibri"/>
                  <a:sym typeface="Calibri"/>
                </a:rPr>
                <a:t>2. Les textes en classe de langue devraient contenir beaucoup de nouveaux mots. </a:t>
              </a:r>
              <a:endParaRPr b="0" i="0" sz="1900" u="none" cap="none" strike="noStrike">
                <a:solidFill>
                  <a:schemeClr val="dk1"/>
                </a:solidFill>
                <a:latin typeface="Calibri"/>
                <a:ea typeface="Calibri"/>
                <a:cs typeface="Calibri"/>
                <a:sym typeface="Calibri"/>
              </a:endParaRPr>
            </a:p>
          </p:txBody>
        </p:sp>
        <p:cxnSp>
          <p:nvCxnSpPr>
            <p:cNvPr id="125" name="Google Shape;125;p4"/>
            <p:cNvCxnSpPr/>
            <p:nvPr/>
          </p:nvCxnSpPr>
          <p:spPr>
            <a:xfrm>
              <a:off x="2103120" y="1428178"/>
              <a:ext cx="8412480" cy="0"/>
            </a:xfrm>
            <a:prstGeom prst="straightConnector1">
              <a:avLst/>
            </a:prstGeom>
            <a:solidFill>
              <a:schemeClr val="accent2"/>
            </a:solidFill>
            <a:ln cap="flat" cmpd="sng" w="12700">
              <a:solidFill>
                <a:srgbClr val="F5CBBC"/>
              </a:solidFill>
              <a:prstDash val="solid"/>
              <a:miter lim="800000"/>
              <a:headEnd len="sm" w="sm" type="none"/>
              <a:tailEnd len="sm" w="sm" type="none"/>
            </a:ln>
          </p:spPr>
        </p:cxnSp>
        <p:sp>
          <p:nvSpPr>
            <p:cNvPr id="126" name="Google Shape;126;p4"/>
            <p:cNvSpPr/>
            <p:nvPr/>
          </p:nvSpPr>
          <p:spPr>
            <a:xfrm>
              <a:off x="2260854" y="1462182"/>
              <a:ext cx="8254746" cy="68008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4"/>
            <p:cNvSpPr txBox="1"/>
            <p:nvPr/>
          </p:nvSpPr>
          <p:spPr>
            <a:xfrm>
              <a:off x="2260854" y="1462182"/>
              <a:ext cx="8254746" cy="680085"/>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0" i="0" lang="cs-CZ" sz="1900" u="none" cap="none" strike="noStrike">
                  <a:solidFill>
                    <a:schemeClr val="dk1"/>
                  </a:solidFill>
                  <a:latin typeface="Calibri"/>
                  <a:ea typeface="Calibri"/>
                  <a:cs typeface="Calibri"/>
                  <a:sym typeface="Calibri"/>
                </a:rPr>
                <a:t>3. Les textes en classe de langue devraient toujours être lus à haute voix. </a:t>
              </a:r>
              <a:endParaRPr b="0" i="0" sz="1900" u="none" cap="none" strike="noStrike">
                <a:solidFill>
                  <a:schemeClr val="dk1"/>
                </a:solidFill>
                <a:latin typeface="Calibri"/>
                <a:ea typeface="Calibri"/>
                <a:cs typeface="Calibri"/>
                <a:sym typeface="Calibri"/>
              </a:endParaRPr>
            </a:p>
          </p:txBody>
        </p:sp>
        <p:cxnSp>
          <p:nvCxnSpPr>
            <p:cNvPr id="128" name="Google Shape;128;p4"/>
            <p:cNvCxnSpPr/>
            <p:nvPr/>
          </p:nvCxnSpPr>
          <p:spPr>
            <a:xfrm>
              <a:off x="2103120" y="2142267"/>
              <a:ext cx="8412480" cy="0"/>
            </a:xfrm>
            <a:prstGeom prst="straightConnector1">
              <a:avLst/>
            </a:prstGeom>
            <a:solidFill>
              <a:schemeClr val="accent2"/>
            </a:solidFill>
            <a:ln cap="flat" cmpd="sng" w="12700">
              <a:solidFill>
                <a:srgbClr val="F5CBBC"/>
              </a:solidFill>
              <a:prstDash val="solid"/>
              <a:miter lim="800000"/>
              <a:headEnd len="sm" w="sm" type="none"/>
              <a:tailEnd len="sm" w="sm" type="none"/>
            </a:ln>
          </p:spPr>
        </p:cxnSp>
        <p:cxnSp>
          <p:nvCxnSpPr>
            <p:cNvPr id="129" name="Google Shape;129;p4"/>
            <p:cNvCxnSpPr/>
            <p:nvPr/>
          </p:nvCxnSpPr>
          <p:spPr>
            <a:xfrm>
              <a:off x="0" y="2176272"/>
              <a:ext cx="10515600" cy="0"/>
            </a:xfrm>
            <a:prstGeom prst="straightConnector1">
              <a:avLst/>
            </a:prstGeom>
            <a:solidFill>
              <a:srgbClr val="A4A4A4"/>
            </a:solidFill>
            <a:ln cap="flat" cmpd="sng" w="12700">
              <a:solidFill>
                <a:srgbClr val="A4A4A4"/>
              </a:solidFill>
              <a:prstDash val="solid"/>
              <a:miter lim="800000"/>
              <a:headEnd len="sm" w="sm" type="none"/>
              <a:tailEnd len="sm" w="sm" type="none"/>
            </a:ln>
          </p:spPr>
        </p:cxnSp>
        <p:sp>
          <p:nvSpPr>
            <p:cNvPr id="130" name="Google Shape;130;p4"/>
            <p:cNvSpPr/>
            <p:nvPr/>
          </p:nvSpPr>
          <p:spPr>
            <a:xfrm>
              <a:off x="0" y="2176272"/>
              <a:ext cx="2103120" cy="217627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4"/>
            <p:cNvSpPr txBox="1"/>
            <p:nvPr/>
          </p:nvSpPr>
          <p:spPr>
            <a:xfrm>
              <a:off x="0" y="2176272"/>
              <a:ext cx="2103120" cy="2176272"/>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dk1"/>
                </a:buClr>
                <a:buSzPts val="3200"/>
                <a:buFont typeface="Calibri"/>
                <a:buNone/>
              </a:pPr>
              <a:r>
                <a:rPr b="1" i="0" lang="cs-CZ" sz="3200" u="none" cap="none" strike="noStrike">
                  <a:solidFill>
                    <a:schemeClr val="dk1"/>
                  </a:solidFill>
                  <a:latin typeface="Calibri"/>
                  <a:ea typeface="Calibri"/>
                  <a:cs typeface="Calibri"/>
                  <a:sym typeface="Calibri"/>
                </a:rPr>
                <a:t>Questions: </a:t>
              </a:r>
              <a:endParaRPr b="1" i="0" sz="3200" u="none" cap="none" strike="noStrike">
                <a:solidFill>
                  <a:schemeClr val="dk1"/>
                </a:solidFill>
                <a:latin typeface="Calibri"/>
                <a:ea typeface="Calibri"/>
                <a:cs typeface="Calibri"/>
                <a:sym typeface="Calibri"/>
              </a:endParaRPr>
            </a:p>
          </p:txBody>
        </p:sp>
        <p:sp>
          <p:nvSpPr>
            <p:cNvPr id="132" name="Google Shape;132;p4"/>
            <p:cNvSpPr/>
            <p:nvPr/>
          </p:nvSpPr>
          <p:spPr>
            <a:xfrm>
              <a:off x="2260854" y="2226853"/>
              <a:ext cx="8254746" cy="101162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4"/>
            <p:cNvSpPr txBox="1"/>
            <p:nvPr/>
          </p:nvSpPr>
          <p:spPr>
            <a:xfrm>
              <a:off x="2260854" y="2226853"/>
              <a:ext cx="8254746" cy="1011626"/>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0" i="0" lang="cs-CZ" sz="1900" u="none" cap="none" strike="noStrike">
                  <a:solidFill>
                    <a:schemeClr val="dk1"/>
                  </a:solidFill>
                  <a:latin typeface="Calibri"/>
                  <a:ea typeface="Calibri"/>
                  <a:cs typeface="Calibri"/>
                  <a:sym typeface="Calibri"/>
                </a:rPr>
                <a:t>1. Connaissez-vous de différents types de lecture ? </a:t>
              </a:r>
              <a:endParaRPr b="0" i="0" sz="1900" u="none" cap="none" strike="noStrike">
                <a:solidFill>
                  <a:schemeClr val="dk1"/>
                </a:solidFill>
                <a:latin typeface="Calibri"/>
                <a:ea typeface="Calibri"/>
                <a:cs typeface="Calibri"/>
                <a:sym typeface="Calibri"/>
              </a:endParaRPr>
            </a:p>
          </p:txBody>
        </p:sp>
        <p:cxnSp>
          <p:nvCxnSpPr>
            <p:cNvPr id="134" name="Google Shape;134;p4"/>
            <p:cNvCxnSpPr/>
            <p:nvPr/>
          </p:nvCxnSpPr>
          <p:spPr>
            <a:xfrm>
              <a:off x="2103120" y="3238479"/>
              <a:ext cx="8412480" cy="0"/>
            </a:xfrm>
            <a:prstGeom prst="straightConnector1">
              <a:avLst/>
            </a:prstGeom>
            <a:solidFill>
              <a:schemeClr val="accent2"/>
            </a:solidFill>
            <a:ln cap="flat" cmpd="sng" w="12700">
              <a:solidFill>
                <a:srgbClr val="F5CBBC"/>
              </a:solidFill>
              <a:prstDash val="solid"/>
              <a:miter lim="800000"/>
              <a:headEnd len="sm" w="sm" type="none"/>
              <a:tailEnd len="sm" w="sm" type="none"/>
            </a:ln>
          </p:spPr>
        </p:cxnSp>
        <p:sp>
          <p:nvSpPr>
            <p:cNvPr id="135" name="Google Shape;135;p4"/>
            <p:cNvSpPr/>
            <p:nvPr/>
          </p:nvSpPr>
          <p:spPr>
            <a:xfrm>
              <a:off x="2260854" y="3289061"/>
              <a:ext cx="8254746" cy="101162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4"/>
            <p:cNvSpPr txBox="1"/>
            <p:nvPr/>
          </p:nvSpPr>
          <p:spPr>
            <a:xfrm>
              <a:off x="2260854" y="3289061"/>
              <a:ext cx="8254746" cy="1011626"/>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0" i="0" lang="cs-CZ" sz="1900" u="none" cap="none" strike="noStrike">
                  <a:solidFill>
                    <a:schemeClr val="dk1"/>
                  </a:solidFill>
                  <a:latin typeface="Calibri"/>
                  <a:ea typeface="Calibri"/>
                  <a:cs typeface="Calibri"/>
                  <a:sym typeface="Calibri"/>
                </a:rPr>
                <a:t>2. Quelles sont les phases de base d‘une séance de lecture ?</a:t>
              </a:r>
              <a:endParaRPr b="0" i="0" sz="1900" u="none" cap="none" strike="noStrike">
                <a:solidFill>
                  <a:schemeClr val="dk1"/>
                </a:solidFill>
                <a:latin typeface="Calibri"/>
                <a:ea typeface="Calibri"/>
                <a:cs typeface="Calibri"/>
                <a:sym typeface="Calibri"/>
              </a:endParaRPr>
            </a:p>
          </p:txBody>
        </p:sp>
        <p:cxnSp>
          <p:nvCxnSpPr>
            <p:cNvPr id="137" name="Google Shape;137;p4"/>
            <p:cNvCxnSpPr/>
            <p:nvPr/>
          </p:nvCxnSpPr>
          <p:spPr>
            <a:xfrm>
              <a:off x="2103120" y="4300687"/>
              <a:ext cx="8412480" cy="0"/>
            </a:xfrm>
            <a:prstGeom prst="straightConnector1">
              <a:avLst/>
            </a:prstGeom>
            <a:solidFill>
              <a:schemeClr val="accent2"/>
            </a:solidFill>
            <a:ln cap="flat" cmpd="sng" w="12700">
              <a:solidFill>
                <a:srgbClr val="F5CBBC"/>
              </a:solidFill>
              <a:prstDash val="solid"/>
              <a:miter lim="800000"/>
              <a:headEnd len="sm" w="sm" type="none"/>
              <a:tailEnd len="sm" w="sm"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cs-CZ"/>
              <a:t>SOLUTION</a:t>
            </a:r>
            <a:endParaRPr/>
          </a:p>
        </p:txBody>
      </p:sp>
      <p:grpSp>
        <p:nvGrpSpPr>
          <p:cNvPr id="143" name="Google Shape;143;p5"/>
          <p:cNvGrpSpPr/>
          <p:nvPr/>
        </p:nvGrpSpPr>
        <p:grpSpPr>
          <a:xfrm>
            <a:off x="838200" y="1825625"/>
            <a:ext cx="10515670" cy="4462249"/>
            <a:chOff x="0" y="0"/>
            <a:chExt cx="10515670" cy="4462249"/>
          </a:xfrm>
        </p:grpSpPr>
        <p:cxnSp>
          <p:nvCxnSpPr>
            <p:cNvPr id="144" name="Google Shape;144;p5"/>
            <p:cNvCxnSpPr/>
            <p:nvPr/>
          </p:nvCxnSpPr>
          <p:spPr>
            <a:xfrm>
              <a:off x="0" y="0"/>
              <a:ext cx="10515600" cy="0"/>
            </a:xfrm>
            <a:prstGeom prst="straightConnector1">
              <a:avLst/>
            </a:prstGeom>
            <a:solidFill>
              <a:schemeClr val="accent3"/>
            </a:solidFill>
            <a:ln cap="flat" cmpd="sng" w="12700">
              <a:solidFill>
                <a:schemeClr val="accent3"/>
              </a:solidFill>
              <a:prstDash val="solid"/>
              <a:miter lim="800000"/>
              <a:headEnd len="sm" w="sm" type="none"/>
              <a:tailEnd len="sm" w="sm" type="none"/>
            </a:ln>
          </p:spPr>
        </p:cxnSp>
        <p:sp>
          <p:nvSpPr>
            <p:cNvPr id="145" name="Google Shape;145;p5"/>
            <p:cNvSpPr/>
            <p:nvPr/>
          </p:nvSpPr>
          <p:spPr>
            <a:xfrm>
              <a:off x="0" y="0"/>
              <a:ext cx="2103120" cy="217566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5"/>
            <p:cNvSpPr txBox="1"/>
            <p:nvPr/>
          </p:nvSpPr>
          <p:spPr>
            <a:xfrm>
              <a:off x="0" y="0"/>
              <a:ext cx="2103120" cy="2175669"/>
            </a:xfrm>
            <a:prstGeom prst="rect">
              <a:avLst/>
            </a:prstGeom>
            <a:noFill/>
            <a:ln>
              <a:noFill/>
            </a:ln>
          </p:spPr>
          <p:txBody>
            <a:bodyPr anchorCtr="0" anchor="t" bIns="125725" lIns="125725" spcFirstLastPara="1" rIns="125725" wrap="square" tIns="125725">
              <a:noAutofit/>
            </a:bodyPr>
            <a:lstStyle/>
            <a:p>
              <a:pPr indent="0" lvl="0" marL="0" marR="0" rtl="0" algn="l">
                <a:lnSpc>
                  <a:spcPct val="90000"/>
                </a:lnSpc>
                <a:spcBef>
                  <a:spcPts val="0"/>
                </a:spcBef>
                <a:spcAft>
                  <a:spcPts val="0"/>
                </a:spcAft>
                <a:buClr>
                  <a:schemeClr val="dk1"/>
                </a:buClr>
                <a:buSzPts val="3300"/>
                <a:buFont typeface="Calibri"/>
                <a:buNone/>
              </a:pPr>
              <a:r>
                <a:rPr b="1" i="0" lang="cs-CZ" sz="3300" u="none" cap="none" strike="noStrike">
                  <a:solidFill>
                    <a:schemeClr val="dk1"/>
                  </a:solidFill>
                  <a:latin typeface="Calibri"/>
                  <a:ea typeface="Calibri"/>
                  <a:cs typeface="Calibri"/>
                  <a:sym typeface="Calibri"/>
                </a:rPr>
                <a:t>VRAI ou FAUX :</a:t>
              </a:r>
              <a:endParaRPr b="1" i="0" sz="3300" u="none" cap="none" strike="noStrike">
                <a:solidFill>
                  <a:schemeClr val="dk1"/>
                </a:solidFill>
                <a:latin typeface="Calibri"/>
                <a:ea typeface="Calibri"/>
                <a:cs typeface="Calibri"/>
                <a:sym typeface="Calibri"/>
              </a:endParaRPr>
            </a:p>
          </p:txBody>
        </p:sp>
        <p:sp>
          <p:nvSpPr>
            <p:cNvPr id="147" name="Google Shape;147;p5"/>
            <p:cNvSpPr/>
            <p:nvPr/>
          </p:nvSpPr>
          <p:spPr>
            <a:xfrm>
              <a:off x="2260854" y="33994"/>
              <a:ext cx="8254746" cy="67989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5"/>
            <p:cNvSpPr txBox="1"/>
            <p:nvPr/>
          </p:nvSpPr>
          <p:spPr>
            <a:xfrm>
              <a:off x="2260854" y="33994"/>
              <a:ext cx="8254746" cy="679896"/>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chemeClr val="dk1"/>
                </a:buClr>
                <a:buSzPts val="1500"/>
                <a:buFont typeface="Calibri"/>
                <a:buNone/>
              </a:pPr>
              <a:r>
                <a:rPr b="0" i="0" lang="cs-CZ" sz="1800" u="none" cap="none" strike="noStrike">
                  <a:solidFill>
                    <a:schemeClr val="dk1"/>
                  </a:solidFill>
                  <a:latin typeface="Calibri"/>
                  <a:ea typeface="Calibri"/>
                  <a:cs typeface="Calibri"/>
                  <a:sym typeface="Calibri"/>
                </a:rPr>
                <a:t>1. VRAI (ensemble avec la compréhension orale)</a:t>
              </a:r>
              <a:endParaRPr b="0" i="0" sz="1800" u="none" cap="none" strike="noStrike">
                <a:solidFill>
                  <a:schemeClr val="dk1"/>
                </a:solidFill>
                <a:latin typeface="Calibri"/>
                <a:ea typeface="Calibri"/>
                <a:cs typeface="Calibri"/>
                <a:sym typeface="Calibri"/>
              </a:endParaRPr>
            </a:p>
          </p:txBody>
        </p:sp>
        <p:cxnSp>
          <p:nvCxnSpPr>
            <p:cNvPr id="149" name="Google Shape;149;p5"/>
            <p:cNvCxnSpPr/>
            <p:nvPr/>
          </p:nvCxnSpPr>
          <p:spPr>
            <a:xfrm>
              <a:off x="2103120" y="713891"/>
              <a:ext cx="8412480" cy="0"/>
            </a:xfrm>
            <a:prstGeom prst="straightConnector1">
              <a:avLst/>
            </a:prstGeom>
            <a:solidFill>
              <a:schemeClr val="accent3"/>
            </a:solidFill>
            <a:ln cap="flat" cmpd="sng" w="12700">
              <a:solidFill>
                <a:srgbClr val="D8D8D8"/>
              </a:solidFill>
              <a:prstDash val="solid"/>
              <a:miter lim="800000"/>
              <a:headEnd len="sm" w="sm" type="none"/>
              <a:tailEnd len="sm" w="sm" type="none"/>
            </a:ln>
          </p:spPr>
        </p:cxnSp>
        <p:sp>
          <p:nvSpPr>
            <p:cNvPr id="150" name="Google Shape;150;p5"/>
            <p:cNvSpPr/>
            <p:nvPr/>
          </p:nvSpPr>
          <p:spPr>
            <a:xfrm>
              <a:off x="2260854" y="747886"/>
              <a:ext cx="8254746" cy="67989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5"/>
            <p:cNvSpPr txBox="1"/>
            <p:nvPr/>
          </p:nvSpPr>
          <p:spPr>
            <a:xfrm>
              <a:off x="2260850" y="747876"/>
              <a:ext cx="8254800" cy="621600"/>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chemeClr val="dk1"/>
                </a:buClr>
                <a:buSzPts val="1500"/>
                <a:buFont typeface="Calibri"/>
                <a:buNone/>
              </a:pPr>
              <a:r>
                <a:rPr b="0" i="0" lang="cs-CZ" sz="1800" u="none" cap="none" strike="noStrike">
                  <a:solidFill>
                    <a:schemeClr val="dk1"/>
                  </a:solidFill>
                  <a:latin typeface="Calibri"/>
                  <a:ea typeface="Calibri"/>
                  <a:cs typeface="Calibri"/>
                  <a:sym typeface="Calibri"/>
                </a:rPr>
                <a:t>2. FAUX (Ils devraient contenir de nouveaux mots, mais pas beaucoup. Quelques sources disent qu‘un texte de la CE devrait contenir max. 6 nouveaux mots)</a:t>
              </a:r>
              <a:endParaRPr b="0" i="0" sz="1800" u="none" cap="none" strike="noStrike">
                <a:solidFill>
                  <a:schemeClr val="dk1"/>
                </a:solidFill>
                <a:latin typeface="Calibri"/>
                <a:ea typeface="Calibri"/>
                <a:cs typeface="Calibri"/>
                <a:sym typeface="Calibri"/>
              </a:endParaRPr>
            </a:p>
          </p:txBody>
        </p:sp>
        <p:cxnSp>
          <p:nvCxnSpPr>
            <p:cNvPr id="152" name="Google Shape;152;p5"/>
            <p:cNvCxnSpPr/>
            <p:nvPr/>
          </p:nvCxnSpPr>
          <p:spPr>
            <a:xfrm>
              <a:off x="2103120" y="1427782"/>
              <a:ext cx="8412480" cy="0"/>
            </a:xfrm>
            <a:prstGeom prst="straightConnector1">
              <a:avLst/>
            </a:prstGeom>
            <a:solidFill>
              <a:schemeClr val="accent3"/>
            </a:solidFill>
            <a:ln cap="flat" cmpd="sng" w="12700">
              <a:solidFill>
                <a:srgbClr val="D8D8D8"/>
              </a:solidFill>
              <a:prstDash val="solid"/>
              <a:miter lim="800000"/>
              <a:headEnd len="sm" w="sm" type="none"/>
              <a:tailEnd len="sm" w="sm" type="none"/>
            </a:ln>
          </p:spPr>
        </p:cxnSp>
        <p:sp>
          <p:nvSpPr>
            <p:cNvPr id="153" name="Google Shape;153;p5"/>
            <p:cNvSpPr/>
            <p:nvPr/>
          </p:nvSpPr>
          <p:spPr>
            <a:xfrm>
              <a:off x="2260854" y="1461777"/>
              <a:ext cx="8254746" cy="67989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5"/>
            <p:cNvSpPr txBox="1"/>
            <p:nvPr/>
          </p:nvSpPr>
          <p:spPr>
            <a:xfrm>
              <a:off x="2260854" y="1385577"/>
              <a:ext cx="8254800" cy="679800"/>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chemeClr val="dk1"/>
                </a:buClr>
                <a:buSzPts val="1500"/>
                <a:buFont typeface="Calibri"/>
                <a:buNone/>
              </a:pPr>
              <a:r>
                <a:rPr b="0" i="0" lang="cs-CZ" sz="1700" u="none" cap="none" strike="noStrike">
                  <a:solidFill>
                    <a:schemeClr val="dk1"/>
                  </a:solidFill>
                  <a:latin typeface="Calibri"/>
                  <a:ea typeface="Calibri"/>
                  <a:cs typeface="Calibri"/>
                  <a:sym typeface="Calibri"/>
                </a:rPr>
                <a:t>3. FAUX (La lecture à haute voix sert à pratiquer uniquement la prononciation. Il est très difficile pour les élèves de lire à haute voix et de se concentrer sur le sens du texte en même temps.)</a:t>
              </a:r>
              <a:endParaRPr b="0" i="0" sz="1700" u="none" cap="none" strike="noStrike">
                <a:solidFill>
                  <a:schemeClr val="dk1"/>
                </a:solidFill>
                <a:latin typeface="Calibri"/>
                <a:ea typeface="Calibri"/>
                <a:cs typeface="Calibri"/>
                <a:sym typeface="Calibri"/>
              </a:endParaRPr>
            </a:p>
          </p:txBody>
        </p:sp>
        <p:cxnSp>
          <p:nvCxnSpPr>
            <p:cNvPr id="155" name="Google Shape;155;p5"/>
            <p:cNvCxnSpPr/>
            <p:nvPr/>
          </p:nvCxnSpPr>
          <p:spPr>
            <a:xfrm>
              <a:off x="2103120" y="2141674"/>
              <a:ext cx="8412480" cy="0"/>
            </a:xfrm>
            <a:prstGeom prst="straightConnector1">
              <a:avLst/>
            </a:prstGeom>
            <a:solidFill>
              <a:schemeClr val="accent3"/>
            </a:solidFill>
            <a:ln cap="flat" cmpd="sng" w="12700">
              <a:solidFill>
                <a:srgbClr val="D8D8D8"/>
              </a:solidFill>
              <a:prstDash val="solid"/>
              <a:miter lim="800000"/>
              <a:headEnd len="sm" w="sm" type="none"/>
              <a:tailEnd len="sm" w="sm" type="none"/>
            </a:ln>
          </p:spPr>
        </p:cxnSp>
        <p:cxnSp>
          <p:nvCxnSpPr>
            <p:cNvPr id="156" name="Google Shape;156;p5"/>
            <p:cNvCxnSpPr/>
            <p:nvPr/>
          </p:nvCxnSpPr>
          <p:spPr>
            <a:xfrm>
              <a:off x="0" y="2175669"/>
              <a:ext cx="10515600" cy="0"/>
            </a:xfrm>
            <a:prstGeom prst="straightConnector1">
              <a:avLst/>
            </a:prstGeom>
            <a:solidFill>
              <a:schemeClr val="accent3"/>
            </a:solidFill>
            <a:ln cap="flat" cmpd="sng" w="12700">
              <a:solidFill>
                <a:schemeClr val="accent3"/>
              </a:solidFill>
              <a:prstDash val="solid"/>
              <a:miter lim="800000"/>
              <a:headEnd len="sm" w="sm" type="none"/>
              <a:tailEnd len="sm" w="sm" type="none"/>
            </a:ln>
          </p:spPr>
        </p:cxnSp>
        <p:sp>
          <p:nvSpPr>
            <p:cNvPr id="157" name="Google Shape;157;p5"/>
            <p:cNvSpPr/>
            <p:nvPr/>
          </p:nvSpPr>
          <p:spPr>
            <a:xfrm>
              <a:off x="0" y="2175669"/>
              <a:ext cx="2103120" cy="217566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5"/>
            <p:cNvSpPr txBox="1"/>
            <p:nvPr/>
          </p:nvSpPr>
          <p:spPr>
            <a:xfrm>
              <a:off x="0" y="2175669"/>
              <a:ext cx="2103120" cy="2175669"/>
            </a:xfrm>
            <a:prstGeom prst="rect">
              <a:avLst/>
            </a:prstGeom>
            <a:noFill/>
            <a:ln>
              <a:noFill/>
            </a:ln>
          </p:spPr>
          <p:txBody>
            <a:bodyPr anchorCtr="0" anchor="t" bIns="125725" lIns="125725" spcFirstLastPara="1" rIns="125725" wrap="square" tIns="125725">
              <a:noAutofit/>
            </a:bodyPr>
            <a:lstStyle/>
            <a:p>
              <a:pPr indent="0" lvl="0" marL="0" marR="0" rtl="0" algn="l">
                <a:lnSpc>
                  <a:spcPct val="90000"/>
                </a:lnSpc>
                <a:spcBef>
                  <a:spcPts val="0"/>
                </a:spcBef>
                <a:spcAft>
                  <a:spcPts val="0"/>
                </a:spcAft>
                <a:buClr>
                  <a:schemeClr val="dk1"/>
                </a:buClr>
                <a:buSzPts val="3300"/>
                <a:buFont typeface="Calibri"/>
                <a:buNone/>
              </a:pPr>
              <a:r>
                <a:rPr b="1" i="0" lang="cs-CZ" sz="3300" u="none" cap="none" strike="noStrike">
                  <a:solidFill>
                    <a:schemeClr val="dk1"/>
                  </a:solidFill>
                  <a:latin typeface="Calibri"/>
                  <a:ea typeface="Calibri"/>
                  <a:cs typeface="Calibri"/>
                  <a:sym typeface="Calibri"/>
                </a:rPr>
                <a:t>Réponses aux questions: </a:t>
              </a:r>
              <a:endParaRPr b="1" i="0" sz="3300" u="none" cap="none" strike="noStrike">
                <a:solidFill>
                  <a:schemeClr val="dk1"/>
                </a:solidFill>
                <a:latin typeface="Calibri"/>
                <a:ea typeface="Calibri"/>
                <a:cs typeface="Calibri"/>
                <a:sym typeface="Calibri"/>
              </a:endParaRPr>
            </a:p>
          </p:txBody>
        </p:sp>
        <p:sp>
          <p:nvSpPr>
            <p:cNvPr id="159" name="Google Shape;159;p5"/>
            <p:cNvSpPr/>
            <p:nvPr/>
          </p:nvSpPr>
          <p:spPr>
            <a:xfrm>
              <a:off x="2260854" y="2226236"/>
              <a:ext cx="8254746" cy="101134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5"/>
            <p:cNvSpPr txBox="1"/>
            <p:nvPr/>
          </p:nvSpPr>
          <p:spPr>
            <a:xfrm>
              <a:off x="2260854" y="2226236"/>
              <a:ext cx="8254746" cy="1011346"/>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chemeClr val="dk1"/>
                </a:buClr>
                <a:buSzPts val="1500"/>
                <a:buFont typeface="Calibri"/>
                <a:buNone/>
              </a:pPr>
              <a:r>
                <a:rPr b="0" i="0" lang="cs-CZ" sz="1800" u="none" cap="none" strike="noStrike">
                  <a:solidFill>
                    <a:schemeClr val="dk1"/>
                  </a:solidFill>
                  <a:latin typeface="Calibri"/>
                  <a:ea typeface="Calibri"/>
                  <a:cs typeface="Calibri"/>
                  <a:sym typeface="Calibri"/>
                </a:rPr>
                <a:t>1. </a:t>
              </a:r>
              <a:r>
                <a:rPr b="1" i="0" lang="cs-CZ" sz="1800" u="none" cap="none" strike="noStrike">
                  <a:solidFill>
                    <a:schemeClr val="dk1"/>
                  </a:solidFill>
                  <a:latin typeface="Calibri"/>
                  <a:ea typeface="Calibri"/>
                  <a:cs typeface="Calibri"/>
                  <a:sym typeface="Calibri"/>
                </a:rPr>
                <a:t>Globale (survol)</a:t>
              </a:r>
              <a:r>
                <a:rPr b="0" i="0" lang="cs-CZ" sz="1800" u="none" cap="none" strike="noStrike">
                  <a:solidFill>
                    <a:schemeClr val="dk1"/>
                  </a:solidFill>
                  <a:latin typeface="Calibri"/>
                  <a:ea typeface="Calibri"/>
                  <a:cs typeface="Calibri"/>
                  <a:sym typeface="Calibri"/>
                </a:rPr>
                <a:t> - on se concentre sur le sens globale; </a:t>
              </a:r>
              <a:r>
                <a:rPr b="1" i="0" lang="cs-CZ" sz="1800" u="none" cap="none" strike="noStrike">
                  <a:solidFill>
                    <a:schemeClr val="dk1"/>
                  </a:solidFill>
                  <a:latin typeface="Calibri"/>
                  <a:ea typeface="Calibri"/>
                  <a:cs typeface="Calibri"/>
                  <a:sym typeface="Calibri"/>
                </a:rPr>
                <a:t>sélective (balayage) </a:t>
              </a:r>
              <a:r>
                <a:rPr b="0" i="0" lang="cs-CZ" sz="1800" u="none" cap="none" strike="noStrike">
                  <a:solidFill>
                    <a:schemeClr val="dk1"/>
                  </a:solidFill>
                  <a:latin typeface="Calibri"/>
                  <a:ea typeface="Calibri"/>
                  <a:cs typeface="Calibri"/>
                  <a:sym typeface="Calibri"/>
                </a:rPr>
                <a:t> - on “balaie” le texte pour trouver quelques informations demandées; </a:t>
              </a:r>
              <a:r>
                <a:rPr b="1" i="0" lang="cs-CZ" sz="1800" u="none" cap="none" strike="noStrike">
                  <a:solidFill>
                    <a:schemeClr val="dk1"/>
                  </a:solidFill>
                  <a:latin typeface="Calibri"/>
                  <a:ea typeface="Calibri"/>
                  <a:cs typeface="Calibri"/>
                  <a:sym typeface="Calibri"/>
                </a:rPr>
                <a:t>détaillée (exhaustive / linéaire / intégrale)</a:t>
              </a:r>
              <a:r>
                <a:rPr b="0" i="0" lang="cs-CZ" sz="1800" u="none" cap="none" strike="noStrike">
                  <a:solidFill>
                    <a:schemeClr val="dk1"/>
                  </a:solidFill>
                  <a:latin typeface="Calibri"/>
                  <a:ea typeface="Calibri"/>
                  <a:cs typeface="Calibri"/>
                  <a:sym typeface="Calibri"/>
                </a:rPr>
                <a:t> - comprendre le texte en détails; </a:t>
              </a:r>
              <a:r>
                <a:rPr b="1" i="0" lang="cs-CZ" sz="1800" u="none" cap="none" strike="noStrike">
                  <a:solidFill>
                    <a:schemeClr val="dk1"/>
                  </a:solidFill>
                  <a:latin typeface="Calibri"/>
                  <a:ea typeface="Calibri"/>
                  <a:cs typeface="Calibri"/>
                  <a:sym typeface="Calibri"/>
                </a:rPr>
                <a:t>lecture pour plaisir </a:t>
              </a:r>
              <a:r>
                <a:rPr b="0" i="0" lang="cs-CZ" sz="1800" u="none" cap="none" strike="noStrike">
                  <a:solidFill>
                    <a:schemeClr val="dk1"/>
                  </a:solidFill>
                  <a:latin typeface="Calibri"/>
                  <a:ea typeface="Calibri"/>
                  <a:cs typeface="Calibri"/>
                  <a:sym typeface="Calibri"/>
                </a:rPr>
                <a:t>(une lecture qui est très précise mais ne peut pas vraiment être utilisée dans une classe de FLE)</a:t>
              </a:r>
              <a:endParaRPr b="0" i="0" sz="1800" u="none" cap="none" strike="noStrike">
                <a:solidFill>
                  <a:schemeClr val="dk1"/>
                </a:solidFill>
                <a:latin typeface="Calibri"/>
                <a:ea typeface="Calibri"/>
                <a:cs typeface="Calibri"/>
                <a:sym typeface="Calibri"/>
              </a:endParaRPr>
            </a:p>
          </p:txBody>
        </p:sp>
        <p:cxnSp>
          <p:nvCxnSpPr>
            <p:cNvPr id="161" name="Google Shape;161;p5"/>
            <p:cNvCxnSpPr/>
            <p:nvPr/>
          </p:nvCxnSpPr>
          <p:spPr>
            <a:xfrm>
              <a:off x="2103070" y="3405845"/>
              <a:ext cx="8412600" cy="0"/>
            </a:xfrm>
            <a:prstGeom prst="straightConnector1">
              <a:avLst/>
            </a:prstGeom>
            <a:solidFill>
              <a:schemeClr val="accent3"/>
            </a:solidFill>
            <a:ln cap="flat" cmpd="sng" w="12700">
              <a:solidFill>
                <a:srgbClr val="D8D8D8"/>
              </a:solidFill>
              <a:prstDash val="solid"/>
              <a:miter lim="800000"/>
              <a:headEnd len="sm" w="sm" type="none"/>
              <a:tailEnd len="sm" w="sm" type="none"/>
            </a:ln>
          </p:spPr>
        </p:cxnSp>
        <p:sp>
          <p:nvSpPr>
            <p:cNvPr id="162" name="Google Shape;162;p5"/>
            <p:cNvSpPr/>
            <p:nvPr/>
          </p:nvSpPr>
          <p:spPr>
            <a:xfrm>
              <a:off x="2260854" y="3450949"/>
              <a:ext cx="8254800" cy="1011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5"/>
            <p:cNvSpPr txBox="1"/>
            <p:nvPr/>
          </p:nvSpPr>
          <p:spPr>
            <a:xfrm>
              <a:off x="2260854" y="3450949"/>
              <a:ext cx="8254800" cy="1011300"/>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chemeClr val="dk1"/>
                </a:buClr>
                <a:buSzPts val="1500"/>
                <a:buFont typeface="Calibri"/>
                <a:buNone/>
              </a:pPr>
              <a:r>
                <a:rPr b="0" i="0" lang="cs-CZ" sz="1800" u="none" cap="none" strike="noStrike">
                  <a:solidFill>
                    <a:schemeClr val="dk1"/>
                  </a:solidFill>
                  <a:latin typeface="Calibri"/>
                  <a:ea typeface="Calibri"/>
                  <a:cs typeface="Calibri"/>
                  <a:sym typeface="Calibri"/>
                </a:rPr>
                <a:t>2. Pré-lecture ; Lecture ; Post-lecture</a:t>
              </a:r>
              <a:endParaRPr b="0" i="0" sz="1800" u="none" cap="none" strike="noStrike">
                <a:solidFill>
                  <a:schemeClr val="dk1"/>
                </a:solidFill>
                <a:latin typeface="Calibri"/>
                <a:ea typeface="Calibri"/>
                <a:cs typeface="Calibri"/>
                <a:sym typeface="Calibri"/>
              </a:endParaRPr>
            </a:p>
          </p:txBody>
        </p:sp>
        <p:cxnSp>
          <p:nvCxnSpPr>
            <p:cNvPr id="164" name="Google Shape;164;p5"/>
            <p:cNvCxnSpPr/>
            <p:nvPr/>
          </p:nvCxnSpPr>
          <p:spPr>
            <a:xfrm>
              <a:off x="2103120" y="4299495"/>
              <a:ext cx="8412480" cy="0"/>
            </a:xfrm>
            <a:prstGeom prst="straightConnector1">
              <a:avLst/>
            </a:prstGeom>
            <a:solidFill>
              <a:schemeClr val="accent3"/>
            </a:solidFill>
            <a:ln cap="flat" cmpd="sng" w="12700">
              <a:solidFill>
                <a:srgbClr val="D8D8D8"/>
              </a:solidFill>
              <a:prstDash val="solid"/>
              <a:miter lim="800000"/>
              <a:headEnd len="sm" w="sm" type="none"/>
              <a:tailEnd len="sm" w="sm" type="none"/>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6"/>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4000">
              <a:solidFill>
                <a:schemeClr val="accent3"/>
              </a:solidFill>
              <a:latin typeface="Alfa Slab One"/>
              <a:ea typeface="Alfa Slab One"/>
              <a:cs typeface="Alfa Slab One"/>
              <a:sym typeface="Alfa Slab One"/>
            </a:endParaRPr>
          </a:p>
        </p:txBody>
      </p:sp>
      <p:sp>
        <p:nvSpPr>
          <p:cNvPr id="170" name="Google Shape;170;p6"/>
          <p:cNvSpPr/>
          <p:nvPr/>
        </p:nvSpPr>
        <p:spPr>
          <a:xfrm rot="2700000">
            <a:off x="82782" y="-1386168"/>
            <a:ext cx="2424873" cy="3611191"/>
          </a:xfrm>
          <a:custGeom>
            <a:rect b="b" l="l" r="r" t="t"/>
            <a:pathLst>
              <a:path extrusionOk="0" h="3611191" w="2424873">
                <a:moveTo>
                  <a:pt x="0" y="2424874"/>
                </a:moveTo>
                <a:lnTo>
                  <a:pt x="2424873" y="0"/>
                </a:lnTo>
                <a:lnTo>
                  <a:pt x="2424873" y="3611191"/>
                </a:lnTo>
                <a:lnTo>
                  <a:pt x="1186317" y="3611191"/>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6"/>
          <p:cNvSpPr/>
          <p:nvPr/>
        </p:nvSpPr>
        <p:spPr>
          <a:xfrm rot="2700000">
            <a:off x="1571000" y="-338582"/>
            <a:ext cx="1635955" cy="1635955"/>
          </a:xfrm>
          <a:custGeom>
            <a:rect b="b" l="l" r="r" t="t"/>
            <a:pathLst>
              <a:path extrusionOk="0" h="1635955" w="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6"/>
          <p:cNvSpPr/>
          <p:nvPr/>
        </p:nvSpPr>
        <p:spPr>
          <a:xfrm rot="2700000">
            <a:off x="9627985" y="-6588"/>
            <a:ext cx="4059393" cy="2548110"/>
          </a:xfrm>
          <a:custGeom>
            <a:rect b="b" l="l" r="r" t="t"/>
            <a:pathLst>
              <a:path extrusionOk="0" h="2548110" w="4059393">
                <a:moveTo>
                  <a:pt x="0" y="1511282"/>
                </a:moveTo>
                <a:lnTo>
                  <a:pt x="1511282" y="0"/>
                </a:lnTo>
                <a:lnTo>
                  <a:pt x="4059393" y="2548110"/>
                </a:lnTo>
                <a:lnTo>
                  <a:pt x="0" y="2548110"/>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p6"/>
          <p:cNvSpPr/>
          <p:nvPr/>
        </p:nvSpPr>
        <p:spPr>
          <a:xfrm rot="2700000">
            <a:off x="10262924" y="1465780"/>
            <a:ext cx="1185708" cy="118570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 name="Google Shape;174;p6"/>
          <p:cNvSpPr/>
          <p:nvPr/>
        </p:nvSpPr>
        <p:spPr>
          <a:xfrm rot="2700000">
            <a:off x="-29557" y="5198743"/>
            <a:ext cx="2444907" cy="2366116"/>
          </a:xfrm>
          <a:custGeom>
            <a:rect b="b" l="l" r="r" t="t"/>
            <a:pathLst>
              <a:path extrusionOk="0" h="2132734" w="2203753">
                <a:moveTo>
                  <a:pt x="0" y="0"/>
                </a:moveTo>
                <a:lnTo>
                  <a:pt x="2203753" y="0"/>
                </a:lnTo>
                <a:lnTo>
                  <a:pt x="2203753" y="576461"/>
                </a:lnTo>
                <a:lnTo>
                  <a:pt x="647480" y="2132734"/>
                </a:lnTo>
                <a:lnTo>
                  <a:pt x="0" y="1485255"/>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5" name="Google Shape;175;p6"/>
          <p:cNvSpPr/>
          <p:nvPr/>
        </p:nvSpPr>
        <p:spPr>
          <a:xfrm rot="2700000">
            <a:off x="1769787" y="5439893"/>
            <a:ext cx="928467" cy="928467"/>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6" name="Google Shape;176;p6"/>
          <p:cNvSpPr/>
          <p:nvPr/>
        </p:nvSpPr>
        <p:spPr>
          <a:xfrm rot="2700000">
            <a:off x="3401311" y="734311"/>
            <a:ext cx="5389379" cy="5389379"/>
          </a:xfrm>
          <a:custGeom>
            <a:rect b="b" l="l" r="r" t="t"/>
            <a:pathLst>
              <a:path extrusionOk="0" h="5389379" w="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4000">
              <a:solidFill>
                <a:schemeClr val="accent3"/>
              </a:solidFill>
              <a:latin typeface="Alfa Slab One"/>
              <a:ea typeface="Alfa Slab One"/>
              <a:cs typeface="Alfa Slab One"/>
              <a:sym typeface="Alfa Slab One"/>
            </a:endParaRPr>
          </a:p>
        </p:txBody>
      </p:sp>
      <p:sp>
        <p:nvSpPr>
          <p:cNvPr id="177" name="Google Shape;177;p6"/>
          <p:cNvSpPr/>
          <p:nvPr/>
        </p:nvSpPr>
        <p:spPr>
          <a:xfrm rot="2700000">
            <a:off x="2700283" y="33283"/>
            <a:ext cx="6791435" cy="6791435"/>
          </a:xfrm>
          <a:custGeom>
            <a:rect b="b" l="l" r="r" t="t"/>
            <a:pathLst>
              <a:path extrusionOk="0" h="6791435" w="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4000">
              <a:solidFill>
                <a:schemeClr val="accent3"/>
              </a:solidFill>
              <a:latin typeface="Alfa Slab One"/>
              <a:ea typeface="Alfa Slab One"/>
              <a:cs typeface="Alfa Slab One"/>
              <a:sym typeface="Alfa Slab One"/>
            </a:endParaRPr>
          </a:p>
        </p:txBody>
      </p:sp>
      <p:sp>
        <p:nvSpPr>
          <p:cNvPr id="178" name="Google Shape;178;p6"/>
          <p:cNvSpPr txBox="1"/>
          <p:nvPr>
            <p:ph idx="1" type="body"/>
          </p:nvPr>
        </p:nvSpPr>
        <p:spPr>
          <a:xfrm>
            <a:off x="3961952" y="3724800"/>
            <a:ext cx="4268100" cy="1141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80808"/>
              </a:buClr>
              <a:buSzPts val="2000"/>
              <a:buNone/>
            </a:pPr>
            <a:r>
              <a:rPr lang="cs-CZ" sz="4000">
                <a:solidFill>
                  <a:schemeClr val="accent3"/>
                </a:solidFill>
                <a:latin typeface="Alfa Slab One"/>
                <a:ea typeface="Alfa Slab One"/>
                <a:cs typeface="Alfa Slab One"/>
                <a:sym typeface="Alfa Slab One"/>
              </a:rPr>
              <a:t>PRÉ-LECTURE</a:t>
            </a:r>
            <a:endParaRPr sz="4000">
              <a:solidFill>
                <a:schemeClr val="accent3"/>
              </a:solidFill>
              <a:latin typeface="Alfa Slab One"/>
              <a:ea typeface="Alfa Slab One"/>
              <a:cs typeface="Alfa Slab One"/>
              <a:sym typeface="Alfa Slab One"/>
            </a:endParaRPr>
          </a:p>
        </p:txBody>
      </p:sp>
      <p:sp>
        <p:nvSpPr>
          <p:cNvPr id="179" name="Google Shape;179;p6"/>
          <p:cNvSpPr txBox="1"/>
          <p:nvPr>
            <p:ph type="title"/>
          </p:nvPr>
        </p:nvSpPr>
        <p:spPr>
          <a:xfrm>
            <a:off x="3204592" y="2175841"/>
            <a:ext cx="5782800" cy="2150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80808"/>
              </a:buClr>
              <a:buSzPts val="3600"/>
              <a:buFont typeface="Calibri"/>
              <a:buNone/>
            </a:pPr>
            <a:r>
              <a:rPr lang="cs-CZ" sz="4000"/>
              <a:t>PHASE 1</a:t>
            </a:r>
            <a:endParaRPr sz="4000"/>
          </a:p>
        </p:txBody>
      </p:sp>
      <p:sp>
        <p:nvSpPr>
          <p:cNvPr id="180" name="Google Shape;180;p6"/>
          <p:cNvSpPr/>
          <p:nvPr/>
        </p:nvSpPr>
        <p:spPr>
          <a:xfrm rot="2700000">
            <a:off x="9629823" y="5457591"/>
            <a:ext cx="2231794" cy="2568811"/>
          </a:xfrm>
          <a:custGeom>
            <a:rect b="b" l="l" r="r" t="t"/>
            <a:pathLst>
              <a:path extrusionOk="0" h="3384061" w="2940086">
                <a:moveTo>
                  <a:pt x="0" y="0"/>
                </a:moveTo>
                <a:lnTo>
                  <a:pt x="2496112" y="0"/>
                </a:lnTo>
                <a:lnTo>
                  <a:pt x="2940086" y="443975"/>
                </a:lnTo>
                <a:lnTo>
                  <a:pt x="0" y="3384061"/>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6"/>
          <p:cNvSpPr/>
          <p:nvPr/>
        </p:nvSpPr>
        <p:spPr>
          <a:xfrm rot="2700000">
            <a:off x="9720059" y="5243545"/>
            <a:ext cx="959985" cy="959985"/>
          </a:xfrm>
          <a:prstGeom prst="rect">
            <a:avLst/>
          </a:pr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7" name="Google Shape;187;p7"/>
          <p:cNvSpPr txBox="1"/>
          <p:nvPr>
            <p:ph type="title"/>
          </p:nvPr>
        </p:nvSpPr>
        <p:spPr>
          <a:xfrm>
            <a:off x="643467" y="321734"/>
            <a:ext cx="10905066" cy="11357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cs-CZ" sz="3600"/>
              <a:t>Pré-lecture</a:t>
            </a:r>
            <a:endParaRPr sz="3600"/>
          </a:p>
        </p:txBody>
      </p:sp>
      <p:sp>
        <p:nvSpPr>
          <p:cNvPr id="188" name="Google Shape;188;p7"/>
          <p:cNvSpPr txBox="1"/>
          <p:nvPr>
            <p:ph idx="1" type="body"/>
          </p:nvPr>
        </p:nvSpPr>
        <p:spPr>
          <a:xfrm>
            <a:off x="643467" y="1782981"/>
            <a:ext cx="10905066" cy="439398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cs-CZ" sz="2000"/>
              <a:t>Pareillement à la compréhension orale, il s‘agit d‘une phase importante (dans la vie réelle, la langue est toujours utilisée dans un contexte)</a:t>
            </a:r>
            <a:endParaRPr/>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cs-CZ" sz="2000"/>
              <a:t>Cette phase sert à :</a:t>
            </a:r>
            <a:endParaRPr/>
          </a:p>
          <a:p>
            <a:pPr indent="-101600" lvl="0" marL="228600" rtl="0" algn="l">
              <a:lnSpc>
                <a:spcPct val="90000"/>
              </a:lnSpc>
              <a:spcBef>
                <a:spcPts val="1000"/>
              </a:spcBef>
              <a:spcAft>
                <a:spcPts val="0"/>
              </a:spcAft>
              <a:buClr>
                <a:schemeClr val="dk1"/>
              </a:buClr>
              <a:buSzPts val="2000"/>
              <a:buNone/>
            </a:pPr>
            <a:r>
              <a:t/>
            </a:r>
            <a:endParaRPr sz="2000"/>
          </a:p>
          <a:p>
            <a:pPr indent="-355600" lvl="0" marL="914400" rtl="0" algn="l">
              <a:lnSpc>
                <a:spcPct val="90000"/>
              </a:lnSpc>
              <a:spcBef>
                <a:spcPts val="500"/>
              </a:spcBef>
              <a:spcAft>
                <a:spcPts val="0"/>
              </a:spcAft>
              <a:buSzPts val="2000"/>
              <a:buChar char="•"/>
            </a:pPr>
            <a:r>
              <a:rPr lang="cs-CZ" sz="2000"/>
              <a:t>Susciter l‘intérêt et la motivation</a:t>
            </a:r>
            <a:endParaRPr sz="2000"/>
          </a:p>
          <a:p>
            <a:pPr indent="-101600" lvl="1" marL="685800" rtl="0" algn="l">
              <a:lnSpc>
                <a:spcPct val="90000"/>
              </a:lnSpc>
              <a:spcBef>
                <a:spcPts val="500"/>
              </a:spcBef>
              <a:spcAft>
                <a:spcPts val="0"/>
              </a:spcAft>
              <a:buClr>
                <a:schemeClr val="dk1"/>
              </a:buClr>
              <a:buSzPts val="2000"/>
              <a:buFont typeface="Noto Sans Symbols"/>
              <a:buNone/>
            </a:pPr>
            <a:r>
              <a:t/>
            </a:r>
            <a:endParaRPr sz="2000"/>
          </a:p>
          <a:p>
            <a:pPr indent="-355600" lvl="0" marL="914400" rtl="0" algn="l">
              <a:lnSpc>
                <a:spcPct val="90000"/>
              </a:lnSpc>
              <a:spcBef>
                <a:spcPts val="500"/>
              </a:spcBef>
              <a:spcAft>
                <a:spcPts val="0"/>
              </a:spcAft>
              <a:buSzPts val="2000"/>
              <a:buChar char="•"/>
            </a:pPr>
            <a:r>
              <a:rPr lang="cs-CZ" sz="2000"/>
              <a:t>Pré-enseigner le vocabulaire</a:t>
            </a:r>
            <a:endParaRPr sz="2000"/>
          </a:p>
          <a:p>
            <a:pPr indent="0" lvl="0" marL="0" rtl="0" algn="l">
              <a:lnSpc>
                <a:spcPct val="90000"/>
              </a:lnSpc>
              <a:spcBef>
                <a:spcPts val="500"/>
              </a:spcBef>
              <a:spcAft>
                <a:spcPts val="0"/>
              </a:spcAft>
              <a:buNone/>
            </a:pPr>
            <a:r>
              <a:t/>
            </a:r>
            <a:endParaRPr sz="2000"/>
          </a:p>
          <a:p>
            <a:pPr indent="0" lvl="0" marL="0" rtl="0" algn="l">
              <a:lnSpc>
                <a:spcPct val="90000"/>
              </a:lnSpc>
              <a:spcBef>
                <a:spcPts val="500"/>
              </a:spcBef>
              <a:spcAft>
                <a:spcPts val="0"/>
              </a:spcAft>
              <a:buNone/>
            </a:pPr>
            <a:r>
              <a:rPr lang="cs-CZ" sz="2000"/>
              <a:t>    </a:t>
            </a:r>
            <a:r>
              <a:rPr lang="cs-CZ" sz="2000">
                <a:solidFill>
                  <a:srgbClr val="FF0000"/>
                </a:solidFill>
              </a:rPr>
              <a:t>Comment est-ce qu'on peut susciter </a:t>
            </a:r>
            <a:r>
              <a:rPr lang="cs-CZ" sz="2000">
                <a:solidFill>
                  <a:srgbClr val="FF0000"/>
                </a:solidFill>
              </a:rPr>
              <a:t>l‘intérêt des élèves? Réfléchissez.</a:t>
            </a:r>
            <a:endParaRPr sz="2000">
              <a:solidFill>
                <a:srgbClr val="FF0000"/>
              </a:solidFill>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189" name="Google Shape;189;p7"/>
          <p:cNvSpPr/>
          <p:nvPr/>
        </p:nvSpPr>
        <p:spPr>
          <a:xfrm rot="2700000">
            <a:off x="11052629" y="2120024"/>
            <a:ext cx="645368" cy="645368"/>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p7"/>
          <p:cNvSpPr/>
          <p:nvPr/>
        </p:nvSpPr>
        <p:spPr>
          <a:xfrm rot="-5400000">
            <a:off x="10289068" y="1343027"/>
            <a:ext cx="2532832" cy="1273032"/>
          </a:xfrm>
          <a:prstGeom prst="triangle">
            <a:avLst>
              <a:gd fmla="val 50000" name="adj"/>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7"/>
          <p:cNvSpPr/>
          <p:nvPr/>
        </p:nvSpPr>
        <p:spPr>
          <a:xfrm rot="5400000">
            <a:off x="-501760" y="5103257"/>
            <a:ext cx="2017580" cy="1014060"/>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7"/>
          <p:cNvSpPr/>
          <p:nvPr/>
        </p:nvSpPr>
        <p:spPr>
          <a:xfrm rot="2700000">
            <a:off x="427916" y="5728708"/>
            <a:ext cx="485578" cy="48557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8" name="Google Shape;198;p8"/>
          <p:cNvSpPr txBox="1"/>
          <p:nvPr>
            <p:ph type="title"/>
          </p:nvPr>
        </p:nvSpPr>
        <p:spPr>
          <a:xfrm>
            <a:off x="643467" y="321734"/>
            <a:ext cx="10905066" cy="11357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cs-CZ" sz="3600"/>
              <a:t>Activités pour susciter l‘intérêt et la motivation</a:t>
            </a:r>
            <a:endParaRPr sz="3600"/>
          </a:p>
        </p:txBody>
      </p:sp>
      <p:sp>
        <p:nvSpPr>
          <p:cNvPr id="199" name="Google Shape;199;p8"/>
          <p:cNvSpPr txBox="1"/>
          <p:nvPr>
            <p:ph idx="1" type="body"/>
          </p:nvPr>
        </p:nvSpPr>
        <p:spPr>
          <a:xfrm>
            <a:off x="643467" y="1782981"/>
            <a:ext cx="10905066" cy="460700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cs-CZ" sz="2000"/>
              <a:t>Utilisez les matériaux motivants : images, vidéos, musique, conversations à deux, discussions en groupe, …</a:t>
            </a:r>
            <a:endParaRPr/>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b="1" i="1" lang="cs-CZ" sz="2000"/>
              <a:t>Quelques exemples : </a:t>
            </a:r>
            <a:endParaRPr/>
          </a:p>
          <a:p>
            <a:pPr indent="-101600" lvl="0" marL="228600" rtl="0" algn="l">
              <a:lnSpc>
                <a:spcPct val="90000"/>
              </a:lnSpc>
              <a:spcBef>
                <a:spcPts val="1000"/>
              </a:spcBef>
              <a:spcAft>
                <a:spcPts val="0"/>
              </a:spcAft>
              <a:buClr>
                <a:schemeClr val="dk1"/>
              </a:buClr>
              <a:buSzPts val="2000"/>
              <a:buNone/>
            </a:pPr>
            <a:r>
              <a:t/>
            </a:r>
            <a:endParaRPr b="1" i="1" sz="2000"/>
          </a:p>
          <a:p>
            <a:pPr indent="-228600" lvl="1" marL="685800" rtl="0" algn="l">
              <a:lnSpc>
                <a:spcPct val="90000"/>
              </a:lnSpc>
              <a:spcBef>
                <a:spcPts val="500"/>
              </a:spcBef>
              <a:spcAft>
                <a:spcPts val="0"/>
              </a:spcAft>
              <a:buClr>
                <a:schemeClr val="dk1"/>
              </a:buClr>
              <a:buSzPts val="2000"/>
              <a:buFont typeface="Noto Sans Symbols"/>
              <a:buChar char="✔"/>
            </a:pPr>
            <a:r>
              <a:rPr i="1" lang="cs-CZ" sz="2000"/>
              <a:t>L‘enseignant montre aux élèves le titre de l‘article (ou la photo de l‘article…). Les élèves essaient de deviner le contenu</a:t>
            </a:r>
            <a:endParaRPr/>
          </a:p>
          <a:p>
            <a:pPr indent="-101600" lvl="1" marL="685800" rtl="0" algn="l">
              <a:lnSpc>
                <a:spcPct val="90000"/>
              </a:lnSpc>
              <a:spcBef>
                <a:spcPts val="500"/>
              </a:spcBef>
              <a:spcAft>
                <a:spcPts val="0"/>
              </a:spcAft>
              <a:buClr>
                <a:schemeClr val="dk1"/>
              </a:buClr>
              <a:buSzPts val="2000"/>
              <a:buFont typeface="Noto Sans Symbols"/>
              <a:buNone/>
            </a:pPr>
            <a:r>
              <a:t/>
            </a:r>
            <a:endParaRPr i="1" sz="2000"/>
          </a:p>
          <a:p>
            <a:pPr indent="-228600" lvl="1" marL="685800" rtl="0" algn="l">
              <a:lnSpc>
                <a:spcPct val="90000"/>
              </a:lnSpc>
              <a:spcBef>
                <a:spcPts val="500"/>
              </a:spcBef>
              <a:spcAft>
                <a:spcPts val="0"/>
              </a:spcAft>
              <a:buClr>
                <a:schemeClr val="dk1"/>
              </a:buClr>
              <a:buSzPts val="2000"/>
              <a:buFont typeface="Noto Sans Symbols"/>
              <a:buChar char="✔"/>
            </a:pPr>
            <a:r>
              <a:rPr i="1" lang="cs-CZ" sz="2000"/>
              <a:t>Les élèves discutent sur 2 ou 3 questions qui vont être répondues dans le texte : p. ex. pour un article sur la Tour Eiffel, ils discutent déjà avant la lecture sur l‘histoire de la Tour Eiffel ; et puis ils vérifient leur prédiction dans le texte</a:t>
            </a:r>
            <a:endParaRPr/>
          </a:p>
          <a:p>
            <a:pPr indent="-101600" lvl="1" marL="685800" rtl="0" algn="l">
              <a:lnSpc>
                <a:spcPct val="90000"/>
              </a:lnSpc>
              <a:spcBef>
                <a:spcPts val="500"/>
              </a:spcBef>
              <a:spcAft>
                <a:spcPts val="0"/>
              </a:spcAft>
              <a:buClr>
                <a:schemeClr val="dk1"/>
              </a:buClr>
              <a:buSzPts val="2000"/>
              <a:buFont typeface="Noto Sans Symbols"/>
              <a:buNone/>
            </a:pPr>
            <a:r>
              <a:t/>
            </a:r>
            <a:endParaRPr i="1" sz="2000"/>
          </a:p>
          <a:p>
            <a:pPr indent="-228600" lvl="1" marL="685800" rtl="0" algn="l">
              <a:lnSpc>
                <a:spcPct val="90000"/>
              </a:lnSpc>
              <a:spcBef>
                <a:spcPts val="500"/>
              </a:spcBef>
              <a:spcAft>
                <a:spcPts val="0"/>
              </a:spcAft>
              <a:buClr>
                <a:schemeClr val="dk1"/>
              </a:buClr>
              <a:buSzPts val="2000"/>
              <a:buFont typeface="Noto Sans Symbols"/>
              <a:buChar char="✔"/>
            </a:pPr>
            <a:r>
              <a:rPr i="1" lang="cs-CZ" sz="2000"/>
              <a:t>Pour un texte sur un film, les élèves regardent la bande-annonce</a:t>
            </a:r>
            <a:endParaRPr i="1" sz="2000"/>
          </a:p>
        </p:txBody>
      </p:sp>
      <p:sp>
        <p:nvSpPr>
          <p:cNvPr id="200" name="Google Shape;200;p8"/>
          <p:cNvSpPr/>
          <p:nvPr/>
        </p:nvSpPr>
        <p:spPr>
          <a:xfrm rot="2700000">
            <a:off x="11052629" y="2120024"/>
            <a:ext cx="645368" cy="645368"/>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1" name="Google Shape;201;p8"/>
          <p:cNvSpPr/>
          <p:nvPr/>
        </p:nvSpPr>
        <p:spPr>
          <a:xfrm rot="-5400000">
            <a:off x="10289068" y="1343027"/>
            <a:ext cx="2532832" cy="1273032"/>
          </a:xfrm>
          <a:prstGeom prst="triangle">
            <a:avLst>
              <a:gd fmla="val 50000" name="adj"/>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2" name="Google Shape;202;p8"/>
          <p:cNvSpPr/>
          <p:nvPr/>
        </p:nvSpPr>
        <p:spPr>
          <a:xfrm rot="5400000">
            <a:off x="-501760" y="5103257"/>
            <a:ext cx="2017580" cy="1014060"/>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3" name="Google Shape;203;p8"/>
          <p:cNvSpPr/>
          <p:nvPr/>
        </p:nvSpPr>
        <p:spPr>
          <a:xfrm rot="2700000">
            <a:off x="427916" y="5728708"/>
            <a:ext cx="485578" cy="48557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227e36766f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09" name="Google Shape;209;g2227e36766f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10" name="Google Shape;210;g2227e36766f_0_0"/>
          <p:cNvPicPr preferRelativeResize="0"/>
          <p:nvPr/>
        </p:nvPicPr>
        <p:blipFill>
          <a:blip r:embed="rId3">
            <a:alphaModFix/>
          </a:blip>
          <a:stretch>
            <a:fillRect/>
          </a:stretch>
        </p:blipFill>
        <p:spPr>
          <a:xfrm>
            <a:off x="3602125" y="226825"/>
            <a:ext cx="4987748" cy="64043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