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  <p:embeddedFont>
      <p:font typeface="Alfa Slab On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6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5e5a3d5f5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5e5a3d5f5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95e5a3d5f5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95e5a3d5f5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5e5a3d5f5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95e5a3d5f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95e5a3d5f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95e5a3d5f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5e5a3d5f5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5e5a3d5f5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 production écrite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la capacité de composer des textes cohérents et grammaticalement corrects dans divers contextes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la rédaction de lettres, d'e-mails, d'essais, de rapports, de récits, et d'autres formes de textes écrits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les apprenants doivent être capables de s'exprimer de manière claire et précise, en utilisant un vocabulaire approprié et des structures grammaticales correcte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l'accent est mis sur le développement des compétences de rédaction des apprenants à travers des exercices pratiques, des activités de création de textes, des jeux de rôle et d'autres méthodes pédagogiques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l'objectif est d'aider les apprenants à améliorer leur expression écrite en français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Les supports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729875"/>
            <a:ext cx="8421000" cy="37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110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cartes postales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cartons d’invitation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messages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télégrammes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publicités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catalogues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brochures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lettres amicales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lettres formelles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courriers électroniques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interviews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extraits de reportages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notices d’utilisation </a:t>
            </a:r>
            <a:endParaRPr sz="1294">
              <a:solidFill>
                <a:srgbClr val="000000"/>
              </a:solidFill>
            </a:endParaRPr>
          </a:p>
          <a:p>
            <a:pPr indent="-310781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4"/>
              <a:buFont typeface="Proxima Nova"/>
              <a:buChar char="●"/>
            </a:pPr>
            <a:r>
              <a:rPr lang="cs" sz="1294">
                <a:solidFill>
                  <a:srgbClr val="000000"/>
                </a:solidFill>
              </a:rPr>
              <a:t>des programmes touristiques… </a:t>
            </a:r>
            <a:endParaRPr sz="1294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100"/>
              </a:spcBef>
              <a:spcAft>
                <a:spcPts val="0"/>
              </a:spcAft>
              <a:buSzPts val="605"/>
              <a:buNone/>
            </a:pPr>
            <a:r>
              <a:rPr lang="cs" sz="1294">
                <a:solidFill>
                  <a:srgbClr val="000000"/>
                </a:solidFill>
              </a:rPr>
              <a:t>Ces supports vous aideront à trouver un objectif langagier et communicatif, grâce auquel vous allez créer des tâches à réaliser à l’écrit.</a:t>
            </a:r>
            <a:endParaRPr sz="1294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100"/>
              </a:spcBef>
              <a:spcAft>
                <a:spcPts val="1200"/>
              </a:spcAft>
              <a:buSzPts val="605"/>
              <a:buNone/>
            </a:pPr>
            <a:r>
              <a:t/>
            </a:r>
            <a:endParaRPr sz="119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Types d'activités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04800" lvl="0" marL="45720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b="1" lang="cs" sz="4800">
                <a:solidFill>
                  <a:srgbClr val="000000"/>
                </a:solidFill>
              </a:rPr>
              <a:t>L’écriture d’un message sur un post-it</a:t>
            </a:r>
            <a:r>
              <a:rPr lang="cs" sz="4800">
                <a:solidFill>
                  <a:srgbClr val="000000"/>
                </a:solidFill>
              </a:rPr>
              <a:t>  :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cs" sz="4800">
                <a:solidFill>
                  <a:srgbClr val="000000"/>
                </a:solidFill>
              </a:rPr>
              <a:t>Ex : </a:t>
            </a:r>
            <a:r>
              <a:rPr i="1" lang="cs" sz="4800">
                <a:solidFill>
                  <a:srgbClr val="000000"/>
                </a:solidFill>
              </a:rPr>
              <a:t>Vous n’avez pas trouvé votre père chez vous, quel message laissez-vous collé sur la porte ?</a:t>
            </a:r>
            <a:endParaRPr i="1"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reconstitution de messages</a:t>
            </a:r>
            <a:r>
              <a:rPr lang="cs" sz="4800">
                <a:solidFill>
                  <a:srgbClr val="000000"/>
                </a:solidFill>
              </a:rPr>
              <a:t>  :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cs" sz="4800">
                <a:solidFill>
                  <a:srgbClr val="000000"/>
                </a:solidFill>
              </a:rPr>
              <a:t>On proposera des messages incomplets, dont des fragments auront été au préalable partiellement effacés. Votre étudiant devra les reconstituer, en veillant à ne pas dénaturer le sens. 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rédaction d’une carte postale ou d’une lettre de vacances</a:t>
            </a:r>
            <a:r>
              <a:rPr lang="cs" sz="4800">
                <a:solidFill>
                  <a:srgbClr val="000000"/>
                </a:solidFill>
              </a:rPr>
              <a:t>  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réponse à des sollicitations publicitaires </a:t>
            </a:r>
            <a:r>
              <a:rPr lang="cs" sz="4800">
                <a:solidFill>
                  <a:srgbClr val="000000"/>
                </a:solidFill>
              </a:rPr>
              <a:t> : Petites annonces, demandes d’abonnement à des périodiques, informations sur les locations de maisons ou de séjours touristiques, réservations d’hôtels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rédaction d’une suite ou d’une amorce de récit</a:t>
            </a:r>
            <a:r>
              <a:rPr lang="cs" sz="4800">
                <a:solidFill>
                  <a:srgbClr val="000000"/>
                </a:solidFill>
              </a:rPr>
              <a:t>  : ce type de production est assez contraignant pour les apprenants, et développe davantage les capacités créatrices que des productions libres. C’est à réserver à des élèves qui commencent à avoir un bon niveau intermédiaire. 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présentation d’une personnalité par un journal par exemple</a:t>
            </a:r>
            <a:r>
              <a:rPr lang="cs" sz="4800">
                <a:solidFill>
                  <a:srgbClr val="000000"/>
                </a:solidFill>
              </a:rPr>
              <a:t>  </a:t>
            </a:r>
            <a:r>
              <a:rPr b="1" lang="cs" sz="4800">
                <a:solidFill>
                  <a:srgbClr val="000000"/>
                </a:solidFill>
              </a:rPr>
              <a:t>La rédaction d’articles de journaux</a:t>
            </a:r>
            <a:r>
              <a:rPr lang="cs" sz="4800">
                <a:solidFill>
                  <a:srgbClr val="000000"/>
                </a:solidFill>
              </a:rPr>
              <a:t> (pour des apprenants de niveau avancé) : exemple : pour le journal de l’université en français. L’apprenant découvre le métier de journaliste. 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rédaction d’un résumé ou d’un compte-rendu</a:t>
            </a:r>
            <a:r>
              <a:rPr lang="cs" sz="4800">
                <a:solidFill>
                  <a:srgbClr val="000000"/>
                </a:solidFill>
              </a:rPr>
              <a:t> 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cs" sz="4800">
                <a:solidFill>
                  <a:srgbClr val="000000"/>
                </a:solidFill>
              </a:rPr>
              <a:t>La rédaction d’un roman-photo : </a:t>
            </a:r>
            <a:r>
              <a:rPr lang="cs" sz="4800">
                <a:solidFill>
                  <a:srgbClr val="000000"/>
                </a:solidFill>
              </a:rPr>
              <a:t>il s’agit d’un projet de production écrite, qu’il peut être intéressant de mener avec des groupes où les apprenants sont peu nombreux. L’investissement est toutefois important.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1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