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95" r:id="rId3"/>
    <p:sldId id="272" r:id="rId4"/>
    <p:sldId id="266" r:id="rId5"/>
    <p:sldId id="297" r:id="rId6"/>
    <p:sldId id="292" r:id="rId7"/>
    <p:sldId id="291" r:id="rId8"/>
    <p:sldId id="259" r:id="rId9"/>
    <p:sldId id="281" r:id="rId10"/>
    <p:sldId id="285" r:id="rId11"/>
    <p:sldId id="265" r:id="rId12"/>
    <p:sldId id="263" r:id="rId13"/>
    <p:sldId id="271" r:id="rId14"/>
    <p:sldId id="264" r:id="rId15"/>
    <p:sldId id="267" r:id="rId16"/>
    <p:sldId id="268" r:id="rId17"/>
    <p:sldId id="275" r:id="rId18"/>
    <p:sldId id="269" r:id="rId19"/>
    <p:sldId id="287" r:id="rId20"/>
    <p:sldId id="273" r:id="rId21"/>
    <p:sldId id="274" r:id="rId22"/>
    <p:sldId id="289" r:id="rId23"/>
    <p:sldId id="284" r:id="rId24"/>
    <p:sldId id="276" r:id="rId25"/>
    <p:sldId id="28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55AEE-C18D-4DB0-BA18-9B815D8DA817}" v="1" dt="2024-03-11T12:42:37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0" autoAdjust="0"/>
  </p:normalViewPr>
  <p:slideViewPr>
    <p:cSldViewPr>
      <p:cViewPr varScale="1">
        <p:scale>
          <a:sx n="123" d="100"/>
          <a:sy n="123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Gorčíková" userId="270f7bd5-0179-4a74-a9fe-1dbe2d4a81e6" providerId="ADAL" clId="{12B55AEE-C18D-4DB0-BA18-9B815D8DA817}"/>
    <pc:docChg chg="delSld modSld">
      <pc:chgData name="Kateřina Gorčíková" userId="270f7bd5-0179-4a74-a9fe-1dbe2d4a81e6" providerId="ADAL" clId="{12B55AEE-C18D-4DB0-BA18-9B815D8DA817}" dt="2024-03-11T12:42:53.375" v="54" actId="404"/>
      <pc:docMkLst>
        <pc:docMk/>
      </pc:docMkLst>
      <pc:sldChg chg="del">
        <pc:chgData name="Kateřina Gorčíková" userId="270f7bd5-0179-4a74-a9fe-1dbe2d4a81e6" providerId="ADAL" clId="{12B55AEE-C18D-4DB0-BA18-9B815D8DA817}" dt="2024-03-11T12:42:22.072" v="8" actId="47"/>
        <pc:sldMkLst>
          <pc:docMk/>
          <pc:sldMk cId="2675569267" sldId="260"/>
        </pc:sldMkLst>
      </pc:sldChg>
      <pc:sldChg chg="del">
        <pc:chgData name="Kateřina Gorčíková" userId="270f7bd5-0179-4a74-a9fe-1dbe2d4a81e6" providerId="ADAL" clId="{12B55AEE-C18D-4DB0-BA18-9B815D8DA817}" dt="2024-03-11T12:41:58.353" v="5" actId="47"/>
        <pc:sldMkLst>
          <pc:docMk/>
          <pc:sldMk cId="1365835867" sldId="270"/>
        </pc:sldMkLst>
      </pc:sldChg>
      <pc:sldChg chg="del">
        <pc:chgData name="Kateřina Gorčíková" userId="270f7bd5-0179-4a74-a9fe-1dbe2d4a81e6" providerId="ADAL" clId="{12B55AEE-C18D-4DB0-BA18-9B815D8DA817}" dt="2024-03-11T12:42:21.024" v="7" actId="47"/>
        <pc:sldMkLst>
          <pc:docMk/>
          <pc:sldMk cId="3501099142" sldId="277"/>
        </pc:sldMkLst>
      </pc:sldChg>
      <pc:sldChg chg="del">
        <pc:chgData name="Kateřina Gorčíková" userId="270f7bd5-0179-4a74-a9fe-1dbe2d4a81e6" providerId="ADAL" clId="{12B55AEE-C18D-4DB0-BA18-9B815D8DA817}" dt="2024-03-11T12:41:45.937" v="2" actId="47"/>
        <pc:sldMkLst>
          <pc:docMk/>
          <pc:sldMk cId="418665952" sldId="279"/>
        </pc:sldMkLst>
      </pc:sldChg>
      <pc:sldChg chg="del">
        <pc:chgData name="Kateřina Gorčíková" userId="270f7bd5-0179-4a74-a9fe-1dbe2d4a81e6" providerId="ADAL" clId="{12B55AEE-C18D-4DB0-BA18-9B815D8DA817}" dt="2024-03-11T12:41:50.907" v="4" actId="47"/>
        <pc:sldMkLst>
          <pc:docMk/>
          <pc:sldMk cId="4004520109" sldId="280"/>
        </pc:sldMkLst>
      </pc:sldChg>
      <pc:sldChg chg="del">
        <pc:chgData name="Kateřina Gorčíková" userId="270f7bd5-0179-4a74-a9fe-1dbe2d4a81e6" providerId="ADAL" clId="{12B55AEE-C18D-4DB0-BA18-9B815D8DA817}" dt="2024-03-11T12:41:49.068" v="3" actId="47"/>
        <pc:sldMkLst>
          <pc:docMk/>
          <pc:sldMk cId="1660428783" sldId="282"/>
        </pc:sldMkLst>
      </pc:sldChg>
      <pc:sldChg chg="addSp modSp mod">
        <pc:chgData name="Kateřina Gorčíková" userId="270f7bd5-0179-4a74-a9fe-1dbe2d4a81e6" providerId="ADAL" clId="{12B55AEE-C18D-4DB0-BA18-9B815D8DA817}" dt="2024-03-11T12:42:53.375" v="54" actId="404"/>
        <pc:sldMkLst>
          <pc:docMk/>
          <pc:sldMk cId="4267516449" sldId="287"/>
        </pc:sldMkLst>
        <pc:spChg chg="add mod">
          <ac:chgData name="Kateřina Gorčíková" userId="270f7bd5-0179-4a74-a9fe-1dbe2d4a81e6" providerId="ADAL" clId="{12B55AEE-C18D-4DB0-BA18-9B815D8DA817}" dt="2024-03-11T12:42:53.375" v="54" actId="404"/>
          <ac:spMkLst>
            <pc:docMk/>
            <pc:sldMk cId="4267516449" sldId="287"/>
            <ac:spMk id="8" creationId="{936BC63A-C2DF-ED98-A72C-6B931AE08049}"/>
          </ac:spMkLst>
        </pc:spChg>
      </pc:sldChg>
      <pc:sldChg chg="del">
        <pc:chgData name="Kateřina Gorčíková" userId="270f7bd5-0179-4a74-a9fe-1dbe2d4a81e6" providerId="ADAL" clId="{12B55AEE-C18D-4DB0-BA18-9B815D8DA817}" dt="2024-03-11T12:41:27.520" v="0" actId="47"/>
        <pc:sldMkLst>
          <pc:docMk/>
          <pc:sldMk cId="339410459" sldId="294"/>
        </pc:sldMkLst>
      </pc:sldChg>
      <pc:sldChg chg="del">
        <pc:chgData name="Kateřina Gorčíková" userId="270f7bd5-0179-4a74-a9fe-1dbe2d4a81e6" providerId="ADAL" clId="{12B55AEE-C18D-4DB0-BA18-9B815D8DA817}" dt="2024-03-11T12:41:35.745" v="1" actId="47"/>
        <pc:sldMkLst>
          <pc:docMk/>
          <pc:sldMk cId="3380223448" sldId="296"/>
        </pc:sldMkLst>
      </pc:sldChg>
      <pc:sldChg chg="del">
        <pc:chgData name="Kateřina Gorčíková" userId="270f7bd5-0179-4a74-a9fe-1dbe2d4a81e6" providerId="ADAL" clId="{12B55AEE-C18D-4DB0-BA18-9B815D8DA817}" dt="2024-03-11T12:42:13.216" v="6" actId="47"/>
        <pc:sldMkLst>
          <pc:docMk/>
          <pc:sldMk cId="949533430" sldId="2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44C30-CD2F-445A-AEBC-96451202872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733C099-C40D-4D82-B2AD-27C11373D83B}">
      <dgm:prSet phldrT="[Text]"/>
      <dgm:spPr/>
      <dgm:t>
        <a:bodyPr/>
        <a:lstStyle/>
        <a:p>
          <a:r>
            <a:rPr lang="cs-CZ" dirty="0"/>
            <a:t>Podnebí = klima</a:t>
          </a:r>
        </a:p>
      </dgm:t>
    </dgm:pt>
    <dgm:pt modelId="{B27187FD-0DEA-435D-8392-3CE0F235CCF1}" type="parTrans" cxnId="{C152D512-4070-40D8-A635-217908C9C757}">
      <dgm:prSet/>
      <dgm:spPr/>
      <dgm:t>
        <a:bodyPr/>
        <a:lstStyle/>
        <a:p>
          <a:endParaRPr lang="cs-CZ"/>
        </a:p>
      </dgm:t>
    </dgm:pt>
    <dgm:pt modelId="{1E59D5DC-66DD-4E65-B4F9-FB1C66474DAE}" type="sibTrans" cxnId="{C152D512-4070-40D8-A635-217908C9C757}">
      <dgm:prSet/>
      <dgm:spPr/>
      <dgm:t>
        <a:bodyPr/>
        <a:lstStyle/>
        <a:p>
          <a:endParaRPr lang="cs-CZ"/>
        </a:p>
      </dgm:t>
    </dgm:pt>
    <dgm:pt modelId="{DAEEB7F9-DE8F-4EEF-942B-CE1046151F01}">
      <dgm:prSet phldrT="[Text]"/>
      <dgm:spPr/>
      <dgm:t>
        <a:bodyPr/>
        <a:lstStyle/>
        <a:p>
          <a:r>
            <a:rPr lang="cs-CZ" dirty="0"/>
            <a:t>Klimatologie</a:t>
          </a:r>
        </a:p>
      </dgm:t>
    </dgm:pt>
    <dgm:pt modelId="{915E450F-2658-453C-85B4-BCC3290EAAD0}" type="parTrans" cxnId="{1A534E7F-CC67-4800-9118-41E1C702648E}">
      <dgm:prSet/>
      <dgm:spPr/>
      <dgm:t>
        <a:bodyPr/>
        <a:lstStyle/>
        <a:p>
          <a:endParaRPr lang="cs-CZ"/>
        </a:p>
      </dgm:t>
    </dgm:pt>
    <dgm:pt modelId="{30D30E26-6DE7-4F23-999B-9933640FC34F}" type="sibTrans" cxnId="{1A534E7F-CC67-4800-9118-41E1C702648E}">
      <dgm:prSet/>
      <dgm:spPr/>
      <dgm:t>
        <a:bodyPr/>
        <a:lstStyle/>
        <a:p>
          <a:endParaRPr lang="cs-CZ"/>
        </a:p>
      </dgm:t>
    </dgm:pt>
    <dgm:pt modelId="{CDC1CAB2-50E6-4EAB-94B6-13005A516627}">
      <dgm:prSet phldrT="[Text]"/>
      <dgm:spPr/>
      <dgm:t>
        <a:bodyPr/>
        <a:lstStyle/>
        <a:p>
          <a:r>
            <a:rPr lang="cs-CZ" dirty="0"/>
            <a:t>Klimatologové</a:t>
          </a:r>
        </a:p>
      </dgm:t>
    </dgm:pt>
    <dgm:pt modelId="{692E30A8-7C2C-4D75-A004-26FFC6F07CAA}" type="parTrans" cxnId="{CCA0B4A3-AECD-47BF-86E6-9F8B3478FFCD}">
      <dgm:prSet/>
      <dgm:spPr/>
      <dgm:t>
        <a:bodyPr/>
        <a:lstStyle/>
        <a:p>
          <a:endParaRPr lang="cs-CZ"/>
        </a:p>
      </dgm:t>
    </dgm:pt>
    <dgm:pt modelId="{BCACA9CB-99B3-40DF-9D47-00E820689318}" type="sibTrans" cxnId="{CCA0B4A3-AECD-47BF-86E6-9F8B3478FFCD}">
      <dgm:prSet/>
      <dgm:spPr/>
      <dgm:t>
        <a:bodyPr/>
        <a:lstStyle/>
        <a:p>
          <a:endParaRPr lang="cs-CZ"/>
        </a:p>
      </dgm:t>
    </dgm:pt>
    <dgm:pt modelId="{B65428D3-2E3B-4C60-85C9-9FC8FE0F890D}">
      <dgm:prSet phldrT="[Text]"/>
      <dgm:spPr/>
      <dgm:t>
        <a:bodyPr/>
        <a:lstStyle/>
        <a:p>
          <a:r>
            <a:rPr lang="cs-CZ" dirty="0"/>
            <a:t>Dlouhodobý stav atmosféry</a:t>
          </a:r>
        </a:p>
      </dgm:t>
    </dgm:pt>
    <dgm:pt modelId="{53FE3D2B-8DE7-43FC-B2E7-D161AE3851CA}" type="parTrans" cxnId="{9CA3C9F1-60DF-4989-8F4E-0BC025A5E8F1}">
      <dgm:prSet/>
      <dgm:spPr/>
      <dgm:t>
        <a:bodyPr/>
        <a:lstStyle/>
        <a:p>
          <a:endParaRPr lang="cs-CZ"/>
        </a:p>
      </dgm:t>
    </dgm:pt>
    <dgm:pt modelId="{5D69A759-1D9E-478F-9C0F-B0E6A461421C}" type="sibTrans" cxnId="{9CA3C9F1-60DF-4989-8F4E-0BC025A5E8F1}">
      <dgm:prSet/>
      <dgm:spPr/>
      <dgm:t>
        <a:bodyPr/>
        <a:lstStyle/>
        <a:p>
          <a:endParaRPr lang="cs-CZ"/>
        </a:p>
      </dgm:t>
    </dgm:pt>
    <dgm:pt modelId="{6C23A307-FE1C-4475-B8D7-A6A05BB1938B}">
      <dgm:prSet phldrT="[Text]"/>
      <dgm:spPr/>
      <dgm:t>
        <a:bodyPr/>
        <a:lstStyle/>
        <a:p>
          <a:r>
            <a:rPr lang="cs-CZ" dirty="0" err="1"/>
            <a:t>Klimatotvorné</a:t>
          </a:r>
          <a:r>
            <a:rPr lang="cs-CZ" dirty="0"/>
            <a:t> faktory</a:t>
          </a:r>
        </a:p>
      </dgm:t>
    </dgm:pt>
    <dgm:pt modelId="{82DC69CE-844A-49AD-82BF-89DA3C3DBB6D}" type="parTrans" cxnId="{5F8597E8-B56B-4694-9228-634F88A98782}">
      <dgm:prSet/>
      <dgm:spPr/>
      <dgm:t>
        <a:bodyPr/>
        <a:lstStyle/>
        <a:p>
          <a:endParaRPr lang="cs-CZ"/>
        </a:p>
      </dgm:t>
    </dgm:pt>
    <dgm:pt modelId="{175F280F-27A3-449B-85FA-A3035F50E71D}" type="sibTrans" cxnId="{5F8597E8-B56B-4694-9228-634F88A98782}">
      <dgm:prSet/>
      <dgm:spPr/>
      <dgm:t>
        <a:bodyPr/>
        <a:lstStyle/>
        <a:p>
          <a:endParaRPr lang="cs-CZ"/>
        </a:p>
      </dgm:t>
    </dgm:pt>
    <dgm:pt modelId="{778235DD-5587-4F86-90A3-F6CB1E3F31A5}" type="pres">
      <dgm:prSet presAssocID="{68544C30-CD2F-445A-AEBC-964512028728}" presName="Name0" presStyleCnt="0">
        <dgm:presLayoutVars>
          <dgm:chMax val="7"/>
          <dgm:chPref val="7"/>
          <dgm:dir/>
        </dgm:presLayoutVars>
      </dgm:prSet>
      <dgm:spPr/>
    </dgm:pt>
    <dgm:pt modelId="{982F12E5-EB02-4530-B2B1-378004CF8897}" type="pres">
      <dgm:prSet presAssocID="{68544C30-CD2F-445A-AEBC-964512028728}" presName="Name1" presStyleCnt="0"/>
      <dgm:spPr/>
    </dgm:pt>
    <dgm:pt modelId="{F0D8609E-85CA-4DE0-811F-B1D87C3CEBA2}" type="pres">
      <dgm:prSet presAssocID="{68544C30-CD2F-445A-AEBC-964512028728}" presName="cycle" presStyleCnt="0"/>
      <dgm:spPr/>
    </dgm:pt>
    <dgm:pt modelId="{9D75D0BA-2FDB-41D1-9C52-166AD3A9C832}" type="pres">
      <dgm:prSet presAssocID="{68544C30-CD2F-445A-AEBC-964512028728}" presName="srcNode" presStyleLbl="node1" presStyleIdx="0" presStyleCnt="5"/>
      <dgm:spPr/>
    </dgm:pt>
    <dgm:pt modelId="{0EC9A81A-535C-4174-8AAF-7C1EFFFBA5F8}" type="pres">
      <dgm:prSet presAssocID="{68544C30-CD2F-445A-AEBC-964512028728}" presName="conn" presStyleLbl="parChTrans1D2" presStyleIdx="0" presStyleCnt="1"/>
      <dgm:spPr/>
    </dgm:pt>
    <dgm:pt modelId="{1B1641ED-C6D6-4E2B-B9E1-F2CB2468C024}" type="pres">
      <dgm:prSet presAssocID="{68544C30-CD2F-445A-AEBC-964512028728}" presName="extraNode" presStyleLbl="node1" presStyleIdx="0" presStyleCnt="5"/>
      <dgm:spPr/>
    </dgm:pt>
    <dgm:pt modelId="{AC76733A-48B3-4047-A73C-42D25283F12C}" type="pres">
      <dgm:prSet presAssocID="{68544C30-CD2F-445A-AEBC-964512028728}" presName="dstNode" presStyleLbl="node1" presStyleIdx="0" presStyleCnt="5"/>
      <dgm:spPr/>
    </dgm:pt>
    <dgm:pt modelId="{165A736E-8E30-4F0D-903E-FAC5AE405A2D}" type="pres">
      <dgm:prSet presAssocID="{E733C099-C40D-4D82-B2AD-27C11373D83B}" presName="text_1" presStyleLbl="node1" presStyleIdx="0" presStyleCnt="5">
        <dgm:presLayoutVars>
          <dgm:bulletEnabled val="1"/>
        </dgm:presLayoutVars>
      </dgm:prSet>
      <dgm:spPr/>
    </dgm:pt>
    <dgm:pt modelId="{4BAFE78E-90BA-44FB-8C58-B6EC2FB67C06}" type="pres">
      <dgm:prSet presAssocID="{E733C099-C40D-4D82-B2AD-27C11373D83B}" presName="accent_1" presStyleCnt="0"/>
      <dgm:spPr/>
    </dgm:pt>
    <dgm:pt modelId="{BB05F831-766E-43ED-80B7-4D6ABD87086C}" type="pres">
      <dgm:prSet presAssocID="{E733C099-C40D-4D82-B2AD-27C11373D83B}" presName="accentRepeatNode" presStyleLbl="solidFgAcc1" presStyleIdx="0" presStyleCnt="5"/>
      <dgm:spPr/>
    </dgm:pt>
    <dgm:pt modelId="{E3FBA10E-0902-4461-8FAD-4E2D66048BE4}" type="pres">
      <dgm:prSet presAssocID="{B65428D3-2E3B-4C60-85C9-9FC8FE0F890D}" presName="text_2" presStyleLbl="node1" presStyleIdx="1" presStyleCnt="5">
        <dgm:presLayoutVars>
          <dgm:bulletEnabled val="1"/>
        </dgm:presLayoutVars>
      </dgm:prSet>
      <dgm:spPr/>
    </dgm:pt>
    <dgm:pt modelId="{E9295745-D4A1-4672-8539-9F8081C24050}" type="pres">
      <dgm:prSet presAssocID="{B65428D3-2E3B-4C60-85C9-9FC8FE0F890D}" presName="accent_2" presStyleCnt="0"/>
      <dgm:spPr/>
    </dgm:pt>
    <dgm:pt modelId="{740F43D1-82CD-4F28-8127-645EFD658D97}" type="pres">
      <dgm:prSet presAssocID="{B65428D3-2E3B-4C60-85C9-9FC8FE0F890D}" presName="accentRepeatNode" presStyleLbl="solidFgAcc1" presStyleIdx="1" presStyleCnt="5"/>
      <dgm:spPr/>
    </dgm:pt>
    <dgm:pt modelId="{E4C1C15B-E438-4DDC-9031-A9C7B25F0CA6}" type="pres">
      <dgm:prSet presAssocID="{DAEEB7F9-DE8F-4EEF-942B-CE1046151F01}" presName="text_3" presStyleLbl="node1" presStyleIdx="2" presStyleCnt="5">
        <dgm:presLayoutVars>
          <dgm:bulletEnabled val="1"/>
        </dgm:presLayoutVars>
      </dgm:prSet>
      <dgm:spPr/>
    </dgm:pt>
    <dgm:pt modelId="{F5C7C6F9-53BA-4D9D-8E7B-A5007C1137D6}" type="pres">
      <dgm:prSet presAssocID="{DAEEB7F9-DE8F-4EEF-942B-CE1046151F01}" presName="accent_3" presStyleCnt="0"/>
      <dgm:spPr/>
    </dgm:pt>
    <dgm:pt modelId="{57E95114-59D5-45C5-9B0D-616852C6D96A}" type="pres">
      <dgm:prSet presAssocID="{DAEEB7F9-DE8F-4EEF-942B-CE1046151F01}" presName="accentRepeatNode" presStyleLbl="solidFgAcc1" presStyleIdx="2" presStyleCnt="5"/>
      <dgm:spPr/>
    </dgm:pt>
    <dgm:pt modelId="{04F265CA-F13A-4223-8C3B-41961B997C36}" type="pres">
      <dgm:prSet presAssocID="{CDC1CAB2-50E6-4EAB-94B6-13005A516627}" presName="text_4" presStyleLbl="node1" presStyleIdx="3" presStyleCnt="5">
        <dgm:presLayoutVars>
          <dgm:bulletEnabled val="1"/>
        </dgm:presLayoutVars>
      </dgm:prSet>
      <dgm:spPr/>
    </dgm:pt>
    <dgm:pt modelId="{701B37F7-6C17-416B-8931-6706F817CB91}" type="pres">
      <dgm:prSet presAssocID="{CDC1CAB2-50E6-4EAB-94B6-13005A516627}" presName="accent_4" presStyleCnt="0"/>
      <dgm:spPr/>
    </dgm:pt>
    <dgm:pt modelId="{6968D651-D5E4-4089-AE82-0AF9B4218878}" type="pres">
      <dgm:prSet presAssocID="{CDC1CAB2-50E6-4EAB-94B6-13005A516627}" presName="accentRepeatNode" presStyleLbl="solidFgAcc1" presStyleIdx="3" presStyleCnt="5"/>
      <dgm:spPr/>
    </dgm:pt>
    <dgm:pt modelId="{5D8B5940-E61F-4C15-A6F8-4CA3AC3319D2}" type="pres">
      <dgm:prSet presAssocID="{6C23A307-FE1C-4475-B8D7-A6A05BB1938B}" presName="text_5" presStyleLbl="node1" presStyleIdx="4" presStyleCnt="5">
        <dgm:presLayoutVars>
          <dgm:bulletEnabled val="1"/>
        </dgm:presLayoutVars>
      </dgm:prSet>
      <dgm:spPr/>
    </dgm:pt>
    <dgm:pt modelId="{29BCFBE6-4CEB-42B0-A86A-CA0ECDFCCE50}" type="pres">
      <dgm:prSet presAssocID="{6C23A307-FE1C-4475-B8D7-A6A05BB1938B}" presName="accent_5" presStyleCnt="0"/>
      <dgm:spPr/>
    </dgm:pt>
    <dgm:pt modelId="{6D80B1AB-DDDE-4B93-8BBB-86516F1B7A63}" type="pres">
      <dgm:prSet presAssocID="{6C23A307-FE1C-4475-B8D7-A6A05BB1938B}" presName="accentRepeatNode" presStyleLbl="solidFgAcc1" presStyleIdx="4" presStyleCnt="5"/>
      <dgm:spPr/>
    </dgm:pt>
  </dgm:ptLst>
  <dgm:cxnLst>
    <dgm:cxn modelId="{C152D512-4070-40D8-A635-217908C9C757}" srcId="{68544C30-CD2F-445A-AEBC-964512028728}" destId="{E733C099-C40D-4D82-B2AD-27C11373D83B}" srcOrd="0" destOrd="0" parTransId="{B27187FD-0DEA-435D-8392-3CE0F235CCF1}" sibTransId="{1E59D5DC-66DD-4E65-B4F9-FB1C66474DAE}"/>
    <dgm:cxn modelId="{34E0A519-2692-437D-A9A5-A624D8076A24}" type="presOf" srcId="{6C23A307-FE1C-4475-B8D7-A6A05BB1938B}" destId="{5D8B5940-E61F-4C15-A6F8-4CA3AC3319D2}" srcOrd="0" destOrd="0" presId="urn:microsoft.com/office/officeart/2008/layout/VerticalCurvedList"/>
    <dgm:cxn modelId="{1C433868-F008-46CB-8FB6-9EA87825D68E}" type="presOf" srcId="{68544C30-CD2F-445A-AEBC-964512028728}" destId="{778235DD-5587-4F86-90A3-F6CB1E3F31A5}" srcOrd="0" destOrd="0" presId="urn:microsoft.com/office/officeart/2008/layout/VerticalCurvedList"/>
    <dgm:cxn modelId="{6AC56170-0A38-4181-9077-1D73E5961BA2}" type="presOf" srcId="{E733C099-C40D-4D82-B2AD-27C11373D83B}" destId="{165A736E-8E30-4F0D-903E-FAC5AE405A2D}" srcOrd="0" destOrd="0" presId="urn:microsoft.com/office/officeart/2008/layout/VerticalCurvedList"/>
    <dgm:cxn modelId="{A597497B-1408-4EDA-A667-579AD253CC9F}" type="presOf" srcId="{DAEEB7F9-DE8F-4EEF-942B-CE1046151F01}" destId="{E4C1C15B-E438-4DDC-9031-A9C7B25F0CA6}" srcOrd="0" destOrd="0" presId="urn:microsoft.com/office/officeart/2008/layout/VerticalCurvedList"/>
    <dgm:cxn modelId="{1A534E7F-CC67-4800-9118-41E1C702648E}" srcId="{68544C30-CD2F-445A-AEBC-964512028728}" destId="{DAEEB7F9-DE8F-4EEF-942B-CE1046151F01}" srcOrd="2" destOrd="0" parTransId="{915E450F-2658-453C-85B4-BCC3290EAAD0}" sibTransId="{30D30E26-6DE7-4F23-999B-9933640FC34F}"/>
    <dgm:cxn modelId="{CCA0B4A3-AECD-47BF-86E6-9F8B3478FFCD}" srcId="{68544C30-CD2F-445A-AEBC-964512028728}" destId="{CDC1CAB2-50E6-4EAB-94B6-13005A516627}" srcOrd="3" destOrd="0" parTransId="{692E30A8-7C2C-4D75-A004-26FFC6F07CAA}" sibTransId="{BCACA9CB-99B3-40DF-9D47-00E820689318}"/>
    <dgm:cxn modelId="{289241A4-28A6-4C4E-9191-FABC30D8E9C7}" type="presOf" srcId="{1E59D5DC-66DD-4E65-B4F9-FB1C66474DAE}" destId="{0EC9A81A-535C-4174-8AAF-7C1EFFFBA5F8}" srcOrd="0" destOrd="0" presId="urn:microsoft.com/office/officeart/2008/layout/VerticalCurvedList"/>
    <dgm:cxn modelId="{C7B4EBAA-10D8-45CB-80FD-EDC974A037A0}" type="presOf" srcId="{CDC1CAB2-50E6-4EAB-94B6-13005A516627}" destId="{04F265CA-F13A-4223-8C3B-41961B997C36}" srcOrd="0" destOrd="0" presId="urn:microsoft.com/office/officeart/2008/layout/VerticalCurvedList"/>
    <dgm:cxn modelId="{5F8597E8-B56B-4694-9228-634F88A98782}" srcId="{68544C30-CD2F-445A-AEBC-964512028728}" destId="{6C23A307-FE1C-4475-B8D7-A6A05BB1938B}" srcOrd="4" destOrd="0" parTransId="{82DC69CE-844A-49AD-82BF-89DA3C3DBB6D}" sibTransId="{175F280F-27A3-449B-85FA-A3035F50E71D}"/>
    <dgm:cxn modelId="{37AADEEC-86C8-4D75-8395-8CE91A426114}" type="presOf" srcId="{B65428D3-2E3B-4C60-85C9-9FC8FE0F890D}" destId="{E3FBA10E-0902-4461-8FAD-4E2D66048BE4}" srcOrd="0" destOrd="0" presId="urn:microsoft.com/office/officeart/2008/layout/VerticalCurvedList"/>
    <dgm:cxn modelId="{9CA3C9F1-60DF-4989-8F4E-0BC025A5E8F1}" srcId="{68544C30-CD2F-445A-AEBC-964512028728}" destId="{B65428D3-2E3B-4C60-85C9-9FC8FE0F890D}" srcOrd="1" destOrd="0" parTransId="{53FE3D2B-8DE7-43FC-B2E7-D161AE3851CA}" sibTransId="{5D69A759-1D9E-478F-9C0F-B0E6A461421C}"/>
    <dgm:cxn modelId="{C56E1894-B4AC-46D4-99B3-84AD6A1F3C57}" type="presParOf" srcId="{778235DD-5587-4F86-90A3-F6CB1E3F31A5}" destId="{982F12E5-EB02-4530-B2B1-378004CF8897}" srcOrd="0" destOrd="0" presId="urn:microsoft.com/office/officeart/2008/layout/VerticalCurvedList"/>
    <dgm:cxn modelId="{5AB7AF1A-E2A7-45C4-91AC-A2232449EFF4}" type="presParOf" srcId="{982F12E5-EB02-4530-B2B1-378004CF8897}" destId="{F0D8609E-85CA-4DE0-811F-B1D87C3CEBA2}" srcOrd="0" destOrd="0" presId="urn:microsoft.com/office/officeart/2008/layout/VerticalCurvedList"/>
    <dgm:cxn modelId="{C0AD9641-FD64-4A14-8D0B-BC2D005CAE5A}" type="presParOf" srcId="{F0D8609E-85CA-4DE0-811F-B1D87C3CEBA2}" destId="{9D75D0BA-2FDB-41D1-9C52-166AD3A9C832}" srcOrd="0" destOrd="0" presId="urn:microsoft.com/office/officeart/2008/layout/VerticalCurvedList"/>
    <dgm:cxn modelId="{B7E89F03-7E5C-4E3A-A800-50FEEE1ED589}" type="presParOf" srcId="{F0D8609E-85CA-4DE0-811F-B1D87C3CEBA2}" destId="{0EC9A81A-535C-4174-8AAF-7C1EFFFBA5F8}" srcOrd="1" destOrd="0" presId="urn:microsoft.com/office/officeart/2008/layout/VerticalCurvedList"/>
    <dgm:cxn modelId="{E84F5B9D-EAE5-41E6-9DC1-F2DF090AEA38}" type="presParOf" srcId="{F0D8609E-85CA-4DE0-811F-B1D87C3CEBA2}" destId="{1B1641ED-C6D6-4E2B-B9E1-F2CB2468C024}" srcOrd="2" destOrd="0" presId="urn:microsoft.com/office/officeart/2008/layout/VerticalCurvedList"/>
    <dgm:cxn modelId="{525484ED-A01E-419A-815E-9297469BDAC9}" type="presParOf" srcId="{F0D8609E-85CA-4DE0-811F-B1D87C3CEBA2}" destId="{AC76733A-48B3-4047-A73C-42D25283F12C}" srcOrd="3" destOrd="0" presId="urn:microsoft.com/office/officeart/2008/layout/VerticalCurvedList"/>
    <dgm:cxn modelId="{5D8C4D98-68C8-421F-97D6-A96B803CCA99}" type="presParOf" srcId="{982F12E5-EB02-4530-B2B1-378004CF8897}" destId="{165A736E-8E30-4F0D-903E-FAC5AE405A2D}" srcOrd="1" destOrd="0" presId="urn:microsoft.com/office/officeart/2008/layout/VerticalCurvedList"/>
    <dgm:cxn modelId="{54BD633E-A7F6-44DA-B15E-81E6101C490C}" type="presParOf" srcId="{982F12E5-EB02-4530-B2B1-378004CF8897}" destId="{4BAFE78E-90BA-44FB-8C58-B6EC2FB67C06}" srcOrd="2" destOrd="0" presId="urn:microsoft.com/office/officeart/2008/layout/VerticalCurvedList"/>
    <dgm:cxn modelId="{70E4ACB5-5AF4-4D16-BDF7-2899C763BBE9}" type="presParOf" srcId="{4BAFE78E-90BA-44FB-8C58-B6EC2FB67C06}" destId="{BB05F831-766E-43ED-80B7-4D6ABD87086C}" srcOrd="0" destOrd="0" presId="urn:microsoft.com/office/officeart/2008/layout/VerticalCurvedList"/>
    <dgm:cxn modelId="{51960225-7EC3-4C9E-AAAE-70A754D56FD8}" type="presParOf" srcId="{982F12E5-EB02-4530-B2B1-378004CF8897}" destId="{E3FBA10E-0902-4461-8FAD-4E2D66048BE4}" srcOrd="3" destOrd="0" presId="urn:microsoft.com/office/officeart/2008/layout/VerticalCurvedList"/>
    <dgm:cxn modelId="{20FBB232-C9FB-4CB5-8589-32C0965D15F7}" type="presParOf" srcId="{982F12E5-EB02-4530-B2B1-378004CF8897}" destId="{E9295745-D4A1-4672-8539-9F8081C24050}" srcOrd="4" destOrd="0" presId="urn:microsoft.com/office/officeart/2008/layout/VerticalCurvedList"/>
    <dgm:cxn modelId="{2D7690B9-E056-4AD2-BFCE-F4F9F4EB6AAC}" type="presParOf" srcId="{E9295745-D4A1-4672-8539-9F8081C24050}" destId="{740F43D1-82CD-4F28-8127-645EFD658D97}" srcOrd="0" destOrd="0" presId="urn:microsoft.com/office/officeart/2008/layout/VerticalCurvedList"/>
    <dgm:cxn modelId="{A14BEDEF-3B44-4DE3-9664-ACB629306C64}" type="presParOf" srcId="{982F12E5-EB02-4530-B2B1-378004CF8897}" destId="{E4C1C15B-E438-4DDC-9031-A9C7B25F0CA6}" srcOrd="5" destOrd="0" presId="urn:microsoft.com/office/officeart/2008/layout/VerticalCurvedList"/>
    <dgm:cxn modelId="{2B38E15A-A5DA-4AFC-B420-12E8D85D4526}" type="presParOf" srcId="{982F12E5-EB02-4530-B2B1-378004CF8897}" destId="{F5C7C6F9-53BA-4D9D-8E7B-A5007C1137D6}" srcOrd="6" destOrd="0" presId="urn:microsoft.com/office/officeart/2008/layout/VerticalCurvedList"/>
    <dgm:cxn modelId="{D888CB0B-68B2-4CA4-99D0-6D44FC9EF060}" type="presParOf" srcId="{F5C7C6F9-53BA-4D9D-8E7B-A5007C1137D6}" destId="{57E95114-59D5-45C5-9B0D-616852C6D96A}" srcOrd="0" destOrd="0" presId="urn:microsoft.com/office/officeart/2008/layout/VerticalCurvedList"/>
    <dgm:cxn modelId="{871BBFA1-67C9-493B-9558-F52963451D50}" type="presParOf" srcId="{982F12E5-EB02-4530-B2B1-378004CF8897}" destId="{04F265CA-F13A-4223-8C3B-41961B997C36}" srcOrd="7" destOrd="0" presId="urn:microsoft.com/office/officeart/2008/layout/VerticalCurvedList"/>
    <dgm:cxn modelId="{C394378F-2D30-4C2B-A4A6-181BEBD10E6A}" type="presParOf" srcId="{982F12E5-EB02-4530-B2B1-378004CF8897}" destId="{701B37F7-6C17-416B-8931-6706F817CB91}" srcOrd="8" destOrd="0" presId="urn:microsoft.com/office/officeart/2008/layout/VerticalCurvedList"/>
    <dgm:cxn modelId="{DEC0890B-5593-4E33-BDBD-E21F60E971FF}" type="presParOf" srcId="{701B37F7-6C17-416B-8931-6706F817CB91}" destId="{6968D651-D5E4-4089-AE82-0AF9B4218878}" srcOrd="0" destOrd="0" presId="urn:microsoft.com/office/officeart/2008/layout/VerticalCurvedList"/>
    <dgm:cxn modelId="{6E34FC8D-B28D-41AD-8222-5B68358ECC62}" type="presParOf" srcId="{982F12E5-EB02-4530-B2B1-378004CF8897}" destId="{5D8B5940-E61F-4C15-A6F8-4CA3AC3319D2}" srcOrd="9" destOrd="0" presId="urn:microsoft.com/office/officeart/2008/layout/VerticalCurvedList"/>
    <dgm:cxn modelId="{BD18FC9B-56A2-4A4D-8938-8DA467B9941D}" type="presParOf" srcId="{982F12E5-EB02-4530-B2B1-378004CF8897}" destId="{29BCFBE6-4CEB-42B0-A86A-CA0ECDFCCE50}" srcOrd="10" destOrd="0" presId="urn:microsoft.com/office/officeart/2008/layout/VerticalCurvedList"/>
    <dgm:cxn modelId="{BF78BE16-F884-45E3-BE42-18B80A4787A3}" type="presParOf" srcId="{29BCFBE6-4CEB-42B0-A86A-CA0ECDFCCE50}" destId="{6D80B1AB-DDDE-4B93-8BBB-86516F1B7A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A81A-535C-4174-8AAF-7C1EFFFBA5F8}">
      <dsp:nvSpPr>
        <dsp:cNvPr id="0" name=""/>
        <dsp:cNvSpPr/>
      </dsp:nvSpPr>
      <dsp:spPr>
        <a:xfrm>
          <a:off x="-4269949" y="-655092"/>
          <a:ext cx="5087468" cy="5087468"/>
        </a:xfrm>
        <a:prstGeom prst="blockArc">
          <a:avLst>
            <a:gd name="adj1" fmla="val 18900000"/>
            <a:gd name="adj2" fmla="val 2700000"/>
            <a:gd name="adj3" fmla="val 42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A736E-8E30-4F0D-903E-FAC5AE405A2D}">
      <dsp:nvSpPr>
        <dsp:cNvPr id="0" name=""/>
        <dsp:cNvSpPr/>
      </dsp:nvSpPr>
      <dsp:spPr>
        <a:xfrm>
          <a:off x="358043" y="236004"/>
          <a:ext cx="3335713" cy="472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Podnebí = klima</a:t>
          </a:r>
        </a:p>
      </dsp:txBody>
      <dsp:txXfrm>
        <a:off x="358043" y="236004"/>
        <a:ext cx="3335713" cy="472311"/>
      </dsp:txXfrm>
    </dsp:sp>
    <dsp:sp modelId="{BB05F831-766E-43ED-80B7-4D6ABD87086C}">
      <dsp:nvSpPr>
        <dsp:cNvPr id="0" name=""/>
        <dsp:cNvSpPr/>
      </dsp:nvSpPr>
      <dsp:spPr>
        <a:xfrm>
          <a:off x="62849" y="176965"/>
          <a:ext cx="590389" cy="59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BA10E-0902-4461-8FAD-4E2D66048BE4}">
      <dsp:nvSpPr>
        <dsp:cNvPr id="0" name=""/>
        <dsp:cNvSpPr/>
      </dsp:nvSpPr>
      <dsp:spPr>
        <a:xfrm>
          <a:off x="696488" y="944245"/>
          <a:ext cx="2997269" cy="47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Dlouhodobý stav atmosféry</a:t>
          </a:r>
        </a:p>
      </dsp:txBody>
      <dsp:txXfrm>
        <a:off x="696488" y="944245"/>
        <a:ext cx="2997269" cy="472311"/>
      </dsp:txXfrm>
    </dsp:sp>
    <dsp:sp modelId="{740F43D1-82CD-4F28-8127-645EFD658D97}">
      <dsp:nvSpPr>
        <dsp:cNvPr id="0" name=""/>
        <dsp:cNvSpPr/>
      </dsp:nvSpPr>
      <dsp:spPr>
        <a:xfrm>
          <a:off x="401293" y="885206"/>
          <a:ext cx="590389" cy="59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1C15B-E438-4DDC-9031-A9C7B25F0CA6}">
      <dsp:nvSpPr>
        <dsp:cNvPr id="0" name=""/>
        <dsp:cNvSpPr/>
      </dsp:nvSpPr>
      <dsp:spPr>
        <a:xfrm>
          <a:off x="800363" y="1652485"/>
          <a:ext cx="2893394" cy="4723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Klimatologie</a:t>
          </a:r>
        </a:p>
      </dsp:txBody>
      <dsp:txXfrm>
        <a:off x="800363" y="1652485"/>
        <a:ext cx="2893394" cy="472311"/>
      </dsp:txXfrm>
    </dsp:sp>
    <dsp:sp modelId="{57E95114-59D5-45C5-9B0D-616852C6D96A}">
      <dsp:nvSpPr>
        <dsp:cNvPr id="0" name=""/>
        <dsp:cNvSpPr/>
      </dsp:nvSpPr>
      <dsp:spPr>
        <a:xfrm>
          <a:off x="505169" y="1593446"/>
          <a:ext cx="590389" cy="59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265CA-F13A-4223-8C3B-41961B997C36}">
      <dsp:nvSpPr>
        <dsp:cNvPr id="0" name=""/>
        <dsp:cNvSpPr/>
      </dsp:nvSpPr>
      <dsp:spPr>
        <a:xfrm>
          <a:off x="696488" y="2360726"/>
          <a:ext cx="2997269" cy="4723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Klimatologové</a:t>
          </a:r>
        </a:p>
      </dsp:txBody>
      <dsp:txXfrm>
        <a:off x="696488" y="2360726"/>
        <a:ext cx="2997269" cy="472311"/>
      </dsp:txXfrm>
    </dsp:sp>
    <dsp:sp modelId="{6968D651-D5E4-4089-AE82-0AF9B4218878}">
      <dsp:nvSpPr>
        <dsp:cNvPr id="0" name=""/>
        <dsp:cNvSpPr/>
      </dsp:nvSpPr>
      <dsp:spPr>
        <a:xfrm>
          <a:off x="401293" y="2301687"/>
          <a:ext cx="590389" cy="59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B5940-E61F-4C15-A6F8-4CA3AC3319D2}">
      <dsp:nvSpPr>
        <dsp:cNvPr id="0" name=""/>
        <dsp:cNvSpPr/>
      </dsp:nvSpPr>
      <dsp:spPr>
        <a:xfrm>
          <a:off x="358043" y="3068966"/>
          <a:ext cx="3335713" cy="4723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Klimatotvorné</a:t>
          </a:r>
          <a:r>
            <a:rPr lang="cs-CZ" sz="1700" kern="1200" dirty="0"/>
            <a:t> faktory</a:t>
          </a:r>
        </a:p>
      </dsp:txBody>
      <dsp:txXfrm>
        <a:off x="358043" y="3068966"/>
        <a:ext cx="3335713" cy="472311"/>
      </dsp:txXfrm>
    </dsp:sp>
    <dsp:sp modelId="{6D80B1AB-DDDE-4B93-8BBB-86516F1B7A63}">
      <dsp:nvSpPr>
        <dsp:cNvPr id="0" name=""/>
        <dsp:cNvSpPr/>
      </dsp:nvSpPr>
      <dsp:spPr>
        <a:xfrm>
          <a:off x="62849" y="3009927"/>
          <a:ext cx="590389" cy="59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8DAFB-A546-41B4-A035-3E94B393E55A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8B9C-7A7E-4B18-8E80-AD74ED179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2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ovlivňuje podnebí? Co jsou </a:t>
            </a:r>
            <a:r>
              <a:rPr lang="cs-CZ" dirty="0" err="1"/>
              <a:t>klimatotvorné</a:t>
            </a:r>
            <a:r>
              <a:rPr lang="cs-CZ" baseline="0" dirty="0"/>
              <a:t> faktory? Co mezi ně řadíme? </a:t>
            </a:r>
            <a:r>
              <a:rPr lang="cs-CZ" dirty="0"/>
              <a:t>Položit otázku, doplnit</a:t>
            </a:r>
            <a:r>
              <a:rPr lang="cs-CZ" baseline="0" dirty="0"/>
              <a:t> „podle vás“ – zapsat nápady na tabuli / </a:t>
            </a:r>
            <a:r>
              <a:rPr lang="cs-CZ" baseline="0" dirty="0" err="1"/>
              <a:t>flipchart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8B9C-7A7E-4B18-8E80-AD74ED179F8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66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Prohlédněte si </a:t>
            </a:r>
            <a:r>
              <a:rPr lang="cs-CZ" dirty="0" err="1"/>
              <a:t>klimadiagram</a:t>
            </a:r>
            <a:r>
              <a:rPr lang="cs-CZ" baseline="0" dirty="0"/>
              <a:t> Brna a zodpovězte otázky. </a:t>
            </a:r>
          </a:p>
          <a:p>
            <a:r>
              <a:rPr lang="cs-CZ" baseline="0" dirty="0"/>
              <a:t>Právě </a:t>
            </a:r>
            <a:r>
              <a:rPr lang="cs-CZ" baseline="0" dirty="0" err="1"/>
              <a:t>klimadiagramy</a:t>
            </a:r>
            <a:r>
              <a:rPr lang="cs-CZ" baseline="0" dirty="0"/>
              <a:t> nám pomohou zjistit, co ovlivňuje teplotu a srážky v různých částech světa.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48B9C-7A7E-4B18-8E80-AD74ED179F8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87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986D9-B69C-905D-333C-956F4CDFA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4B84E8-00CD-8484-8314-84E23F85F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6F610-1216-A1C9-0FE6-9E6694EF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44B04-EF1B-539D-7E03-46457419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87103-B505-1FEA-D3F0-5A6AC274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6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76311-488C-15E3-D28D-2EBFCDB9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86B3FC-C4FB-B969-1998-8AB6BF9BE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A08027-1230-9F99-4F07-1E71DDFD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F27471-BF7B-47CA-FDF5-C59A8DFD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A1448E-D6F1-D15C-370E-1C1A6F65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65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28D525-64B3-7883-EF72-6FD0385ED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B8F84E-6167-698C-DD0F-1084D8F0E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563774-F0AA-03F3-2916-E044C21D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7F112B-3343-66A0-959B-B89317D8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0B24B-6BF1-96BF-4C4C-80A38DBD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43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809AE-C1A1-87E2-BD33-D3898591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849E8C-F7A3-2FBA-D0E3-859F183F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9B4E74-E0A6-3B72-45A6-E561F9F8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74A6F3-57A0-351D-6015-2DE54DBE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83B05-DFAA-0472-BA67-9C7FE943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6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3E86E-D344-1623-A5CA-50CA8E7B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76BE4-B55F-6A82-8A37-F463B641B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10C78-5108-BD99-219E-3B806DDC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748642-80CB-FC28-E0D5-964CA641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153F86-909E-DA03-8C24-A505AEC0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F3D9F-6EF4-76C7-1D58-A1CBBAFB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F073C-DF75-1E17-023B-F459FC175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03E9F9-3EC2-8639-C768-E5B8AAD3F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7C9A39-60E8-BE5A-57AD-A8C1A3AA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11309D-167B-66F8-9978-E20DEF12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AA164-CF6F-7905-2DF8-9FB90FF9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4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1A8A9-5611-A9C7-D5E6-8D07A912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84402B-6B38-F733-7B89-1F8A34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AB9347-E6EC-AF0E-77B7-FDD11B8C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946946-D134-1976-0373-298942D8C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71DF82-42A3-53D2-3877-477701136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83E7BC0-6860-4FE8-01DC-D60F5BFB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F86464-CC2A-0CA1-F0BA-085ACBA4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751142-D6B7-2952-8A9B-2061F7EA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81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76120-733E-C5C0-E750-CDD795CF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198045C-C57A-B7C5-EC31-6A54D7AB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C79741-A7ED-6AF0-7FE6-11A2DD16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2B2E1A-5CCD-B713-206B-83B9FE2A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77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DAED03-D751-F470-F692-B620FF69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DEC957-D25D-50A4-6B97-E9BB2B0A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4DF265-09A7-8462-DA47-E2A334F6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59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EC029-4280-9CCE-9444-DD18D4AC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5A55D-99F0-1DEB-F5DD-EF705C8A6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0CAEA2-0430-315B-37AD-5A7283840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0047E0-88C2-0AD7-C75A-BB8526B7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1AC470-013B-AA52-9673-33C548E2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0EFF3C-68DE-65EB-66CC-7CD5004F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9C089-CAC4-27B6-4EBB-4AC59E25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D6DF03-0CB7-CF66-BEA8-F0F6C9961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E5A389-F78F-A7C3-F7DF-DD8115E8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BB0609-C2A3-4BC6-2600-9E0140BF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A1F658-6DD4-79D5-4F10-99EAB277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02FD4F-F879-888A-B86A-BD4A7B02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91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33AD654-9522-0722-EA93-CFCF723D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AFB43C-6F14-645D-C20D-B96C31DE1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F74413-5122-9E02-7F8F-15DF092CF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EF0A67-65EA-4385-A454-06E086EE444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671B98-3B97-0784-0B7A-74EF7BBD3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C8061C-F83A-DAD6-6502-5F3214E81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BEB8E6-B0DA-4066-A459-85488D506D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PrXk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drXQ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ivotpodlekarol.blogspot.com/2019/08/cteme-jaro-leto-podzim-zima-v-kostc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limate-dat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PODNEBÍ, PODNEBNÉ PÁSY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cs-CZ" dirty="0"/>
              <a:t>IBIp01 - Integrovaný přírodovědný základ 2</a:t>
            </a:r>
            <a:endParaRPr lang="cs-CZ"/>
          </a:p>
          <a:p>
            <a:r>
              <a:rPr lang="cs-CZ" dirty="0"/>
              <a:t>Kateřina Gorčíková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88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C71A624-5F51-75E4-CA5B-C6F4B2EA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5CCA0BF-9D1B-FB38-327C-FDB1078E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EE3F18-1428-3246-85EB-D4B43D42B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890"/>
            <a:ext cx="9144000" cy="52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8635" y="560881"/>
            <a:ext cx="7346729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/>
              <a:t>Nadmořská výška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8635" y="1839595"/>
            <a:ext cx="7346729" cy="9431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dirty="0" err="1"/>
              <a:t>Jaká</a:t>
            </a:r>
            <a:r>
              <a:rPr lang="en-US" sz="2400" dirty="0"/>
              <a:t> je </a:t>
            </a:r>
            <a:r>
              <a:rPr lang="en-US" sz="2400" dirty="0" err="1"/>
              <a:t>závislost</a:t>
            </a:r>
            <a:r>
              <a:rPr lang="en-US" sz="2400" dirty="0"/>
              <a:t> </a:t>
            </a:r>
            <a:r>
              <a:rPr lang="en-US" sz="2400" dirty="0" err="1"/>
              <a:t>teploty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nadmořské</a:t>
            </a:r>
            <a:r>
              <a:rPr lang="en-US" sz="2400" dirty="0"/>
              <a:t> </a:t>
            </a:r>
            <a:r>
              <a:rPr lang="en-US" sz="2400" dirty="0" err="1"/>
              <a:t>výšce</a:t>
            </a:r>
            <a:r>
              <a:rPr lang="en-US" sz="2400" dirty="0"/>
              <a:t>? </a:t>
            </a:r>
          </a:p>
        </p:txBody>
      </p:sp>
      <p:pic>
        <p:nvPicPr>
          <p:cNvPr id="7" name="Obrázek 6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AF5E058A-F46A-BEF3-1A27-5A37939C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6" y="2957665"/>
            <a:ext cx="3697653" cy="3346376"/>
          </a:xfrm>
          <a:prstGeom prst="rect">
            <a:avLst/>
          </a:prstGeom>
        </p:spPr>
      </p:pic>
      <p:pic>
        <p:nvPicPr>
          <p:cNvPr id="5" name="Obrázek 4" descr="Obsah obrázku text, snímek obrazovky, Vykreslený graf, řada/pruh&#10;&#10;Popis byl vytvořen automaticky">
            <a:extLst>
              <a:ext uri="{FF2B5EF4-FFF2-40B4-BE49-F238E27FC236}">
                <a16:creationId xmlns:a16="http://schemas.microsoft.com/office/drawing/2014/main" id="{8460252E-48E1-198C-7CBE-4F05B7E85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2" y="2957665"/>
            <a:ext cx="3738967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Zeměpisná šířka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závislost teploty v Evropě na vzdálenosti od rovníku?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6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Ã½sledek obrÃ¡zku pro vÅ¡eobecnÃ¡ cirkulace atmosfÃ©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059"/>
            <a:ext cx="8701134" cy="60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CD7D2D5-4C5C-33A8-86F2-13B71F5CFE3B}"/>
              </a:ext>
            </a:extLst>
          </p:cNvPr>
          <p:cNvSpPr txBox="1"/>
          <p:nvPr/>
        </p:nvSpPr>
        <p:spPr>
          <a:xfrm>
            <a:off x="323528" y="6334609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0" dirty="0">
                <a:solidFill>
                  <a:srgbClr val="4285F4"/>
                </a:solidFill>
                <a:effectLst/>
                <a:latin typeface="Courier New" panose="02070309020205020404" pitchFamily="49" charset="0"/>
                <a:hlinkClick r:id="rId3"/>
              </a:rPr>
              <a:t>https://1url.cz/PrXkg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Zeměpisná délka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závislost teploty v Evropě na vzdálenosti od oceánu?</a:t>
            </a:r>
          </a:p>
          <a:p>
            <a:endParaRPr lang="cs-CZ" dirty="0"/>
          </a:p>
          <a:p>
            <a:r>
              <a:rPr lang="cs-CZ" dirty="0"/>
              <a:t>Jak oceán ovlivňuje léto a zimu v mírném podnebném pásu?</a:t>
            </a:r>
          </a:p>
          <a:p>
            <a:endParaRPr lang="cs-CZ" dirty="0"/>
          </a:p>
          <a:p>
            <a:r>
              <a:rPr lang="cs-CZ" dirty="0"/>
              <a:t>Jaká je závislost srážek v Evropě na vzdálenosti od oceánu?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25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Typy podnebí podle vzdálenosti od oceánu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708920"/>
            <a:ext cx="7408333" cy="3450696"/>
          </a:xfrm>
        </p:spPr>
        <p:txBody>
          <a:bodyPr/>
          <a:lstStyle/>
          <a:p>
            <a:r>
              <a:rPr lang="cs-CZ" i="1" dirty="0"/>
              <a:t>Podnebí oceánické</a:t>
            </a:r>
            <a:r>
              <a:rPr lang="cs-CZ" dirty="0"/>
              <a:t> – malé výkyvy teplot během roku i dne, dostatek srážek</a:t>
            </a:r>
          </a:p>
          <a:p>
            <a:r>
              <a:rPr lang="cs-CZ" i="1" dirty="0"/>
              <a:t>Podnebí kontinentální</a:t>
            </a:r>
            <a:r>
              <a:rPr lang="cs-CZ" dirty="0"/>
              <a:t> – větší výkyvy teplot, méně srážek</a:t>
            </a:r>
          </a:p>
          <a:p>
            <a:r>
              <a:rPr lang="cs-CZ" i="1" dirty="0"/>
              <a:t>Podnebí přechodné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33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340057"/>
            <a:ext cx="7886700" cy="781969"/>
          </a:xfrm>
        </p:spPr>
        <p:txBody>
          <a:bodyPr>
            <a:normAutofit/>
          </a:bodyPr>
          <a:lstStyle/>
          <a:p>
            <a:r>
              <a:rPr lang="cs-CZ" dirty="0"/>
              <a:t>Vzdálenost od oceánu a mírný podnebný pás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81" y="1412776"/>
            <a:ext cx="6192837" cy="467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29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Podnebí v Česku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28650" y="1844824"/>
            <a:ext cx="3822192" cy="3447288"/>
          </a:xfrm>
        </p:spPr>
        <p:txBody>
          <a:bodyPr>
            <a:normAutofit fontScale="85000" lnSpcReduction="20000"/>
          </a:bodyPr>
          <a:lstStyle/>
          <a:p>
            <a:pPr marL="274320" lvl="1"/>
            <a:r>
              <a:rPr kumimoji="0" lang="cs-CZ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Česko leží v přechodném pásmu mezi typickým oceánickým a </a:t>
            </a:r>
            <a:br>
              <a:rPr kumimoji="0" lang="cs-CZ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cs-CZ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typickým kontinentálním podnebím:</a:t>
            </a:r>
            <a:endParaRPr lang="cs-CZ" sz="3300" b="1" dirty="0"/>
          </a:p>
          <a:p>
            <a:pPr marL="617220" lvl="2"/>
            <a:r>
              <a:rPr lang="cs-CZ" sz="2100" dirty="0"/>
              <a:t>vlhké, mírně teplé podnebí se suchou zimou,</a:t>
            </a:r>
          </a:p>
          <a:p>
            <a:pPr marL="617220" lvl="2"/>
            <a:r>
              <a:rPr lang="cs-CZ" sz="2100" b="1" dirty="0"/>
              <a:t>střední a vyšší polohy </a:t>
            </a:r>
            <a:r>
              <a:rPr lang="cs-CZ" sz="2100" dirty="0"/>
              <a:t>- vlhké, mírně chladné podnebí se studenou zimou,</a:t>
            </a:r>
          </a:p>
          <a:p>
            <a:pPr marL="617220" lvl="2"/>
            <a:r>
              <a:rPr lang="cs-CZ" sz="2100" b="1" dirty="0"/>
              <a:t>na hřebenech Krkonoš a Jeseníků </a:t>
            </a:r>
            <a:r>
              <a:rPr lang="cs-CZ" sz="2100" dirty="0"/>
              <a:t>se vyskytuje studené pásmo.  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51FE91-A979-6C9B-66B7-F6A074E9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37680"/>
            <a:ext cx="3822192" cy="3382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09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Podnebné pásy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r="2737"/>
          <a:stretch/>
        </p:blipFill>
        <p:spPr bwMode="auto">
          <a:xfrm>
            <a:off x="-180528" y="1556792"/>
            <a:ext cx="9433211" cy="44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6309320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b="1" dirty="0">
                <a:hlinkClick r:id="rId3"/>
              </a:rPr>
              <a:t>https://1url.cz/drXQh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32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97E791-6864-6C71-7049-019111A8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/>
              <a:t>Srážkový stín hor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77F2A0-D247-C43A-515C-97CF3D7E4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09450"/>
            <a:ext cx="3555931" cy="2979294"/>
          </a:xfr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3A104C5-2F21-FFED-2EC7-14C3EDF09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53" y="3363144"/>
            <a:ext cx="3466498" cy="31405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B8058B-41CB-934C-5CBD-0F8825834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53" y="188640"/>
            <a:ext cx="3466498" cy="317450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36BC63A-C2DF-ED98-A72C-6B931AE08049}"/>
              </a:ext>
            </a:extLst>
          </p:cNvPr>
          <p:cNvSpPr txBox="1"/>
          <p:nvPr/>
        </p:nvSpPr>
        <p:spPr>
          <a:xfrm>
            <a:off x="755576" y="4788744"/>
            <a:ext cx="1795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Atlas Česka, Kartografie Praha</a:t>
            </a:r>
          </a:p>
        </p:txBody>
      </p:sp>
    </p:spTree>
    <p:extLst>
      <p:ext uri="{BB962C8B-B14F-4D97-AF65-F5344CB8AC3E}">
        <p14:creationId xmlns:p14="http://schemas.microsoft.com/office/powerpoint/2010/main" val="426751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BC080-AFF0-1859-1A78-C2CBB85A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Námět do výuky </a:t>
            </a:r>
            <a:br>
              <a:rPr lang="cs-CZ" sz="2800" dirty="0"/>
            </a:br>
            <a:r>
              <a:rPr lang="cs-CZ" sz="2800" dirty="0"/>
              <a:t>v 1. třídě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124FE-86B8-7A71-5919-7F916561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80" y="2551176"/>
            <a:ext cx="3408571" cy="3602935"/>
          </a:xfrm>
        </p:spPr>
        <p:txBody>
          <a:bodyPr>
            <a:normAutofit/>
          </a:bodyPr>
          <a:lstStyle/>
          <a:p>
            <a:r>
              <a:rPr lang="cs-CZ" sz="1000" dirty="0"/>
              <a:t>Recenze a podrobnosti: </a:t>
            </a:r>
            <a:r>
              <a:rPr lang="cs-CZ" sz="1000" dirty="0">
                <a:hlinkClick r:id="rId2"/>
              </a:rPr>
              <a:t>https://zivotpodlekarol.blogspot.com/2019/08/cteme-jaro-leto-podzim-zima-v-kostce.html</a:t>
            </a:r>
            <a:r>
              <a:rPr lang="cs-CZ" sz="1000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668B03-28E3-288C-1813-8F765D836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061" y="806443"/>
            <a:ext cx="4000620" cy="52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Podnebné pásy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Köppenova</a:t>
            </a:r>
            <a:r>
              <a:rPr lang="cs-CZ" dirty="0"/>
              <a:t> klasifikace – podle rozložení ročního průběhu teplot a srážek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76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Documents and Settings\Foltynova\Dokumenty\Katedra\didaktika\IVZ_pocasi\World_Koppen_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78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Köppenova</a:t>
            </a:r>
            <a:r>
              <a:rPr lang="cs-CZ" dirty="0"/>
              <a:t> klasifikace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8280920" cy="5133267"/>
          </a:xfrm>
          <a:prstGeom prst="rect">
            <a:avLst/>
          </a:prstGeom>
        </p:spPr>
      </p:pic>
      <p:sp>
        <p:nvSpPr>
          <p:cNvPr id="5" name="AutoShape 2" descr="C:\Users\Lektor\Desktop\koppen_atla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6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8A1C0E4-42BB-D095-ECBB-02D74823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 klimatu podle </a:t>
            </a:r>
            <a:r>
              <a:rPr lang="cs-CZ" dirty="0" err="1"/>
              <a:t>Alisova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BA00F8-8627-1376-35DC-DEC45B3ED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08550"/>
            <a:ext cx="6635080" cy="5111122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BFA761C-CA89-6A7B-347A-FB8CE7BB9121}"/>
              </a:ext>
            </a:extLst>
          </p:cNvPr>
          <p:cNvSpPr/>
          <p:nvPr/>
        </p:nvSpPr>
        <p:spPr>
          <a:xfrm>
            <a:off x="971600" y="6021288"/>
            <a:ext cx="331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27B586-B61A-7A19-58EB-E0C430B7447B}"/>
              </a:ext>
            </a:extLst>
          </p:cNvPr>
          <p:cNvSpPr txBox="1"/>
          <p:nvPr/>
        </p:nvSpPr>
        <p:spPr>
          <a:xfrm>
            <a:off x="6516216" y="6519672"/>
            <a:ext cx="2432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Zdroj: Zeměpis 6, Nakladatelství Fraus</a:t>
            </a:r>
          </a:p>
        </p:txBody>
      </p:sp>
    </p:spTree>
    <p:extLst>
      <p:ext uri="{BB962C8B-B14F-4D97-AF65-F5344CB8AC3E}">
        <p14:creationId xmlns:p14="http://schemas.microsoft.com/office/powerpoint/2010/main" val="189180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Quittova</a:t>
            </a:r>
            <a:r>
              <a:rPr lang="cs-CZ" dirty="0"/>
              <a:t> klasifikace podnebí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Klasifikace pro podnebné oblasti Česka</a:t>
            </a:r>
          </a:p>
          <a:p>
            <a:r>
              <a:rPr lang="cs-CZ" dirty="0"/>
              <a:t>3 podnebné oblasti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65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6D21555-0A1B-3DB6-EF5A-4FBD8A28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8A9898-CB30-E725-D0C6-473C3C448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BFAFD0-BC95-D792-6CCD-5C1E1081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446510" cy="25530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FB5C1D-5188-0AD2-F5B8-A713143A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13" y="2420887"/>
            <a:ext cx="5202141" cy="42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podnebí?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200560"/>
              </p:ext>
            </p:extLst>
          </p:nvPr>
        </p:nvGraphicFramePr>
        <p:xfrm>
          <a:off x="4499992" y="692696"/>
          <a:ext cx="3744416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9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Klimatotvorné</a:t>
            </a:r>
            <a:r>
              <a:rPr lang="cs-CZ" dirty="0"/>
              <a:t> faktory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r>
              <a:rPr lang="cs-CZ" b="1" dirty="0"/>
              <a:t>Astronomické faktory</a:t>
            </a:r>
            <a:r>
              <a:rPr lang="cs-CZ" dirty="0"/>
              <a:t> (vlastnosti Země jako kosmického tělesa):</a:t>
            </a:r>
          </a:p>
          <a:p>
            <a:pPr lvl="1"/>
            <a:r>
              <a:rPr lang="cs-CZ" dirty="0"/>
              <a:t>úhel dopadu slunečních paprsků na vodorovnou plochu. V závislosti na úhlu dopadu se více či méně slunečního záření přeměňuje na teplo. Čím více se úhel dopadu paprsků na vodorovný povrch blíží 90</a:t>
            </a:r>
            <a:r>
              <a:rPr lang="cs-CZ" baseline="30000" dirty="0"/>
              <a:t>o</a:t>
            </a:r>
            <a:r>
              <a:rPr lang="cs-CZ" dirty="0"/>
              <a:t>, tím dochází k intenzivnější přeměně slunečního záření na teplo. </a:t>
            </a:r>
          </a:p>
          <a:p>
            <a:pPr lvl="1"/>
            <a:r>
              <a:rPr lang="cs-CZ" dirty="0"/>
              <a:t>roční doba - výška slunce nad obzorem a trvání slunečního svitu</a:t>
            </a:r>
          </a:p>
          <a:p>
            <a:r>
              <a:rPr lang="cs-CZ" b="1" dirty="0"/>
              <a:t>Geografické faktory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zeměpisná šířka, nadmořská výška,</a:t>
            </a:r>
          </a:p>
          <a:p>
            <a:pPr lvl="1"/>
            <a:r>
              <a:rPr lang="cs-CZ" dirty="0"/>
              <a:t>rozložení pevnin a oceánů, </a:t>
            </a:r>
          </a:p>
          <a:p>
            <a:pPr lvl="1"/>
            <a:r>
              <a:rPr lang="cs-CZ" dirty="0"/>
              <a:t>mořské proudy, </a:t>
            </a:r>
          </a:p>
          <a:p>
            <a:pPr lvl="1"/>
            <a:r>
              <a:rPr lang="cs-CZ" dirty="0"/>
              <a:t>vlastnosti reliéfu,</a:t>
            </a:r>
          </a:p>
          <a:p>
            <a:pPr lvl="1"/>
            <a:r>
              <a:rPr lang="cs-CZ" dirty="0"/>
              <a:t>všechny ostatní složky krajinné sféry.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35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86636-5867-10EE-E8C0-62D3B5A9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D982D-4F51-5CB8-C1FD-2550FD92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Modrá planeta Země. - ppt stáhnout">
            <a:extLst>
              <a:ext uri="{FF2B5EF4-FFF2-40B4-BE49-F238E27FC236}">
                <a16:creationId xmlns:a16="http://schemas.microsoft.com/office/drawing/2014/main" id="{4D9682A5-CCEC-2F5C-D21F-CF7B34B3A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7831"/>
          <a:stretch/>
        </p:blipFill>
        <p:spPr bwMode="auto">
          <a:xfrm>
            <a:off x="0" y="908720"/>
            <a:ext cx="9144000" cy="52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7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Zástupný obsah 6" descr="Obsah obrázku kresba, umění, ilustrace, kreslené&#10;&#10;Popis byl vytvořen automaticky">
            <a:extLst>
              <a:ext uri="{FF2B5EF4-FFF2-40B4-BE49-F238E27FC236}">
                <a16:creationId xmlns:a16="http://schemas.microsoft.com/office/drawing/2014/main" id="{98E9F203-D74B-3FBA-13E0-E5341C6D6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r="28967" b="1"/>
          <a:stretch/>
        </p:blipFill>
        <p:spPr>
          <a:xfrm>
            <a:off x="107504" y="1282"/>
            <a:ext cx="9143980" cy="685671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505E63C-A0D7-D106-5B09-D5CF08DB290A}"/>
              </a:ext>
            </a:extLst>
          </p:cNvPr>
          <p:cNvSpPr txBox="1"/>
          <p:nvPr/>
        </p:nvSpPr>
        <p:spPr>
          <a:xfrm>
            <a:off x="6963790" y="6381328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Autor obrázku: Pavel </a:t>
            </a:r>
            <a:r>
              <a:rPr lang="cs-CZ" sz="1100" dirty="0" err="1"/>
              <a:t>Dulík</a:t>
            </a:r>
            <a:endParaRPr lang="cs-CZ" sz="1100" dirty="0"/>
          </a:p>
          <a:p>
            <a:pPr algn="r"/>
            <a:r>
              <a:rPr lang="cs-CZ" sz="1100" dirty="0"/>
              <a:t>Nakladatelství Fraus</a:t>
            </a:r>
          </a:p>
        </p:txBody>
      </p:sp>
    </p:spTree>
    <p:extLst>
      <p:ext uri="{BB962C8B-B14F-4D97-AF65-F5344CB8AC3E}">
        <p14:creationId xmlns:p14="http://schemas.microsoft.com/office/powerpoint/2010/main" val="321580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B943E726-F47B-9363-3ABE-CDCFE4FD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cs-CZ" sz="4200" dirty="0"/>
              <a:t>KLIMAGRAM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CABFD621-D12E-7323-23B3-F7CE1B28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cs-CZ" sz="1800" dirty="0"/>
              <a:t>graf ročního chodu srážek a teplot</a:t>
            </a:r>
            <a:endParaRPr lang="en-US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7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B3D631-ADEB-263D-DEB0-91719930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49" y="2796295"/>
            <a:ext cx="3862707" cy="3090164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cs-CZ" sz="4200"/>
              <a:t>Co zjistíme z klimagramu?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cs-CZ" sz="1700"/>
              <a:t>Který měsíc byl nejchladnější? </a:t>
            </a:r>
          </a:p>
          <a:p>
            <a:r>
              <a:rPr lang="cs-CZ" sz="1700"/>
              <a:t>Který měsíc byl nejteplejší?</a:t>
            </a:r>
          </a:p>
          <a:p>
            <a:r>
              <a:rPr lang="cs-CZ" sz="1700"/>
              <a:t>Který měsíc byl nejdeštivější?</a:t>
            </a:r>
          </a:p>
          <a:p>
            <a:r>
              <a:rPr lang="cs-CZ" sz="1700"/>
              <a:t>Kolik srážek spadlo v květnu?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7F610E2-D7F0-C02F-5A90-39F6FE1D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49" y="2796295"/>
            <a:ext cx="3862707" cy="3090164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03A50F7-FAED-4354-9630-3C4FA409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Klimagram pro moji obec</a:t>
            </a:r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54CEFEA-66A9-BF71-0DC6-F33F7276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r>
              <a:rPr lang="cs-CZ" dirty="0"/>
              <a:t>Jděte na web: </a:t>
            </a:r>
            <a:r>
              <a:rPr lang="cs-CZ" dirty="0">
                <a:hlinkClick r:id="rId2"/>
              </a:rPr>
              <a:t>en.climate-data.org</a:t>
            </a:r>
            <a:r>
              <a:rPr lang="cs-CZ" dirty="0"/>
              <a:t>   </a:t>
            </a:r>
          </a:p>
          <a:p>
            <a:r>
              <a:rPr lang="cs-CZ" dirty="0"/>
              <a:t>Vyhledejte </a:t>
            </a:r>
            <a:r>
              <a:rPr lang="cs-CZ" dirty="0" err="1"/>
              <a:t>klimagram</a:t>
            </a:r>
            <a:r>
              <a:rPr lang="cs-CZ" dirty="0"/>
              <a:t> vaší obce, stáhněte si ho a uložte.</a:t>
            </a:r>
          </a:p>
          <a:p>
            <a:r>
              <a:rPr lang="cs-CZ" dirty="0">
                <a:sym typeface="Wingdings" panose="05000000000000000000" pitchFamily="2" charset="2"/>
              </a:rPr>
              <a:t>Porovnejte </a:t>
            </a:r>
            <a:r>
              <a:rPr lang="cs-CZ" dirty="0" err="1">
                <a:sym typeface="Wingdings" panose="05000000000000000000" pitchFamily="2" charset="2"/>
              </a:rPr>
              <a:t>klimagram</a:t>
            </a:r>
            <a:r>
              <a:rPr lang="cs-CZ" dirty="0">
                <a:sym typeface="Wingdings" panose="05000000000000000000" pitchFamily="2" charset="2"/>
              </a:rPr>
              <a:t> vaší obce s </a:t>
            </a:r>
            <a:r>
              <a:rPr lang="cs-CZ" dirty="0" err="1">
                <a:sym typeface="Wingdings" panose="05000000000000000000" pitchFamily="2" charset="2"/>
              </a:rPr>
              <a:t>klimagramem</a:t>
            </a:r>
            <a:r>
              <a:rPr lang="cs-CZ" dirty="0">
                <a:sym typeface="Wingdings" panose="05000000000000000000" pitchFamily="2" charset="2"/>
              </a:rPr>
              <a:t> Brna / obce spolužáka či spolužačky: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Průměrné roční srážky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Průměrná roční teplota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Teplota v červenci a v lednu</a:t>
            </a:r>
          </a:p>
          <a:p>
            <a:pPr lvl="1"/>
            <a:r>
              <a:rPr lang="cs-CZ" dirty="0"/>
              <a:t>Srážky v červenci a v lednu</a:t>
            </a:r>
          </a:p>
          <a:p>
            <a:pPr lvl="1"/>
            <a:r>
              <a:rPr lang="cs-CZ" dirty="0"/>
              <a:t>Nejvyšší a nejnižší naměřená teplota</a:t>
            </a:r>
          </a:p>
          <a:p>
            <a:pPr lvl="1"/>
            <a:r>
              <a:rPr lang="cs-CZ" dirty="0"/>
              <a:t>Nejvyšší a nejnižší naměřené srážky</a:t>
            </a:r>
          </a:p>
        </p:txBody>
      </p:sp>
    </p:spTree>
    <p:extLst>
      <p:ext uri="{BB962C8B-B14F-4D97-AF65-F5344CB8AC3E}">
        <p14:creationId xmlns:p14="http://schemas.microsoft.com/office/powerpoint/2010/main" val="2593809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514</Words>
  <Application>Microsoft Office PowerPoint</Application>
  <PresentationFormat>Předvádění na obrazovce (4:3)</PresentationFormat>
  <Paragraphs>78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Courier New</vt:lpstr>
      <vt:lpstr>Wingdings</vt:lpstr>
      <vt:lpstr>Motiv Office</vt:lpstr>
      <vt:lpstr>PODNEBÍ, PODNEBNÉ PÁSY</vt:lpstr>
      <vt:lpstr>Námět do výuky  v 1. třídě</vt:lpstr>
      <vt:lpstr>Co je podnebí? </vt:lpstr>
      <vt:lpstr>Klimatotvorné faktory</vt:lpstr>
      <vt:lpstr>Prezentace aplikace PowerPoint</vt:lpstr>
      <vt:lpstr>Prezentace aplikace PowerPoint</vt:lpstr>
      <vt:lpstr>KLIMAGRAM</vt:lpstr>
      <vt:lpstr>Co zjistíme z klimagramu?</vt:lpstr>
      <vt:lpstr>Klimagram pro moji obec</vt:lpstr>
      <vt:lpstr>Prezentace aplikace PowerPoint</vt:lpstr>
      <vt:lpstr>Nadmořská výška</vt:lpstr>
      <vt:lpstr>Zeměpisná šířka</vt:lpstr>
      <vt:lpstr>Prezentace aplikace PowerPoint</vt:lpstr>
      <vt:lpstr>Zeměpisná délka</vt:lpstr>
      <vt:lpstr>Typy podnebí podle vzdálenosti od oceánu</vt:lpstr>
      <vt:lpstr>Vzdálenost od oceánu a mírný podnebný pás</vt:lpstr>
      <vt:lpstr>Podnebí v Česku</vt:lpstr>
      <vt:lpstr>Podnebné pásy</vt:lpstr>
      <vt:lpstr>Srážkový stín hor</vt:lpstr>
      <vt:lpstr>Podnebné pásy</vt:lpstr>
      <vt:lpstr>Prezentace aplikace PowerPoint</vt:lpstr>
      <vt:lpstr>Köppenova klasifikace</vt:lpstr>
      <vt:lpstr>Klasifikace klimatu podle Alisova</vt:lpstr>
      <vt:lpstr>Quittova klasifikace podnebí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PODNEBÍ, PODNEBNÉ PÁSY</dc:title>
  <dc:creator>Kateřina Gorčíková</dc:creator>
  <cp:lastModifiedBy>Kateřina Gorčíková</cp:lastModifiedBy>
  <cp:revision>37</cp:revision>
  <dcterms:created xsi:type="dcterms:W3CDTF">2023-02-19T15:37:51Z</dcterms:created>
  <dcterms:modified xsi:type="dcterms:W3CDTF">2024-03-11T12:42:54Z</dcterms:modified>
</cp:coreProperties>
</file>