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224c3380e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224c3380e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224c3380e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224c3380e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224c3380e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224c3380e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224c3380ed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224c3380ed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224c3380ed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224c3380ed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224c3380ed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224c3380e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5960705d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5960705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5960705d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5960705d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24c3380e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24c3380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5960705d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5960705d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24c3380e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24c3380e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24c3380ed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24c3380e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24c3380ed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24c3380e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224c3380ed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224c3380e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A64D79"/>
                </a:solidFill>
              </a:rPr>
              <a:t>Invence, kompozice, stylizace</a:t>
            </a:r>
            <a:endParaRPr>
              <a:solidFill>
                <a:srgbClr val="A64D79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0627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Stylizace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311700" y="1017725"/>
            <a:ext cx="8520600" cy="426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jazykové ztvárnění obsahu, který byl připraven ve fázi invenční a kompoziční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Postupy: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od bezděčného (nahodilého) k záměrnému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od  od nespisovného jazyka k spisovnému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formování obsahu ke kultivovanému projevu: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vhodnost jazykových prostředků vzhledem k tématu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vhodnost jazykových prostředků vzhledem k funkci projevu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Zásady: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plnovýznamové slovní druhy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spojovací výrazy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stavba vět (a vnitřní souvislost textu = mikrokompozice)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návaznost vět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C27BA0"/>
                </a:solidFill>
              </a:rPr>
              <a:t>Pro další řečový vývoj žáka je důležité, aby nebyl veden k tomu, </a:t>
            </a:r>
            <a:br>
              <a:rPr b="1" lang="it" sz="2000">
                <a:solidFill>
                  <a:srgbClr val="C27BA0"/>
                </a:solidFill>
              </a:rPr>
            </a:br>
            <a:r>
              <a:rPr b="1" lang="it" sz="2000">
                <a:solidFill>
                  <a:srgbClr val="C27BA0"/>
                </a:solidFill>
              </a:rPr>
              <a:t>že existuje pouze jeden jediný správný způsob, jak určitý obsah jazykově ztvárnit.</a:t>
            </a:r>
            <a:endParaRPr b="1" sz="2000">
              <a:solidFill>
                <a:srgbClr val="C27BA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2000">
                <a:solidFill>
                  <a:srgbClr val="A64D79"/>
                </a:solidFill>
              </a:rPr>
              <a:t>Stylizace má být vlastní (= osobitý) způsob ztvárnění daného tématu.</a:t>
            </a:r>
            <a:endParaRPr b="1" sz="2000">
              <a:solidFill>
                <a:srgbClr val="A64D7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Příliš detailní kompoziční fáze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311700" y="1152475"/>
            <a:ext cx="8520600" cy="375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Vede k: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uniformismu (jednotnost v obsahu, kompozici i stylizaci)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stylizačnímu sjednocení jazykových projevů u všech žáků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potlačení a brždění žákovy osobnosti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ignorace žákovy potřeby autenticky se vyjadřovat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fixace žáka na učitelem předložený obsah a jazykové ztvárnění = naplnit očekávání a požadavky učitele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Pozor!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25" name="Google Shape;12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000">
                <a:solidFill>
                  <a:srgbClr val="C27BA0"/>
                </a:solidFill>
              </a:rPr>
              <a:t>Hledisko jazykové správnosti nenecháváme až do stylizační fáze nácviku souvislého jazykového projevu ve 2. nebo až 3. ročníku.</a:t>
            </a:r>
            <a:endParaRPr b="1" sz="2000">
              <a:solidFill>
                <a:srgbClr val="C27BA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C27BA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C27BA0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2000">
                <a:solidFill>
                  <a:srgbClr val="C27BA0"/>
                </a:solidFill>
              </a:rPr>
              <a:t>Zřetel ke spisovnému jazyku uplatňujeme již v 1. ročníku </a:t>
            </a:r>
            <a:r>
              <a:rPr b="1" lang="it" sz="2000">
                <a:solidFill>
                  <a:srgbClr val="C27BA0"/>
                </a:solidFill>
                <a:highlight>
                  <a:schemeClr val="lt1"/>
                </a:highlight>
              </a:rPr>
              <a:t>– postupně, nenásilně, především vlastním příkladem.</a:t>
            </a:r>
            <a:endParaRPr b="1" sz="2000">
              <a:solidFill>
                <a:srgbClr val="C27BA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Splývání fází invence, kompozice, stylizace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31" name="Google Shape;131;p26"/>
          <p:cNvSpPr txBox="1"/>
          <p:nvPr>
            <p:ph idx="1" type="body"/>
          </p:nvPr>
        </p:nvSpPr>
        <p:spPr>
          <a:xfrm>
            <a:off x="311700" y="1122000"/>
            <a:ext cx="8520600" cy="402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při hromadném = kolektivním vytváření souvislých jazykových projevů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Zásady vytváření kolektivních jazykových projevů: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vhodné téma (blízké všem členům tvůrčí skupiny)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vhodné je sestavování příběhu podle dané osnovy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sestavování příběhu podle obrázkové osnovy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kompoziční složka: zajišťována učitelovým provázením a vedením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Riziko/negativa kolektivních jazykových projevů: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nesmí převažovat nad individuální tvorbou jazykových projevů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už ve 3. ročníku: silná tendence napodobovat cizí jazykový projev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omezení osobitého projevu každého žáka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Zdroje:</a:t>
            </a:r>
            <a:endParaRPr/>
          </a:p>
        </p:txBody>
      </p:sp>
      <p:sp>
        <p:nvSpPr>
          <p:cNvPr id="137" name="Google Shape;137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HUBÁČEK, Josef. </a:t>
            </a:r>
            <a:r>
              <a:rPr i="1" lang="it"/>
              <a:t>Didaktika slohu</a:t>
            </a:r>
            <a:r>
              <a:rPr lang="it"/>
              <a:t>. Praha: SPN, 1989.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Kladení otázek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929825"/>
            <a:ext cx="8520600" cy="41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nejjednodušší typ: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odpovídání změněným slovosledem</a:t>
            </a:r>
            <a:endParaRPr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/>
              <a:t>Byl Honzík v kroužku? </a:t>
            </a:r>
            <a:r>
              <a:rPr i="1" lang="it" sz="1600">
                <a:highlight>
                  <a:schemeClr val="lt1"/>
                </a:highlight>
              </a:rPr>
              <a:t>– </a:t>
            </a:r>
            <a:r>
              <a:rPr i="1" lang="it"/>
              <a:t> Honzík byl v kroužku.</a:t>
            </a:r>
            <a:endParaRPr i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obtížnější typ: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otázky týkající se několika prvků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	</a:t>
            </a:r>
            <a:r>
              <a:rPr i="1" lang="it"/>
              <a:t>Babička vaří polévku. Honzík jí pomáhá.</a:t>
            </a:r>
            <a:endParaRPr i="1" sz="1600">
              <a:highlight>
                <a:schemeClr val="lt1"/>
              </a:highlight>
            </a:endParaRPr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>
                <a:highlight>
                  <a:schemeClr val="lt1"/>
                </a:highlight>
              </a:rPr>
              <a:t>Kdo vaří polévku? </a:t>
            </a:r>
            <a:r>
              <a:rPr i="1" lang="it">
                <a:highlight>
                  <a:schemeClr val="lt1"/>
                </a:highlight>
              </a:rPr>
              <a:t>– Polévku vaří babička.</a:t>
            </a:r>
            <a:endParaRPr i="1">
              <a:highlight>
                <a:schemeClr val="lt1"/>
              </a:highlight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it">
                <a:highlight>
                  <a:schemeClr val="lt1"/>
                </a:highlight>
              </a:rPr>
              <a:t>		Co dělají babička a Honzík? – Vaří polévku.</a:t>
            </a:r>
            <a:endParaRPr i="1"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  <a:highlight>
                  <a:schemeClr val="lt1"/>
                </a:highlight>
              </a:rPr>
              <a:t>nejobtížnější otázky:</a:t>
            </a:r>
            <a:endParaRPr b="1">
              <a:solidFill>
                <a:srgbClr val="C27BA0"/>
              </a:solidFill>
              <a:highlight>
                <a:schemeClr val="lt1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>
                <a:highlight>
                  <a:schemeClr val="lt1"/>
                </a:highlight>
              </a:rPr>
              <a:t>otázky zjišťující příčinu, okolnosti – vyžadují rozsáhlejší odpovědi (souvětí)</a:t>
            </a:r>
            <a:endParaRPr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it">
                <a:highlight>
                  <a:schemeClr val="lt1"/>
                </a:highlight>
              </a:rPr>
              <a:t>	Proč se mamince připálila bábovka?</a:t>
            </a:r>
            <a:endParaRPr i="1"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Volba tématu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87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Možné chyby ve výběru: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téma v rozporu se slohovým postupem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i="1" lang="it"/>
              <a:t>Vypravování o práci na zahradě</a:t>
            </a:r>
            <a:r>
              <a:rPr lang="it"/>
              <a:t> </a:t>
            </a:r>
            <a:r>
              <a:rPr lang="it">
                <a:highlight>
                  <a:schemeClr val="lt1"/>
                </a:highlight>
              </a:rPr>
              <a:t>– slohový postup popisný (popis postupu práce)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přecenění možností žáků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místo reprodukce příběhu zadání vyprávět celý obsah příběhu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náročnost srovnávání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 přes dostatečnou znalost dané problematiky, i pro žáky 4. ročníku velmi obtížné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i="1" lang="it"/>
              <a:t>Jak se žije ve městě a jak na venkově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AutoNum type="alphaLcParenR"/>
            </a:pPr>
            <a:r>
              <a:rPr b="1" lang="it">
                <a:solidFill>
                  <a:srgbClr val="C27BA0"/>
                </a:solidFill>
              </a:rPr>
              <a:t>nenosná témata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i="1" lang="it"/>
              <a:t>Popis tužky, Popis pastelky, Mé vodové barvy</a:t>
            </a:r>
            <a:endParaRPr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Vhodnost tématu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945500"/>
            <a:ext cx="8520600" cy="428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věcný obsah zvoleného tématu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vhodnější volná témata (raději dvě) + obohacení o úvodní rozhovor (otevření pro fantazii, sdílení nápadů, osobních zkušeností) </a:t>
            </a:r>
            <a:r>
              <a:rPr lang="it">
                <a:highlight>
                  <a:schemeClr val="lt1"/>
                </a:highlight>
              </a:rPr>
              <a:t>– následná možnost dohody na jednom z témat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společné rámcové téma: </a:t>
            </a:r>
            <a:r>
              <a:rPr i="1" lang="it"/>
              <a:t>Náš výlet, V naší třídě o velké přestávce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Nevhodná témata pro 1. stupeň: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vytváření osudu věcí: </a:t>
            </a:r>
            <a:r>
              <a:rPr i="1" lang="it"/>
              <a:t>Na co myslí moje aktovka, Proč jsem skončil na smetišti</a:t>
            </a:r>
            <a:endParaRPr i="1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vytváření řeči věcí, zvířat: </a:t>
            </a:r>
            <a:r>
              <a:rPr i="1" lang="it"/>
              <a:t>Co si povídaly hračky ve výloze, O čem si povídají babiččiny slepice v kurníku</a:t>
            </a:r>
            <a:endParaRPr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Stylizace nadpisu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017725"/>
            <a:ext cx="8520600" cy="420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vytváření jazykového projevu k zadanému nadpisu</a:t>
            </a:r>
            <a:r>
              <a:rPr lang="it"/>
              <a:t> (téma obsaženo </a:t>
            </a:r>
            <a:br>
              <a:rPr lang="it"/>
            </a:br>
            <a:r>
              <a:rPr lang="it"/>
              <a:t>v nadpise)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lphaLcParenR"/>
            </a:pPr>
            <a:r>
              <a:rPr b="1" lang="it"/>
              <a:t>vytváření nadpisu k zadanému jazykovému projevu</a:t>
            </a:r>
            <a:endParaRPr b="1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C27BA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Zásady vytváření nadpisu: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stručnost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výstižnost: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obsahová</a:t>
            </a:r>
            <a:endParaRPr/>
          </a:p>
          <a:p>
            <a:pPr indent="-3175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ideová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originalita (ne však na úkor stručnosti a výstižnosti)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práce s vytvářením a hodnocením nadpisů: až od 3./4. ročníku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Základní fáze nácviku souvislého jazykového projevu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865775"/>
            <a:ext cx="8520600" cy="270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2400">
                <a:solidFill>
                  <a:srgbClr val="C27BA0"/>
                </a:solidFill>
              </a:rPr>
              <a:t>Invence</a:t>
            </a:r>
            <a:endParaRPr b="1" sz="2400">
              <a:solidFill>
                <a:srgbClr val="C27BA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2400">
                <a:solidFill>
                  <a:srgbClr val="C27BA0"/>
                </a:solidFill>
              </a:rPr>
              <a:t>Kompozice</a:t>
            </a:r>
            <a:endParaRPr b="1" sz="2400">
              <a:solidFill>
                <a:srgbClr val="C27BA0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it" sz="2400">
                <a:solidFill>
                  <a:srgbClr val="C27BA0"/>
                </a:solidFill>
              </a:rPr>
              <a:t>Stylizace</a:t>
            </a:r>
            <a:endParaRPr b="1" sz="2400">
              <a:solidFill>
                <a:srgbClr val="C27B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Invence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2 úkoly:</a:t>
            </a:r>
            <a:endParaRPr b="1"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b="1" lang="it">
                <a:solidFill>
                  <a:srgbClr val="C27BA0"/>
                </a:solidFill>
              </a:rPr>
              <a:t>obsahové vymezení tématu:</a:t>
            </a:r>
            <a:endParaRPr b="1">
              <a:solidFill>
                <a:srgbClr val="C27BA0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nejčastěji prostřednictvím rozhovoru učitele s žáky: aktivizace slovní zásoby, ujasnění, že žáci téma zvládnou zpracovat, motivační funkce</a:t>
            </a:r>
            <a:endParaRPr sz="1800"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27BA0"/>
              </a:buClr>
              <a:buSzPts val="1800"/>
              <a:buChar char="●"/>
            </a:pPr>
            <a:r>
              <a:rPr b="1" lang="it">
                <a:solidFill>
                  <a:srgbClr val="C27BA0"/>
                </a:solidFill>
              </a:rPr>
              <a:t>látkové omezení tématu = zpřesnění, specifikace:</a:t>
            </a:r>
            <a:endParaRPr b="1">
              <a:solidFill>
                <a:srgbClr val="C27BA0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vyhnutí se bezbřehosti a mnohoznačnosti, nutnost obsahové prvky redukovat, usměrnit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i="1" lang="it" sz="1800"/>
              <a:t>Moje oblíbená hračka</a:t>
            </a:r>
            <a:r>
              <a:rPr lang="it" sz="1800"/>
              <a:t>: Učitel upozorní na to, že se jedná o popis hračky, nikoliv o vyprávění, jak jsme hračku získali.</a:t>
            </a:r>
            <a:endParaRPr sz="1800">
              <a:solidFill>
                <a:srgbClr val="C27BA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invence nutná u </a:t>
            </a:r>
            <a:r>
              <a:rPr b="1" lang="it"/>
              <a:t>produkce</a:t>
            </a:r>
            <a:r>
              <a:rPr lang="it"/>
              <a:t> jazykového projevu (ne tolik u reprodukce)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pomáhá všem, ale především slabším žákům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ani vysoký zájem o téma nenahradí invenční fázi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t">
                <a:solidFill>
                  <a:srgbClr val="C27BA0"/>
                </a:solidFill>
              </a:rPr>
              <a:t>Tzn.:</a:t>
            </a:r>
            <a:r>
              <a:rPr lang="it">
                <a:solidFill>
                  <a:srgbClr val="C27BA0"/>
                </a:solidFill>
              </a:rPr>
              <a:t> I dobrý žák ml. šk. věku bez zařazení invenční fáze vytváří nesoustavný </a:t>
            </a:r>
            <a:br>
              <a:rPr lang="it">
                <a:solidFill>
                  <a:srgbClr val="C27BA0"/>
                </a:solidFill>
              </a:rPr>
            </a:br>
            <a:r>
              <a:rPr lang="it">
                <a:solidFill>
                  <a:srgbClr val="C27BA0"/>
                </a:solidFill>
              </a:rPr>
              <a:t>a přeházený jazykový projev (přílišná situačnost, vynechání i podstatných částí obsahu, možná nesrozumitelnost projevu)</a:t>
            </a:r>
            <a:endParaRPr>
              <a:solidFill>
                <a:srgbClr val="C27BA0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A64D79"/>
                </a:solidFill>
              </a:rPr>
              <a:t>Kompozice</a:t>
            </a:r>
            <a:endParaRPr b="1">
              <a:solidFill>
                <a:srgbClr val="A64D79"/>
              </a:solidFill>
            </a:endParaRPr>
          </a:p>
        </p:txBody>
      </p:sp>
      <p:sp>
        <p:nvSpPr>
          <p:cNvPr id="102" name="Google Shape;102;p21"/>
          <p:cNvSpPr txBox="1"/>
          <p:nvPr>
            <p:ph idx="1" type="body"/>
          </p:nvPr>
        </p:nvSpPr>
        <p:spPr>
          <a:xfrm>
            <a:off x="311700" y="1017725"/>
            <a:ext cx="85206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= utřídění materiálu nashromážděného při invenci, uspořádání obsahových prvků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příprava k fázi kompozice již během invence (seřazení obsahových prvků, představa o konečné podobě projevu)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Kompozice jako pomoc pro slabší žáci:</a:t>
            </a:r>
            <a:endParaRPr b="1"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it"/>
              <a:t>mechanická paměť: potíže s odlišením podstatných věcí, zasazením </a:t>
            </a:r>
            <a:br>
              <a:rPr lang="it"/>
            </a:br>
            <a:r>
              <a:rPr lang="it"/>
              <a:t>do časového a příčinného rámce, neschopnost logicky třídit a seřazovat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C27BA0"/>
                </a:solidFill>
              </a:rPr>
              <a:t>Procvičování kompozice:</a:t>
            </a:r>
            <a:endParaRPr b="1">
              <a:solidFill>
                <a:srgbClr val="C27BA0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vytváření osnovy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využití osnovy se zřetelem na slohový útvar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makrokompozice: řazení obsahových částí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mikrokompozice: jazykové navazování prvků obsahu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