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2297b93e5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2297b93e5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2297b93e5e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2297b93e5e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2297b93e5e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2297b93e5e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2297b93e5e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2297b93e5e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2297b93e5e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2297b93e5e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2699707af4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2699707af4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26b08738b4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26b08738b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26b08738b4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26b08738b4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2699707af4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12699707af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26b08738b4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126b08738b4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699707af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699707af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2699707af4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2699707af4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26b08738b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126b08738b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22a3b11ae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122a3b11ae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297b93e5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297b93e5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297b93e5e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297b93e5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297b93e5e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297b93e5e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2699707af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2699707af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22a3b11ae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22a3b11ae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2699707af4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2699707af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2297b93e5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2297b93e5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duhovakocka.cz/obchod/magicon/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deskovehry.com/recenze-tik-tak-bum-junior-disney-trpaslici-hledaji-bombu/#:~:text=D%C4%9Btem%20rozv%C3%ADj%C3%AD%20p%C5%99edev%C5%A1%C3%ADm%20slovn%C3%AD%20z%C3%A1sobu,n%C3%A1kupu%20snad%20jen%20poh%C3%A1dkov%C3%A9%20lad%C4%9Bn%C3%AD.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www.czechency.org/slovnik/KOMUNIKA%C4%8CN%C3%8D%20SITUACE#:~:text=Soubor%20okolnost%C3%AD%2C%20za%20nich%C5%BE%20a,tuto%20%C4%8Dinnost%20spoluvytv%C3%A1%C5%99ej%C3%AD%20a%20ovliv%C5%88uj%C3%AD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8969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3D85C6"/>
                </a:solidFill>
              </a:rPr>
              <a:t>Mluvený projev </a:t>
            </a:r>
            <a:br>
              <a:rPr lang="it">
                <a:solidFill>
                  <a:srgbClr val="3D85C6"/>
                </a:solidFill>
              </a:rPr>
            </a:br>
            <a:r>
              <a:rPr lang="it">
                <a:solidFill>
                  <a:srgbClr val="3D85C6"/>
                </a:solidFill>
              </a:rPr>
              <a:t>a m</a:t>
            </a:r>
            <a:r>
              <a:rPr lang="it">
                <a:solidFill>
                  <a:srgbClr val="3D85C6"/>
                </a:solidFill>
              </a:rPr>
              <a:t>luvní cvičení</a:t>
            </a:r>
            <a:endParaRPr>
              <a:solidFill>
                <a:srgbClr val="3D85C6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4437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3D85C6"/>
                </a:solidFill>
              </a:rPr>
              <a:t>Mluvní cvičení podle typu podpory</a:t>
            </a:r>
            <a:endParaRPr b="1">
              <a:solidFill>
                <a:srgbClr val="3D85C6"/>
              </a:solidFill>
            </a:endParaRPr>
          </a:p>
        </p:txBody>
      </p:sp>
      <p:sp>
        <p:nvSpPr>
          <p:cNvPr id="108" name="Google Shape;108;p22"/>
          <p:cNvSpPr txBox="1"/>
          <p:nvPr>
            <p:ph idx="1" type="body"/>
          </p:nvPr>
        </p:nvSpPr>
        <p:spPr>
          <a:xfrm>
            <a:off x="311700" y="1152475"/>
            <a:ext cx="8520600" cy="382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000"/>
              <a:buAutoNum type="alphaLcParenR"/>
            </a:pPr>
            <a:r>
              <a:rPr b="1" lang="it" sz="2000">
                <a:solidFill>
                  <a:srgbClr val="6FA8DC"/>
                </a:solidFill>
              </a:rPr>
              <a:t>s textovou podporou:</a:t>
            </a:r>
            <a:endParaRPr b="1" sz="2000">
              <a:solidFill>
                <a:srgbClr val="6FA8DC"/>
              </a:solidFill>
            </a:endParaRPr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osnova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poznámky a citace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celý text určený k mluvenému projevu</a:t>
            </a:r>
            <a:endParaRPr/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000"/>
              <a:buAutoNum type="alphaLcParenR"/>
            </a:pPr>
            <a:r>
              <a:rPr b="1" lang="it" sz="2000">
                <a:solidFill>
                  <a:srgbClr val="6FA8DC"/>
                </a:solidFill>
              </a:rPr>
              <a:t>s vizuální podporou:</a:t>
            </a:r>
            <a:endParaRPr b="1" sz="2000">
              <a:solidFill>
                <a:srgbClr val="6FA8DC"/>
              </a:solidFill>
            </a:endParaRPr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obrázková podpora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prezentace</a:t>
            </a:r>
            <a:endParaRPr/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000"/>
              <a:buAutoNum type="alphaLcParenR"/>
            </a:pPr>
            <a:r>
              <a:rPr b="1" lang="it" sz="2000">
                <a:solidFill>
                  <a:srgbClr val="6FA8DC"/>
                </a:solidFill>
              </a:rPr>
              <a:t>bez podpory:</a:t>
            </a:r>
            <a:endParaRPr b="1" sz="2000">
              <a:solidFill>
                <a:srgbClr val="6FA8DC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žák provádí mluvní činnost bez jakékoliv vizuální či textové opory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3D85C6"/>
                </a:solidFill>
              </a:rPr>
              <a:t>Mluvní cvičení podle obsahu</a:t>
            </a:r>
            <a:endParaRPr b="1">
              <a:solidFill>
                <a:srgbClr val="3D85C6"/>
              </a:solidFill>
            </a:endParaRPr>
          </a:p>
        </p:txBody>
      </p:sp>
      <p:sp>
        <p:nvSpPr>
          <p:cNvPr id="114" name="Google Shape;114;p23"/>
          <p:cNvSpPr txBox="1"/>
          <p:nvPr>
            <p:ph idx="1" type="body"/>
          </p:nvPr>
        </p:nvSpPr>
        <p:spPr>
          <a:xfrm>
            <a:off x="311700" y="1017725"/>
            <a:ext cx="8520600" cy="412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000"/>
              <a:buAutoNum type="alphaLcParenR"/>
            </a:pPr>
            <a:r>
              <a:rPr b="1" lang="it" sz="2000">
                <a:solidFill>
                  <a:srgbClr val="6FA8DC"/>
                </a:solidFill>
              </a:rPr>
              <a:t>slavnostní mluvený projev</a:t>
            </a:r>
            <a:endParaRPr b="1" sz="2000">
              <a:solidFill>
                <a:srgbClr val="6FA8DC"/>
              </a:solidFill>
            </a:endParaRPr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blahopřání (</a:t>
            </a:r>
            <a:r>
              <a:rPr i="1" lang="it"/>
              <a:t>k narozeninám, k úspěchu na soutěži</a:t>
            </a:r>
            <a:r>
              <a:rPr lang="it"/>
              <a:t>)</a:t>
            </a:r>
            <a:endParaRPr/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proslov k výročí či jiné významné příležitosti (</a:t>
            </a:r>
            <a:r>
              <a:rPr i="1" lang="it"/>
              <a:t>nový kalendářní rok, nový školní rok, ukončení školního roku, státní svátek, den dětí, svátek matek</a:t>
            </a:r>
            <a:r>
              <a:rPr lang="it"/>
              <a:t>)</a:t>
            </a:r>
            <a:endParaRPr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000"/>
              <a:buAutoNum type="alphaLcParenR"/>
            </a:pPr>
            <a:r>
              <a:rPr b="1" lang="it" sz="2000">
                <a:solidFill>
                  <a:srgbClr val="6FA8DC"/>
                </a:solidFill>
              </a:rPr>
              <a:t>mluvený projev na odborné/naučné téma</a:t>
            </a:r>
            <a:endParaRPr b="1" sz="2000">
              <a:solidFill>
                <a:srgbClr val="6FA8DC"/>
              </a:solidFill>
            </a:endParaRPr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referát</a:t>
            </a:r>
            <a:endParaRPr/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prezentace</a:t>
            </a:r>
            <a:endParaRPr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000"/>
              <a:buAutoNum type="alphaLcParenR"/>
            </a:pPr>
            <a:r>
              <a:rPr b="1" lang="it" sz="2000">
                <a:solidFill>
                  <a:srgbClr val="6FA8DC"/>
                </a:solidFill>
              </a:rPr>
              <a:t>mluvený projev na zájmové téma</a:t>
            </a:r>
            <a:endParaRPr b="1" sz="2000">
              <a:solidFill>
                <a:srgbClr val="6FA8DC"/>
              </a:solidFill>
            </a:endParaRPr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 rodině</a:t>
            </a:r>
            <a:endParaRPr/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 volnočasové aktivitě</a:t>
            </a:r>
            <a:endParaRPr/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 kultuře (</a:t>
            </a:r>
            <a:r>
              <a:rPr i="1" lang="it"/>
              <a:t>divadlo, literatura, kulturní události, tradice</a:t>
            </a:r>
            <a:r>
              <a:rPr lang="it"/>
              <a:t>)</a:t>
            </a:r>
            <a:endParaRPr/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vlastní téma podle uvážení a osobních zájmů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3D85C6"/>
                </a:solidFill>
              </a:rPr>
              <a:t>Roviny mluveného projevu pro zpětnou vazbu</a:t>
            </a:r>
            <a:endParaRPr b="1">
              <a:solidFill>
                <a:srgbClr val="3D85C6"/>
              </a:solidFill>
            </a:endParaRPr>
          </a:p>
        </p:txBody>
      </p:sp>
      <p:sp>
        <p:nvSpPr>
          <p:cNvPr id="120" name="Google Shape;120;p24"/>
          <p:cNvSpPr txBox="1"/>
          <p:nvPr>
            <p:ph idx="1" type="body"/>
          </p:nvPr>
        </p:nvSpPr>
        <p:spPr>
          <a:xfrm>
            <a:off x="311700" y="1152475"/>
            <a:ext cx="87777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000"/>
              <a:buAutoNum type="alphaLcParenR"/>
            </a:pPr>
            <a:r>
              <a:rPr b="1" lang="it" sz="2000">
                <a:solidFill>
                  <a:srgbClr val="6FA8DC"/>
                </a:solidFill>
              </a:rPr>
              <a:t>obsahová stránka</a:t>
            </a:r>
            <a:endParaRPr b="1" sz="2000">
              <a:solidFill>
                <a:srgbClr val="6FA8DC"/>
              </a:solidFill>
            </a:endParaRPr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pragmatická rovina: </a:t>
            </a:r>
            <a:r>
              <a:rPr i="1" lang="it"/>
              <a:t>Byl naplněn záměr přednesu?</a:t>
            </a:r>
            <a:endParaRPr i="1"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tematická rovina:</a:t>
            </a:r>
            <a:r>
              <a:rPr lang="it"/>
              <a:t> </a:t>
            </a:r>
            <a:r>
              <a:rPr i="1" lang="it"/>
              <a:t>Bylo téma naplněno obsahem?</a:t>
            </a:r>
            <a:endParaRPr i="1"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obsahová rovina:</a:t>
            </a:r>
            <a:r>
              <a:rPr lang="it"/>
              <a:t> </a:t>
            </a:r>
            <a:r>
              <a:rPr i="1" lang="it"/>
              <a:t>Byl obsah funkční? Byly podány podstatné informace?</a:t>
            </a:r>
            <a:endParaRPr i="1"/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000"/>
              <a:buAutoNum type="alphaLcParenR"/>
            </a:pPr>
            <a:r>
              <a:rPr b="1" lang="it" sz="2000">
                <a:solidFill>
                  <a:srgbClr val="6FA8DC"/>
                </a:solidFill>
              </a:rPr>
              <a:t>kompoziční stránka</a:t>
            </a:r>
            <a:endParaRPr b="1" sz="2000">
              <a:solidFill>
                <a:srgbClr val="6FA8DC"/>
              </a:solidFill>
            </a:endParaRPr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rovina koherence:</a:t>
            </a:r>
            <a:r>
              <a:rPr lang="it"/>
              <a:t> </a:t>
            </a:r>
            <a:r>
              <a:rPr i="1" lang="it"/>
              <a:t>Byl přednes celkově smysluplný (logické rozvržení myšlenek, systematičnost)?</a:t>
            </a:r>
            <a:endParaRPr i="1"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rovina koheze:</a:t>
            </a:r>
            <a:r>
              <a:rPr lang="it"/>
              <a:t> </a:t>
            </a:r>
            <a:r>
              <a:rPr i="1" lang="it"/>
              <a:t>Byl přednes souvislý, vnitřně vhodně propojený </a:t>
            </a:r>
            <a:br>
              <a:rPr i="1" lang="it"/>
            </a:br>
            <a:r>
              <a:rPr i="1" lang="it"/>
              <a:t>(užití spojovacích výrazů, plynulost textu)?</a:t>
            </a:r>
            <a:endParaRPr i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5"/>
          <p:cNvSpPr txBox="1"/>
          <p:nvPr>
            <p:ph idx="1" type="body"/>
          </p:nvPr>
        </p:nvSpPr>
        <p:spPr>
          <a:xfrm>
            <a:off x="311700" y="214325"/>
            <a:ext cx="8520600" cy="492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6FA8DC"/>
                </a:solidFill>
              </a:rPr>
              <a:t>c) </a:t>
            </a:r>
            <a:r>
              <a:rPr b="1" lang="it" sz="2000">
                <a:solidFill>
                  <a:srgbClr val="6FA8DC"/>
                </a:solidFill>
              </a:rPr>
              <a:t>stylizační stránka</a:t>
            </a:r>
            <a:endParaRPr b="1" sz="2000">
              <a:solidFill>
                <a:srgbClr val="6FA8DC"/>
              </a:solidFill>
            </a:endParaRPr>
          </a:p>
          <a:p>
            <a:pPr indent="-342900" lvl="0" marL="9144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rovina formy a postupu:</a:t>
            </a:r>
            <a:r>
              <a:rPr lang="it"/>
              <a:t> </a:t>
            </a:r>
            <a:r>
              <a:rPr i="1" lang="it"/>
              <a:t>Byl dodržen slohový postup/forma?</a:t>
            </a:r>
            <a:endParaRPr i="1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rovina stylizace: </a:t>
            </a:r>
            <a:r>
              <a:rPr i="1" lang="it"/>
              <a:t>Byly použity adekvátní stylizační prostředky vzhledem k danému projevu a jeho formě?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6FA8DC"/>
                </a:solidFill>
              </a:rPr>
              <a:t>d) gramatická stránka</a:t>
            </a:r>
            <a:endParaRPr b="1" sz="2000">
              <a:solidFill>
                <a:srgbClr val="6FA8DC"/>
              </a:solidFill>
            </a:endParaRPr>
          </a:p>
          <a:p>
            <a:pPr indent="-342900" lvl="0" marL="9144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rovina spisovného jazyka</a:t>
            </a:r>
            <a:endParaRPr b="1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rovina pravopisná:</a:t>
            </a:r>
            <a:r>
              <a:rPr lang="it"/>
              <a:t> s</a:t>
            </a:r>
            <a:r>
              <a:rPr i="1" lang="it"/>
              <a:t>právný výběr lexika, morfologická stránka, syntaktická rovina (především shoda přísudku s podmětem)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6FA8DC"/>
                </a:solidFill>
              </a:rPr>
              <a:t>e) paralingvální stránka</a:t>
            </a:r>
            <a:endParaRPr b="1" sz="2000">
              <a:solidFill>
                <a:srgbClr val="6FA8DC"/>
              </a:solidFill>
            </a:endParaRPr>
          </a:p>
          <a:p>
            <a:pPr indent="-342900" lvl="0" marL="9144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gestika</a:t>
            </a:r>
            <a:endParaRPr b="1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posturologie</a:t>
            </a:r>
            <a:endParaRPr b="1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oční kontakt</a:t>
            </a:r>
            <a:endParaRPr b="1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zvuková stránka:</a:t>
            </a:r>
            <a:r>
              <a:rPr lang="it"/>
              <a:t> </a:t>
            </a:r>
            <a:r>
              <a:rPr i="1" lang="it"/>
              <a:t>artikulace, tempo, hlasitost, barva hlasu</a:t>
            </a:r>
            <a:endParaRPr i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3D85C6"/>
                </a:solidFill>
              </a:rPr>
              <a:t>Hodnocení mluvních cvičení</a:t>
            </a:r>
            <a:endParaRPr b="1">
              <a:solidFill>
                <a:srgbClr val="3D85C6"/>
              </a:solidFill>
            </a:endParaRPr>
          </a:p>
        </p:txBody>
      </p:sp>
      <p:sp>
        <p:nvSpPr>
          <p:cNvPr id="131" name="Google Shape;131;p26"/>
          <p:cNvSpPr txBox="1"/>
          <p:nvPr>
            <p:ph idx="1" type="body"/>
          </p:nvPr>
        </p:nvSpPr>
        <p:spPr>
          <a:xfrm>
            <a:off x="311700" y="1084175"/>
            <a:ext cx="8727600" cy="405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000"/>
              <a:buAutoNum type="alphaLcParenR"/>
            </a:pPr>
            <a:r>
              <a:rPr b="1" lang="it" sz="2000">
                <a:solidFill>
                  <a:srgbClr val="6FA8DC"/>
                </a:solidFill>
              </a:rPr>
              <a:t>hodnocení učitelem</a:t>
            </a:r>
            <a:endParaRPr b="1" sz="2000">
              <a:solidFill>
                <a:srgbClr val="6FA8DC"/>
              </a:solidFill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000"/>
              <a:buAutoNum type="alphaLcParenR"/>
            </a:pPr>
            <a:r>
              <a:rPr b="1" lang="it" sz="2000">
                <a:solidFill>
                  <a:srgbClr val="6FA8DC"/>
                </a:solidFill>
              </a:rPr>
              <a:t>hodnocení žáky</a:t>
            </a:r>
            <a:endParaRPr b="1" sz="2000">
              <a:solidFill>
                <a:srgbClr val="6FA8DC"/>
              </a:solidFill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000"/>
              <a:buAutoNum type="alphaLcParenR"/>
            </a:pPr>
            <a:r>
              <a:rPr b="1" lang="it" sz="2000">
                <a:solidFill>
                  <a:srgbClr val="6FA8DC"/>
                </a:solidFill>
              </a:rPr>
              <a:t>sebehodnocení</a:t>
            </a:r>
            <a:endParaRPr b="1" sz="2000">
              <a:solidFill>
                <a:srgbClr val="6FA8DC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u="sng"/>
              <a:t>3 pravidla:</a:t>
            </a:r>
            <a:endParaRPr b="1" u="sng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it"/>
              <a:t>Z důvodu posílení/udržení motivace žáka preferujeme především sebehodnocení.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it"/>
              <a:t>V případě hodnocení ostatními spolužáky se zaměřujeme zejména </a:t>
            </a:r>
            <a:br>
              <a:rPr lang="it"/>
            </a:br>
            <a:r>
              <a:rPr lang="it"/>
              <a:t>na pozitivní zpětnou vazbu.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it"/>
              <a:t>Učitel pak poskytuje vhodně formulovanou konstruktivní kritiku.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3D85C6"/>
                </a:solidFill>
              </a:rPr>
              <a:t>Rozvoj mluveného projevu</a:t>
            </a:r>
            <a:endParaRPr b="1">
              <a:solidFill>
                <a:srgbClr val="3D85C6"/>
              </a:solidFill>
            </a:endParaRPr>
          </a:p>
        </p:txBody>
      </p:sp>
      <p:sp>
        <p:nvSpPr>
          <p:cNvPr id="137" name="Google Shape;137;p27"/>
          <p:cNvSpPr txBox="1"/>
          <p:nvPr>
            <p:ph idx="1" type="body"/>
          </p:nvPr>
        </p:nvSpPr>
        <p:spPr>
          <a:xfrm>
            <a:off x="311700" y="1322525"/>
            <a:ext cx="8520600" cy="336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000"/>
              <a:buChar char="●"/>
            </a:pPr>
            <a:r>
              <a:rPr b="1" lang="it" sz="2000">
                <a:solidFill>
                  <a:srgbClr val="6FA8DC"/>
                </a:solidFill>
              </a:rPr>
              <a:t>jazykolamy</a:t>
            </a:r>
            <a:endParaRPr b="1" sz="2000">
              <a:solidFill>
                <a:srgbClr val="6FA8DC"/>
              </a:solidFill>
            </a:endParaRPr>
          </a:p>
          <a:p>
            <a:pPr indent="-3556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000"/>
              <a:buChar char="●"/>
            </a:pPr>
            <a:r>
              <a:rPr b="1" lang="it" sz="2000">
                <a:solidFill>
                  <a:srgbClr val="6FA8DC"/>
                </a:solidFill>
              </a:rPr>
              <a:t>jednoduché říkanky, básničky</a:t>
            </a:r>
            <a:endParaRPr b="1" sz="2000">
              <a:solidFill>
                <a:srgbClr val="6FA8DC"/>
              </a:solidFill>
            </a:endParaRPr>
          </a:p>
          <a:p>
            <a:pPr indent="-3556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000"/>
              <a:buChar char="●"/>
            </a:pPr>
            <a:r>
              <a:rPr b="1" lang="it" sz="2000">
                <a:solidFill>
                  <a:srgbClr val="6FA8DC"/>
                </a:solidFill>
              </a:rPr>
              <a:t>společenské hry</a:t>
            </a:r>
            <a:endParaRPr b="1" sz="2000">
              <a:solidFill>
                <a:srgbClr val="6FA8DC"/>
              </a:solidFill>
            </a:endParaRPr>
          </a:p>
          <a:p>
            <a:pPr indent="-3556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000"/>
              <a:buChar char="●"/>
            </a:pPr>
            <a:r>
              <a:rPr b="1" lang="it" sz="2000">
                <a:solidFill>
                  <a:srgbClr val="6FA8DC"/>
                </a:solidFill>
              </a:rPr>
              <a:t>didaktické hry</a:t>
            </a:r>
            <a:endParaRPr b="1" sz="2000">
              <a:solidFill>
                <a:srgbClr val="6FA8DC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3D85C6"/>
                </a:solidFill>
              </a:rPr>
              <a:t>Práce s jazykolamy</a:t>
            </a:r>
            <a:endParaRPr b="1">
              <a:solidFill>
                <a:srgbClr val="3D85C6"/>
              </a:solidFill>
            </a:endParaRPr>
          </a:p>
        </p:txBody>
      </p:sp>
      <p:sp>
        <p:nvSpPr>
          <p:cNvPr id="143" name="Google Shape;143;p28"/>
          <p:cNvSpPr txBox="1"/>
          <p:nvPr>
            <p:ph idx="1" type="body"/>
          </p:nvPr>
        </p:nvSpPr>
        <p:spPr>
          <a:xfrm>
            <a:off x="311700" y="1084175"/>
            <a:ext cx="8520600" cy="405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ve skupině vymyslet jazykolam (klidně i vlastní)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zapsat na papír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naučit se správně vyslovovat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nakreslit k tomu výstižný obrázek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000">
                <a:solidFill>
                  <a:srgbClr val="6FA8DC"/>
                </a:solidFill>
              </a:rPr>
              <a:t>Typy:</a:t>
            </a:r>
            <a:endParaRPr b="1" sz="2000">
              <a:solidFill>
                <a:srgbClr val="6FA8DC"/>
              </a:solidFill>
            </a:endParaRPr>
          </a:p>
          <a:p>
            <a:pPr indent="-342900" lvl="0" marL="9144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Pan kaplan v kapli plakal.</a:t>
            </a:r>
            <a:endParaRPr i="1"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Pan Prokop poklop prokop.</a:t>
            </a:r>
            <a:endParaRPr i="1"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Prut plul po proudu.</a:t>
            </a:r>
            <a:endParaRPr i="1"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Královna Klára na klavír hrála.</a:t>
            </a:r>
            <a:endParaRPr i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3D85C6"/>
                </a:solidFill>
              </a:rPr>
              <a:t>Práce s říkankou, krátkou básničkou</a:t>
            </a:r>
            <a:endParaRPr b="1">
              <a:solidFill>
                <a:srgbClr val="3D85C6"/>
              </a:solidFill>
            </a:endParaRPr>
          </a:p>
        </p:txBody>
      </p:sp>
      <p:sp>
        <p:nvSpPr>
          <p:cNvPr id="149" name="Google Shape;149;p29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učitel vybere kratičkou lehce zapamatovatelnou básničku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žáci se ji během chvilky nazpaměť naučí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dobrovolníci ji pak zarecitují na jeden nádech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6FA8DC"/>
                </a:solidFill>
              </a:rPr>
              <a:t>Typy:</a:t>
            </a:r>
            <a:endParaRPr b="1" sz="2000">
              <a:solidFill>
                <a:srgbClr val="6FA8DC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Svině běží uličkou / a švec za ní s paličkou. / Svině křičí ninini, / netrhej mi štětiny!</a:t>
            </a:r>
            <a:endParaRPr i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Hádaly se dvě babičky / o kousíček másla, / chytili se za drdůlek, / jedna druhou třásla.</a:t>
            </a:r>
            <a:endParaRPr i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Žába leží v kaluži, / plače ze žalu, / že má žabák v žaludku / její žížalu.</a:t>
            </a:r>
            <a:endParaRPr i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3D85C6"/>
                </a:solidFill>
              </a:rPr>
              <a:t>Společenské hry k rozvoji mluveného projevu</a:t>
            </a:r>
            <a:endParaRPr b="1">
              <a:solidFill>
                <a:srgbClr val="3D85C6"/>
              </a:solidFill>
            </a:endParaRPr>
          </a:p>
        </p:txBody>
      </p:sp>
      <p:sp>
        <p:nvSpPr>
          <p:cNvPr id="155" name="Google Shape;155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200">
                <a:solidFill>
                  <a:srgbClr val="6FA8DC"/>
                </a:solidFill>
              </a:rPr>
              <a:t>Magicon</a:t>
            </a:r>
            <a:endParaRPr b="1" sz="2200">
              <a:solidFill>
                <a:srgbClr val="6FA8DC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BF9000"/>
              </a:buClr>
              <a:buSzPts val="1800"/>
              <a:buChar char="-"/>
            </a:pPr>
            <a:r>
              <a:rPr lang="it" u="sng">
                <a:solidFill>
                  <a:srgbClr val="BF9000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karetní hra</a:t>
            </a:r>
            <a:endParaRPr>
              <a:solidFill>
                <a:srgbClr val="BF90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podporuje logické myšlení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zlepšuje postřeh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umožňuje tvořit příběhy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4 typy herních aktivit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pro hráče od 7 let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6FA8DC"/>
                </a:solidFill>
              </a:rPr>
              <a:t>Tik tak, bum! Junior</a:t>
            </a:r>
            <a:endParaRPr b="1" sz="2000">
              <a:solidFill>
                <a:srgbClr val="6FA8DC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BF9000"/>
              </a:buClr>
              <a:buSzPts val="1800"/>
              <a:buChar char="-"/>
            </a:pPr>
            <a:r>
              <a:rPr lang="it" u="sng">
                <a:solidFill>
                  <a:srgbClr val="BF9000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karetní hra</a:t>
            </a:r>
            <a:endParaRPr>
              <a:solidFill>
                <a:srgbClr val="BF90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vystižení obrázku jedním slovem, všichni v kole musí vymyslet vystihující slovo/slovní spojení/větu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časový limit stanovuje tikající bomba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vhodná korekce dospělým (platnost vymyšlených slov k obrázku)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3D85C6"/>
                </a:solidFill>
              </a:rPr>
              <a:t>Komunikační situace</a:t>
            </a:r>
            <a:endParaRPr b="1">
              <a:solidFill>
                <a:srgbClr val="3D85C6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084175"/>
            <a:ext cx="8520600" cy="405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soubor okolností za kterých a ve kterých probíhá řečová činnost (= komunikace, řečové jednání, jazyková interakce)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tyto okolnosti řečovou činnost spoluvytvářejí a ovlivňují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D9EEB"/>
                </a:solidFill>
              </a:rPr>
              <a:t>Účastníci KS:</a:t>
            </a:r>
            <a:endParaRPr b="1">
              <a:solidFill>
                <a:srgbClr val="6D9EEB"/>
              </a:solidFill>
            </a:endParaRPr>
          </a:p>
          <a:p>
            <a:pPr indent="-342900" lvl="0" marL="9144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mluvčí/pisatel</a:t>
            </a:r>
            <a:endParaRPr/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adresát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D9EEB"/>
                </a:solidFill>
              </a:rPr>
              <a:t>Základní okolnosti komunikační situace:</a:t>
            </a:r>
            <a:endParaRPr b="1">
              <a:solidFill>
                <a:srgbClr val="6D9EEB"/>
              </a:solidFill>
            </a:endParaRPr>
          </a:p>
          <a:p>
            <a:pPr indent="-342900" lvl="0" marL="9144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místo promluvy</a:t>
            </a:r>
            <a:endParaRPr/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čas promluvy</a:t>
            </a:r>
            <a:endParaRPr/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obsah téma a obsah promluvy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3D85C6"/>
                </a:solidFill>
              </a:rPr>
              <a:t>Didaktické hry k rozvoji mluveného projevu</a:t>
            </a:r>
            <a:endParaRPr b="1">
              <a:solidFill>
                <a:srgbClr val="3D85C6"/>
              </a:solidFill>
            </a:endParaRPr>
          </a:p>
        </p:txBody>
      </p:sp>
      <p:sp>
        <p:nvSpPr>
          <p:cNvPr id="166" name="Google Shape;166;p32"/>
          <p:cNvSpPr txBox="1"/>
          <p:nvPr>
            <p:ph idx="1" type="body"/>
          </p:nvPr>
        </p:nvSpPr>
        <p:spPr>
          <a:xfrm>
            <a:off x="311700" y="1152475"/>
            <a:ext cx="8520600" cy="38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6FA8DC"/>
                </a:solidFill>
              </a:rPr>
              <a:t>Rande</a:t>
            </a:r>
            <a:endParaRPr b="1" sz="2000">
              <a:solidFill>
                <a:srgbClr val="6FA8DC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podle počtu žáků vytvořený časový harmonogram (20 žáků = 19 termínů setkání); není to nutné, může být i méně termínů na výběr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čas domlouvání rande: Žáci chodí po třídě a domlouvají si schůzky na konkrétní časy.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den D: V randící den probíhají schůzky (2</a:t>
            </a:r>
            <a:r>
              <a:rPr lang="it" sz="1600">
                <a:highlight>
                  <a:schemeClr val="lt1"/>
                </a:highlight>
              </a:rPr>
              <a:t>–</a:t>
            </a:r>
            <a:r>
              <a:rPr lang="it"/>
              <a:t>3 minuty, max. 5 minut). </a:t>
            </a:r>
            <a:br>
              <a:rPr lang="it"/>
            </a:br>
            <a:r>
              <a:rPr lang="it"/>
              <a:t>Žáci se ptají na informace, které potřebují zjistit.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3"/>
          <p:cNvSpPr txBox="1"/>
          <p:nvPr>
            <p:ph idx="1" type="body"/>
          </p:nvPr>
        </p:nvSpPr>
        <p:spPr>
          <a:xfrm>
            <a:off x="311700" y="794225"/>
            <a:ext cx="8520600" cy="377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6FA8DC"/>
                </a:solidFill>
              </a:rPr>
              <a:t>Burza</a:t>
            </a:r>
            <a:endParaRPr b="1" sz="2000">
              <a:solidFill>
                <a:srgbClr val="6FA8DC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obdoba hry Kufr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lístky podle finanční hodnoty = slova podle obtížnosti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Pokud žák prozradí dané slovo nebo řekne slovo příbuzné, skupina musí odevzdat peníze v hodnotě daného lístku.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výběr slov: </a:t>
            </a:r>
            <a:r>
              <a:rPr i="1" lang="it"/>
              <a:t>podstatná jména (konkrétní i známá abstraktní), slovní spojení (podstatné jméno a přídavné jméno), slovesa, přísloví</a:t>
            </a:r>
            <a:endParaRPr i="1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4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Zdroje:</a:t>
            </a:r>
            <a:endParaRPr/>
          </a:p>
        </p:txBody>
      </p:sp>
      <p:sp>
        <p:nvSpPr>
          <p:cNvPr id="177" name="Google Shape;177;p34"/>
          <p:cNvSpPr txBox="1"/>
          <p:nvPr>
            <p:ph idx="1" type="body"/>
          </p:nvPr>
        </p:nvSpPr>
        <p:spPr>
          <a:xfrm>
            <a:off x="151275" y="865325"/>
            <a:ext cx="8837400" cy="42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HIRSCHOVÁ, Milada. Komunikační situace. </a:t>
            </a:r>
            <a:r>
              <a:rPr i="1" lang="it"/>
              <a:t>CzechEn</a:t>
            </a:r>
            <a:r>
              <a:rPr i="1" lang="it" sz="1900"/>
              <a:t>cy</a:t>
            </a:r>
            <a:r>
              <a:rPr lang="it" sz="1900"/>
              <a:t> </a:t>
            </a:r>
            <a:r>
              <a:rPr lang="it" sz="1900">
                <a:highlight>
                  <a:srgbClr val="FFFFFF"/>
                </a:highlight>
              </a:rPr>
              <a:t>[online]. </a:t>
            </a:r>
            <a:r>
              <a:rPr lang="it" sz="1900">
                <a:highlight>
                  <a:srgbClr val="FFFFFF"/>
                </a:highlight>
              </a:rPr>
              <a:t>[cit. 2022-04-30]. Dostupné z:</a:t>
            </a:r>
            <a:r>
              <a:rPr lang="it"/>
              <a:t> </a:t>
            </a:r>
            <a:r>
              <a:rPr lang="it" u="sng">
                <a:solidFill>
                  <a:schemeClr val="hlink"/>
                </a:solidFill>
                <a:hlinkClick r:id="rId3"/>
              </a:rPr>
              <a:t>https://www.czechency.org/slovnik/KOMUNIKAČNÍ%20SITUACE#:~:text=Soubor%20okolností%2C%20za%20nichž%20a,tuto%20činnost%20spoluvytvářejí%20a%20ovlivňují</a:t>
            </a:r>
            <a:r>
              <a:rPr lang="it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it"/>
              <a:t>ČECHOVÁ, Marie. </a:t>
            </a:r>
            <a:r>
              <a:rPr i="1" lang="it"/>
              <a:t>Vyučování slohu: úvod do teorie.</a:t>
            </a:r>
            <a:r>
              <a:rPr lang="it"/>
              <a:t> Praha: SPN, 1985. Odborná literatura pro učitele.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ČECHOVÁ, Marie a Vlastimil STYBLÍK. </a:t>
            </a:r>
            <a:r>
              <a:rPr i="1" lang="it"/>
              <a:t>Didaktika češtiny: vysokoškolská učebnice pro studenty studijního oboru 76-12-8 Učitelství všeobecně vzdělávacích předmětů na filozofických a pedagogických fakultách.</a:t>
            </a:r>
            <a:r>
              <a:rPr lang="it"/>
              <a:t> Praha: SPN, 1989. Učebnice pro vysoké školy. ISBN 80-04-22439-3.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it"/>
              <a:t>ČECHOVÁ, Marie. </a:t>
            </a:r>
            <a:r>
              <a:rPr i="1" lang="it"/>
              <a:t>Čeština a její vyučování: Didaktika českého jazyka pro učitele základních a středních škol a pro studenty učitelství</a:t>
            </a:r>
            <a:r>
              <a:rPr lang="it"/>
              <a:t>. Praha: SPN - pedagogické nakladatelství, 1998. ISBN 80-85937-47-6.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it"/>
              <a:t>HUBÁČEK, Josef. </a:t>
            </a:r>
            <a:r>
              <a:rPr i="1" lang="it"/>
              <a:t>Didaktika slohu</a:t>
            </a:r>
            <a:r>
              <a:rPr lang="it"/>
              <a:t>. Praha: SPN, 1989.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it"/>
              <a:t>KRŮŽELOVÁ, Markéta. M</a:t>
            </a:r>
            <a:r>
              <a:rPr i="1" lang="it"/>
              <a:t>áme rádi sloh: zábavné náměty k rozvoji klíčových kompetencí při výuce slohu</a:t>
            </a:r>
            <a:r>
              <a:rPr lang="it"/>
              <a:t>. 2. vyd. Praha: Portál, 2014. ISBN 978-80-262-0647-7.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3D85C6"/>
                </a:solidFill>
              </a:rPr>
              <a:t>Pěstování mluveného projevu</a:t>
            </a:r>
            <a:endParaRPr b="1">
              <a:solidFill>
                <a:srgbClr val="3D85C6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096775"/>
            <a:ext cx="8520600" cy="40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vědomá potřeba pěstovat kultivovaný mluvený projev od 70. let 20. století </a:t>
            </a:r>
            <a:br>
              <a:rPr lang="it"/>
            </a:br>
            <a:r>
              <a:rPr lang="it"/>
              <a:t>(na experimentálních gymnáziích)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925"/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 sz="2000">
                <a:solidFill>
                  <a:srgbClr val="6AA84F"/>
                </a:solidFill>
              </a:rPr>
              <a:t>Úroveň kultivovaného mluveného projevu (ani u dospělých) </a:t>
            </a:r>
            <a:br>
              <a:rPr b="1" i="1" lang="it" sz="2000">
                <a:solidFill>
                  <a:srgbClr val="6AA84F"/>
                </a:solidFill>
              </a:rPr>
            </a:br>
            <a:r>
              <a:rPr b="1" i="1" lang="it" sz="2000">
                <a:solidFill>
                  <a:srgbClr val="6AA84F"/>
                </a:solidFill>
              </a:rPr>
              <a:t>se nezdokonaluje automaticky. </a:t>
            </a:r>
            <a:br>
              <a:rPr b="1" i="1" lang="it" sz="2000">
                <a:solidFill>
                  <a:srgbClr val="6AA84F"/>
                </a:solidFill>
              </a:rPr>
            </a:br>
            <a:r>
              <a:rPr lang="it"/>
              <a:t>(M. Čechová a Vl. Styblík, 1989)</a:t>
            </a:r>
            <a:endParaRPr/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 </a:t>
            </a:r>
            <a:r>
              <a:rPr b="1" lang="it">
                <a:solidFill>
                  <a:srgbClr val="6FA8DC"/>
                </a:solidFill>
              </a:rPr>
              <a:t>Jak na něj ve výuce na základní škole:</a:t>
            </a:r>
            <a:endParaRPr b="1">
              <a:solidFill>
                <a:srgbClr val="6FA8DC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systematicky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cílevědomě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soustavně (= pravidelně)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3D85C6"/>
                </a:solidFill>
              </a:rPr>
              <a:t>Specifické prostředky mluveného projevu</a:t>
            </a:r>
            <a:endParaRPr b="1">
              <a:solidFill>
                <a:srgbClr val="3D85C6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322525"/>
            <a:ext cx="8520600" cy="360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intonace (</a:t>
            </a:r>
            <a:r>
              <a:rPr i="1" lang="it"/>
              <a:t>melodie hlasu, přízvuk</a:t>
            </a:r>
            <a:r>
              <a:rPr lang="it"/>
              <a:t>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frázování (</a:t>
            </a:r>
            <a:r>
              <a:rPr i="1" lang="it"/>
              <a:t>nádechy, pauzy)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artikulace (</a:t>
            </a:r>
            <a:r>
              <a:rPr i="1" lang="it"/>
              <a:t>správná výslovnost hlásek, spisovná výslovnost hlásek, srozumitelná výslovnost</a:t>
            </a:r>
            <a:r>
              <a:rPr lang="it"/>
              <a:t>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tempo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síla hlasu (</a:t>
            </a:r>
            <a:r>
              <a:rPr i="1" lang="it"/>
              <a:t>práce s dynamikou, vhodná hlasitost vzhledem k vzdálenosti posluchače a vzhledem k typu promluvy</a:t>
            </a:r>
            <a:r>
              <a:rPr lang="it"/>
              <a:t>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gestika (</a:t>
            </a:r>
            <a:r>
              <a:rPr i="1" lang="it"/>
              <a:t>pohyby rukou</a:t>
            </a:r>
            <a:r>
              <a:rPr lang="it"/>
              <a:t>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744350"/>
            <a:ext cx="8520600" cy="40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mimika (</a:t>
            </a:r>
            <a:r>
              <a:rPr i="1" lang="it"/>
              <a:t>pohyby mimických svalů v obličeji mluvčího</a:t>
            </a:r>
            <a:r>
              <a:rPr lang="it"/>
              <a:t>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posturologie (</a:t>
            </a:r>
            <a:r>
              <a:rPr i="1" lang="it"/>
              <a:t>způsob postoje během mluveného projevu</a:t>
            </a:r>
            <a:r>
              <a:rPr lang="it"/>
              <a:t>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oční kontakt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>
                <a:solidFill>
                  <a:srgbClr val="6AA84F"/>
                </a:solidFill>
              </a:rPr>
              <a:t>Kterých z výše uvedených prostředků si obecně nejčastěji všímáte u mluvčích?</a:t>
            </a:r>
            <a:endParaRPr i="1">
              <a:solidFill>
                <a:srgbClr val="6AA84F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>
                <a:solidFill>
                  <a:srgbClr val="6AA84F"/>
                </a:solidFill>
              </a:rPr>
              <a:t>Ve kterých z výše uvedených prostředků jste podle vašeho úsudku dobří?</a:t>
            </a:r>
            <a:endParaRPr i="1">
              <a:solidFill>
                <a:srgbClr val="6AA84F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>
                <a:solidFill>
                  <a:srgbClr val="6AA84F"/>
                </a:solidFill>
              </a:rPr>
              <a:t>Se kterými z výše uvedených prostředků budou podle vás žáci problém?</a:t>
            </a:r>
            <a:endParaRPr i="1">
              <a:solidFill>
                <a:srgbClr val="6AA84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3D85C6"/>
                </a:solidFill>
              </a:rPr>
              <a:t>Mluvní cvičení</a:t>
            </a:r>
            <a:endParaRPr b="1">
              <a:solidFill>
                <a:srgbClr val="3D85C6"/>
              </a:solidFill>
            </a:endParaRPr>
          </a:p>
        </p:txBody>
      </p:sp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1152475"/>
            <a:ext cx="8520600" cy="39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záměrná řečová aktivita, při níž žák vědomě používá </a:t>
            </a:r>
            <a:r>
              <a:rPr b="1" lang="it">
                <a:solidFill>
                  <a:srgbClr val="6D9EEB"/>
                </a:solidFill>
              </a:rPr>
              <a:t>spisovný jazyk</a:t>
            </a:r>
            <a:endParaRPr b="1">
              <a:solidFill>
                <a:srgbClr val="6D9EEB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neoddělitelná součást komunikační a slohové výchovy na 1. stupni ZŠ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6D9EEB"/>
                </a:solidFill>
              </a:rPr>
              <a:t>Je vymezeno:</a:t>
            </a:r>
            <a:endParaRPr b="1" sz="2000">
              <a:solidFill>
                <a:srgbClr val="6D9EEB"/>
              </a:solidFill>
            </a:endParaRPr>
          </a:p>
          <a:p>
            <a:pPr indent="-342900" lvl="0" marL="9144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časově</a:t>
            </a:r>
            <a:r>
              <a:rPr lang="it"/>
              <a:t>: stanovena minimální a maximální délka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tematicky </a:t>
            </a:r>
            <a:r>
              <a:rPr lang="it"/>
              <a:t>(případně obsahově)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případně </a:t>
            </a:r>
            <a:r>
              <a:rPr b="1" lang="it"/>
              <a:t>účelově</a:t>
            </a:r>
            <a:r>
              <a:rPr lang="it"/>
              <a:t>: Jaký účinek má mít mluvený projev na posluchače.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3D85C6"/>
                </a:solidFill>
              </a:rPr>
              <a:t>Požadavky na mluvní cvičení</a:t>
            </a:r>
            <a:endParaRPr b="1">
              <a:solidFill>
                <a:srgbClr val="3D85C6"/>
              </a:solidFill>
            </a:endParaRPr>
          </a:p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spisovný jazyk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zajímavé téma (pro mluvčího i posluchače)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obsahově naplněné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předvedení:</a:t>
            </a:r>
            <a:endParaRPr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logicky uspořádané</a:t>
            </a:r>
            <a:endParaRPr sz="1800"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plynulé</a:t>
            </a:r>
            <a:endParaRPr sz="1800"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poutavé</a:t>
            </a:r>
            <a:endParaRPr sz="1800"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srozumitelné (slyšitelnost, správná artikulace, vhodné tempo řeči)</a:t>
            </a:r>
            <a:endParaRPr sz="18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dodržení časového limitu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3D85C6"/>
                </a:solidFill>
              </a:rPr>
              <a:t>Typy mluvních cvičení podle počtu mluvčích</a:t>
            </a:r>
            <a:endParaRPr b="1">
              <a:solidFill>
                <a:srgbClr val="3D85C6"/>
              </a:solidFill>
            </a:endParaRPr>
          </a:p>
        </p:txBody>
      </p:sp>
      <p:sp>
        <p:nvSpPr>
          <p:cNvPr id="96" name="Google Shape;96;p20"/>
          <p:cNvSpPr txBox="1"/>
          <p:nvPr>
            <p:ph idx="1" type="body"/>
          </p:nvPr>
        </p:nvSpPr>
        <p:spPr>
          <a:xfrm>
            <a:off x="311700" y="14572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000"/>
              <a:buAutoNum type="alphaLcParenR"/>
            </a:pPr>
            <a:r>
              <a:rPr b="1" lang="it" sz="2000">
                <a:solidFill>
                  <a:srgbClr val="6FA8DC"/>
                </a:solidFill>
              </a:rPr>
              <a:t>monologická</a:t>
            </a:r>
            <a:endParaRPr b="1" sz="2000">
              <a:solidFill>
                <a:srgbClr val="6FA8DC"/>
              </a:solidFill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000"/>
              <a:buAutoNum type="alphaLcParenR"/>
            </a:pPr>
            <a:r>
              <a:rPr b="1" lang="it" sz="2000">
                <a:solidFill>
                  <a:srgbClr val="6FA8DC"/>
                </a:solidFill>
              </a:rPr>
              <a:t>dialogická</a:t>
            </a:r>
            <a:endParaRPr b="1" sz="2000">
              <a:solidFill>
                <a:srgbClr val="6FA8DC"/>
              </a:solidFill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000"/>
              <a:buAutoNum type="alphaLcParenR"/>
            </a:pPr>
            <a:r>
              <a:rPr b="1" lang="it" sz="2000">
                <a:solidFill>
                  <a:srgbClr val="6FA8DC"/>
                </a:solidFill>
              </a:rPr>
              <a:t>skupinová</a:t>
            </a:r>
            <a:endParaRPr b="1" sz="2000">
              <a:solidFill>
                <a:srgbClr val="6FA8DC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2000">
              <a:solidFill>
                <a:srgbClr val="3D85C6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3D85C6"/>
                </a:solidFill>
              </a:rPr>
              <a:t>Typy mluvních cvičení podle míry připravenosti</a:t>
            </a:r>
            <a:endParaRPr b="1">
              <a:solidFill>
                <a:srgbClr val="3D85C6"/>
              </a:solidFill>
            </a:endParaRPr>
          </a:p>
        </p:txBody>
      </p:sp>
      <p:sp>
        <p:nvSpPr>
          <p:cNvPr id="102" name="Google Shape;102;p21"/>
          <p:cNvSpPr txBox="1"/>
          <p:nvPr>
            <p:ph idx="1" type="body"/>
          </p:nvPr>
        </p:nvSpPr>
        <p:spPr>
          <a:xfrm>
            <a:off x="311700" y="1017725"/>
            <a:ext cx="8520600" cy="412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000"/>
              <a:buAutoNum type="alphaLcParenR"/>
            </a:pPr>
            <a:r>
              <a:rPr b="1" lang="it" sz="2000">
                <a:solidFill>
                  <a:srgbClr val="6FA8DC"/>
                </a:solidFill>
              </a:rPr>
              <a:t>připravená:</a:t>
            </a:r>
            <a:endParaRPr b="1" sz="2000">
              <a:solidFill>
                <a:srgbClr val="6FA8DC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důkladná příprava s osnovou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rozvité poznámky k obsahu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příprava formulací některých myšlenek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domácí příprava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školní příprava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000"/>
              <a:buAutoNum type="alphaLcParenR"/>
            </a:pPr>
            <a:r>
              <a:rPr b="1" lang="it" sz="2000">
                <a:solidFill>
                  <a:srgbClr val="6FA8DC"/>
                </a:solidFill>
              </a:rPr>
              <a:t>nepřipravená:</a:t>
            </a:r>
            <a:endParaRPr b="1" sz="2000">
              <a:solidFill>
                <a:srgbClr val="6FA8DC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zcela spontánní - jako řečová reakce na určitou aktuální situaci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aktuální rozhodnutí k realizaci mluvního cvičení; improvizační prvek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000"/>
              <a:buAutoNum type="alphaLcParenR"/>
            </a:pPr>
            <a:r>
              <a:rPr b="1" lang="it" sz="2000">
                <a:solidFill>
                  <a:srgbClr val="6FA8DC"/>
                </a:solidFill>
              </a:rPr>
              <a:t>polopřipravená:</a:t>
            </a:r>
            <a:endParaRPr b="1" sz="2000">
              <a:solidFill>
                <a:srgbClr val="6FA8DC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heslovitá osnova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poznámky k obsahu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