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b3d2882b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b3d2882b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26795216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2679521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b3d2882b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b3d2882b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b3d2882b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b3d2882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b3d2882b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b3d2882b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b3d2882b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b3d2882b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b3d2882b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b3d2882b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b3d2882b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b3d2882b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b3d2882b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b3d2882b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b3d2882b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b3d2882b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b3d2882b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b3d2882b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C27BA0"/>
                </a:solidFill>
              </a:rPr>
              <a:t>Souvislý psaný jazykový projev</a:t>
            </a:r>
            <a:endParaRPr>
              <a:solidFill>
                <a:srgbClr val="C27BA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Produkce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romanUcPeriod"/>
            </a:pPr>
            <a:r>
              <a:rPr b="1" lang="it">
                <a:solidFill>
                  <a:srgbClr val="A64D79"/>
                </a:solidFill>
              </a:rPr>
              <a:t>Přípravná etapa:</a:t>
            </a:r>
            <a:endParaRPr b="1">
              <a:solidFill>
                <a:srgbClr val="A64D79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otázky k danému obsahu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otázky k žákovým prožitkům a reálným zkušenostem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otázky uplatňované v řečových situacích (vyjádření žádosti, prosby, sdělení informace, rady)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romanUcPeriod"/>
            </a:pPr>
            <a:r>
              <a:rPr b="1" lang="it">
                <a:solidFill>
                  <a:srgbClr val="A64D79"/>
                </a:solidFill>
              </a:rPr>
              <a:t>Volba tématu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romanUcPeriod"/>
            </a:pPr>
            <a:r>
              <a:rPr b="1" lang="it">
                <a:solidFill>
                  <a:srgbClr val="A64D79"/>
                </a:solidFill>
              </a:rPr>
              <a:t>Stylizace nadpisu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romanUcPeriod"/>
            </a:pPr>
            <a:r>
              <a:rPr b="1" lang="it">
                <a:solidFill>
                  <a:srgbClr val="A64D79"/>
                </a:solidFill>
              </a:rPr>
              <a:t>Vytváření vlastního souvislého jazykového projevu:</a:t>
            </a:r>
            <a:endParaRPr b="1">
              <a:solidFill>
                <a:srgbClr val="A64D79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invence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kompozice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stylizace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Komplexní slohová práce s přípravou / bez přípravy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samostatná písemná slohová práce žáka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vrchol slohové činnosti žáka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4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otázka technické stránky písemné slohové práce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otázka umělecké stránky písemné slohové práce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2000">
                <a:solidFill>
                  <a:srgbClr val="D5A6BD"/>
                </a:solidFill>
              </a:rPr>
              <a:t>Je vůbec možné naučit se psát slohové práce?</a:t>
            </a:r>
            <a:endParaRPr i="1" sz="2000">
              <a:solidFill>
                <a:srgbClr val="D5A6BD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Antonín Rambousek</a:t>
            </a:r>
            <a:r>
              <a:rPr lang="it"/>
              <a:t> (1907): jen po určitý stupeň, potřeba předat techniku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Karel Jon</a:t>
            </a:r>
            <a:r>
              <a:rPr lang="it"/>
              <a:t> (1912): krátká nebo žádná příprava, co nejmenší vedení/formování žáka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Zdroje: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ČECHOVÁ, Marie. </a:t>
            </a:r>
            <a:r>
              <a:rPr i="1" lang="it"/>
              <a:t>Komunikační a slohová výchova</a:t>
            </a:r>
            <a:r>
              <a:rPr lang="it"/>
              <a:t>. Praha: ISV, 1998. Jazykověda. ISBN 80-85866-32-3.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ČECHOVÁ, Marie. </a:t>
            </a:r>
            <a:r>
              <a:rPr i="1" lang="it"/>
              <a:t>Vyučování slohu: úvod do teorie</a:t>
            </a:r>
            <a:r>
              <a:rPr lang="it"/>
              <a:t>. Praha: Státní pedagogické nakladatelství, 1985. Odborná literatura pro učitele.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HUBÁČEK, Josef. </a:t>
            </a:r>
            <a:r>
              <a:rPr i="1" lang="it"/>
              <a:t>Didaktika slohu</a:t>
            </a:r>
            <a:r>
              <a:rPr lang="it"/>
              <a:t>. Praha: SPN, 1989.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Typy souvislých jazykových projevů na 1. stupni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romanUcPeriod"/>
            </a:pPr>
            <a:r>
              <a:rPr b="1" lang="it">
                <a:solidFill>
                  <a:srgbClr val="A64D79"/>
                </a:solidFill>
              </a:rPr>
              <a:t>REPRODUKCE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nižší etapa přípravy produkce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někdy přímo součást produkční práce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 vždy jednodušší než produkce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27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romanUcPeriod"/>
            </a:pPr>
            <a:r>
              <a:rPr b="1" lang="it">
                <a:solidFill>
                  <a:srgbClr val="A64D79"/>
                </a:solidFill>
              </a:rPr>
              <a:t>PRODUKCE</a:t>
            </a:r>
            <a:endParaRPr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vyšší stupeň jazykových projevů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těžiště komunikační a slohové výchovy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oba postupy zařazeny již na 1. stupni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Typy reprodukce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Doslovná reprodukce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Věrná reprodukce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Volná reprodukce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Zkrácená reprodukce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Výběrová reprodukce</a:t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AutoNum type="alphaLcParenR"/>
            </a:pPr>
            <a:r>
              <a:rPr b="1" lang="it">
                <a:solidFill>
                  <a:srgbClr val="A64D79"/>
                </a:solidFill>
              </a:rPr>
              <a:t>Reprodukce s obměnou</a:t>
            </a:r>
            <a:endParaRPr b="1">
              <a:solidFill>
                <a:srgbClr val="A64D7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Doslovná reprodukce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doslovné opakování textu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Užití: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přednes básně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přednes krátkého úryvku prózy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přednes divadelní role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 komunikační a slohové výchově se téměř nevyužívá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Věrná reprodukce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reprodukce ne sice přesně doslovná, avšak v naprosté většině z hlediska jazykových prostředků shodná s předlohou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žák zachovává stavbu výchozího textu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reprodukce vlastními slovy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Užití: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reprodukce krátkých textů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Volná reprodukce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zachovává obsahové prvky předlohy, ale jazykové zpracování není ani doslovné ani věrně napodobují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zpracování je tedy zcela vlastní autorovi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Užití: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 literární výchově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 prvouce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 delších textů (kratší texty vedou spíše k věrné či doslovné reprodukci)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Zkrácená reprodukce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vystižení hlavní myšlenky textu s jazykově a stylisticky správným vyjádřením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obvykle zdůraznění některých obsahových detailů (spíše těch, co žáky zaujaly než těch, které jsou obsahově významové)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nutnost nácviku odlišení sdělné hodnoty různých detailů/částí textu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Užití: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literární výchova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komunikační a slohová výchova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Výběrová reprodukce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8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kombinace předcházejících typů; kombinace volné, zkrácené a doslovné reprodukce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užití podle potřeby následné práce s reprodukcí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Užití: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 reprodukci přímé řeči postavy: doslovná, zkrácená či volná reprodukce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využití výběrové reprodukce k dramatizaci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Reprodukce s obměnou</a:t>
            </a:r>
            <a:endParaRPr b="1">
              <a:solidFill>
                <a:srgbClr val="C27BA0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017725"/>
            <a:ext cx="8520600" cy="42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rozhraní mezi reprodukčním a produkčním slohem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připouští určité zásahy do původního textu: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změna vyprávěcího času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změna osoby vypravěče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změna slov, slovních spojení nebo vět</a:t>
            </a:r>
            <a:endParaRPr/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změna obsahu předlohy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začínáme s obměňovacími cvičeními na věty a souvětí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Užití:</a:t>
            </a:r>
            <a:endParaRPr b="1"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obměny vět a souvětí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obměny větných celků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práce s obměnou celé předlohy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