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sldIdLst>
    <p:sldId id="267" r:id="rId5"/>
    <p:sldId id="266" r:id="rId6"/>
    <p:sldId id="273" r:id="rId7"/>
    <p:sldId id="274" r:id="rId8"/>
    <p:sldId id="284" r:id="rId9"/>
    <p:sldId id="277" r:id="rId10"/>
    <p:sldId id="285" r:id="rId11"/>
    <p:sldId id="286" r:id="rId12"/>
    <p:sldId id="283" r:id="rId13"/>
    <p:sldId id="257" r:id="rId14"/>
    <p:sldId id="282" r:id="rId15"/>
    <p:sldId id="275" r:id="rId16"/>
    <p:sldId id="276" r:id="rId17"/>
    <p:sldId id="288" r:id="rId18"/>
    <p:sldId id="289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vložíte nadpis</a:t>
            </a:r>
            <a:endParaRPr lang="cs-CZ" noProof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/>
              <a:t>Kliknutím vložíte nadpis</a:t>
            </a:r>
            <a:endParaRPr lang="cs-CZ" noProof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509748"/>
            <a:ext cx="11361600" cy="1171580"/>
          </a:xfrm>
        </p:spPr>
        <p:txBody>
          <a:bodyPr/>
          <a:lstStyle/>
          <a:p>
            <a:r>
              <a:rPr lang="cs-CZ" dirty="0"/>
              <a:t>Aritmetika 2 – jaro 2023 </a:t>
            </a:r>
            <a:br>
              <a:rPr lang="cs-CZ" dirty="0"/>
            </a:br>
            <a:r>
              <a:rPr lang="cs-CZ" dirty="0"/>
              <a:t>4</a:t>
            </a:r>
            <a:r>
              <a:rPr lang="cs-CZ" sz="3200" dirty="0"/>
              <a:t>. prezentace - kongruence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Helena Durnová, Ph.D.</a:t>
            </a:r>
          </a:p>
          <a:p>
            <a:r>
              <a:rPr lang="cs-CZ" dirty="0"/>
              <a:t>RNDr. Petra Bušková, Ph.D.</a:t>
            </a:r>
          </a:p>
          <a:p>
            <a:r>
              <a:rPr lang="cs-CZ" dirty="0"/>
              <a:t>Mgr. Jan </a:t>
            </a:r>
            <a:r>
              <a:rPr lang="cs-CZ" dirty="0" err="1"/>
              <a:t>Wossala</a:t>
            </a:r>
            <a:r>
              <a:rPr lang="cs-CZ" dirty="0"/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112812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2724" y="454644"/>
            <a:ext cx="10753200" cy="451576"/>
          </a:xfrm>
        </p:spPr>
        <p:txBody>
          <a:bodyPr/>
          <a:lstStyle/>
          <a:p>
            <a:r>
              <a:rPr lang="cs-CZ" dirty="0"/>
              <a:t>Úlohy k opakování základů algebry 1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2724" y="1533991"/>
            <a:ext cx="10481461" cy="4360182"/>
          </a:xfrm>
        </p:spPr>
        <p:txBody>
          <a:bodyPr vert="horz" lIns="0" tIns="0" rIns="0" bIns="0" numCol="2" rtlCol="0" anchor="t">
            <a:noAutofit/>
          </a:bodyPr>
          <a:lstStyle/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000" b="1" dirty="0">
                <a:effectLst/>
                <a:ea typeface="Times New Roman" panose="02020603050405020304" pitchFamily="18" charset="0"/>
              </a:rPr>
              <a:t>Příklad 1:</a:t>
            </a:r>
            <a:br>
              <a:rPr lang="cs-CZ" sz="2000" b="1" dirty="0">
                <a:ea typeface="Times New Roman" panose="02020603050405020304" pitchFamily="18" charset="0"/>
              </a:rPr>
            </a:br>
            <a:r>
              <a:rPr lang="cs-CZ" sz="2000" dirty="0">
                <a:ea typeface="Times New Roman" panose="02020603050405020304" pitchFamily="18" charset="0"/>
              </a:rPr>
              <a:t>Uveďte, jaké vlastnosti má relace rovnosti</a:t>
            </a:r>
          </a:p>
          <a:p>
            <a:pPr marL="457200" lvl="0" indent="-457200">
              <a:spcAft>
                <a:spcPts val="4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cs-CZ" sz="2000" b="0" dirty="0">
                <a:ea typeface="Times New Roman" panose="02020603050405020304" pitchFamily="18" charset="0"/>
              </a:rPr>
              <a:t>Na množině přirozených čísel</a:t>
            </a:r>
          </a:p>
          <a:p>
            <a:pPr marL="457200" lvl="0" indent="-457200">
              <a:spcAft>
                <a:spcPts val="4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cs-CZ" sz="2000" dirty="0">
                <a:ea typeface="Times New Roman" panose="02020603050405020304" pitchFamily="18" charset="0"/>
              </a:rPr>
              <a:t>Na množině celých čísel</a:t>
            </a:r>
          </a:p>
          <a:p>
            <a:pPr marL="457200" lvl="0" indent="-457200">
              <a:spcAft>
                <a:spcPts val="4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cs-CZ" sz="2000" dirty="0">
                <a:ea typeface="Times New Roman" panose="02020603050405020304" pitchFamily="18" charset="0"/>
              </a:rPr>
              <a:t>Na množině racionálních čísel</a:t>
            </a: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000" dirty="0">
                <a:ea typeface="Times New Roman" panose="02020603050405020304" pitchFamily="18" charset="0"/>
              </a:rPr>
              <a:t>Určete, zda se jedná o relaci typu </a:t>
            </a:r>
            <a:r>
              <a:rPr lang="cs-CZ" sz="2000" b="1" dirty="0">
                <a:ea typeface="Times New Roman" panose="02020603050405020304" pitchFamily="18" charset="0"/>
              </a:rPr>
              <a:t>ekvivalence nebo uspořádání</a:t>
            </a:r>
            <a:r>
              <a:rPr lang="cs-CZ" sz="2000" dirty="0">
                <a:ea typeface="Times New Roman" panose="02020603050405020304" pitchFamily="18" charset="0"/>
              </a:rPr>
              <a:t> </a:t>
            </a: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endParaRPr lang="cs-CZ" sz="2000" dirty="0">
              <a:ea typeface="Times New Roman" panose="02020603050405020304" pitchFamily="18" charset="0"/>
            </a:endParaRP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endParaRPr lang="cs-CZ" sz="2000" dirty="0">
              <a:ea typeface="Times New Roman" panose="02020603050405020304" pitchFamily="18" charset="0"/>
            </a:endParaRP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endParaRPr lang="cs-CZ" sz="2000" b="1" dirty="0">
              <a:ea typeface="Times New Roman" panose="02020603050405020304" pitchFamily="18" charset="0"/>
            </a:endParaRP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000" b="1" dirty="0">
                <a:ea typeface="Times New Roman" panose="02020603050405020304" pitchFamily="18" charset="0"/>
              </a:rPr>
              <a:t>Příklad 2:</a:t>
            </a: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000" dirty="0">
                <a:ea typeface="Times New Roman" panose="02020603050405020304" pitchFamily="18" charset="0"/>
              </a:rPr>
              <a:t>Uveďte, jaké vlastnosti má relace menší nebo rovno.</a:t>
            </a:r>
          </a:p>
          <a:p>
            <a:pPr marL="457200" lvl="0" indent="-457200">
              <a:spcAft>
                <a:spcPts val="4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cs-CZ" sz="2000" b="0" dirty="0">
                <a:ea typeface="Times New Roman" panose="02020603050405020304" pitchFamily="18" charset="0"/>
              </a:rPr>
              <a:t>Na množině přirozených čísel</a:t>
            </a:r>
          </a:p>
          <a:p>
            <a:pPr marL="457200" lvl="0" indent="-457200">
              <a:spcAft>
                <a:spcPts val="4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cs-CZ" sz="2000" dirty="0">
                <a:ea typeface="Times New Roman" panose="02020603050405020304" pitchFamily="18" charset="0"/>
              </a:rPr>
              <a:t>Na množině celých čísel</a:t>
            </a:r>
          </a:p>
          <a:p>
            <a:pPr marL="457200" lvl="0" indent="-457200">
              <a:spcAft>
                <a:spcPts val="4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cs-CZ" sz="2000" dirty="0">
                <a:ea typeface="Times New Roman" panose="02020603050405020304" pitchFamily="18" charset="0"/>
              </a:rPr>
              <a:t>Na množině racionálních čísel</a:t>
            </a: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000" dirty="0">
                <a:ea typeface="Times New Roman" panose="02020603050405020304" pitchFamily="18" charset="0"/>
              </a:rPr>
              <a:t>Určete, zda se jedná o relaci typu </a:t>
            </a:r>
            <a:r>
              <a:rPr lang="cs-CZ" sz="2000" b="1" dirty="0">
                <a:ea typeface="Times New Roman" panose="02020603050405020304" pitchFamily="18" charset="0"/>
              </a:rPr>
              <a:t>ekvivalence nebo uspořádání</a:t>
            </a:r>
            <a:r>
              <a:rPr lang="cs-CZ" sz="2000" dirty="0">
                <a:ea typeface="Times New Roman" panose="02020603050405020304" pitchFamily="18" charset="0"/>
              </a:rPr>
              <a:t> </a:t>
            </a: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endParaRPr lang="cs-CZ" sz="2400" dirty="0">
              <a:ea typeface="Times New Roman" panose="02020603050405020304" pitchFamily="18" charset="0"/>
            </a:endParaRPr>
          </a:p>
          <a:p>
            <a:pPr marL="457200" lvl="0" indent="-457200">
              <a:spcAft>
                <a:spcPts val="400"/>
              </a:spcAft>
              <a:buFont typeface="+mj-lt"/>
              <a:buAutoNum type="alphaLcParenR"/>
              <a:tabLst>
                <a:tab pos="457200" algn="l"/>
              </a:tabLst>
            </a:pPr>
            <a:endParaRPr lang="cs-CZ" sz="2400" b="1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053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4E9113C-7B9C-4E42-AE40-189ED11BE7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E0C4A3-FA78-4617-8853-1C3F4B3BC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Úlohy k opakování základů algebry 2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60773EA-4DD7-44D7-BC7E-47C8157FF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59000"/>
            <a:ext cx="10753200" cy="4778999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/>
              <a:t>Příklad 3:</a:t>
            </a:r>
          </a:p>
          <a:p>
            <a:pPr marL="72000" indent="0">
              <a:buNone/>
            </a:pPr>
            <a:r>
              <a:rPr lang="cs-CZ" sz="2000" dirty="0"/>
              <a:t>Určete, jaké vlastnosti má relace dělitelnosti na množině přirozených čísel.</a:t>
            </a:r>
          </a:p>
          <a:p>
            <a:pPr marL="72000" indent="0">
              <a:buNone/>
            </a:pPr>
            <a:r>
              <a:rPr lang="cs-CZ" sz="2000" i="1" dirty="0"/>
              <a:t>Připomínáme: </a:t>
            </a:r>
            <a:r>
              <a:rPr lang="cs-CZ" sz="2000" u="sng" dirty="0"/>
              <a:t>číslo </a:t>
            </a:r>
            <a:r>
              <a:rPr lang="cs-CZ" sz="2000" i="1" u="sng" dirty="0"/>
              <a:t>a</a:t>
            </a:r>
            <a:r>
              <a:rPr lang="cs-CZ" sz="2000" u="sng" dirty="0"/>
              <a:t> je v relaci s číslem </a:t>
            </a:r>
            <a:r>
              <a:rPr lang="cs-CZ" sz="2000" i="1" u="sng" dirty="0"/>
              <a:t>b</a:t>
            </a:r>
            <a:r>
              <a:rPr lang="cs-CZ" sz="2000" u="sng" dirty="0"/>
              <a:t> tehdy, pokud platí: </a:t>
            </a:r>
            <a:r>
              <a:rPr lang="cs-CZ" sz="2000" i="1" u="sng" dirty="0"/>
              <a:t>a</a:t>
            </a:r>
            <a:r>
              <a:rPr lang="cs-CZ" sz="2000" u="sng" dirty="0"/>
              <a:t> dělí </a:t>
            </a:r>
            <a:r>
              <a:rPr lang="cs-CZ" sz="2000" i="1" u="sng" dirty="0"/>
              <a:t>b</a:t>
            </a:r>
          </a:p>
          <a:p>
            <a:pPr marL="72000" indent="0">
              <a:buNone/>
            </a:pPr>
            <a:r>
              <a:rPr lang="cs-CZ" sz="2000" i="1" dirty="0"/>
              <a:t>(tj. např. 3 dělí 3 --- dvojice 3, 3 je v relaci; 2 dělí 4, tj. dvojice 2, 4 je v relací,</a:t>
            </a:r>
          </a:p>
          <a:p>
            <a:pPr marL="72000" indent="0">
              <a:buNone/>
            </a:pPr>
            <a:r>
              <a:rPr lang="cs-CZ" sz="2000" i="1" dirty="0"/>
              <a:t>ale 4 nedělí 2, tj. dvojice 4, 2 v relaci není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r>
              <a:rPr lang="cs-CZ" sz="2000" b="1" dirty="0"/>
              <a:t>Příklad 4:</a:t>
            </a:r>
          </a:p>
          <a:p>
            <a:pPr marL="72000" indent="0">
              <a:buNone/>
            </a:pPr>
            <a:r>
              <a:rPr lang="cs-CZ" sz="2000" dirty="0"/>
              <a:t>Určete, jaké vlastnosti má relace kongruence na množině celých čísel. </a:t>
            </a:r>
          </a:p>
          <a:p>
            <a:pPr marL="72000" indent="0">
              <a:buNone/>
            </a:pPr>
            <a:r>
              <a:rPr lang="cs-CZ" sz="2000" i="1" dirty="0"/>
              <a:t>Připomínáme: </a:t>
            </a:r>
            <a:r>
              <a:rPr lang="cs-CZ" sz="2000" u="sng" dirty="0"/>
              <a:t>číslo </a:t>
            </a:r>
            <a:r>
              <a:rPr lang="cs-CZ" sz="2000" i="1" u="sng" dirty="0"/>
              <a:t>a</a:t>
            </a:r>
            <a:r>
              <a:rPr lang="cs-CZ" sz="2000" u="sng" dirty="0"/>
              <a:t> je kongruentní modulo </a:t>
            </a:r>
            <a:r>
              <a:rPr lang="cs-CZ" sz="2000" i="1" u="sng" dirty="0"/>
              <a:t>m</a:t>
            </a:r>
            <a:r>
              <a:rPr lang="cs-CZ" sz="2000" u="sng" dirty="0"/>
              <a:t> s číslem </a:t>
            </a:r>
            <a:r>
              <a:rPr lang="cs-CZ" sz="2000" i="1" u="sng" dirty="0"/>
              <a:t>b</a:t>
            </a:r>
            <a:r>
              <a:rPr lang="cs-CZ" sz="2000" u="sng" dirty="0"/>
              <a:t> tehdy, pokud </a:t>
            </a:r>
            <a:r>
              <a:rPr lang="cs-CZ" sz="2000" i="1" u="sng" dirty="0"/>
              <a:t>a</a:t>
            </a:r>
            <a:r>
              <a:rPr lang="cs-CZ" sz="2000" u="sng" dirty="0"/>
              <a:t> i </a:t>
            </a:r>
            <a:r>
              <a:rPr lang="cs-CZ" sz="2000" i="1" u="sng" dirty="0"/>
              <a:t>b</a:t>
            </a:r>
            <a:r>
              <a:rPr lang="cs-CZ" sz="2000" u="sng" dirty="0"/>
              <a:t> dávají stejný zbytek po dělení číslem </a:t>
            </a:r>
            <a:r>
              <a:rPr lang="cs-CZ" sz="2000" i="1" u="sng" dirty="0"/>
              <a:t>m</a:t>
            </a:r>
            <a:r>
              <a:rPr lang="cs-CZ" sz="2000" u="sng" dirty="0"/>
              <a:t>.</a:t>
            </a:r>
            <a:endParaRPr lang="cs-CZ" sz="2000" i="1" u="sng" dirty="0"/>
          </a:p>
        </p:txBody>
      </p:sp>
    </p:spTree>
    <p:extLst>
      <p:ext uri="{BB962C8B-B14F-4D97-AF65-F5344CB8AC3E}">
        <p14:creationId xmlns:p14="http://schemas.microsoft.com/office/powerpoint/2010/main" val="2386656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98A85B9-C547-4280-92BC-A923297CFF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54AB2D5-F97B-49B2-8D7B-D28BC036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5856"/>
            <a:ext cx="10753200" cy="451576"/>
          </a:xfrm>
        </p:spPr>
        <p:txBody>
          <a:bodyPr/>
          <a:lstStyle/>
          <a:p>
            <a:r>
              <a:rPr lang="cs-CZ" dirty="0"/>
              <a:t>Kalendář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13383FB-1876-4741-9D28-1CD6E69C05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170545"/>
            <a:ext cx="11555392" cy="4760695"/>
          </a:xfrm>
        </p:spPr>
        <p:txBody>
          <a:bodyPr/>
          <a:lstStyle/>
          <a:p>
            <a:pPr marL="72000" indent="0">
              <a:buNone/>
            </a:pPr>
            <a:r>
              <a:rPr lang="cs-CZ" sz="2400" b="0" dirty="0"/>
              <a:t>Když 1. ledna je pondělí, co je 			1. července?	- sobota</a:t>
            </a:r>
          </a:p>
          <a:p>
            <a:pPr marL="72000" indent="0">
              <a:buNone/>
            </a:pPr>
            <a:r>
              <a:rPr lang="cs-CZ" sz="2400" b="0" dirty="0"/>
              <a:t>1. února? 	- čtvrtek				1. srpna?	- úterý</a:t>
            </a:r>
          </a:p>
          <a:p>
            <a:pPr marL="72000" indent="0">
              <a:buNone/>
            </a:pPr>
            <a:r>
              <a:rPr lang="cs-CZ" sz="2400" dirty="0"/>
              <a:t>1. března?	- čtvrtek (nepřestupný rok)		1. září?	- pátek</a:t>
            </a:r>
          </a:p>
          <a:p>
            <a:pPr marL="72000" indent="0">
              <a:buNone/>
            </a:pPr>
            <a:r>
              <a:rPr lang="cs-CZ" sz="2400" b="0" dirty="0"/>
              <a:t>1. dubna?	</a:t>
            </a:r>
            <a:r>
              <a:rPr lang="cs-CZ" sz="2400" dirty="0"/>
              <a:t>- sobota 				1. října?	- pondělí</a:t>
            </a:r>
          </a:p>
          <a:p>
            <a:pPr marL="72000" indent="0">
              <a:buNone/>
            </a:pPr>
            <a:r>
              <a:rPr lang="cs-CZ" sz="2400" b="0" dirty="0"/>
              <a:t>1. května? 	- pondělí				1. listopadu?	- čtvrtek</a:t>
            </a:r>
          </a:p>
          <a:p>
            <a:pPr marL="72000" indent="0">
              <a:buNone/>
            </a:pPr>
            <a:r>
              <a:rPr lang="cs-CZ" sz="2400" dirty="0"/>
              <a:t>1. června? 	- čtvrtek				1. prosince?	- sobota</a:t>
            </a:r>
          </a:p>
          <a:p>
            <a:pPr marL="72000" indent="0">
              <a:buNone/>
            </a:pPr>
            <a:r>
              <a:rPr lang="cs-CZ" sz="2400" b="0" dirty="0"/>
              <a:t>					</a:t>
            </a:r>
          </a:p>
          <a:p>
            <a:pPr marL="72000" indent="0">
              <a:buNone/>
            </a:pPr>
            <a:r>
              <a:rPr lang="cs-CZ" sz="2400" dirty="0"/>
              <a:t>				Namátkou – loni bylo 1. září i 1. prosince </a:t>
            </a:r>
            <a:r>
              <a:rPr lang="cs-CZ" sz="2400" b="1" dirty="0"/>
              <a:t>úterý</a:t>
            </a:r>
            <a:endParaRPr lang="cs-CZ" sz="2400" b="0" dirty="0"/>
          </a:p>
          <a:p>
            <a:pPr marL="72000" indent="0">
              <a:buNone/>
            </a:pPr>
            <a:r>
              <a:rPr lang="cs-CZ" dirty="0"/>
              <a:t>				Letos – 1. ledna byl pátek, 1. března pondělí, také 					1. listopadu bude pondělí</a:t>
            </a:r>
          </a:p>
          <a:p>
            <a:pPr marL="72000" indent="0">
              <a:buNone/>
            </a:pPr>
            <a:endParaRPr lang="cs-CZ" dirty="0"/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BC3E1802-77A3-42BE-9CE1-9A62D79D5D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94777"/>
              </p:ext>
            </p:extLst>
          </p:nvPr>
        </p:nvGraphicFramePr>
        <p:xfrm>
          <a:off x="540000" y="4204093"/>
          <a:ext cx="2870466" cy="17271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6822">
                  <a:extLst>
                    <a:ext uri="{9D8B030D-6E8A-4147-A177-3AD203B41FA5}">
                      <a16:colId xmlns:a16="http://schemas.microsoft.com/office/drawing/2014/main" val="1424226479"/>
                    </a:ext>
                  </a:extLst>
                </a:gridCol>
                <a:gridCol w="956822">
                  <a:extLst>
                    <a:ext uri="{9D8B030D-6E8A-4147-A177-3AD203B41FA5}">
                      <a16:colId xmlns:a16="http://schemas.microsoft.com/office/drawing/2014/main" val="1670966226"/>
                    </a:ext>
                  </a:extLst>
                </a:gridCol>
                <a:gridCol w="956822">
                  <a:extLst>
                    <a:ext uri="{9D8B030D-6E8A-4147-A177-3AD203B41FA5}">
                      <a16:colId xmlns:a16="http://schemas.microsoft.com/office/drawing/2014/main" val="180241806"/>
                    </a:ext>
                  </a:extLst>
                </a:gridCol>
              </a:tblGrid>
              <a:tr h="43178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296890"/>
                  </a:ext>
                </a:extLst>
              </a:tr>
              <a:tr h="43178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115851"/>
                  </a:ext>
                </a:extLst>
              </a:tr>
              <a:tr h="43178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271819"/>
                  </a:ext>
                </a:extLst>
              </a:tr>
              <a:tr h="43178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233392"/>
                  </a:ext>
                </a:extLst>
              </a:tr>
            </a:tbl>
          </a:graphicData>
        </a:graphic>
      </p:graphicFrame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EC22B9F3-B297-4DB1-939B-E7AF1FCB0C7D}"/>
              </a:ext>
            </a:extLst>
          </p:cNvPr>
          <p:cNvSpPr txBox="1">
            <a:spLocks/>
          </p:cNvSpPr>
          <p:nvPr/>
        </p:nvSpPr>
        <p:spPr>
          <a:xfrm>
            <a:off x="414000" y="1170546"/>
            <a:ext cx="11555392" cy="476069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Když 1. ledna je pondělí, co je 			1. července?	- sobota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1. února? 	- čtvrtek				1. srpna?	- úterý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1. března?	- čtvrtek (nepřestupný rok)		1. září?	- pátek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1. dubna?	- sobota 				1. října?	- pondělí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1. května? 	- pondělí				1. listopadu?	- čtvrtek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1. června? 	- čtvrtek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				1. prosince?	- sobota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					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				</a:t>
            </a:r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2948682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AC6F2B-FF86-48F1-B8E1-3F4D4A72E5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DE3875C-335F-4AEE-933B-07D602D1A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09033"/>
            <a:ext cx="10753200" cy="451576"/>
          </a:xfrm>
        </p:spPr>
        <p:txBody>
          <a:bodyPr/>
          <a:lstStyle/>
          <a:p>
            <a:r>
              <a:rPr lang="cs-CZ" dirty="0"/>
              <a:t>Přestupné roky a počáteční hodnota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AE2F9B0-101E-4FDD-BF5E-10426BE38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101" y="1030228"/>
            <a:ext cx="11069798" cy="5074010"/>
          </a:xfrm>
        </p:spPr>
        <p:txBody>
          <a:bodyPr/>
          <a:lstStyle/>
          <a:p>
            <a:pPr>
              <a:buFontTx/>
              <a:buChar char="-"/>
            </a:pPr>
            <a:r>
              <a:rPr lang="cs-CZ" sz="2400" dirty="0"/>
              <a:t>Každý čtvrtý rok, tj. rok dělitelný 4, avšak nikoliv 100</a:t>
            </a:r>
          </a:p>
          <a:p>
            <a:pPr>
              <a:buFontTx/>
              <a:buChar char="-"/>
            </a:pPr>
            <a:r>
              <a:rPr lang="cs-CZ" sz="2400" dirty="0"/>
              <a:t>Rok 1900 přestupný nebyl</a:t>
            </a:r>
          </a:p>
          <a:p>
            <a:pPr>
              <a:buFontTx/>
              <a:buChar char="-"/>
            </a:pPr>
            <a:r>
              <a:rPr lang="cs-CZ" sz="2400" dirty="0"/>
              <a:t>Přestupné roky ve 20. století:</a:t>
            </a:r>
          </a:p>
          <a:p>
            <a:pPr marL="72000" indent="0">
              <a:buNone/>
            </a:pPr>
            <a:r>
              <a:rPr lang="cs-CZ" sz="2400" dirty="0"/>
              <a:t>	1904, 1908, …., 1992, 1996</a:t>
            </a:r>
          </a:p>
          <a:p>
            <a:pPr>
              <a:buFontTx/>
              <a:buChar char="-"/>
            </a:pPr>
            <a:r>
              <a:rPr lang="cs-CZ" sz="2400" dirty="0"/>
              <a:t>A co rok 2000? – vzhledem k potřebě další (zpětné) korekce jsou roky dělitelné 400 přestupné, tedy i rok 2000 byl přestupný</a:t>
            </a:r>
          </a:p>
          <a:p>
            <a:pPr>
              <a:buFontTx/>
              <a:buChar char="-"/>
            </a:pPr>
            <a:r>
              <a:rPr lang="cs-CZ" sz="2400" dirty="0"/>
              <a:t>Krása výpočtu dne podle data ve 20. století spočívá v tom, že 1. 1. 1900 bylo pondělí (výhoda viz výpočet v tabulce).</a:t>
            </a:r>
          </a:p>
          <a:p>
            <a:pPr marL="7200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22386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AC6F2B-FF86-48F1-B8E1-3F4D4A72E5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DE3875C-335F-4AEE-933B-07D602D1A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09033"/>
            <a:ext cx="10753200" cy="451576"/>
          </a:xfrm>
        </p:spPr>
        <p:txBody>
          <a:bodyPr/>
          <a:lstStyle/>
          <a:p>
            <a:r>
              <a:rPr lang="cs-CZ" dirty="0"/>
              <a:t>Postup výpočtu ve 20. století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AE2F9B0-101E-4FDD-BF5E-10426BE38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202" y="929429"/>
            <a:ext cx="11027596" cy="5001813"/>
          </a:xfrm>
        </p:spPr>
        <p:txBody>
          <a:bodyPr/>
          <a:lstStyle/>
          <a:p>
            <a:pPr marL="72000" indent="0">
              <a:buNone/>
            </a:pPr>
            <a:r>
              <a:rPr lang="cs-CZ" sz="2000" dirty="0"/>
              <a:t>Datum 1. ledna 1900: </a:t>
            </a:r>
            <a:r>
              <a:rPr lang="en-US" sz="2000" dirty="0"/>
              <a:t> </a:t>
            </a:r>
            <a:r>
              <a:rPr lang="cs-CZ" sz="2000" dirty="0"/>
              <a:t>17. 11. 1989		výpočty modulo 7 – počet dnů v týdnu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r>
              <a:rPr lang="cs-CZ" sz="2000" dirty="0"/>
              <a:t>Součet: 1 + 0 + 0 + 0 = 1 …. Bylo to pondělí 	součet: 3 + 3 + 5 + 1 = 12 </a:t>
            </a:r>
            <a:r>
              <a:rPr lang="cs-CZ" sz="2000" dirty="0" err="1"/>
              <a:t>kongr</a:t>
            </a:r>
            <a:r>
              <a:rPr lang="cs-CZ" sz="2000" dirty="0"/>
              <a:t>. 5 … pátek </a:t>
            </a:r>
          </a:p>
          <a:p>
            <a:pPr marL="72000" indent="0">
              <a:buNone/>
            </a:pPr>
            <a:r>
              <a:rPr lang="cs-CZ" sz="2000" dirty="0"/>
              <a:t>Kódy dnů: 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r>
              <a:rPr lang="cs-CZ" sz="2000" dirty="0"/>
              <a:t>- 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sz="2400" dirty="0"/>
          </a:p>
        </p:txBody>
      </p:sp>
      <p:graphicFrame>
        <p:nvGraphicFramePr>
          <p:cNvPr id="7" name="Table 8">
            <a:extLst>
              <a:ext uri="{FF2B5EF4-FFF2-40B4-BE49-F238E27FC236}">
                <a16:creationId xmlns:a16="http://schemas.microsoft.com/office/drawing/2014/main" id="{83A5E600-0980-4D5B-A7FE-6A7856BD32AF}"/>
              </a:ext>
            </a:extLst>
          </p:cNvPr>
          <p:cNvGraphicFramePr>
            <a:graphicFrameLocks noGrp="1"/>
          </p:cNvGraphicFramePr>
          <p:nvPr/>
        </p:nvGraphicFramePr>
        <p:xfrm>
          <a:off x="1661297" y="4165354"/>
          <a:ext cx="8128000" cy="1483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69733628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1362430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05312156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19535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I. čtvrtletí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1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II. čtvrtletí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865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III. čtvrtletí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867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IV. čtvrtletí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929220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2A38E90D-B4A5-4741-82A5-DE8AEB0AC6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763411"/>
              </p:ext>
            </p:extLst>
          </p:nvPr>
        </p:nvGraphicFramePr>
        <p:xfrm>
          <a:off x="582202" y="1457221"/>
          <a:ext cx="11112000" cy="92391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78000">
                  <a:extLst>
                    <a:ext uri="{9D8B030D-6E8A-4147-A177-3AD203B41FA5}">
                      <a16:colId xmlns:a16="http://schemas.microsoft.com/office/drawing/2014/main" val="2973724488"/>
                    </a:ext>
                  </a:extLst>
                </a:gridCol>
                <a:gridCol w="2267254">
                  <a:extLst>
                    <a:ext uri="{9D8B030D-6E8A-4147-A177-3AD203B41FA5}">
                      <a16:colId xmlns:a16="http://schemas.microsoft.com/office/drawing/2014/main" val="3995591952"/>
                    </a:ext>
                  </a:extLst>
                </a:gridCol>
                <a:gridCol w="2545492">
                  <a:extLst>
                    <a:ext uri="{9D8B030D-6E8A-4147-A177-3AD203B41FA5}">
                      <a16:colId xmlns:a16="http://schemas.microsoft.com/office/drawing/2014/main" val="2159055346"/>
                    </a:ext>
                  </a:extLst>
                </a:gridCol>
                <a:gridCol w="3521254">
                  <a:extLst>
                    <a:ext uri="{9D8B030D-6E8A-4147-A177-3AD203B41FA5}">
                      <a16:colId xmlns:a16="http://schemas.microsoft.com/office/drawing/2014/main" val="2343201729"/>
                    </a:ext>
                  </a:extLst>
                </a:gridCol>
              </a:tblGrid>
              <a:tr h="553079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Den – pořadové číslo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Měsíc (z tabulky)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Rok – pořadové číslo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Rok – podle počtu přestupných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9910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/ 17 …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 /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/ 89 …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 / 88:4 = 22 …1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192115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5E1A1216-2317-41D7-B1E0-7F7026DB67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679206"/>
              </p:ext>
            </p:extLst>
          </p:nvPr>
        </p:nvGraphicFramePr>
        <p:xfrm>
          <a:off x="2180281" y="2902407"/>
          <a:ext cx="8128001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61143">
                  <a:extLst>
                    <a:ext uri="{9D8B030D-6E8A-4147-A177-3AD203B41FA5}">
                      <a16:colId xmlns:a16="http://schemas.microsoft.com/office/drawing/2014/main" val="2332481920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796052654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014486576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854379908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389122992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814019412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9969413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pondělí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úterý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středa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čtvrtek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pátek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sobota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neděle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22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291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86749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AC6F2B-FF86-48F1-B8E1-3F4D4A72E5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DE3875C-335F-4AEE-933B-07D602D1A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09033"/>
            <a:ext cx="10753200" cy="451576"/>
          </a:xfrm>
        </p:spPr>
        <p:txBody>
          <a:bodyPr/>
          <a:lstStyle/>
          <a:p>
            <a:r>
              <a:rPr lang="cs-CZ" dirty="0"/>
              <a:t>Postup výpočtu pro 21. století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AE2F9B0-101E-4FDD-BF5E-10426BE38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202" y="929429"/>
            <a:ext cx="11027596" cy="5001813"/>
          </a:xfrm>
        </p:spPr>
        <p:txBody>
          <a:bodyPr/>
          <a:lstStyle/>
          <a:p>
            <a:pPr marL="72000" indent="0">
              <a:buNone/>
            </a:pPr>
            <a:r>
              <a:rPr lang="cs-CZ" sz="2000" dirty="0"/>
              <a:t>Datum 1. ledna 1900 / </a:t>
            </a:r>
            <a:r>
              <a:rPr lang="en-US" sz="2000" dirty="0"/>
              <a:t> </a:t>
            </a:r>
            <a:r>
              <a:rPr lang="cs-CZ" sz="2000" dirty="0"/>
              <a:t>11. 9. 2001 – jako pokračování 20. století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r>
              <a:rPr lang="cs-CZ" sz="2000" dirty="0"/>
              <a:t>Součet: 1 + 0 + 0 + 0 = 1 …. Bylo to pondělí 	součet: 4 + 5 + 3 + 4 = 16 </a:t>
            </a:r>
            <a:r>
              <a:rPr lang="cs-CZ" sz="2000" dirty="0" err="1"/>
              <a:t>kongr</a:t>
            </a:r>
            <a:r>
              <a:rPr lang="cs-CZ" sz="2000" dirty="0"/>
              <a:t>. </a:t>
            </a:r>
            <a:r>
              <a:rPr lang="cs-CZ" sz="2000"/>
              <a:t>2 </a:t>
            </a:r>
            <a:r>
              <a:rPr lang="cs-CZ" sz="2000" dirty="0"/>
              <a:t>… úterý </a:t>
            </a:r>
          </a:p>
          <a:p>
            <a:pPr marL="72000" indent="0">
              <a:buNone/>
            </a:pPr>
            <a:r>
              <a:rPr lang="cs-CZ" sz="2000" dirty="0"/>
              <a:t>Kódy dnů: 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r>
              <a:rPr lang="cs-CZ" sz="2000" dirty="0"/>
              <a:t>- 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sz="2400" dirty="0"/>
          </a:p>
        </p:txBody>
      </p:sp>
      <p:graphicFrame>
        <p:nvGraphicFramePr>
          <p:cNvPr id="7" name="Table 8">
            <a:extLst>
              <a:ext uri="{FF2B5EF4-FFF2-40B4-BE49-F238E27FC236}">
                <a16:creationId xmlns:a16="http://schemas.microsoft.com/office/drawing/2014/main" id="{83A5E600-0980-4D5B-A7FE-6A7856BD32AF}"/>
              </a:ext>
            </a:extLst>
          </p:cNvPr>
          <p:cNvGraphicFramePr>
            <a:graphicFrameLocks noGrp="1"/>
          </p:cNvGraphicFramePr>
          <p:nvPr/>
        </p:nvGraphicFramePr>
        <p:xfrm>
          <a:off x="1661297" y="4165354"/>
          <a:ext cx="8128000" cy="1483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69733628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1362430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05312156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19535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I. čtvrtletí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1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II. čtvrtletí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865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III. čtvrtletí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867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IV. čtvrtletí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929220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2A38E90D-B4A5-4741-82A5-DE8AEB0AC6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79363"/>
              </p:ext>
            </p:extLst>
          </p:nvPr>
        </p:nvGraphicFramePr>
        <p:xfrm>
          <a:off x="582202" y="1457221"/>
          <a:ext cx="11112000" cy="92391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78000">
                  <a:extLst>
                    <a:ext uri="{9D8B030D-6E8A-4147-A177-3AD203B41FA5}">
                      <a16:colId xmlns:a16="http://schemas.microsoft.com/office/drawing/2014/main" val="2973724488"/>
                    </a:ext>
                  </a:extLst>
                </a:gridCol>
                <a:gridCol w="2267254">
                  <a:extLst>
                    <a:ext uri="{9D8B030D-6E8A-4147-A177-3AD203B41FA5}">
                      <a16:colId xmlns:a16="http://schemas.microsoft.com/office/drawing/2014/main" val="3995591952"/>
                    </a:ext>
                  </a:extLst>
                </a:gridCol>
                <a:gridCol w="2545492">
                  <a:extLst>
                    <a:ext uri="{9D8B030D-6E8A-4147-A177-3AD203B41FA5}">
                      <a16:colId xmlns:a16="http://schemas.microsoft.com/office/drawing/2014/main" val="2159055346"/>
                    </a:ext>
                  </a:extLst>
                </a:gridCol>
                <a:gridCol w="3521254">
                  <a:extLst>
                    <a:ext uri="{9D8B030D-6E8A-4147-A177-3AD203B41FA5}">
                      <a16:colId xmlns:a16="http://schemas.microsoft.com/office/drawing/2014/main" val="2343201729"/>
                    </a:ext>
                  </a:extLst>
                </a:gridCol>
              </a:tblGrid>
              <a:tr h="553079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Den – pořadové číslo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Měsíc (z tabulky)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Rok – pořadové číslo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Rok – podle počtu přestupných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9910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/ 11 …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 / 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/ 101 …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 / 101:4 = 25 …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192115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5E1A1216-2317-41D7-B1E0-7F7026DB67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098069"/>
              </p:ext>
            </p:extLst>
          </p:nvPr>
        </p:nvGraphicFramePr>
        <p:xfrm>
          <a:off x="2180281" y="2902407"/>
          <a:ext cx="8128001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61143">
                  <a:extLst>
                    <a:ext uri="{9D8B030D-6E8A-4147-A177-3AD203B41FA5}">
                      <a16:colId xmlns:a16="http://schemas.microsoft.com/office/drawing/2014/main" val="2332481920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796052654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014486576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854379908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389122992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814019412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9969413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pondělí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úterý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středa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čtvrtek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pátek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sobota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neděle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22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291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8391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1213576"/>
          </a:xfrm>
        </p:spPr>
        <p:txBody>
          <a:bodyPr/>
          <a:lstStyle/>
          <a:p>
            <a:r>
              <a:rPr lang="cs-CZ" dirty="0"/>
              <a:t>Jaké relace na množině celých (přirozených) čísel již známe?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5BA541F6-6440-4B9C-86E2-1C9385AC4A8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6000" y="1723225"/>
                <a:ext cx="10753200" cy="4756775"/>
              </a:xfrm>
            </p:spPr>
            <p:txBody>
              <a:bodyPr vert="horz" lIns="0" tIns="0" rIns="0" bIns="0" rtlCol="0" anchor="t">
                <a:noAutofit/>
              </a:bodyPr>
              <a:lstStyle/>
              <a:p>
                <a:pPr marL="71755" indent="0">
                  <a:buNone/>
                </a:pPr>
                <a:r>
                  <a:rPr lang="cs-CZ" b="1" dirty="0">
                    <a:latin typeface="Arial Narrow" panose="020B0606020202030204" pitchFamily="34" charset="0"/>
                    <a:cs typeface="Arial"/>
                  </a:rPr>
                  <a:t>- rovnost</a:t>
                </a:r>
                <a:r>
                  <a:rPr lang="en-US" b="1" dirty="0">
                    <a:latin typeface="Arial Narrow" panose="020B0606020202030204" pitchFamily="34" charset="0"/>
                    <a:cs typeface="Arial"/>
                  </a:rPr>
                  <a:t>, </a:t>
                </a:r>
                <a:r>
                  <a:rPr lang="cs-CZ" b="1" dirty="0">
                    <a:latin typeface="Arial Narrow" panose="020B0606020202030204" pitchFamily="34" charset="0"/>
                    <a:cs typeface="Arial"/>
                  </a:rPr>
                  <a:t>značíme =</a:t>
                </a:r>
              </a:p>
              <a:p>
                <a:pPr marL="71755" indent="0">
                  <a:buNone/>
                </a:pPr>
                <a:r>
                  <a:rPr lang="cs-CZ" b="1" dirty="0">
                    <a:latin typeface="Arial Narrow" panose="020B0606020202030204" pitchFamily="34" charset="0"/>
                    <a:cs typeface="Arial"/>
                  </a:rPr>
                  <a:t>- „menší nebo rovno“, značíme </a:t>
                </a:r>
                <a:r>
                  <a:rPr lang="en-GB" b="1" dirty="0">
                    <a:latin typeface="Arial Narrow" panose="020B0606020202030204" pitchFamily="34" charset="0"/>
                    <a:cs typeface="Arial"/>
                  </a:rPr>
                  <a:t>&lt;</a:t>
                </a:r>
                <a:endParaRPr lang="cs-CZ" b="1" dirty="0">
                  <a:latin typeface="Arial Narrow" panose="020B0606020202030204" pitchFamily="34" charset="0"/>
                  <a:cs typeface="Arial"/>
                </a:endParaRPr>
              </a:p>
              <a:p>
                <a:pPr marL="251460" indent="-179705">
                  <a:buNone/>
                </a:pPr>
                <a:r>
                  <a:rPr lang="cs-CZ" b="1" dirty="0">
                    <a:latin typeface="Arial Narrow" panose="020B0606020202030204" pitchFamily="34" charset="0"/>
                    <a:cs typeface="Arial"/>
                  </a:rPr>
                  <a:t>- dělitelnost, značíme svislou čarou: a </a:t>
                </a:r>
                <a:r>
                  <a:rPr lang="en-US" b="1" dirty="0">
                    <a:latin typeface="Arial Narrow" panose="020B0606020202030204" pitchFamily="34" charset="0"/>
                    <a:cs typeface="Arial"/>
                  </a:rPr>
                  <a:t>| b </a:t>
                </a:r>
                <a:r>
                  <a:rPr lang="cs-CZ" b="1" dirty="0">
                    <a:latin typeface="Arial Narrow" panose="020B0606020202030204" pitchFamily="34" charset="0"/>
                    <a:cs typeface="Arial"/>
                  </a:rPr>
                  <a:t>– čteme „a dělí b“</a:t>
                </a:r>
              </a:p>
              <a:p>
                <a:pPr marL="251460" indent="-179705">
                  <a:buNone/>
                </a:pPr>
                <a:r>
                  <a:rPr lang="cs-CZ" dirty="0">
                    <a:latin typeface="Arial Narrow" panose="020B0606020202030204" pitchFamily="34" charset="0"/>
                    <a:cs typeface="Arial"/>
                  </a:rPr>
                  <a:t>zavedeme novou relaci: „dávat stejný zbytek po dělení m“</a:t>
                </a:r>
              </a:p>
              <a:p>
                <a:pPr marL="71755" indent="0">
                  <a:buNone/>
                </a:pPr>
                <a:r>
                  <a:rPr lang="cs-CZ" b="1" dirty="0">
                    <a:latin typeface="Arial Narrow" panose="020B0606020202030204" pitchFamily="34" charset="0"/>
                    <a:cs typeface="Arial"/>
                  </a:rPr>
                  <a:t>- kongruence, značíme 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≡</m:t>
                    </m:r>
                  </m:oMath>
                </a14:m>
                <a:endParaRPr lang="cs-CZ" b="1" dirty="0">
                  <a:latin typeface="Arial Narrow" panose="020B0606020202030204" pitchFamily="34" charset="0"/>
                  <a:ea typeface="Cambria Math" panose="02040503050406030204" pitchFamily="18" charset="0"/>
                  <a:cs typeface="Arial"/>
                </a:endParaRPr>
              </a:p>
              <a:p>
                <a:pPr marL="71755" indent="0">
                  <a:buNone/>
                </a:pPr>
                <a:r>
                  <a:rPr lang="cs-CZ" i="1" u="sng" dirty="0">
                    <a:latin typeface="Arial Narrow" panose="020B0606020202030204" pitchFamily="34" charset="0"/>
                    <a:cs typeface="Arial"/>
                  </a:rPr>
                  <a:t>Příklady:</a:t>
                </a:r>
              </a:p>
              <a:p>
                <a:pPr marL="71755" indent="0">
                  <a:buNone/>
                </a:pPr>
                <a:r>
                  <a:rPr lang="cs-CZ" dirty="0">
                    <a:latin typeface="Arial Narrow" panose="020B0606020202030204" pitchFamily="34" charset="0"/>
                    <a:cs typeface="Arial"/>
                  </a:rPr>
                  <a:t>Číslo 7 dává stejný zbytek po dělení číslem 5 jako číslo 12 – zapíšeme: </a:t>
                </a:r>
              </a:p>
              <a:p>
                <a:pPr marL="71755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  <a:cs typeface="Arial"/>
                        </a:rPr>
                        <m:t>7 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≡12 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m:t>𝑚𝑜𝑑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m:t> 5</m:t>
                          </m:r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 </m:t>
                      </m:r>
                    </m:oMath>
                  </m:oMathPara>
                </a14:m>
                <a:endParaRPr lang="cs-CZ" dirty="0">
                  <a:cs typeface="Arial"/>
                </a:endParaRPr>
              </a:p>
              <a:p>
                <a:pPr marL="71755" indent="0">
                  <a:buNone/>
                </a:pPr>
                <a:r>
                  <a:rPr lang="cs-CZ" b="0" dirty="0">
                    <a:latin typeface="Arial Narrow" panose="020B0606020202030204" pitchFamily="34" charset="0"/>
                    <a:cs typeface="Arial" panose="020B0604020202020204" pitchFamily="34" charset="0"/>
                  </a:rPr>
                  <a:t>Číslo 13 dává po dělení číslem 3 stejný zbytek ja</a:t>
                </a:r>
                <a:r>
                  <a:rPr lang="cs-CZ" dirty="0">
                    <a:latin typeface="Arial Narrow" panose="020B0606020202030204" pitchFamily="34" charset="0"/>
                    <a:cs typeface="Arial" panose="020B0604020202020204" pitchFamily="34" charset="0"/>
                  </a:rPr>
                  <a:t>ko číslo 22 – zapíšeme:</a:t>
                </a:r>
                <a:endParaRPr lang="cs-CZ" b="0" dirty="0">
                  <a:latin typeface="Arial Narrow" panose="020B0606020202030204" pitchFamily="34" charset="0"/>
                  <a:cs typeface="Arial" panose="020B0604020202020204" pitchFamily="34" charset="0"/>
                </a:endParaRPr>
              </a:p>
              <a:p>
                <a:pPr marL="71755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  <a:cs typeface="Arial"/>
                        </a:rPr>
                        <m:t>13 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≡22 (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𝑚𝑜𝑑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 3)</m:t>
                      </m:r>
                    </m:oMath>
                  </m:oMathPara>
                </a14:m>
                <a:endParaRPr lang="cs-CZ" dirty="0">
                  <a:cs typeface="Arial"/>
                </a:endParaRP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5BA541F6-6440-4B9C-86E2-1C9385AC4A8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6000" y="1723225"/>
                <a:ext cx="10753200" cy="4756775"/>
              </a:xfrm>
              <a:blipFill>
                <a:blip r:embed="rId2"/>
                <a:stretch>
                  <a:fillRect l="-1304" t="-24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6467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C7007BEB-7939-4FC8-ADB7-0DAB4AECF60B}"/>
              </a:ext>
            </a:extLst>
          </p:cNvPr>
          <p:cNvSpPr/>
          <p:nvPr/>
        </p:nvSpPr>
        <p:spPr bwMode="auto">
          <a:xfrm>
            <a:off x="1569308" y="2974670"/>
            <a:ext cx="1544595" cy="621147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021C8E-CA68-4104-BFEF-A4B7537A25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A4AB7B-70AC-453D-8D74-74D56A390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602173"/>
          </a:xfrm>
        </p:spPr>
        <p:txBody>
          <a:bodyPr/>
          <a:lstStyle/>
          <a:p>
            <a:r>
              <a:rPr lang="cs-CZ" dirty="0"/>
              <a:t>Připomenutí: věta o dělení se zbytkem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FB36A6B3-E2C4-459A-ABDD-CFA9EB8838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0000" y="1668543"/>
                <a:ext cx="10957135" cy="4703977"/>
              </a:xfrm>
            </p:spPr>
            <p:txBody>
              <a:bodyPr/>
              <a:lstStyle/>
              <a:p>
                <a:pPr marL="72000" indent="0">
                  <a:buNone/>
                </a:pPr>
                <a:endParaRPr lang="cs-CZ" sz="2400" b="1" u="sng" dirty="0"/>
              </a:p>
              <a:p>
                <a:pPr marL="72000" indent="0">
                  <a:buNone/>
                </a:pPr>
                <a:r>
                  <a:rPr lang="cs-CZ" sz="2400" b="1" u="sng" dirty="0"/>
                  <a:t>Věta: </a:t>
                </a:r>
              </a:p>
              <a:p>
                <a:pPr marL="72000" indent="0">
                  <a:buNone/>
                </a:pPr>
                <a:r>
                  <a:rPr lang="cs-CZ" sz="2400" dirty="0"/>
                  <a:t>Nechť a, b jsou celá čísla, b je různé od nuly. Potom existují čísla q, r splňující vztah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𝑏𝑞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cs-CZ" sz="2400" dirty="0"/>
                  <a:t>, kde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&lt;|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cs-CZ" sz="2400" dirty="0"/>
                  <a:t>, přičemž toto vyjádření je jednoznačné</a:t>
                </a:r>
              </a:p>
              <a:p>
                <a:r>
                  <a:rPr lang="cs-CZ" sz="2400" dirty="0"/>
                  <a:t>Číslo </a:t>
                </a:r>
                <a:r>
                  <a:rPr lang="cs-CZ" sz="2400" i="1" dirty="0"/>
                  <a:t>q</a:t>
                </a:r>
                <a:r>
                  <a:rPr lang="cs-CZ" sz="2400" dirty="0"/>
                  <a:t> se nazývá </a:t>
                </a:r>
                <a:r>
                  <a:rPr lang="cs-CZ" sz="2400" b="1" dirty="0"/>
                  <a:t>podíl </a:t>
                </a:r>
                <a:r>
                  <a:rPr lang="cs-CZ" sz="2400" dirty="0"/>
                  <a:t>(někdy také </a:t>
                </a:r>
                <a:r>
                  <a:rPr lang="cs-CZ" sz="2400" b="1" dirty="0"/>
                  <a:t>kvocient</a:t>
                </a:r>
                <a:r>
                  <a:rPr lang="cs-CZ" sz="2400" dirty="0"/>
                  <a:t>)</a:t>
                </a:r>
              </a:p>
              <a:p>
                <a:r>
                  <a:rPr lang="cs-CZ" sz="2400" dirty="0"/>
                  <a:t>Číslo </a:t>
                </a:r>
                <a:r>
                  <a:rPr lang="cs-CZ" sz="2400" i="1" dirty="0"/>
                  <a:t>r</a:t>
                </a:r>
                <a:r>
                  <a:rPr lang="cs-CZ" sz="2400" dirty="0"/>
                  <a:t> se nazývá </a:t>
                </a:r>
                <a:r>
                  <a:rPr lang="cs-CZ" sz="2400" b="1" dirty="0"/>
                  <a:t>zbytek</a:t>
                </a:r>
                <a:r>
                  <a:rPr lang="cs-CZ" sz="2400" dirty="0"/>
                  <a:t>. Zbytek </a:t>
                </a:r>
                <a:r>
                  <a:rPr lang="cs-CZ" sz="2400" i="1" dirty="0"/>
                  <a:t>r </a:t>
                </a:r>
                <a:r>
                  <a:rPr lang="cs-CZ" sz="2400" dirty="0"/>
                  <a:t>musí být vždy v rozmezí od </a:t>
                </a:r>
                <a:r>
                  <a:rPr lang="cs-CZ" sz="2400" i="1" dirty="0"/>
                  <a:t>0</a:t>
                </a:r>
                <a:r>
                  <a:rPr lang="cs-CZ" sz="2400" dirty="0"/>
                  <a:t> do </a:t>
                </a:r>
                <a:r>
                  <a:rPr lang="cs-CZ" sz="2400" i="1" dirty="0"/>
                  <a:t>(b-1)</a:t>
                </a:r>
                <a:r>
                  <a:rPr lang="cs-CZ" sz="2400" dirty="0"/>
                  <a:t>, a to včetně krajních hodnot, pouze přirozená čísla, tj. pro dělení číslem 4 dostáváme zbytky 0, 1, 2, 3; pro dělení číslem 5 zbytky 0, 1, 2, 3, 4, atd.</a:t>
                </a:r>
              </a:p>
              <a:p>
                <a:r>
                  <a:rPr lang="cs-CZ" sz="2400" dirty="0"/>
                  <a:t>Jednoznačnosti vyjádření jsme využívali při řešení </a:t>
                </a:r>
                <a:r>
                  <a:rPr lang="cs-CZ" sz="2400" dirty="0" err="1"/>
                  <a:t>diofantických</a:t>
                </a:r>
                <a:r>
                  <a:rPr lang="cs-CZ" sz="2400" dirty="0"/>
                  <a:t> rovnic</a:t>
                </a: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FB36A6B3-E2C4-459A-ABDD-CFA9EB8838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00" y="1668543"/>
                <a:ext cx="10957135" cy="4703977"/>
              </a:xfrm>
              <a:blipFill>
                <a:blip r:embed="rId2"/>
                <a:stretch>
                  <a:fillRect l="-1001" r="-55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438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3684B4-4368-428A-B31F-B1F0CD75B8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AF545D1-FBDE-4189-98EC-579C84D1E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Kongruence a zbytkové třídy: jak souvisí?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57042A-9F07-4C73-9042-BDC2B9DBD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20574"/>
            <a:ext cx="10753200" cy="4707426"/>
          </a:xfrm>
        </p:spPr>
        <p:txBody>
          <a:bodyPr/>
          <a:lstStyle/>
          <a:p>
            <a:r>
              <a:rPr lang="cs-CZ" dirty="0"/>
              <a:t>Někdy nás zajímá pouze zbytek po dělení, nikoliv podíl. </a:t>
            </a:r>
          </a:p>
          <a:p>
            <a:pPr marL="72000" indent="0">
              <a:buNone/>
            </a:pPr>
            <a:r>
              <a:rPr lang="cs-CZ" dirty="0"/>
              <a:t>V takovém případě můžeme použít kongruence.</a:t>
            </a:r>
          </a:p>
          <a:p>
            <a:pPr marL="72000" indent="0">
              <a:buNone/>
            </a:pPr>
            <a:endParaRPr lang="cs-CZ" dirty="0"/>
          </a:p>
          <a:p>
            <a:pPr lvl="1"/>
            <a:r>
              <a:rPr lang="cs-CZ" dirty="0"/>
              <a:t>Příklad 1: dny v týdnu se opakují po sedmi dnech. Víme-li, že např. 8. daného měsíce je středa, potom 15. bude také středa; dále 18. bude sobota</a:t>
            </a:r>
          </a:p>
          <a:p>
            <a:pPr marL="324000" lvl="1" indent="0">
              <a:buNone/>
            </a:pPr>
            <a:endParaRPr lang="cs-CZ" dirty="0"/>
          </a:p>
          <a:p>
            <a:pPr lvl="1"/>
            <a:r>
              <a:rPr lang="cs-CZ" dirty="0"/>
              <a:t>Příklad 2: potřebujeme rozdělit ovoce mezi tři děti, ale máme 17 kusů ovoce. Číslo 17 dává po dělení třemi zbytek 2, tedy když přidáme 1 nebo 4 nebo 7, … kusů ovoce, budeme mít počet kusů dělitelný třemi</a:t>
            </a:r>
          </a:p>
          <a:p>
            <a:r>
              <a:rPr lang="cs-CZ" dirty="0"/>
              <a:t>Všechna přirozená čísla můžeme rozdělit na třídy podle toho, jaký zbytek dávají po dělení číslem </a:t>
            </a:r>
            <a:r>
              <a:rPr lang="cs-CZ" i="1" dirty="0"/>
              <a:t>m</a:t>
            </a:r>
            <a:r>
              <a:rPr lang="cs-CZ" dirty="0"/>
              <a:t> – těmto třídám říkáme </a:t>
            </a:r>
          </a:p>
          <a:p>
            <a:pPr marL="72000" indent="0">
              <a:buNone/>
            </a:pPr>
            <a:r>
              <a:rPr lang="cs-CZ" dirty="0"/>
              <a:t>		</a:t>
            </a:r>
            <a:r>
              <a:rPr lang="cs-CZ" u="sng" dirty="0"/>
              <a:t>zbytkové třídy modulo </a:t>
            </a:r>
            <a:r>
              <a:rPr lang="cs-CZ" i="1" u="sng" dirty="0"/>
              <a:t>m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7501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28A0E9E-2E89-4F91-A2B0-6B9705AA8C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466178-41CA-4062-9F55-13AE28514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sz="3600" dirty="0"/>
              <a:t>Sčítání a násobení ve zbytkových třídách: m=3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1117BC5-7828-4CCE-A2CE-B505E5700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61049"/>
            <a:ext cx="11059524" cy="5085227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Modulo 3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sz="2400" dirty="0"/>
              <a:t>Můžeme zkoumat vlastnosti operací:</a:t>
            </a:r>
          </a:p>
          <a:p>
            <a:pPr marL="72000" indent="0">
              <a:buNone/>
            </a:pPr>
            <a:r>
              <a:rPr lang="cs-CZ" sz="2400" u="sng" dirty="0"/>
              <a:t>Sčítání:</a:t>
            </a:r>
            <a:r>
              <a:rPr lang="cs-CZ" sz="2400" dirty="0"/>
              <a:t>				</a:t>
            </a:r>
            <a:r>
              <a:rPr lang="cs-CZ" sz="2400" u="sng" dirty="0"/>
              <a:t>Násobení:</a:t>
            </a:r>
          </a:p>
          <a:p>
            <a:pPr marL="72000" indent="0">
              <a:buNone/>
            </a:pPr>
            <a:r>
              <a:rPr lang="cs-CZ" sz="2400" dirty="0"/>
              <a:t>Komutativní				Komutativní, Neutrální prvek: 1</a:t>
            </a:r>
          </a:p>
          <a:p>
            <a:pPr marL="72000" indent="0">
              <a:buNone/>
            </a:pPr>
            <a:r>
              <a:rPr lang="cs-CZ" sz="2400" dirty="0"/>
              <a:t>Neutrální prvek: 0 	(agresivní prvek pro násobení)</a:t>
            </a:r>
          </a:p>
          <a:p>
            <a:pPr marL="72000" indent="0">
              <a:buNone/>
            </a:pPr>
            <a:r>
              <a:rPr lang="cs-CZ" sz="2400" dirty="0"/>
              <a:t>Inverzní prvky: existují		Inverzní prvky: hledáme pouze pro nenulové						prvky – 1 i 2 jsou inverzní samy k sobě</a:t>
            </a:r>
            <a:endParaRPr lang="cs-CZ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35E3670-75B4-40BD-9A06-585BD2EEE3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064799"/>
              </p:ext>
            </p:extLst>
          </p:nvPr>
        </p:nvGraphicFramePr>
        <p:xfrm>
          <a:off x="1991360" y="1647689"/>
          <a:ext cx="3495040" cy="1483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3760">
                  <a:extLst>
                    <a:ext uri="{9D8B030D-6E8A-4147-A177-3AD203B41FA5}">
                      <a16:colId xmlns:a16="http://schemas.microsoft.com/office/drawing/2014/main" val="3060786157"/>
                    </a:ext>
                  </a:extLst>
                </a:gridCol>
                <a:gridCol w="873760">
                  <a:extLst>
                    <a:ext uri="{9D8B030D-6E8A-4147-A177-3AD203B41FA5}">
                      <a16:colId xmlns:a16="http://schemas.microsoft.com/office/drawing/2014/main" val="1147481691"/>
                    </a:ext>
                  </a:extLst>
                </a:gridCol>
                <a:gridCol w="873760">
                  <a:extLst>
                    <a:ext uri="{9D8B030D-6E8A-4147-A177-3AD203B41FA5}">
                      <a16:colId xmlns:a16="http://schemas.microsoft.com/office/drawing/2014/main" val="2940086142"/>
                    </a:ext>
                  </a:extLst>
                </a:gridCol>
                <a:gridCol w="873760">
                  <a:extLst>
                    <a:ext uri="{9D8B030D-6E8A-4147-A177-3AD203B41FA5}">
                      <a16:colId xmlns:a16="http://schemas.microsoft.com/office/drawing/2014/main" val="623540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+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073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667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6334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602120"/>
                  </a:ext>
                </a:extLst>
              </a:tr>
            </a:tbl>
          </a:graphicData>
        </a:graphic>
      </p:graphicFrame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288C1E22-D820-4942-A444-E568D8440D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424035"/>
              </p:ext>
            </p:extLst>
          </p:nvPr>
        </p:nvGraphicFramePr>
        <p:xfrm>
          <a:off x="6130722" y="1615515"/>
          <a:ext cx="3988640" cy="1483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7160">
                  <a:extLst>
                    <a:ext uri="{9D8B030D-6E8A-4147-A177-3AD203B41FA5}">
                      <a16:colId xmlns:a16="http://schemas.microsoft.com/office/drawing/2014/main" val="2799643124"/>
                    </a:ext>
                  </a:extLst>
                </a:gridCol>
                <a:gridCol w="997160">
                  <a:extLst>
                    <a:ext uri="{9D8B030D-6E8A-4147-A177-3AD203B41FA5}">
                      <a16:colId xmlns:a16="http://schemas.microsoft.com/office/drawing/2014/main" val="2935245320"/>
                    </a:ext>
                  </a:extLst>
                </a:gridCol>
                <a:gridCol w="997160">
                  <a:extLst>
                    <a:ext uri="{9D8B030D-6E8A-4147-A177-3AD203B41FA5}">
                      <a16:colId xmlns:a16="http://schemas.microsoft.com/office/drawing/2014/main" val="2656878693"/>
                    </a:ext>
                  </a:extLst>
                </a:gridCol>
                <a:gridCol w="997160">
                  <a:extLst>
                    <a:ext uri="{9D8B030D-6E8A-4147-A177-3AD203B41FA5}">
                      <a16:colId xmlns:a16="http://schemas.microsoft.com/office/drawing/2014/main" val="267236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(krát)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37712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316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347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9834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025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28A0E9E-2E89-4F91-A2B0-6B9705AA8C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466178-41CA-4062-9F55-13AE28514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sz="3600" dirty="0"/>
              <a:t>Sčítání a násobení ve zbytkových třídách: m=4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1117BC5-7828-4CCE-A2CE-B505E5700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61049"/>
            <a:ext cx="11059524" cy="5085227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Modulo 4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sz="2400" dirty="0"/>
              <a:t>Můžeme zkoumat vlastnosti operací:</a:t>
            </a:r>
          </a:p>
          <a:p>
            <a:pPr marL="72000" indent="0">
              <a:buNone/>
            </a:pPr>
            <a:r>
              <a:rPr lang="cs-CZ" sz="2400" u="sng" dirty="0"/>
              <a:t>Sčítání:</a:t>
            </a:r>
            <a:r>
              <a:rPr lang="cs-CZ" sz="2400" dirty="0"/>
              <a:t>				</a:t>
            </a:r>
            <a:r>
              <a:rPr lang="cs-CZ" sz="2400" u="sng" dirty="0"/>
              <a:t>Násobení:</a:t>
            </a:r>
          </a:p>
          <a:p>
            <a:pPr marL="72000" indent="0">
              <a:buNone/>
            </a:pPr>
            <a:r>
              <a:rPr lang="cs-CZ" sz="2400" dirty="0"/>
              <a:t>Komutativní				Komutativní</a:t>
            </a:r>
          </a:p>
          <a:p>
            <a:pPr marL="72000" indent="0">
              <a:buNone/>
            </a:pPr>
            <a:r>
              <a:rPr lang="cs-CZ" sz="2400" dirty="0"/>
              <a:t>Neutrální prvek: 0 			Neutrální prvek: 0 </a:t>
            </a:r>
          </a:p>
          <a:p>
            <a:pPr marL="72000" indent="0">
              <a:buNone/>
            </a:pPr>
            <a:r>
              <a:rPr lang="cs-CZ" sz="2400" dirty="0"/>
              <a:t>Inverzní prvky: existují		Inverzní prvky: hledáme pouze pro nenulové						prvky, ale ani 2 nemá inverzní prvek</a:t>
            </a:r>
          </a:p>
          <a:p>
            <a:pPr marL="72000" indent="0">
              <a:buNone/>
            </a:pPr>
            <a:endParaRPr lang="cs-CZ" dirty="0"/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7C6C5D37-E22F-456D-BFCA-11AFE0A2EF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504948"/>
              </p:ext>
            </p:extLst>
          </p:nvPr>
        </p:nvGraphicFramePr>
        <p:xfrm>
          <a:off x="2496692" y="1281929"/>
          <a:ext cx="3856975" cy="1849120"/>
        </p:xfrm>
        <a:graphic>
          <a:graphicData uri="http://schemas.openxmlformats.org/drawingml/2006/table">
            <a:tbl>
              <a:tblPr bandRow="1" bandCol="1">
                <a:tableStyleId>{5C22544A-7EE6-4342-B048-85BDC9FD1C3A}</a:tableStyleId>
              </a:tblPr>
              <a:tblGrid>
                <a:gridCol w="771395">
                  <a:extLst>
                    <a:ext uri="{9D8B030D-6E8A-4147-A177-3AD203B41FA5}">
                      <a16:colId xmlns:a16="http://schemas.microsoft.com/office/drawing/2014/main" val="3275418793"/>
                    </a:ext>
                  </a:extLst>
                </a:gridCol>
                <a:gridCol w="771395">
                  <a:extLst>
                    <a:ext uri="{9D8B030D-6E8A-4147-A177-3AD203B41FA5}">
                      <a16:colId xmlns:a16="http://schemas.microsoft.com/office/drawing/2014/main" val="2042766817"/>
                    </a:ext>
                  </a:extLst>
                </a:gridCol>
                <a:gridCol w="771395">
                  <a:extLst>
                    <a:ext uri="{9D8B030D-6E8A-4147-A177-3AD203B41FA5}">
                      <a16:colId xmlns:a16="http://schemas.microsoft.com/office/drawing/2014/main" val="2823695525"/>
                    </a:ext>
                  </a:extLst>
                </a:gridCol>
                <a:gridCol w="771395">
                  <a:extLst>
                    <a:ext uri="{9D8B030D-6E8A-4147-A177-3AD203B41FA5}">
                      <a16:colId xmlns:a16="http://schemas.microsoft.com/office/drawing/2014/main" val="4277242249"/>
                    </a:ext>
                  </a:extLst>
                </a:gridCol>
                <a:gridCol w="771395">
                  <a:extLst>
                    <a:ext uri="{9D8B030D-6E8A-4147-A177-3AD203B41FA5}">
                      <a16:colId xmlns:a16="http://schemas.microsoft.com/office/drawing/2014/main" val="34429217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+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32909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373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924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780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750554"/>
                  </a:ext>
                </a:extLst>
              </a:tr>
            </a:tbl>
          </a:graphicData>
        </a:graphic>
      </p:graphicFrame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110357CE-B3B8-4000-82F1-15C8FCAFAC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025439"/>
              </p:ext>
            </p:extLst>
          </p:nvPr>
        </p:nvGraphicFramePr>
        <p:xfrm>
          <a:off x="7068534" y="1281929"/>
          <a:ext cx="3856975" cy="1849120"/>
        </p:xfrm>
        <a:graphic>
          <a:graphicData uri="http://schemas.openxmlformats.org/drawingml/2006/table">
            <a:tbl>
              <a:tblPr bandRow="1" bandCol="1">
                <a:tableStyleId>{5C22544A-7EE6-4342-B048-85BDC9FD1C3A}</a:tableStyleId>
              </a:tblPr>
              <a:tblGrid>
                <a:gridCol w="771395">
                  <a:extLst>
                    <a:ext uri="{9D8B030D-6E8A-4147-A177-3AD203B41FA5}">
                      <a16:colId xmlns:a16="http://schemas.microsoft.com/office/drawing/2014/main" val="3275418793"/>
                    </a:ext>
                  </a:extLst>
                </a:gridCol>
                <a:gridCol w="771395">
                  <a:extLst>
                    <a:ext uri="{9D8B030D-6E8A-4147-A177-3AD203B41FA5}">
                      <a16:colId xmlns:a16="http://schemas.microsoft.com/office/drawing/2014/main" val="2042766817"/>
                    </a:ext>
                  </a:extLst>
                </a:gridCol>
                <a:gridCol w="771395">
                  <a:extLst>
                    <a:ext uri="{9D8B030D-6E8A-4147-A177-3AD203B41FA5}">
                      <a16:colId xmlns:a16="http://schemas.microsoft.com/office/drawing/2014/main" val="2823695525"/>
                    </a:ext>
                  </a:extLst>
                </a:gridCol>
                <a:gridCol w="771395">
                  <a:extLst>
                    <a:ext uri="{9D8B030D-6E8A-4147-A177-3AD203B41FA5}">
                      <a16:colId xmlns:a16="http://schemas.microsoft.com/office/drawing/2014/main" val="4277242249"/>
                    </a:ext>
                  </a:extLst>
                </a:gridCol>
                <a:gridCol w="771395">
                  <a:extLst>
                    <a:ext uri="{9D8B030D-6E8A-4147-A177-3AD203B41FA5}">
                      <a16:colId xmlns:a16="http://schemas.microsoft.com/office/drawing/2014/main" val="34429217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(krát)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32909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373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924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780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750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2034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28A0E9E-2E89-4F91-A2B0-6B9705AA8C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466178-41CA-4062-9F55-13AE28514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sz="3600" dirty="0"/>
              <a:t>Sčítání a násobení ve zbytkových třídách: m=5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1117BC5-7828-4CCE-A2CE-B505E5700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61049"/>
            <a:ext cx="11059524" cy="5085227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Modulo 5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sz="2400" dirty="0"/>
              <a:t>Můžeme zkoumat vlastnosti operací:</a:t>
            </a:r>
          </a:p>
          <a:p>
            <a:pPr marL="72000" indent="0">
              <a:buNone/>
            </a:pPr>
            <a:r>
              <a:rPr lang="cs-CZ" sz="2400" u="sng" dirty="0"/>
              <a:t>Sčítání:</a:t>
            </a:r>
            <a:r>
              <a:rPr lang="cs-CZ" sz="2400" dirty="0"/>
              <a:t>				</a:t>
            </a:r>
            <a:r>
              <a:rPr lang="cs-CZ" sz="2400" u="sng" dirty="0"/>
              <a:t>Násobení:</a:t>
            </a:r>
          </a:p>
          <a:p>
            <a:pPr marL="72000" indent="0">
              <a:buNone/>
            </a:pPr>
            <a:r>
              <a:rPr lang="cs-CZ" sz="2400" dirty="0"/>
              <a:t>Komutativní	Neutrální prvek: 0 	Komutativní, 	Neutrální prvek: 1</a:t>
            </a:r>
          </a:p>
          <a:p>
            <a:pPr marL="72000" indent="0">
              <a:buNone/>
            </a:pPr>
            <a:r>
              <a:rPr lang="cs-CZ" sz="2400" dirty="0"/>
              <a:t>Inverzní prvky: existují		Inverzní prvky: hledáme pouze pro nenulové						prvky, inverzní prvky existují pro čísla 1-4</a:t>
            </a:r>
          </a:p>
          <a:p>
            <a:pPr marL="72000" indent="0">
              <a:buNone/>
            </a:pPr>
            <a:endParaRPr lang="cs-CZ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09B3309A-7E42-42E8-8960-F671A1E799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974642"/>
              </p:ext>
            </p:extLst>
          </p:nvPr>
        </p:nvGraphicFramePr>
        <p:xfrm>
          <a:off x="2286000" y="1093969"/>
          <a:ext cx="3992880" cy="2225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3445522240"/>
                    </a:ext>
                  </a:extLst>
                </a:gridCol>
                <a:gridCol w="741680">
                  <a:extLst>
                    <a:ext uri="{9D8B030D-6E8A-4147-A177-3AD203B41FA5}">
                      <a16:colId xmlns:a16="http://schemas.microsoft.com/office/drawing/2014/main" val="3172766338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1066686565"/>
                    </a:ext>
                  </a:extLst>
                </a:gridCol>
                <a:gridCol w="670560">
                  <a:extLst>
                    <a:ext uri="{9D8B030D-6E8A-4147-A177-3AD203B41FA5}">
                      <a16:colId xmlns:a16="http://schemas.microsoft.com/office/drawing/2014/main" val="1763465765"/>
                    </a:ext>
                  </a:extLst>
                </a:gridCol>
                <a:gridCol w="792480">
                  <a:extLst>
                    <a:ext uri="{9D8B030D-6E8A-4147-A177-3AD203B41FA5}">
                      <a16:colId xmlns:a16="http://schemas.microsoft.com/office/drawing/2014/main" val="3740051553"/>
                    </a:ext>
                  </a:extLst>
                </a:gridCol>
                <a:gridCol w="579120">
                  <a:extLst>
                    <a:ext uri="{9D8B030D-6E8A-4147-A177-3AD203B41FA5}">
                      <a16:colId xmlns:a16="http://schemas.microsoft.com/office/drawing/2014/main" val="14369973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+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0553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404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140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919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602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161612"/>
                  </a:ext>
                </a:extLst>
              </a:tr>
            </a:tbl>
          </a:graphicData>
        </a:graphic>
      </p:graphicFrame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61245079-A9D2-4740-9348-4E58EE00EC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280730"/>
              </p:ext>
            </p:extLst>
          </p:nvPr>
        </p:nvGraphicFramePr>
        <p:xfrm>
          <a:off x="6939280" y="1093969"/>
          <a:ext cx="4084320" cy="2219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3440">
                  <a:extLst>
                    <a:ext uri="{9D8B030D-6E8A-4147-A177-3AD203B41FA5}">
                      <a16:colId xmlns:a16="http://schemas.microsoft.com/office/drawing/2014/main" val="1259081220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271070937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1074484500"/>
                    </a:ext>
                  </a:extLst>
                </a:gridCol>
                <a:gridCol w="568960">
                  <a:extLst>
                    <a:ext uri="{9D8B030D-6E8A-4147-A177-3AD203B41FA5}">
                      <a16:colId xmlns:a16="http://schemas.microsoft.com/office/drawing/2014/main" val="940664717"/>
                    </a:ext>
                  </a:extLst>
                </a:gridCol>
                <a:gridCol w="680720">
                  <a:extLst>
                    <a:ext uri="{9D8B030D-6E8A-4147-A177-3AD203B41FA5}">
                      <a16:colId xmlns:a16="http://schemas.microsoft.com/office/drawing/2014/main" val="3620802331"/>
                    </a:ext>
                  </a:extLst>
                </a:gridCol>
                <a:gridCol w="680720">
                  <a:extLst>
                    <a:ext uri="{9D8B030D-6E8A-4147-A177-3AD203B41FA5}">
                      <a16:colId xmlns:a16="http://schemas.microsoft.com/office/drawing/2014/main" val="12799594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(krát)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7996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241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335129"/>
                  </a:ext>
                </a:extLst>
              </a:tr>
              <a:tr h="272551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435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847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507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7343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28A0E9E-2E89-4F91-A2B0-6B9705AA8C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466178-41CA-4062-9F55-13AE28514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sz="3600" dirty="0"/>
              <a:t>Sčítání a násobení ve zbytkových třídách: m=6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1117BC5-7828-4CCE-A2CE-B505E5700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61049"/>
            <a:ext cx="11059524" cy="5085227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Modulo 6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Opět dopadá skoro všechno analogicky, nacházíme dva dělitele nuly: čísla 2 a 3.</a:t>
            </a:r>
          </a:p>
          <a:p>
            <a:pPr marL="72000" indent="0">
              <a:buNone/>
            </a:pPr>
            <a:r>
              <a:rPr lang="cs-CZ" dirty="0"/>
              <a:t>Nápad: pokud je modulo prvočíslo, </a:t>
            </a:r>
            <a:r>
              <a:rPr lang="cs-CZ" dirty="0" err="1"/>
              <a:t>dělitelé</a:t>
            </a:r>
            <a:r>
              <a:rPr lang="cs-CZ" dirty="0"/>
              <a:t> nuly nebudou, jinak ano – děliteli nuly budou vždy všichni </a:t>
            </a:r>
            <a:r>
              <a:rPr lang="cs-CZ" dirty="0" err="1"/>
              <a:t>dělitelé</a:t>
            </a:r>
            <a:r>
              <a:rPr lang="cs-CZ" dirty="0"/>
              <a:t> daného čísla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BB5FDA51-8B49-43A6-8603-21166D9193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505071"/>
              </p:ext>
            </p:extLst>
          </p:nvPr>
        </p:nvGraphicFramePr>
        <p:xfrm>
          <a:off x="666000" y="1532466"/>
          <a:ext cx="5293358" cy="2595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6194">
                  <a:extLst>
                    <a:ext uri="{9D8B030D-6E8A-4147-A177-3AD203B41FA5}">
                      <a16:colId xmlns:a16="http://schemas.microsoft.com/office/drawing/2014/main" val="1670539528"/>
                    </a:ext>
                  </a:extLst>
                </a:gridCol>
                <a:gridCol w="756194">
                  <a:extLst>
                    <a:ext uri="{9D8B030D-6E8A-4147-A177-3AD203B41FA5}">
                      <a16:colId xmlns:a16="http://schemas.microsoft.com/office/drawing/2014/main" val="2727372010"/>
                    </a:ext>
                  </a:extLst>
                </a:gridCol>
                <a:gridCol w="756194">
                  <a:extLst>
                    <a:ext uri="{9D8B030D-6E8A-4147-A177-3AD203B41FA5}">
                      <a16:colId xmlns:a16="http://schemas.microsoft.com/office/drawing/2014/main" val="3237667917"/>
                    </a:ext>
                  </a:extLst>
                </a:gridCol>
                <a:gridCol w="756194">
                  <a:extLst>
                    <a:ext uri="{9D8B030D-6E8A-4147-A177-3AD203B41FA5}">
                      <a16:colId xmlns:a16="http://schemas.microsoft.com/office/drawing/2014/main" val="1146515748"/>
                    </a:ext>
                  </a:extLst>
                </a:gridCol>
                <a:gridCol w="756194">
                  <a:extLst>
                    <a:ext uri="{9D8B030D-6E8A-4147-A177-3AD203B41FA5}">
                      <a16:colId xmlns:a16="http://schemas.microsoft.com/office/drawing/2014/main" val="708377647"/>
                    </a:ext>
                  </a:extLst>
                </a:gridCol>
                <a:gridCol w="756194">
                  <a:extLst>
                    <a:ext uri="{9D8B030D-6E8A-4147-A177-3AD203B41FA5}">
                      <a16:colId xmlns:a16="http://schemas.microsoft.com/office/drawing/2014/main" val="341448259"/>
                    </a:ext>
                  </a:extLst>
                </a:gridCol>
                <a:gridCol w="756194">
                  <a:extLst>
                    <a:ext uri="{9D8B030D-6E8A-4147-A177-3AD203B41FA5}">
                      <a16:colId xmlns:a16="http://schemas.microsoft.com/office/drawing/2014/main" val="26790916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+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1362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751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405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624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6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683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665589"/>
                  </a:ext>
                </a:extLst>
              </a:tr>
            </a:tbl>
          </a:graphicData>
        </a:graphic>
      </p:graphicFrame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3A5E596-E7EA-43AC-B95B-E3ADA0F7F8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804740"/>
              </p:ext>
            </p:extLst>
          </p:nvPr>
        </p:nvGraphicFramePr>
        <p:xfrm>
          <a:off x="6274163" y="1449492"/>
          <a:ext cx="5730242" cy="2595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8606">
                  <a:extLst>
                    <a:ext uri="{9D8B030D-6E8A-4147-A177-3AD203B41FA5}">
                      <a16:colId xmlns:a16="http://schemas.microsoft.com/office/drawing/2014/main" val="4196077995"/>
                    </a:ext>
                  </a:extLst>
                </a:gridCol>
                <a:gridCol w="818606">
                  <a:extLst>
                    <a:ext uri="{9D8B030D-6E8A-4147-A177-3AD203B41FA5}">
                      <a16:colId xmlns:a16="http://schemas.microsoft.com/office/drawing/2014/main" val="26272525"/>
                    </a:ext>
                  </a:extLst>
                </a:gridCol>
                <a:gridCol w="818606">
                  <a:extLst>
                    <a:ext uri="{9D8B030D-6E8A-4147-A177-3AD203B41FA5}">
                      <a16:colId xmlns:a16="http://schemas.microsoft.com/office/drawing/2014/main" val="2869062269"/>
                    </a:ext>
                  </a:extLst>
                </a:gridCol>
                <a:gridCol w="818606">
                  <a:extLst>
                    <a:ext uri="{9D8B030D-6E8A-4147-A177-3AD203B41FA5}">
                      <a16:colId xmlns:a16="http://schemas.microsoft.com/office/drawing/2014/main" val="4114695208"/>
                    </a:ext>
                  </a:extLst>
                </a:gridCol>
                <a:gridCol w="818606">
                  <a:extLst>
                    <a:ext uri="{9D8B030D-6E8A-4147-A177-3AD203B41FA5}">
                      <a16:colId xmlns:a16="http://schemas.microsoft.com/office/drawing/2014/main" val="3491951935"/>
                    </a:ext>
                  </a:extLst>
                </a:gridCol>
                <a:gridCol w="818606">
                  <a:extLst>
                    <a:ext uri="{9D8B030D-6E8A-4147-A177-3AD203B41FA5}">
                      <a16:colId xmlns:a16="http://schemas.microsoft.com/office/drawing/2014/main" val="739453214"/>
                    </a:ext>
                  </a:extLst>
                </a:gridCol>
                <a:gridCol w="818606">
                  <a:extLst>
                    <a:ext uri="{9D8B030D-6E8A-4147-A177-3AD203B41FA5}">
                      <a16:colId xmlns:a16="http://schemas.microsoft.com/office/drawing/2014/main" val="31864367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(krát)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840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469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885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940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939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47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939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302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AC571C3-C4A5-400F-AE29-17FAB65DEA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9175F0A-E5D3-4E71-A33B-3ED516C11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C1971538-0341-4C05-8932-5471366EE22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0000" y="1435148"/>
                <a:ext cx="11002813" cy="4139998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000" b="1" dirty="0"/>
                  <a:t>Příklad 1.</a:t>
                </a:r>
                <a:endParaRPr lang="cs-CZ" sz="2000" dirty="0"/>
              </a:p>
              <a:p>
                <a:pPr marL="72000" indent="0">
                  <a:buNone/>
                </a:pPr>
                <a:r>
                  <a:rPr lang="cs-CZ" sz="2000" dirty="0"/>
                  <a:t>Víme, že číslo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cs-CZ" sz="2000" dirty="0"/>
                  <a:t> dává při dělení sedmi zbytek 1. Jaký zbytek dává po dělení 7 výraz </a:t>
                </a:r>
              </a:p>
              <a:p>
                <a:pPr marL="529200" indent="-457200">
                  <a:buAutoNum type="alphaL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cs-CZ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+6</m:t>
                    </m:r>
                  </m:oMath>
                </a14:m>
                <a:endParaRPr lang="cs-CZ" sz="2000" b="0" dirty="0"/>
              </a:p>
              <a:p>
                <a:pPr marL="529200" indent="-457200">
                  <a:buAutoNum type="alphaLcParenR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d>
                      <m:d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+6</m:t>
                        </m:r>
                      </m:e>
                    </m:d>
                  </m:oMath>
                </a14:m>
                <a:endParaRPr lang="cs-CZ" sz="2000" b="0" dirty="0"/>
              </a:p>
              <a:p>
                <a:pPr marL="72000" indent="0">
                  <a:buNone/>
                </a:pPr>
                <a:r>
                  <a:rPr lang="cs-CZ" sz="2000" b="1" dirty="0"/>
                  <a:t>Příklad 2.</a:t>
                </a:r>
                <a:endParaRPr lang="cs-CZ" sz="2000" dirty="0"/>
              </a:p>
              <a:p>
                <a:pPr marL="72000" indent="0">
                  <a:buNone/>
                </a:pPr>
                <a:r>
                  <a:rPr lang="cs-CZ" sz="2000" dirty="0"/>
                  <a:t>Číslo 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cs-CZ" sz="2000" dirty="0"/>
                  <a:t> dává při dělení čtyřmi zbytek 3. Jaký zbytek po dělení čtyřmi dává výraz </a:t>
                </a:r>
              </a:p>
              <a:p>
                <a:pPr marL="529200" indent="-457200">
                  <a:buAutoNum type="alphaL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cs-CZ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cs-CZ" sz="2000" dirty="0"/>
              </a:p>
              <a:p>
                <a:pPr marL="529200" indent="-457200">
                  <a:buAutoNum type="alphaL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cs-CZ" sz="2000" b="0" dirty="0"/>
              </a:p>
              <a:p>
                <a:pPr marL="72000" indent="0">
                  <a:buNone/>
                </a:pPr>
                <a:endParaRPr lang="cs-CZ" sz="2000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C1971538-0341-4C05-8932-5471366EE22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000" y="1435148"/>
                <a:ext cx="11002813" cy="4139998"/>
              </a:xfrm>
              <a:blipFill>
                <a:blip r:embed="rId2"/>
                <a:stretch>
                  <a:fillRect l="-77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63496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ead6d3a-feb0-4a8c-9062-9bbd8c74d73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4C5DB02F537614FB66EB71B0726DE94" ma:contentTypeVersion="15" ma:contentTypeDescription="Vytvoří nový dokument" ma:contentTypeScope="" ma:versionID="448a79feb4817bcf6c5e0750c679f804">
  <xsd:schema xmlns:xsd="http://www.w3.org/2001/XMLSchema" xmlns:xs="http://www.w3.org/2001/XMLSchema" xmlns:p="http://schemas.microsoft.com/office/2006/metadata/properties" xmlns:ns3="aead6d3a-feb0-4a8c-9062-9bbd8c74d735" xmlns:ns4="a248b50f-04c3-43c7-88f4-d651881e6eee" targetNamespace="http://schemas.microsoft.com/office/2006/metadata/properties" ma:root="true" ma:fieldsID="ac8591ca67cc29b2a22e2725eb55d64e" ns3:_="" ns4:_="">
    <xsd:import namespace="aead6d3a-feb0-4a8c-9062-9bbd8c74d735"/>
    <xsd:import namespace="a248b50f-04c3-43c7-88f4-d651881e6ee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Location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ad6d3a-feb0-4a8c-9062-9bbd8c74d7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48b50f-04c3-43c7-88f4-d651881e6ee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FDCD01-9C7C-454B-AD63-9FECF8AA737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F762602-471B-4D1A-9456-40B4DA843C6C}">
  <ds:schemaRefs>
    <ds:schemaRef ds:uri="http://purl.org/dc/terms/"/>
    <ds:schemaRef ds:uri="http://schemas.openxmlformats.org/package/2006/metadata/core-properties"/>
    <ds:schemaRef ds:uri="http://purl.org/dc/dcmitype/"/>
    <ds:schemaRef ds:uri="aead6d3a-feb0-4a8c-9062-9bbd8c74d735"/>
    <ds:schemaRef ds:uri="http://schemas.microsoft.com/office/2006/documentManagement/types"/>
    <ds:schemaRef ds:uri="http://schemas.microsoft.com/office/2006/metadata/properties"/>
    <ds:schemaRef ds:uri="a248b50f-04c3-43c7-88f4-d651881e6eee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153745CC-2514-4B1D-A3F4-57C72CB43E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ead6d3a-feb0-4a8c-9062-9bbd8c74d735"/>
    <ds:schemaRef ds:uri="a248b50f-04c3-43c7-88f4-d651881e6e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10649</TotalTime>
  <Words>1729</Words>
  <Application>Microsoft Office PowerPoint</Application>
  <PresentationFormat>Širokoúhlá obrazovka</PresentationFormat>
  <Paragraphs>390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Arial Narrow</vt:lpstr>
      <vt:lpstr>Cambria Math</vt:lpstr>
      <vt:lpstr>Tahoma</vt:lpstr>
      <vt:lpstr>Wingdings</vt:lpstr>
      <vt:lpstr>Prezentace_MU_CZ</vt:lpstr>
      <vt:lpstr>Aritmetika 2 – jaro 2023  4. prezentace - kongruence</vt:lpstr>
      <vt:lpstr>Jaké relace na množině celých (přirozených) čísel již známe?</vt:lpstr>
      <vt:lpstr>Připomenutí: věta o dělení se zbytkem</vt:lpstr>
      <vt:lpstr>Kongruence a zbytkové třídy: jak souvisí?</vt:lpstr>
      <vt:lpstr>Sčítání a násobení ve zbytkových třídách: m=3</vt:lpstr>
      <vt:lpstr>Sčítání a násobení ve zbytkových třídách: m=4</vt:lpstr>
      <vt:lpstr>Sčítání a násobení ve zbytkových třídách: m=5</vt:lpstr>
      <vt:lpstr>Sčítání a násobení ve zbytkových třídách: m=6</vt:lpstr>
      <vt:lpstr>Příklady</vt:lpstr>
      <vt:lpstr>Úlohy k opakování základů algebry 1</vt:lpstr>
      <vt:lpstr>Úlohy k opakování základů algebry 2</vt:lpstr>
      <vt:lpstr>Kalendář</vt:lpstr>
      <vt:lpstr>Přestupné roky a počáteční hodnota</vt:lpstr>
      <vt:lpstr>Postup výpočtu ve 20. století</vt:lpstr>
      <vt:lpstr>Postup výpočtu pro 21. století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Petra Bušková</dc:creator>
  <cp:lastModifiedBy>Petra Bušková</cp:lastModifiedBy>
  <cp:revision>121</cp:revision>
  <dcterms:created xsi:type="dcterms:W3CDTF">2021-03-15T16:48:00Z</dcterms:created>
  <dcterms:modified xsi:type="dcterms:W3CDTF">2023-03-03T10:26:10Z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0x01010074C5DB02F537614FB66EB71B0726DE94</vt:lpwstr>
  </property>
</Properties>
</file>