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86" r:id="rId4"/>
    <p:sldId id="259" r:id="rId5"/>
    <p:sldId id="288" r:id="rId6"/>
    <p:sldId id="289" r:id="rId7"/>
    <p:sldId id="287" r:id="rId8"/>
    <p:sldId id="258" r:id="rId9"/>
    <p:sldId id="277" r:id="rId10"/>
    <p:sldId id="257" r:id="rId11"/>
    <p:sldId id="261" r:id="rId12"/>
    <p:sldId id="275" r:id="rId13"/>
    <p:sldId id="276" r:id="rId14"/>
    <p:sldId id="285" r:id="rId15"/>
    <p:sldId id="281" r:id="rId16"/>
    <p:sldId id="294" r:id="rId17"/>
    <p:sldId id="263" r:id="rId18"/>
    <p:sldId id="266" r:id="rId19"/>
    <p:sldId id="264" r:id="rId20"/>
    <p:sldId id="290" r:id="rId21"/>
    <p:sldId id="292" r:id="rId22"/>
    <p:sldId id="272" r:id="rId23"/>
    <p:sldId id="273" r:id="rId24"/>
    <p:sldId id="274" r:id="rId25"/>
    <p:sldId id="293" r:id="rId26"/>
    <p:sldId id="271" r:id="rId27"/>
    <p:sldId id="270" r:id="rId28"/>
    <p:sldId id="291" r:id="rId29"/>
    <p:sldId id="265" r:id="rId3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F8DD47-50F9-4388-985A-00E451BEE0E7}" v="3" dt="2024-03-04T12:24:57.1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44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eřina Gorčíková" userId="270f7bd5-0179-4a74-a9fe-1dbe2d4a81e6" providerId="ADAL" clId="{79F8DD47-50F9-4388-985A-00E451BEE0E7}"/>
    <pc:docChg chg="undo custSel addSld delSld modSld">
      <pc:chgData name="Kateřina Gorčíková" userId="270f7bd5-0179-4a74-a9fe-1dbe2d4a81e6" providerId="ADAL" clId="{79F8DD47-50F9-4388-985A-00E451BEE0E7}" dt="2024-03-04T12:25:27.689" v="301" actId="1076"/>
      <pc:docMkLst>
        <pc:docMk/>
      </pc:docMkLst>
      <pc:sldChg chg="del">
        <pc:chgData name="Kateřina Gorčíková" userId="270f7bd5-0179-4a74-a9fe-1dbe2d4a81e6" providerId="ADAL" clId="{79F8DD47-50F9-4388-985A-00E451BEE0E7}" dt="2024-03-04T06:58:33.822" v="1" actId="47"/>
        <pc:sldMkLst>
          <pc:docMk/>
          <pc:sldMk cId="7036370" sldId="260"/>
        </pc:sldMkLst>
      </pc:sldChg>
      <pc:sldChg chg="del">
        <pc:chgData name="Kateřina Gorčíková" userId="270f7bd5-0179-4a74-a9fe-1dbe2d4a81e6" providerId="ADAL" clId="{79F8DD47-50F9-4388-985A-00E451BEE0E7}" dt="2024-03-04T06:58:32.681" v="0" actId="47"/>
        <pc:sldMkLst>
          <pc:docMk/>
          <pc:sldMk cId="2886235213" sldId="262"/>
        </pc:sldMkLst>
      </pc:sldChg>
      <pc:sldChg chg="modSp mod">
        <pc:chgData name="Kateřina Gorčíková" userId="270f7bd5-0179-4a74-a9fe-1dbe2d4a81e6" providerId="ADAL" clId="{79F8DD47-50F9-4388-985A-00E451BEE0E7}" dt="2024-03-04T07:07:04.939" v="290" actId="20577"/>
        <pc:sldMkLst>
          <pc:docMk/>
          <pc:sldMk cId="2336222717" sldId="265"/>
        </pc:sldMkLst>
        <pc:spChg chg="mod">
          <ac:chgData name="Kateřina Gorčíková" userId="270f7bd5-0179-4a74-a9fe-1dbe2d4a81e6" providerId="ADAL" clId="{79F8DD47-50F9-4388-985A-00E451BEE0E7}" dt="2024-03-04T07:03:32.505" v="108" actId="20577"/>
          <ac:spMkLst>
            <pc:docMk/>
            <pc:sldMk cId="2336222717" sldId="265"/>
            <ac:spMk id="2" creationId="{CD266788-EDB7-A01E-D547-59E7AA3CE795}"/>
          </ac:spMkLst>
        </pc:spChg>
        <pc:spChg chg="mod">
          <ac:chgData name="Kateřina Gorčíková" userId="270f7bd5-0179-4a74-a9fe-1dbe2d4a81e6" providerId="ADAL" clId="{79F8DD47-50F9-4388-985A-00E451BEE0E7}" dt="2024-03-04T07:07:04.939" v="290" actId="20577"/>
          <ac:spMkLst>
            <pc:docMk/>
            <pc:sldMk cId="2336222717" sldId="265"/>
            <ac:spMk id="3" creationId="{EDAFCCA1-0FC8-5052-F2A3-E2E4CA0E562A}"/>
          </ac:spMkLst>
        </pc:spChg>
      </pc:sldChg>
      <pc:sldChg chg="del">
        <pc:chgData name="Kateřina Gorčíková" userId="270f7bd5-0179-4a74-a9fe-1dbe2d4a81e6" providerId="ADAL" clId="{79F8DD47-50F9-4388-985A-00E451BEE0E7}" dt="2024-03-04T06:58:45.342" v="2" actId="47"/>
        <pc:sldMkLst>
          <pc:docMk/>
          <pc:sldMk cId="1666024168" sldId="268"/>
        </pc:sldMkLst>
      </pc:sldChg>
      <pc:sldChg chg="addSp delSp mod">
        <pc:chgData name="Kateřina Gorčíková" userId="270f7bd5-0179-4a74-a9fe-1dbe2d4a81e6" providerId="ADAL" clId="{79F8DD47-50F9-4388-985A-00E451BEE0E7}" dt="2024-03-04T12:24:47.658" v="297" actId="22"/>
        <pc:sldMkLst>
          <pc:docMk/>
          <pc:sldMk cId="867264148" sldId="276"/>
        </pc:sldMkLst>
        <pc:spChg chg="add del">
          <ac:chgData name="Kateřina Gorčíková" userId="270f7bd5-0179-4a74-a9fe-1dbe2d4a81e6" providerId="ADAL" clId="{79F8DD47-50F9-4388-985A-00E451BEE0E7}" dt="2024-03-04T12:24:47.658" v="297" actId="22"/>
          <ac:spMkLst>
            <pc:docMk/>
            <pc:sldMk cId="867264148" sldId="276"/>
            <ac:spMk id="7" creationId="{2AAD50EB-7AEE-BA6B-CE1E-DDD20AFCB096}"/>
          </ac:spMkLst>
        </pc:spChg>
      </pc:sldChg>
      <pc:sldChg chg="del">
        <pc:chgData name="Kateřina Gorčíková" userId="270f7bd5-0179-4a74-a9fe-1dbe2d4a81e6" providerId="ADAL" clId="{79F8DD47-50F9-4388-985A-00E451BEE0E7}" dt="2024-03-04T06:58:59.365" v="3" actId="47"/>
        <pc:sldMkLst>
          <pc:docMk/>
          <pc:sldMk cId="2136436931" sldId="278"/>
        </pc:sldMkLst>
      </pc:sldChg>
      <pc:sldChg chg="del">
        <pc:chgData name="Kateřina Gorčíková" userId="270f7bd5-0179-4a74-a9fe-1dbe2d4a81e6" providerId="ADAL" clId="{79F8DD47-50F9-4388-985A-00E451BEE0E7}" dt="2024-03-04T12:24:32.447" v="291" actId="47"/>
        <pc:sldMkLst>
          <pc:docMk/>
          <pc:sldMk cId="2894715179" sldId="280"/>
        </pc:sldMkLst>
      </pc:sldChg>
      <pc:sldChg chg="del">
        <pc:chgData name="Kateřina Gorčíková" userId="270f7bd5-0179-4a74-a9fe-1dbe2d4a81e6" providerId="ADAL" clId="{79F8DD47-50F9-4388-985A-00E451BEE0E7}" dt="2024-03-04T12:24:33.318" v="292" actId="47"/>
        <pc:sldMkLst>
          <pc:docMk/>
          <pc:sldMk cId="2749839600" sldId="282"/>
        </pc:sldMkLst>
      </pc:sldChg>
      <pc:sldChg chg="del">
        <pc:chgData name="Kateřina Gorčíková" userId="270f7bd5-0179-4a74-a9fe-1dbe2d4a81e6" providerId="ADAL" clId="{79F8DD47-50F9-4388-985A-00E451BEE0E7}" dt="2024-03-04T12:24:33.835" v="293" actId="47"/>
        <pc:sldMkLst>
          <pc:docMk/>
          <pc:sldMk cId="802351166" sldId="283"/>
        </pc:sldMkLst>
      </pc:sldChg>
      <pc:sldChg chg="del">
        <pc:chgData name="Kateřina Gorčíková" userId="270f7bd5-0179-4a74-a9fe-1dbe2d4a81e6" providerId="ADAL" clId="{79F8DD47-50F9-4388-985A-00E451BEE0E7}" dt="2024-03-04T12:24:34.453" v="294" actId="47"/>
        <pc:sldMkLst>
          <pc:docMk/>
          <pc:sldMk cId="501933142" sldId="284"/>
        </pc:sldMkLst>
      </pc:sldChg>
      <pc:sldChg chg="addSp delSp modSp add del mod setBg delDesignElem">
        <pc:chgData name="Kateřina Gorčíková" userId="270f7bd5-0179-4a74-a9fe-1dbe2d4a81e6" providerId="ADAL" clId="{79F8DD47-50F9-4388-985A-00E451BEE0E7}" dt="2024-03-04T12:25:27.689" v="301" actId="1076"/>
        <pc:sldMkLst>
          <pc:docMk/>
          <pc:sldMk cId="3530511933" sldId="285"/>
        </pc:sldMkLst>
        <pc:spChg chg="mod">
          <ac:chgData name="Kateřina Gorčíková" userId="270f7bd5-0179-4a74-a9fe-1dbe2d4a81e6" providerId="ADAL" clId="{79F8DD47-50F9-4388-985A-00E451BEE0E7}" dt="2024-03-04T12:25:27.689" v="301" actId="1076"/>
          <ac:spMkLst>
            <pc:docMk/>
            <pc:sldMk cId="3530511933" sldId="285"/>
            <ac:spMk id="3" creationId="{D8B5313C-4056-7AF1-67A9-B14CC50B261F}"/>
          </ac:spMkLst>
        </pc:spChg>
        <pc:spChg chg="add">
          <ac:chgData name="Kateřina Gorčíková" userId="270f7bd5-0179-4a74-a9fe-1dbe2d4a81e6" providerId="ADAL" clId="{79F8DD47-50F9-4388-985A-00E451BEE0E7}" dt="2024-03-04T12:25:22.526" v="300" actId="26606"/>
          <ac:spMkLst>
            <pc:docMk/>
            <pc:sldMk cId="3530511933" sldId="285"/>
            <ac:spMk id="7" creationId="{E659831F-0D9A-4C63-9EBB-8435B85A440F}"/>
          </ac:spMkLst>
        </pc:spChg>
        <pc:spChg chg="add">
          <ac:chgData name="Kateřina Gorčíková" userId="270f7bd5-0179-4a74-a9fe-1dbe2d4a81e6" providerId="ADAL" clId="{79F8DD47-50F9-4388-985A-00E451BEE0E7}" dt="2024-03-04T12:25:22.526" v="300" actId="26606"/>
          <ac:spMkLst>
            <pc:docMk/>
            <pc:sldMk cId="3530511933" sldId="285"/>
            <ac:spMk id="8" creationId="{E6995CE5-F890-4ABA-82A2-26507CE8D2A3}"/>
          </ac:spMkLst>
        </pc:spChg>
        <pc:spChg chg="add">
          <ac:chgData name="Kateřina Gorčíková" userId="270f7bd5-0179-4a74-a9fe-1dbe2d4a81e6" providerId="ADAL" clId="{79F8DD47-50F9-4388-985A-00E451BEE0E7}" dt="2024-03-04T12:25:22.526" v="300" actId="26606"/>
          <ac:spMkLst>
            <pc:docMk/>
            <pc:sldMk cId="3530511933" sldId="285"/>
            <ac:spMk id="10" creationId="{058A14AF-9FB5-4CC7-BA35-E8E85D3EDF0E}"/>
          </ac:spMkLst>
        </pc:spChg>
        <pc:spChg chg="add">
          <ac:chgData name="Kateřina Gorčíková" userId="270f7bd5-0179-4a74-a9fe-1dbe2d4a81e6" providerId="ADAL" clId="{79F8DD47-50F9-4388-985A-00E451BEE0E7}" dt="2024-03-04T12:25:22.526" v="300" actId="26606"/>
          <ac:spMkLst>
            <pc:docMk/>
            <pc:sldMk cId="3530511933" sldId="285"/>
            <ac:spMk id="12" creationId="{3A9A4357-BD1D-4622-A4FE-766E6AB8DE84}"/>
          </ac:spMkLst>
        </pc:spChg>
        <pc:spChg chg="del">
          <ac:chgData name="Kateřina Gorčíková" userId="270f7bd5-0179-4a74-a9fe-1dbe2d4a81e6" providerId="ADAL" clId="{79F8DD47-50F9-4388-985A-00E451BEE0E7}" dt="2024-03-04T12:24:57.183" v="299"/>
          <ac:spMkLst>
            <pc:docMk/>
            <pc:sldMk cId="3530511933" sldId="285"/>
            <ac:spMk id="14" creationId="{F27E5EE8-4845-ED1E-7073-C17078F8B88D}"/>
          </ac:spMkLst>
        </pc:spChg>
        <pc:spChg chg="del">
          <ac:chgData name="Kateřina Gorčíková" userId="270f7bd5-0179-4a74-a9fe-1dbe2d4a81e6" providerId="ADAL" clId="{79F8DD47-50F9-4388-985A-00E451BEE0E7}" dt="2024-03-04T12:24:57.183" v="299"/>
          <ac:spMkLst>
            <pc:docMk/>
            <pc:sldMk cId="3530511933" sldId="285"/>
            <ac:spMk id="15" creationId="{176933F1-4755-59D1-152C-937C6F7A2672}"/>
          </ac:spMkLst>
        </pc:spChg>
        <pc:spChg chg="del">
          <ac:chgData name="Kateřina Gorčíková" userId="270f7bd5-0179-4a74-a9fe-1dbe2d4a81e6" providerId="ADAL" clId="{79F8DD47-50F9-4388-985A-00E451BEE0E7}" dt="2024-03-04T12:24:57.183" v="299"/>
          <ac:spMkLst>
            <pc:docMk/>
            <pc:sldMk cId="3530511933" sldId="285"/>
            <ac:spMk id="16" creationId="{A1EE21DC-66F0-9A45-1981-8BA29B5FFE3D}"/>
          </ac:spMkLst>
        </pc:spChg>
        <pc:spChg chg="del">
          <ac:chgData name="Kateřina Gorčíková" userId="270f7bd5-0179-4a74-a9fe-1dbe2d4a81e6" providerId="ADAL" clId="{79F8DD47-50F9-4388-985A-00E451BEE0E7}" dt="2024-03-04T12:24:57.183" v="299"/>
          <ac:spMkLst>
            <pc:docMk/>
            <pc:sldMk cId="3530511933" sldId="285"/>
            <ac:spMk id="17" creationId="{A03DFB6B-BD79-3095-E3A9-D8A8E4B010CA}"/>
          </ac:spMkLst>
        </pc:spChg>
      </pc:sldChg>
      <pc:sldChg chg="modSp new mod">
        <pc:chgData name="Kateřina Gorčíková" userId="270f7bd5-0179-4a74-a9fe-1dbe2d4a81e6" providerId="ADAL" clId="{79F8DD47-50F9-4388-985A-00E451BEE0E7}" dt="2024-03-04T07:06:12.599" v="247" actId="114"/>
        <pc:sldMkLst>
          <pc:docMk/>
          <pc:sldMk cId="3102939738" sldId="294"/>
        </pc:sldMkLst>
        <pc:spChg chg="mod">
          <ac:chgData name="Kateřina Gorčíková" userId="270f7bd5-0179-4a74-a9fe-1dbe2d4a81e6" providerId="ADAL" clId="{79F8DD47-50F9-4388-985A-00E451BEE0E7}" dt="2024-03-04T06:59:13.825" v="23" actId="20577"/>
          <ac:spMkLst>
            <pc:docMk/>
            <pc:sldMk cId="3102939738" sldId="294"/>
            <ac:spMk id="2" creationId="{32A6675D-25A9-38C9-F608-95C84096558D}"/>
          </ac:spMkLst>
        </pc:spChg>
        <pc:spChg chg="mod">
          <ac:chgData name="Kateřina Gorčíková" userId="270f7bd5-0179-4a74-a9fe-1dbe2d4a81e6" providerId="ADAL" clId="{79F8DD47-50F9-4388-985A-00E451BEE0E7}" dt="2024-03-04T07:06:12.599" v="247" actId="114"/>
          <ac:spMkLst>
            <pc:docMk/>
            <pc:sldMk cId="3102939738" sldId="294"/>
            <ac:spMk id="3" creationId="{FECF7975-C869-1217-FE9A-FC70E68FD35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BF961D-B7E1-F7BF-3192-A2AA6E7A3A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26F92FE-1B0D-DBD7-0FA1-944289B830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B5A94EC-F501-1AA2-BFE2-C978D9D50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18E5B-821D-427F-A42C-3D07F15C4DC0}" type="datetimeFigureOut">
              <a:rPr lang="cs-CZ" smtClean="0"/>
              <a:t>04.03.2024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32B6F07-955C-E65F-2238-C629F5277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956A8E8-52B9-919F-C441-EC5C56C24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58D1-F496-4000-B548-6FA6FED38E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6936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70ACB3-8654-C161-E3E9-4868A4CF5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DA0568D-06CD-4920-D35C-F41FF745B8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C169FF9-A276-F9CE-A729-88337AD76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18E5B-821D-427F-A42C-3D07F15C4DC0}" type="datetimeFigureOut">
              <a:rPr lang="cs-CZ" smtClean="0"/>
              <a:t>04.03.2024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059C3E7-D6AD-907D-B7ED-A115E6696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713427-CC6F-CFC5-8367-B31561E23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58D1-F496-4000-B548-6FA6FED38E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852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57F2E3F-3CB8-20A8-B482-5AD1B447B1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9881577-0C9D-03BF-D1CB-C7B8607956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BA6C08D-C169-04E0-A6AA-0A924FD99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18E5B-821D-427F-A42C-3D07F15C4DC0}" type="datetimeFigureOut">
              <a:rPr lang="cs-CZ" smtClean="0"/>
              <a:t>04.03.2024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5019BB5-05EC-99EE-6414-F4452BB58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7BB9243-493C-65AE-3F33-C30504957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58D1-F496-4000-B548-6FA6FED38E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935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15E406-B727-0C63-A599-068763920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F8B3B0-032F-F94E-2F89-CFCB75AD2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0A88C46-8DE5-7104-99AC-789C43A00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18E5B-821D-427F-A42C-3D07F15C4DC0}" type="datetimeFigureOut">
              <a:rPr lang="cs-CZ" smtClean="0"/>
              <a:t>04.03.2024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D6D2E44-567B-22D3-7136-7ECF1CA44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A06E735-33B2-E110-2041-7DD24579C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58D1-F496-4000-B548-6FA6FED38E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621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4CA8EA-B1B8-EBB8-11BE-7AF0D8F7B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F6B525E-17E8-603E-87D5-82A08E433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4DE903D-908C-FEDC-E766-338ADE455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18E5B-821D-427F-A42C-3D07F15C4DC0}" type="datetimeFigureOut">
              <a:rPr lang="cs-CZ" smtClean="0"/>
              <a:t>04.03.2024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51526B5-DA88-0C67-6791-EB98C7DC9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443662B-2503-EBEC-3D48-2892C3C04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58D1-F496-4000-B548-6FA6FED38E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120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F180C8-6754-14FD-F32A-C45B6A1D7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EF6657-7CC5-F1ED-98F8-ABB4E89427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EF273D2-FBB5-7CAF-990D-7EF381F37A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2320FE7-CE6D-3DEE-F452-857927FBF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18E5B-821D-427F-A42C-3D07F15C4DC0}" type="datetimeFigureOut">
              <a:rPr lang="cs-CZ" smtClean="0"/>
              <a:t>04.03.2024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5D86C93-F082-8DE3-6FA0-F68696FE5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353EB55-E34B-8AA2-C933-8BA38B1CA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58D1-F496-4000-B548-6FA6FED38E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4700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10E9E0-15BE-275A-47D5-0B7F61C5E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F44FD56-2B6E-3291-4B4E-A64306E7E1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590CF66-7427-3A7E-803D-F1C3A28DAA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512774B-F364-C13A-B76F-D6331CA787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2FAE084-4FE0-4DFC-C68D-D75A0B560D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8836E99-3748-FAB0-6404-FB68C6E3D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18E5B-821D-427F-A42C-3D07F15C4DC0}" type="datetimeFigureOut">
              <a:rPr lang="cs-CZ" smtClean="0"/>
              <a:t>04.03.2024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5908011-48AF-A0C5-D3F8-176ED0D99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F98E94A-7CD9-9729-18EA-45E10C21C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58D1-F496-4000-B548-6FA6FED38E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6657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6C2C50-BBA3-5F50-396E-556A670A7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9ACEBFB-327F-1008-12A0-97C07EA01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18E5B-821D-427F-A42C-3D07F15C4DC0}" type="datetimeFigureOut">
              <a:rPr lang="cs-CZ" smtClean="0"/>
              <a:t>04.03.2024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6A43C59-38D0-0968-2297-0B3AA531B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495C721-57E4-1E68-2980-E79A5703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58D1-F496-4000-B548-6FA6FED38E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137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9E05FA3-BC52-0107-F6C3-0D3FBDA07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18E5B-821D-427F-A42C-3D07F15C4DC0}" type="datetimeFigureOut">
              <a:rPr lang="cs-CZ" smtClean="0"/>
              <a:t>04.03.2024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3F8A5F4-A008-3650-BECF-10AD9E12F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0FD7DCA-25F3-EB6F-508F-AB8274F0E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58D1-F496-4000-B548-6FA6FED38E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1866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021E72-B78D-F67B-BCB8-59C901A87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DB654D-4F9F-FA69-51A9-8EB31B20D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953C38B-673B-C4DF-026A-9823190229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E0FE6C9-F6F8-7CF0-7078-7A7C1D0B9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18E5B-821D-427F-A42C-3D07F15C4DC0}" type="datetimeFigureOut">
              <a:rPr lang="cs-CZ" smtClean="0"/>
              <a:t>04.03.2024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142BEF1-AE6F-7F87-CC8B-06E49538D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35CB3E8-B8C5-789C-0F66-E163A7367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58D1-F496-4000-B548-6FA6FED38E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5912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7A4118-51EF-B2CB-1663-ACAFD7B27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E9DC0F0-E6DC-066F-40E8-3CA45336ED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2A01EF5-7430-D42E-D1B2-F1044B5D5E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576786B-2108-6097-9B20-9F6FF0DD5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18E5B-821D-427F-A42C-3D07F15C4DC0}" type="datetimeFigureOut">
              <a:rPr lang="cs-CZ" smtClean="0"/>
              <a:t>04.03.2024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8C199F2-41EB-143C-1AEE-A3D34362C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16CD200-3465-B7DE-21AF-7276210B2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58D1-F496-4000-B548-6FA6FED38E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2609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A8E17FA-DF75-3DFA-A6DC-FE780654D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4A8A480-E878-087D-09FD-E2373C9C1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71B4C1D-B7DD-FC6D-7E82-797B52C56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AE18E5B-821D-427F-A42C-3D07F15C4DC0}" type="datetimeFigureOut">
              <a:rPr lang="cs-CZ" smtClean="0"/>
              <a:t>04.03.2024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1E27B19-5745-2961-9B93-2DF589F839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5A5058B-7060-CB10-9861-DE3B1753B3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1658D1-F496-4000-B548-6FA6FED38E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8683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kolaprozivot.cz/mistne-zakotvene-uceni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kolaprozivot.cz/mistne-zakotvene-uceni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kolaprozivot.cz/mistne-zakotvene-uceni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kolaprozivot.cz/mistne-zakotvene-uceni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kolaprozivot.cz/mistne-zakotvene-uceni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mapy.cz/turisticka?x=16.6968000&amp;y=49.2034000&amp;z=1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questing.cz/QST/media/Questing/PDF/Struktura-hledacky-ke-stazeni_.pdf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jdeteven.cz/cz/questy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ohadkove.krkonose.eu/questing" TargetMode="External"/><Relationship Id="rId4" Type="http://schemas.openxmlformats.org/officeDocument/2006/relationships/hyperlink" Target="https://www.questing.cz/QST2/Uvod.asp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ilymail.co.uk/news/article-462091/How-children-lost-right-roam-generations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ucitel21.cz/post/pozv%C3%A1nka-jak-vyu%C5%BE%C3%ADt-m%C3%ADstn%C4%9B-zakotven%C3%A9-u%C4%8Den%C3%AD-v-praxi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chrome-extension://efaidnbmnnnibpcajpcglclefindmkaj/https:/ucimesevenku.cz/wp-content/uploads/2021/04/MZU_inforamecek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5B339F4-93B9-4E04-9721-143AD6782E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734DDD3-F723-4DD3-8ABE-EC0B2AC87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22324" y="0"/>
            <a:ext cx="7147352" cy="5777808"/>
            <a:chOff x="329184" y="1"/>
            <a:chExt cx="524256" cy="5777808"/>
          </a:xfrm>
        </p:grpSpPr>
        <p:cxnSp>
          <p:nvCxnSpPr>
            <p:cNvPr id="30" name="Straight Connector 21">
              <a:extLst>
                <a:ext uri="{FF2B5EF4-FFF2-40B4-BE49-F238E27FC236}">
                  <a16:creationId xmlns:a16="http://schemas.microsoft.com/office/drawing/2014/main" id="{F7C8EA93-3210-4C62-99E9-153C275E3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EB7D2A2-F448-44D4-938C-DC84CBCB3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251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87FF15F-0643-5D30-5E1F-F4AFAE9450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31961"/>
            <a:ext cx="9144000" cy="2387600"/>
          </a:xfrm>
        </p:spPr>
        <p:txBody>
          <a:bodyPr>
            <a:normAutofit/>
          </a:bodyPr>
          <a:lstStyle/>
          <a:p>
            <a:r>
              <a:rPr lang="cs-CZ" dirty="0"/>
              <a:t>MÍSTNĚ ZAKOTVENÉ UČENÍ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CFC163F-E198-3937-7517-56A918418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03712"/>
            <a:ext cx="9144000" cy="1563686"/>
          </a:xfrm>
        </p:spPr>
        <p:txBody>
          <a:bodyPr>
            <a:normAutofit/>
          </a:bodyPr>
          <a:lstStyle/>
          <a:p>
            <a:r>
              <a:rPr lang="cs-CZ" dirty="0"/>
              <a:t>Kateřina Gorčíková</a:t>
            </a:r>
          </a:p>
          <a:p>
            <a:r>
              <a:rPr lang="cs-CZ" dirty="0"/>
              <a:t>Katedra geografie | gorcikova@ped.muni.cz</a:t>
            </a:r>
          </a:p>
        </p:txBody>
      </p:sp>
    </p:spTree>
    <p:extLst>
      <p:ext uri="{BB962C8B-B14F-4D97-AF65-F5344CB8AC3E}">
        <p14:creationId xmlns:p14="http://schemas.microsoft.com/office/powerpoint/2010/main" val="3530997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8935BA-6E69-2D17-3ED4-103985E6F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400" y="1128094"/>
            <a:ext cx="3434180" cy="1415270"/>
          </a:xfrm>
        </p:spPr>
        <p:txBody>
          <a:bodyPr anchor="t">
            <a:normAutofit/>
          </a:bodyPr>
          <a:lstStyle/>
          <a:p>
            <a:r>
              <a:rPr lang="cs-CZ" sz="3200" dirty="0"/>
              <a:t>Jak postupně zavádět principy MZU do výuky? </a:t>
            </a:r>
          </a:p>
        </p:txBody>
      </p:sp>
      <p:sp>
        <p:nvSpPr>
          <p:cNvPr id="1035" name="Rectangle 1030">
            <a:extLst>
              <a:ext uri="{FF2B5EF4-FFF2-40B4-BE49-F238E27FC236}">
                <a16:creationId xmlns:a16="http://schemas.microsoft.com/office/drawing/2014/main" id="{7ED7575E-88D2-B771-681D-46A7E5541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76457" cy="6858000"/>
          </a:xfrm>
          <a:prstGeom prst="rect">
            <a:avLst/>
          </a:prstGeom>
          <a:solidFill>
            <a:schemeClr val="bg1">
              <a:lumMod val="9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3C8F408-31AD-69AE-2CC8-FCCC47975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235" y="1223538"/>
            <a:ext cx="6221895" cy="441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36" name="Straight Connector 1032">
            <a:extLst>
              <a:ext uri="{FF2B5EF4-FFF2-40B4-BE49-F238E27FC236}">
                <a16:creationId xmlns:a16="http://schemas.microsoft.com/office/drawing/2014/main" id="{249EDD1B-F94D-B4E6-ACAA-566B9A26F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9939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63CF4B-B4FD-A80B-0194-CFECD2CA9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2979" y="4664258"/>
            <a:ext cx="3434180" cy="976825"/>
          </a:xfrm>
        </p:spPr>
        <p:txBody>
          <a:bodyPr>
            <a:normAutofit/>
          </a:bodyPr>
          <a:lstStyle/>
          <a:p>
            <a:r>
              <a:rPr lang="cs-CZ" sz="2000" dirty="0"/>
              <a:t>Žebřík místně zakotveného učení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E2D6358-33CE-D1C6-4523-A417FD01EC3A}"/>
              </a:ext>
            </a:extLst>
          </p:cNvPr>
          <p:cNvSpPr txBox="1"/>
          <p:nvPr/>
        </p:nvSpPr>
        <p:spPr>
          <a:xfrm>
            <a:off x="604420" y="5880210"/>
            <a:ext cx="36460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/>
              <a:t>Zdroj: </a:t>
            </a:r>
            <a:r>
              <a:rPr lang="cs-CZ" sz="1000">
                <a:hlinkClick r:id="rId3"/>
              </a:rPr>
              <a:t>https://www.skolaprozivot.cz/mistne-zakotvene-uceni/</a:t>
            </a:r>
            <a:r>
              <a:rPr lang="cs-CZ" sz="1000"/>
              <a:t> 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3806126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E360C4-4AEA-7F75-ABFB-03BA4243CF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5E26D9-D720-C008-AF5C-8CE46D6F5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400" y="1128094"/>
            <a:ext cx="3434180" cy="1415270"/>
          </a:xfrm>
        </p:spPr>
        <p:txBody>
          <a:bodyPr anchor="t">
            <a:normAutofit/>
          </a:bodyPr>
          <a:lstStyle/>
          <a:p>
            <a:r>
              <a:rPr lang="cs-CZ" sz="3200" dirty="0"/>
              <a:t>První stupeň žebříku</a:t>
            </a:r>
          </a:p>
        </p:txBody>
      </p:sp>
      <p:sp>
        <p:nvSpPr>
          <p:cNvPr id="1035" name="Rectangle 1030">
            <a:extLst>
              <a:ext uri="{FF2B5EF4-FFF2-40B4-BE49-F238E27FC236}">
                <a16:creationId xmlns:a16="http://schemas.microsoft.com/office/drawing/2014/main" id="{3BB82D9F-7F35-A9E4-59B0-1E857D2D9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76457" cy="6858000"/>
          </a:xfrm>
          <a:prstGeom prst="rect">
            <a:avLst/>
          </a:prstGeom>
          <a:solidFill>
            <a:schemeClr val="bg1">
              <a:lumMod val="9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21632CB-7711-EE1A-2308-5DF4D9116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235" y="1223538"/>
            <a:ext cx="6221895" cy="441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36" name="Straight Connector 1032">
            <a:extLst>
              <a:ext uri="{FF2B5EF4-FFF2-40B4-BE49-F238E27FC236}">
                <a16:creationId xmlns:a16="http://schemas.microsoft.com/office/drawing/2014/main" id="{606884A4-7595-A245-BE61-3C49A5E06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9939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AE68D9-7F6B-1DFC-13C4-3138F6B5D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3400" y="2543364"/>
            <a:ext cx="3434180" cy="3599019"/>
          </a:xfrm>
        </p:spPr>
        <p:txBody>
          <a:bodyPr>
            <a:normAutofit/>
          </a:bodyPr>
          <a:lstStyle/>
          <a:p>
            <a:endParaRPr lang="cs-CZ" sz="200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49AF4ED-FABF-40F7-0C81-08CE7353D964}"/>
              </a:ext>
            </a:extLst>
          </p:cNvPr>
          <p:cNvSpPr txBox="1"/>
          <p:nvPr/>
        </p:nvSpPr>
        <p:spPr>
          <a:xfrm>
            <a:off x="604420" y="5880210"/>
            <a:ext cx="36460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Zdroj: </a:t>
            </a:r>
            <a:r>
              <a:rPr lang="cs-CZ" sz="1000" dirty="0">
                <a:hlinkClick r:id="rId3"/>
              </a:rPr>
              <a:t>https://www.skolaprozivot.cz/mistne-zakotvene-uceni/</a:t>
            </a:r>
            <a:r>
              <a:rPr lang="cs-CZ" sz="1000" dirty="0"/>
              <a:t> 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FF3C14CF-FD1F-41D7-3E34-DE4462BD23B0}"/>
              </a:ext>
            </a:extLst>
          </p:cNvPr>
          <p:cNvSpPr/>
          <p:nvPr/>
        </p:nvSpPr>
        <p:spPr>
          <a:xfrm>
            <a:off x="752475" y="4314825"/>
            <a:ext cx="1847850" cy="96202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5203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6E600B-C512-C7BA-2B92-237869EA7E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D5051F-7511-A315-1B6A-F9F2C45C9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400" y="1128094"/>
            <a:ext cx="3434180" cy="1415270"/>
          </a:xfrm>
        </p:spPr>
        <p:txBody>
          <a:bodyPr anchor="t">
            <a:normAutofit/>
          </a:bodyPr>
          <a:lstStyle/>
          <a:p>
            <a:r>
              <a:rPr lang="cs-CZ" sz="3200" dirty="0"/>
              <a:t>Druhý stupeň žebříku</a:t>
            </a:r>
          </a:p>
        </p:txBody>
      </p:sp>
      <p:sp>
        <p:nvSpPr>
          <p:cNvPr id="1035" name="Rectangle 1030">
            <a:extLst>
              <a:ext uri="{FF2B5EF4-FFF2-40B4-BE49-F238E27FC236}">
                <a16:creationId xmlns:a16="http://schemas.microsoft.com/office/drawing/2014/main" id="{E5412C7C-0F1A-9807-615A-A7491004BD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76457" cy="6858000"/>
          </a:xfrm>
          <a:prstGeom prst="rect">
            <a:avLst/>
          </a:prstGeom>
          <a:solidFill>
            <a:schemeClr val="bg1">
              <a:lumMod val="9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87CE190-7CEB-B637-C839-2324868D0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235" y="1223538"/>
            <a:ext cx="6221895" cy="441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36" name="Straight Connector 1032">
            <a:extLst>
              <a:ext uri="{FF2B5EF4-FFF2-40B4-BE49-F238E27FC236}">
                <a16:creationId xmlns:a16="http://schemas.microsoft.com/office/drawing/2014/main" id="{82602022-3F29-61C2-FDB2-F08687D6A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9939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9E37D2D-1ED9-9FF1-491F-E206BA39C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3400" y="2543364"/>
            <a:ext cx="3434180" cy="3599019"/>
          </a:xfrm>
        </p:spPr>
        <p:txBody>
          <a:bodyPr>
            <a:normAutofit/>
          </a:bodyPr>
          <a:lstStyle/>
          <a:p>
            <a:endParaRPr lang="cs-CZ" sz="200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2D53320-8B6A-946D-CE5A-99A8AEB10CD8}"/>
              </a:ext>
            </a:extLst>
          </p:cNvPr>
          <p:cNvSpPr txBox="1"/>
          <p:nvPr/>
        </p:nvSpPr>
        <p:spPr>
          <a:xfrm>
            <a:off x="604420" y="5880210"/>
            <a:ext cx="36460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Zdroj: </a:t>
            </a:r>
            <a:r>
              <a:rPr lang="cs-CZ" sz="1000" dirty="0">
                <a:hlinkClick r:id="rId3"/>
              </a:rPr>
              <a:t>https://www.skolaprozivot.cz/mistne-zakotvene-uceni/</a:t>
            </a:r>
            <a:r>
              <a:rPr lang="cs-CZ" sz="1000" dirty="0"/>
              <a:t> 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267EF1BE-9BE3-F31A-6FC1-1611C42F83B4}"/>
              </a:ext>
            </a:extLst>
          </p:cNvPr>
          <p:cNvSpPr/>
          <p:nvPr/>
        </p:nvSpPr>
        <p:spPr>
          <a:xfrm>
            <a:off x="985086" y="3223961"/>
            <a:ext cx="1847850" cy="103521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793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80E6FB-3051-2768-5798-64529DB754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452969-4005-232E-FC2C-88F2E2F5B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400" y="1128094"/>
            <a:ext cx="3434180" cy="1415270"/>
          </a:xfrm>
        </p:spPr>
        <p:txBody>
          <a:bodyPr anchor="t">
            <a:normAutofit/>
          </a:bodyPr>
          <a:lstStyle/>
          <a:p>
            <a:r>
              <a:rPr lang="cs-CZ" sz="3200" dirty="0"/>
              <a:t>Třetí stupeň žebříku</a:t>
            </a:r>
          </a:p>
        </p:txBody>
      </p:sp>
      <p:sp>
        <p:nvSpPr>
          <p:cNvPr id="1035" name="Rectangle 1030">
            <a:extLst>
              <a:ext uri="{FF2B5EF4-FFF2-40B4-BE49-F238E27FC236}">
                <a16:creationId xmlns:a16="http://schemas.microsoft.com/office/drawing/2014/main" id="{B4C4DF11-2946-1486-4752-FB5527C4DF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76457" cy="6858000"/>
          </a:xfrm>
          <a:prstGeom prst="rect">
            <a:avLst/>
          </a:prstGeom>
          <a:solidFill>
            <a:schemeClr val="bg1">
              <a:lumMod val="9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FD7B866-79BA-33A7-73B2-31C5114A4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235" y="1223538"/>
            <a:ext cx="6221895" cy="441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36" name="Straight Connector 1032">
            <a:extLst>
              <a:ext uri="{FF2B5EF4-FFF2-40B4-BE49-F238E27FC236}">
                <a16:creationId xmlns:a16="http://schemas.microsoft.com/office/drawing/2014/main" id="{75506A34-9114-C0FA-B5D6-88AAA791C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9939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CD4668-FA90-4FDE-E71F-2EA127E11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3400" y="2543364"/>
            <a:ext cx="3434180" cy="3599019"/>
          </a:xfrm>
        </p:spPr>
        <p:txBody>
          <a:bodyPr>
            <a:normAutofit/>
          </a:bodyPr>
          <a:lstStyle/>
          <a:p>
            <a:endParaRPr lang="cs-CZ" sz="200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3C44C33-3647-0075-E2A5-807882432997}"/>
              </a:ext>
            </a:extLst>
          </p:cNvPr>
          <p:cNvSpPr txBox="1"/>
          <p:nvPr/>
        </p:nvSpPr>
        <p:spPr>
          <a:xfrm>
            <a:off x="604420" y="5880210"/>
            <a:ext cx="36460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Zdroj: </a:t>
            </a:r>
            <a:r>
              <a:rPr lang="cs-CZ" sz="1000" dirty="0">
                <a:hlinkClick r:id="rId3"/>
              </a:rPr>
              <a:t>https://www.skolaprozivot.cz/mistne-zakotvene-uceni/</a:t>
            </a:r>
            <a:r>
              <a:rPr lang="cs-CZ" sz="1000" dirty="0"/>
              <a:t> 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E822FC35-AE29-016E-3DCC-1665E5A68182}"/>
              </a:ext>
            </a:extLst>
          </p:cNvPr>
          <p:cNvSpPr/>
          <p:nvPr/>
        </p:nvSpPr>
        <p:spPr>
          <a:xfrm>
            <a:off x="1057275" y="2301541"/>
            <a:ext cx="2151145" cy="71437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7264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91334C-00E5-E3B7-B72B-B36999246A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9E77122-4F2E-6782-964D-457F3E3FC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cs-CZ" sz="4100"/>
              <a:t>Připravujeme učební celek s využitím místně zakotveného učení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B5313C-4056-7AF1-67A9-B14CC50B2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638" y="2816511"/>
            <a:ext cx="4530898" cy="3639450"/>
          </a:xfrm>
        </p:spPr>
        <p:txBody>
          <a:bodyPr anchor="ctr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000" dirty="0"/>
              <a:t>Výběr tématu: Co je pokladem našeho místa? O čem se chceme dozvědět více? 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/>
              <a:t>Cílová skupina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/>
              <a:t>Vzdělávací cíle: Čeho chceme realizací MZU u žáků dosáhnout? Co by měli žáci znát a umět po jeho absolvování?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/>
              <a:t>Přemýšlejte nad aktivitami a prostředky.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/>
              <a:t>Jak ověříte cíle a výstupy? </a:t>
            </a:r>
          </a:p>
          <a:p>
            <a:pPr marL="457200" indent="-457200">
              <a:buFont typeface="+mj-lt"/>
              <a:buAutoNum type="arabicPeriod"/>
            </a:pPr>
            <a:endParaRPr lang="cs-CZ" sz="2000" b="1" dirty="0"/>
          </a:p>
          <a:p>
            <a:pPr marL="457200" indent="-457200">
              <a:buFont typeface="+mj-lt"/>
              <a:buAutoNum type="arabicPeriod"/>
            </a:pPr>
            <a:endParaRPr lang="cs-CZ" sz="20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8EB32C5-E3D9-81F0-8B5D-B04E34F9E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5911532" y="2601229"/>
            <a:ext cx="5150277" cy="3480296"/>
          </a:xfrm>
          <a:prstGeom prst="rect">
            <a:avLst/>
          </a:prstGeom>
        </p:spPr>
      </p:pic>
      <p:sp>
        <p:nvSpPr>
          <p:cNvPr id="8" name="Rectangle 15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5119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49419C-70AB-A33F-A63D-27E18D69B4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A38828D6-F538-F70B-2219-77344C5AC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77E4FDB-5DFE-B86E-395E-A92173C4A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cs-CZ" sz="4100"/>
              <a:t>Připravujeme učební celek s využitím místně zakotveného učení</a:t>
            </a: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D313FD0E-E1EE-8B15-3C61-63F72961F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1A636EE-BA2F-F300-D7CB-60DE3315A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33F0E9-7EB1-8618-100C-E9F1DD5E3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pPr marL="457200" indent="-457200">
              <a:buFont typeface="+mj-lt"/>
              <a:buAutoNum type="arabicPeriod" startAt="6"/>
            </a:pPr>
            <a:r>
              <a:rPr lang="cs-CZ" sz="2000" dirty="0"/>
              <a:t>Do jakých vyučovací předmětů bychom celek zařadili?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cs-CZ" sz="2000" dirty="0"/>
              <a:t>Co by mělo předcházet a co by mělo navazovat.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cs-CZ" sz="2000" dirty="0"/>
              <a:t>Jaké principy MZU naplňujete?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cs-CZ" sz="2000" dirty="0"/>
              <a:t>Jaké pomůcky a zdroje informací budete potřebovat?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cs-CZ" sz="2000" dirty="0"/>
              <a:t>Jak využíváte místo, obec, odborníky, komunitu…?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0F4ABC9-BE37-FFAB-C89D-5044713006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5911532" y="2601229"/>
            <a:ext cx="5150277" cy="348029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E010E0E-2CF1-351B-06B3-A0083CEAD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319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A6675D-25A9-38C9-F608-95C840965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Doporučené 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CF7975-C869-1217-FE9A-FC70E68FD3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Hájková, E., Hušková, B., &amp; Kulich, J. (2023). </a:t>
            </a:r>
            <a:r>
              <a:rPr lang="cs-CZ" sz="1800" i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Učíme (se) místem</a:t>
            </a:r>
            <a:r>
              <a:rPr lang="cs-CZ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Středisko ekologické výchovy SEVER Horní Maršov, o.p.s.</a:t>
            </a:r>
          </a:p>
          <a:p>
            <a:r>
              <a:rPr lang="cs-CZ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Hušková, B., Kulich, J., &amp; Ptáček, L. (2010). </a:t>
            </a:r>
            <a:r>
              <a:rPr lang="cs-CZ" sz="1800" i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Učíme se dobře rozhodovat pro budoucnost</a:t>
            </a:r>
            <a:r>
              <a:rPr lang="cs-CZ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Středisko ekologické výchovy SEVER a PARTNERSTVÍ, o. p. s.</a:t>
            </a:r>
          </a:p>
          <a:p>
            <a:r>
              <a:rPr lang="cs-CZ" sz="18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Škola pro udržitelný život. (2024, 4. března). </a:t>
            </a:r>
            <a:r>
              <a:rPr lang="cs-CZ" sz="1800" i="1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Místně zakotvené učení.</a:t>
            </a:r>
            <a:r>
              <a:rPr lang="cs-CZ" sz="18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https://www.skolaprozivot.cz/mistne-zakotvene-uceni/</a:t>
            </a:r>
            <a:r>
              <a:rPr lang="cs-CZ" sz="18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18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29397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D5B339F4-93B9-4E04-9721-143AD6782E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0">
            <a:extLst>
              <a:ext uri="{FF2B5EF4-FFF2-40B4-BE49-F238E27FC236}">
                <a16:creationId xmlns:a16="http://schemas.microsoft.com/office/drawing/2014/main" id="{8734DDD3-F723-4DD3-8ABE-EC0B2AC87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22324" y="0"/>
            <a:ext cx="7147352" cy="5777808"/>
            <a:chOff x="329184" y="1"/>
            <a:chExt cx="524256" cy="5777808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7C8EA93-3210-4C62-99E9-153C275E3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2">
              <a:extLst>
                <a:ext uri="{FF2B5EF4-FFF2-40B4-BE49-F238E27FC236}">
                  <a16:creationId xmlns:a16="http://schemas.microsoft.com/office/drawing/2014/main" id="{5EB7D2A2-F448-44D4-938C-DC84CBCB3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Rectangle 14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251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B3E3C9F-DAAA-167E-E297-C4D8110485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31961"/>
            <a:ext cx="9144000" cy="2387600"/>
          </a:xfrm>
        </p:spPr>
        <p:txBody>
          <a:bodyPr>
            <a:normAutofit/>
          </a:bodyPr>
          <a:lstStyle/>
          <a:p>
            <a:r>
              <a:rPr lang="cs-CZ"/>
              <a:t>Questing</a:t>
            </a:r>
            <a:endParaRPr lang="cs-CZ" dirty="0"/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1797F4C2-D0AF-7FDA-EA88-08041477BB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03712"/>
            <a:ext cx="9144000" cy="1563686"/>
          </a:xfrm>
        </p:spPr>
        <p:txBody>
          <a:bodyPr>
            <a:normAutofit/>
          </a:bodyPr>
          <a:lstStyle/>
          <a:p>
            <a:r>
              <a:rPr lang="cs-CZ" dirty="0"/>
              <a:t>jako nástroj Místně zakotveného učení</a:t>
            </a:r>
          </a:p>
        </p:txBody>
      </p:sp>
    </p:spTree>
    <p:extLst>
      <p:ext uri="{BB962C8B-B14F-4D97-AF65-F5344CB8AC3E}">
        <p14:creationId xmlns:p14="http://schemas.microsoft.com/office/powerpoint/2010/main" val="2048241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095C1F4-AE7F-44E4-8693-40D3D6831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734DDD3-F723-4DD3-8ABE-EC0B2AC87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22324" y="-15978"/>
            <a:ext cx="7147352" cy="5876916"/>
            <a:chOff x="329184" y="-99107"/>
            <a:chExt cx="524256" cy="5876916"/>
          </a:xfrm>
        </p:grpSpPr>
        <p:cxnSp>
          <p:nvCxnSpPr>
            <p:cNvPr id="5" name="Straight Connector 9">
              <a:extLst>
                <a:ext uri="{FF2B5EF4-FFF2-40B4-BE49-F238E27FC236}">
                  <a16:creationId xmlns:a16="http://schemas.microsoft.com/office/drawing/2014/main" id="{F7C8EA93-3210-4C62-99E9-153C275E3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EB7D2A2-F448-44D4-938C-DC84CBCB3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-99107"/>
              <a:ext cx="524256" cy="5631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1055718"/>
            <a:ext cx="10999072" cy="33583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4079DBC-185E-896E-4076-C66BFF5B5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584683"/>
            <a:ext cx="9144000" cy="25518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100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Dobrodružství</a:t>
            </a:r>
            <a:r>
              <a:rPr lang="en-US" sz="41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a </a:t>
            </a:r>
            <a:r>
              <a:rPr lang="en-US" sz="4100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zážitek</a:t>
            </a:r>
            <a:r>
              <a:rPr lang="en-US" sz="41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je </a:t>
            </a:r>
            <a:r>
              <a:rPr lang="en-US" sz="4100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nejlepším</a:t>
            </a:r>
            <a:r>
              <a:rPr lang="en-US" sz="41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100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začátkem</a:t>
            </a:r>
            <a:r>
              <a:rPr lang="en-US" sz="41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jak pro </a:t>
            </a:r>
            <a:r>
              <a:rPr lang="en-US" sz="4100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vzdělávání</a:t>
            </a:r>
            <a:r>
              <a:rPr lang="en-US" sz="41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4100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tak</a:t>
            </a:r>
            <a:r>
              <a:rPr lang="en-US" sz="41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pro to, aby se </a:t>
            </a:r>
            <a:r>
              <a:rPr lang="en-US" sz="4100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lidé</a:t>
            </a:r>
            <a:r>
              <a:rPr lang="en-US" sz="41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100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stali</a:t>
            </a:r>
            <a:r>
              <a:rPr lang="en-US" sz="41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100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dobrými</a:t>
            </a:r>
            <a:r>
              <a:rPr lang="en-US" sz="41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100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občany</a:t>
            </a:r>
            <a:r>
              <a:rPr lang="en-US" sz="41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 </a:t>
            </a:r>
            <a:br>
              <a:rPr lang="en-US" sz="41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1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John Elder</a:t>
            </a:r>
          </a:p>
        </p:txBody>
      </p:sp>
    </p:spTree>
    <p:extLst>
      <p:ext uri="{BB962C8B-B14F-4D97-AF65-F5344CB8AC3E}">
        <p14:creationId xmlns:p14="http://schemas.microsoft.com/office/powerpoint/2010/main" val="9199405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0F3FF7D-C3D5-A6B5-46F7-8B6A62DA0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cs-CZ" sz="3600"/>
              <a:t>Co je questing?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3D1EAAB-E9C3-997A-86CB-B0E6BA819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1800" dirty="0"/>
              <a:t>Nástroj místně zakotveného učení</a:t>
            </a:r>
          </a:p>
          <a:p>
            <a:r>
              <a:rPr lang="cs-CZ" sz="1800" dirty="0"/>
              <a:t>Příležitost pro místně zakotvené učení</a:t>
            </a:r>
          </a:p>
          <a:p>
            <a:r>
              <a:rPr lang="cs-CZ" sz="1800" dirty="0"/>
              <a:t>Přiblíží žákům různá místa či historická období</a:t>
            </a:r>
          </a:p>
          <a:p>
            <a:r>
              <a:rPr lang="cs-CZ" sz="1800" dirty="0"/>
              <a:t>Hledačka</a:t>
            </a:r>
          </a:p>
          <a:p>
            <a:r>
              <a:rPr lang="cs-CZ" sz="1800" b="1" dirty="0"/>
              <a:t>Cílem není poklad, ale cesta</a:t>
            </a:r>
          </a:p>
          <a:p>
            <a:endParaRPr lang="cs-CZ" sz="1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 descr="Není k dispozici žádný popis fotky.">
            <a:extLst>
              <a:ext uri="{FF2B5EF4-FFF2-40B4-BE49-F238E27FC236}">
                <a16:creationId xmlns:a16="http://schemas.microsoft.com/office/drawing/2014/main" id="{19CB8CF7-D6E8-EA50-ACE2-8CD726D852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11" r="7390"/>
          <a:stretch/>
        </p:blipFill>
        <p:spPr>
          <a:xfrm>
            <a:off x="5987738" y="1316790"/>
            <a:ext cx="5628018" cy="399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562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1F0863-09F9-D298-3CEA-EE63C0B62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40" y="1138265"/>
            <a:ext cx="4544762" cy="1401183"/>
          </a:xfrm>
        </p:spPr>
        <p:txBody>
          <a:bodyPr anchor="t">
            <a:normAutofit/>
          </a:bodyPr>
          <a:lstStyle/>
          <a:p>
            <a:r>
              <a:rPr lang="cs-CZ" sz="3200"/>
              <a:t>Proč je důležitý vztah k místu? </a:t>
            </a:r>
          </a:p>
        </p:txBody>
      </p:sp>
      <p:cxnSp>
        <p:nvCxnSpPr>
          <p:cNvPr id="52" name="Straight Connector 29">
            <a:extLst>
              <a:ext uri="{FF2B5EF4-FFF2-40B4-BE49-F238E27FC236}">
                <a16:creationId xmlns:a16="http://schemas.microsoft.com/office/drawing/2014/main" id="{FC23E3B9-5ABF-58B3-E2B0-E9A5DAA90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462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30428C-4E41-139F-C656-0FAAD4F85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40" y="2551176"/>
            <a:ext cx="4544762" cy="3602935"/>
          </a:xfrm>
        </p:spPr>
        <p:txBody>
          <a:bodyPr>
            <a:normAutofit/>
          </a:bodyPr>
          <a:lstStyle/>
          <a:p>
            <a:r>
              <a:rPr lang="cs-CZ" sz="2000"/>
              <a:t>Místo je určitá část prostoru, do níž jsem schopni se dostat a s níž máme intenzivní, často opakovanou, bezprostřední zkušenost, na jejímž základě pak vzniká i silný emocionální vztah. </a:t>
            </a:r>
            <a:endParaRPr lang="cs-CZ" sz="20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932857C-A7F4-77DB-9826-9045B6FB0A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23" r="400"/>
          <a:stretch/>
        </p:blipFill>
        <p:spPr>
          <a:xfrm rot="10800000">
            <a:off x="6384492" y="771753"/>
            <a:ext cx="4730672" cy="5316095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988921BF-2275-057B-2C7E-1730A1663912}"/>
              </a:ext>
            </a:extLst>
          </p:cNvPr>
          <p:cNvSpPr txBox="1"/>
          <p:nvPr/>
        </p:nvSpPr>
        <p:spPr>
          <a:xfrm>
            <a:off x="4909131" y="6432884"/>
            <a:ext cx="72058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Zdroj: </a:t>
            </a:r>
            <a:r>
              <a:rPr lang="cs-CZ" sz="10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Hájková, E., Hušková, B., &amp; Kulich, J. (2023). Učíme (se) místem. Středisko ekologické výchovy SEVER Horní Maršov, o.p.s.</a:t>
            </a:r>
          </a:p>
        </p:txBody>
      </p:sp>
    </p:spTree>
    <p:extLst>
      <p:ext uri="{BB962C8B-B14F-4D97-AF65-F5344CB8AC3E}">
        <p14:creationId xmlns:p14="http://schemas.microsoft.com/office/powerpoint/2010/main" val="2039482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30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C1A6919-B2FB-9B1E-CE65-9AEF3F9C0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cs-CZ" sz="4800" dirty="0"/>
              <a:t>Tvoříme hledačku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A533AA-5B23-DE55-5264-4C7FBAC09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2200" dirty="0"/>
              <a:t>Pracujte ve čtveřicích dle seminárních skupin.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200" dirty="0"/>
              <a:t>Vytvořte hledačku (</a:t>
            </a:r>
            <a:r>
              <a:rPr lang="cs-CZ" sz="2200" dirty="0" err="1"/>
              <a:t>quest</a:t>
            </a:r>
            <a:r>
              <a:rPr lang="cs-CZ" sz="2200" dirty="0"/>
              <a:t>) pro děti 1. stupně a pro vaše spolužáky a spolužačky.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200" dirty="0"/>
              <a:t>Vaším místem bude Brno.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200" dirty="0"/>
              <a:t>Hledačka bude vytvořena jen elektronicky a na místě není třena instalovat skutečný poklad. Pokud to však dovedete k dokonalosti, hráče to potěší.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200" dirty="0"/>
              <a:t>Inspirujte se v historii, současnosti nebo vymyslete příběh, který s místem souvisí.</a:t>
            </a:r>
          </a:p>
        </p:txBody>
      </p:sp>
      <p:cxnSp>
        <p:nvCxnSpPr>
          <p:cNvPr id="33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1218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D357628-A220-AC8D-BFF3-3CA64EC57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cs-CZ" sz="4800" dirty="0"/>
              <a:t>Jak na tvorbu </a:t>
            </a:r>
            <a:r>
              <a:rPr lang="cs-CZ" sz="4800" dirty="0" err="1"/>
              <a:t>questu</a:t>
            </a:r>
            <a:r>
              <a:rPr lang="cs-CZ" sz="4800" dirty="0"/>
              <a:t> (hledačky)?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C46D90-5B64-C943-6CDA-F511BA148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cs-CZ" sz="2400" b="1" dirty="0"/>
              <a:t>Úvod - o obci - práce se sekundárními zdroji a mapou</a:t>
            </a:r>
          </a:p>
          <a:p>
            <a:pPr marL="514350" indent="-514350">
              <a:buAutoNum type="arabicPeriod"/>
            </a:pPr>
            <a:r>
              <a:rPr lang="cs-CZ" sz="2400" dirty="0"/>
              <a:t>Průzkum obce - práce v terénu</a:t>
            </a:r>
          </a:p>
          <a:p>
            <a:pPr marL="514350" indent="-514350">
              <a:buAutoNum type="arabicPeriod"/>
            </a:pPr>
            <a:r>
              <a:rPr lang="cs-CZ" sz="2400" dirty="0"/>
              <a:t>Fotodokumentace, případně kreslení</a:t>
            </a:r>
          </a:p>
          <a:p>
            <a:pPr marL="514350" indent="-514350">
              <a:buAutoNum type="arabicPeriod"/>
            </a:pPr>
            <a:r>
              <a:rPr lang="cs-CZ" sz="2400" dirty="0"/>
              <a:t>Průzkum primárních zdrojů</a:t>
            </a:r>
          </a:p>
          <a:p>
            <a:pPr marL="514350" indent="-514350">
              <a:buAutoNum type="arabicPeriod"/>
            </a:pPr>
            <a:r>
              <a:rPr lang="cs-CZ" sz="2400" dirty="0"/>
              <a:t>Psaní obsahových a pohybových veršů</a:t>
            </a:r>
          </a:p>
          <a:p>
            <a:pPr marL="514350" indent="-514350">
              <a:buAutoNum type="arabicPeriod"/>
            </a:pPr>
            <a:r>
              <a:rPr lang="cs-CZ" sz="2400" dirty="0"/>
              <a:t>Tvorba mapy </a:t>
            </a:r>
            <a:r>
              <a:rPr lang="cs-CZ" sz="2400" dirty="0" err="1"/>
              <a:t>questu</a:t>
            </a:r>
            <a:r>
              <a:rPr lang="cs-CZ" sz="2400" dirty="0"/>
              <a:t> vč. povinných prvků, návrh designu</a:t>
            </a:r>
          </a:p>
          <a:p>
            <a:pPr marL="514350" indent="-514350">
              <a:buAutoNum type="arabicPeriod"/>
            </a:pPr>
            <a:r>
              <a:rPr lang="cs-CZ" sz="2400" dirty="0"/>
              <a:t>Testování </a:t>
            </a:r>
            <a:r>
              <a:rPr lang="cs-CZ" sz="2400" dirty="0" err="1"/>
              <a:t>questu</a:t>
            </a:r>
            <a:endParaRPr lang="cs-CZ" sz="24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13674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34" name="Rectangle 4121">
            <a:extLst>
              <a:ext uri="{FF2B5EF4-FFF2-40B4-BE49-F238E27FC236}">
                <a16:creationId xmlns:a16="http://schemas.microsoft.com/office/drawing/2014/main" id="{EB708185-20C0-40F2-8F2D-8EB9E34B3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35" name="Group 4123">
            <a:extLst>
              <a:ext uri="{FF2B5EF4-FFF2-40B4-BE49-F238E27FC236}">
                <a16:creationId xmlns:a16="http://schemas.microsoft.com/office/drawing/2014/main" id="{19A6B5CE-CB1D-48EE-8B43-E952235C8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4125" name="Rectangle 4124">
              <a:extLst>
                <a:ext uri="{FF2B5EF4-FFF2-40B4-BE49-F238E27FC236}">
                  <a16:creationId xmlns:a16="http://schemas.microsoft.com/office/drawing/2014/main" id="{E3F3EAA5-4E15-400B-BBA3-82B3F49A21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6" name="Rectangle 4125">
              <a:extLst>
                <a:ext uri="{FF2B5EF4-FFF2-40B4-BE49-F238E27FC236}">
                  <a16:creationId xmlns:a16="http://schemas.microsoft.com/office/drawing/2014/main" id="{72BA2E40-BE9B-4C54-9CDD-40EE804CCE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36" name="Rectangle 4127">
            <a:extLst>
              <a:ext uri="{FF2B5EF4-FFF2-40B4-BE49-F238E27FC236}">
                <a16:creationId xmlns:a16="http://schemas.microsoft.com/office/drawing/2014/main" id="{0DA909B4-15FF-46A6-8A7F-7AEF977FE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517897"/>
            <a:ext cx="11111729" cy="58579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997BDF9-E13A-4456-27BF-EDEC14396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025" y="922644"/>
            <a:ext cx="5040285" cy="1169585"/>
          </a:xfrm>
        </p:spPr>
        <p:txBody>
          <a:bodyPr anchor="b">
            <a:normAutofit/>
          </a:bodyPr>
          <a:lstStyle/>
          <a:p>
            <a:r>
              <a:rPr lang="cs-CZ" sz="4000"/>
              <a:t>Výběr místa</a:t>
            </a:r>
          </a:p>
        </p:txBody>
      </p:sp>
      <p:sp>
        <p:nvSpPr>
          <p:cNvPr id="4137" name="Rectangle 4129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55714" y="2263365"/>
            <a:ext cx="49377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454800-C443-BD44-34E7-743DD2ABE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715" y="2508105"/>
            <a:ext cx="5040285" cy="3632493"/>
          </a:xfrm>
        </p:spPr>
        <p:txBody>
          <a:bodyPr anchor="ctr">
            <a:normAutofit/>
          </a:bodyPr>
          <a:lstStyle/>
          <a:p>
            <a:r>
              <a:rPr lang="cs-CZ" sz="2000" dirty="0"/>
              <a:t>Místo, které nás zajímá</a:t>
            </a:r>
          </a:p>
          <a:p>
            <a:r>
              <a:rPr lang="cs-CZ" sz="2000" dirty="0"/>
              <a:t>Místo, kde bydlím (přes týden)</a:t>
            </a:r>
          </a:p>
          <a:p>
            <a:r>
              <a:rPr lang="cs-CZ" sz="2000" dirty="0"/>
              <a:t>Místo, ke kterému mám vztah</a:t>
            </a:r>
          </a:p>
          <a:p>
            <a:r>
              <a:rPr lang="cs-CZ" sz="2000" dirty="0"/>
              <a:t>Místo, kde leží škola, kam půjdu na praxi</a:t>
            </a:r>
          </a:p>
          <a:p>
            <a:r>
              <a:rPr lang="cs-CZ" sz="2000" dirty="0"/>
              <a:t>Místo, kde jsem ještě nikdy nebyl(a)</a:t>
            </a:r>
          </a:p>
          <a:p>
            <a:r>
              <a:rPr lang="cs-CZ" sz="2000" dirty="0"/>
              <a:t>Místo, které je spojené s významnou událostí či osobou</a:t>
            </a:r>
          </a:p>
          <a:p>
            <a:endParaRPr lang="cs-CZ" sz="2000" dirty="0"/>
          </a:p>
          <a:p>
            <a:r>
              <a:rPr lang="cs-CZ" sz="2000" dirty="0"/>
              <a:t>Pomoci nám můžou </a:t>
            </a:r>
            <a:r>
              <a:rPr lang="cs-CZ" sz="2000" dirty="0">
                <a:hlinkClick r:id="rId2"/>
              </a:rPr>
              <a:t>mapy.cz</a:t>
            </a:r>
            <a:r>
              <a:rPr lang="cs-CZ" sz="2000" dirty="0"/>
              <a:t> </a:t>
            </a:r>
          </a:p>
        </p:txBody>
      </p:sp>
      <p:pic>
        <p:nvPicPr>
          <p:cNvPr id="4102" name="Picture 6">
            <a:extLst>
              <a:ext uri="{FF2B5EF4-FFF2-40B4-BE49-F238E27FC236}">
                <a16:creationId xmlns:a16="http://schemas.microsoft.com/office/drawing/2014/main" id="{371899B1-0E87-D02D-899F-EE6AF30FE3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0" r="3455" b="-2"/>
          <a:stretch/>
        </p:blipFill>
        <p:spPr bwMode="auto">
          <a:xfrm>
            <a:off x="6946666" y="774285"/>
            <a:ext cx="2112264" cy="199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apa-brno">
            <a:extLst>
              <a:ext uri="{FF2B5EF4-FFF2-40B4-BE49-F238E27FC236}">
                <a16:creationId xmlns:a16="http://schemas.microsoft.com/office/drawing/2014/main" id="{468A0DAD-F64C-A55E-7376-3CA2A4BB3D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9" r="17359" b="3"/>
          <a:stretch/>
        </p:blipFill>
        <p:spPr bwMode="auto">
          <a:xfrm>
            <a:off x="9223523" y="774285"/>
            <a:ext cx="2112264" cy="199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5CAF94BD-50FC-7B93-B9A0-E8BDC33270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3" b="-1"/>
          <a:stretch/>
        </p:blipFill>
        <p:spPr bwMode="auto">
          <a:xfrm>
            <a:off x="6946667" y="2942704"/>
            <a:ext cx="4389120" cy="321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5086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AB33354-5302-409E-90BF-4E7A98AFB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D9222CF-D30B-5F33-6013-4200F0C16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165014"/>
            <a:ext cx="3796306" cy="4666206"/>
          </a:xfrm>
        </p:spPr>
        <p:txBody>
          <a:bodyPr anchor="ctr">
            <a:normAutofit/>
          </a:bodyPr>
          <a:lstStyle/>
          <a:p>
            <a:r>
              <a:rPr lang="cs-CZ" sz="4800"/>
              <a:t>Výběr místa – s čím pomůže internet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C66A8B6-1F6E-4FCC-93B9-B9986B6FD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576" y="5945955"/>
            <a:ext cx="12109423" cy="525780"/>
            <a:chOff x="82576" y="5945955"/>
            <a:chExt cx="12109423" cy="52578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AF7C4FD-65AD-4BBE-886A-D2E923F94C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103361" y="6131892"/>
              <a:ext cx="524256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BA8278B-6DF7-481F-B1FA-FFE7D6C3C7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5998176" y="277912"/>
              <a:ext cx="524256" cy="1186339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B02455-0B19-4AC3-5842-6601B5867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7840" y="1165014"/>
            <a:ext cx="5625253" cy="4666206"/>
          </a:xfrm>
        </p:spPr>
        <p:txBody>
          <a:bodyPr anchor="ctr">
            <a:normAutofit/>
          </a:bodyPr>
          <a:lstStyle/>
          <a:p>
            <a:r>
              <a:rPr lang="cs-CZ" sz="2000"/>
              <a:t>Jaká je historie vašeho místa? (Proč se vaše místo takto jmenuje? )</a:t>
            </a:r>
          </a:p>
          <a:p>
            <a:r>
              <a:rPr lang="cs-CZ" sz="2000"/>
              <a:t>Čím je vaše místo významné? </a:t>
            </a:r>
          </a:p>
          <a:p>
            <a:r>
              <a:rPr lang="cs-CZ" sz="2000"/>
              <a:t>Jaké postavy, příběhy či historky jsou spojeny s vaším místem?</a:t>
            </a:r>
          </a:p>
          <a:p>
            <a:r>
              <a:rPr lang="cs-CZ" sz="2000"/>
              <a:t>Co zajímavého ukazuje mapa?</a:t>
            </a:r>
          </a:p>
          <a:p>
            <a:r>
              <a:rPr lang="cs-CZ" sz="2000"/>
              <a:t>Co zajímavého ukazuje turistická mapa?</a:t>
            </a:r>
          </a:p>
          <a:p>
            <a:r>
              <a:rPr lang="cs-CZ" sz="2000"/>
              <a:t>Jaké instituce jsou v daném místě (s kým bychom mohli teoreticky spolupracovat): spolky, kavárny, knihovny, muzea, ekocentra, hřbitov, …?</a:t>
            </a:r>
          </a:p>
          <a:p>
            <a:r>
              <a:rPr lang="cs-CZ" sz="2000"/>
              <a:t>Kam byste vzali sestřenici, která nikdy nebyla v Brně a přijede za Vámi? </a:t>
            </a:r>
          </a:p>
        </p:txBody>
      </p:sp>
    </p:spTree>
    <p:extLst>
      <p:ext uri="{BB962C8B-B14F-4D97-AF65-F5344CB8AC3E}">
        <p14:creationId xmlns:p14="http://schemas.microsoft.com/office/powerpoint/2010/main" val="20015567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AB33354-5302-409E-90BF-4E7A98AFB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3B5269-DBDF-4C67-4E6A-076F86C03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165014"/>
            <a:ext cx="3796306" cy="4666206"/>
          </a:xfrm>
        </p:spPr>
        <p:txBody>
          <a:bodyPr anchor="ctr">
            <a:normAutofit/>
          </a:bodyPr>
          <a:lstStyle/>
          <a:p>
            <a:r>
              <a:rPr lang="cs-CZ" sz="4800"/>
              <a:t>Výběr místa - internet nebo terénní průzkum?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C66A8B6-1F6E-4FCC-93B9-B9986B6FD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576" y="5945955"/>
            <a:ext cx="12109423" cy="525780"/>
            <a:chOff x="82576" y="5945955"/>
            <a:chExt cx="12109423" cy="52578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AF7C4FD-65AD-4BBE-886A-D2E923F94C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103361" y="6131892"/>
              <a:ext cx="524256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BA8278B-6DF7-481F-B1FA-FFE7D6C3C7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5998176" y="277912"/>
              <a:ext cx="524256" cy="1186339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920A06-DDAF-EAD3-F85F-C61592BE8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7840" y="1165014"/>
            <a:ext cx="5625253" cy="4666206"/>
          </a:xfrm>
        </p:spPr>
        <p:txBody>
          <a:bodyPr anchor="ctr">
            <a:normAutofit/>
          </a:bodyPr>
          <a:lstStyle/>
          <a:p>
            <a:r>
              <a:rPr lang="cs-CZ" sz="2000"/>
              <a:t>Jaké průmyslové památky se zde nachází?</a:t>
            </a:r>
          </a:p>
          <a:p>
            <a:r>
              <a:rPr lang="cs-CZ" sz="2000"/>
              <a:t>Jaké stromy a keře zde rostou? </a:t>
            </a:r>
          </a:p>
          <a:p>
            <a:r>
              <a:rPr lang="cs-CZ" sz="2000"/>
              <a:t>Je toto místo významné pro nějaké živočichy? </a:t>
            </a:r>
          </a:p>
          <a:p>
            <a:r>
              <a:rPr lang="cs-CZ" sz="2000"/>
              <a:t>Jací ptáci tu hnízdí? </a:t>
            </a:r>
          </a:p>
          <a:p>
            <a:r>
              <a:rPr lang="cs-CZ" sz="2000"/>
              <a:t>Najdeme zde naučnou stezku? Infotabuli? Pomník? </a:t>
            </a:r>
          </a:p>
          <a:p>
            <a:endParaRPr lang="cs-CZ" sz="2000"/>
          </a:p>
        </p:txBody>
      </p:sp>
    </p:spTree>
    <p:extLst>
      <p:ext uri="{BB962C8B-B14F-4D97-AF65-F5344CB8AC3E}">
        <p14:creationId xmlns:p14="http://schemas.microsoft.com/office/powerpoint/2010/main" val="11209174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D357628-A220-AC8D-BFF3-3CA64EC57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cs-CZ" sz="4800" dirty="0"/>
              <a:t>Jak na tvorbu </a:t>
            </a:r>
            <a:r>
              <a:rPr lang="cs-CZ" sz="4800" dirty="0" err="1"/>
              <a:t>questu</a:t>
            </a:r>
            <a:r>
              <a:rPr lang="cs-CZ" sz="4800" dirty="0"/>
              <a:t> (hledačky)?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C46D90-5B64-C943-6CDA-F511BA148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cs-CZ" sz="2400" dirty="0"/>
              <a:t>Úvod - o obci - práce se sekundárními zdroji a mapou</a:t>
            </a:r>
          </a:p>
          <a:p>
            <a:pPr marL="514350" indent="-514350">
              <a:buAutoNum type="arabicPeriod"/>
            </a:pPr>
            <a:r>
              <a:rPr lang="cs-CZ" sz="2400" dirty="0"/>
              <a:t>Průzkum obce - práce v terénu</a:t>
            </a:r>
          </a:p>
          <a:p>
            <a:pPr marL="514350" indent="-514350">
              <a:buAutoNum type="arabicPeriod"/>
            </a:pPr>
            <a:r>
              <a:rPr lang="cs-CZ" sz="2400" dirty="0"/>
              <a:t>Fotodokumentace, případně kreslení</a:t>
            </a:r>
          </a:p>
          <a:p>
            <a:pPr marL="514350" indent="-514350">
              <a:buAutoNum type="arabicPeriod"/>
            </a:pPr>
            <a:r>
              <a:rPr lang="cs-CZ" sz="2400" dirty="0"/>
              <a:t>Průzkum primárních zdrojů</a:t>
            </a:r>
          </a:p>
          <a:p>
            <a:pPr marL="514350" indent="-514350">
              <a:buAutoNum type="arabicPeriod"/>
            </a:pPr>
            <a:r>
              <a:rPr lang="cs-CZ" sz="2400" dirty="0"/>
              <a:t>Psaní obsahových a pohybových veršů</a:t>
            </a:r>
          </a:p>
          <a:p>
            <a:pPr marL="514350" indent="-514350">
              <a:buAutoNum type="arabicPeriod"/>
            </a:pPr>
            <a:r>
              <a:rPr lang="cs-CZ" sz="2400" dirty="0"/>
              <a:t>Tvorba mapy </a:t>
            </a:r>
            <a:r>
              <a:rPr lang="cs-CZ" sz="2400" dirty="0" err="1"/>
              <a:t>questu</a:t>
            </a:r>
            <a:r>
              <a:rPr lang="cs-CZ" sz="2400" dirty="0"/>
              <a:t> vč. povinných prvků, návrh designu</a:t>
            </a:r>
          </a:p>
          <a:p>
            <a:pPr marL="514350" indent="-514350">
              <a:buAutoNum type="arabicPeriod"/>
            </a:pPr>
            <a:r>
              <a:rPr lang="cs-CZ" sz="2400" dirty="0"/>
              <a:t>Testování </a:t>
            </a:r>
            <a:r>
              <a:rPr lang="cs-CZ" sz="2400" dirty="0" err="1"/>
              <a:t>questu</a:t>
            </a:r>
            <a:r>
              <a:rPr lang="cs-CZ" sz="2400" dirty="0"/>
              <a:t> - proběhne </a:t>
            </a:r>
            <a:r>
              <a:rPr lang="cs-CZ" sz="2400" b="1" dirty="0"/>
              <a:t>22. a 23. dubna 2024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bdélník 3">
            <a:extLst>
              <a:ext uri="{FF2B5EF4-FFF2-40B4-BE49-F238E27FC236}">
                <a16:creationId xmlns:a16="http://schemas.microsoft.com/office/drawing/2014/main" id="{3C7F1344-D899-F580-D64D-AC99DFF8F6E5}"/>
              </a:ext>
            </a:extLst>
          </p:cNvPr>
          <p:cNvSpPr/>
          <p:nvPr/>
        </p:nvSpPr>
        <p:spPr>
          <a:xfrm>
            <a:off x="963083" y="3529542"/>
            <a:ext cx="8434917" cy="205310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DC2BC8D-50D5-9219-0273-CB02865EA972}"/>
              </a:ext>
            </a:extLst>
          </p:cNvPr>
          <p:cNvSpPr txBox="1"/>
          <p:nvPr/>
        </p:nvSpPr>
        <p:spPr>
          <a:xfrm>
            <a:off x="9435224" y="4079875"/>
            <a:ext cx="275622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400" b="1" dirty="0">
                <a:solidFill>
                  <a:srgbClr val="00B0F0"/>
                </a:solidFill>
              </a:rPr>
              <a:t>do 28. března 2024</a:t>
            </a:r>
            <a:endParaRPr lang="cs-CZ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8180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AB33354-5302-409E-90BF-4E7A98AFB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C3CA0BE-0809-4923-A56A-C12051D1D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165014"/>
            <a:ext cx="3796306" cy="4666206"/>
          </a:xfrm>
        </p:spPr>
        <p:txBody>
          <a:bodyPr anchor="ctr">
            <a:normAutofit/>
          </a:bodyPr>
          <a:lstStyle/>
          <a:p>
            <a:r>
              <a:rPr lang="cs-CZ" sz="4800"/>
              <a:t>Terénní průzkum – vybíráme trasu questu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C66A8B6-1F6E-4FCC-93B9-B9986B6FD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576" y="5945955"/>
            <a:ext cx="12109423" cy="525780"/>
            <a:chOff x="82576" y="5945955"/>
            <a:chExt cx="12109423" cy="52578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AF7C4FD-65AD-4BBE-886A-D2E923F94C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103361" y="6131892"/>
              <a:ext cx="524256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BA8278B-6DF7-481F-B1FA-FFE7D6C3C7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5998176" y="277912"/>
              <a:ext cx="524256" cy="1186339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7EF7FA-E222-F090-9395-0584AF2E4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7840" y="1165014"/>
            <a:ext cx="5625253" cy="4666206"/>
          </a:xfrm>
        </p:spPr>
        <p:txBody>
          <a:bodyPr anchor="ctr">
            <a:normAutofit/>
          </a:bodyPr>
          <a:lstStyle/>
          <a:p>
            <a:r>
              <a:rPr lang="cs-CZ" sz="2000" dirty="0"/>
              <a:t>Mějte na paměti:</a:t>
            </a:r>
          </a:p>
          <a:p>
            <a:pPr lvl="1"/>
            <a:r>
              <a:rPr lang="cs-CZ" sz="2000" dirty="0"/>
              <a:t>Tvoříte trasu pro své spolužáky/spolužačky a zároveň žáky 1. stupně</a:t>
            </a:r>
          </a:p>
          <a:p>
            <a:pPr lvl="1"/>
            <a:r>
              <a:rPr lang="cs-CZ" sz="2000" dirty="0"/>
              <a:t>Trasa bude mít 5 zastavení vč. cíle - minimum, můžete klidně víc </a:t>
            </a:r>
            <a:r>
              <a:rPr lang="cs-CZ" sz="2000" dirty="0">
                <a:sym typeface="Wingdings" panose="05000000000000000000" pitchFamily="2" charset="2"/>
              </a:rPr>
              <a:t></a:t>
            </a:r>
          </a:p>
          <a:p>
            <a:pPr lvl="1"/>
            <a:r>
              <a:rPr lang="cs-CZ" sz="2000" dirty="0">
                <a:sym typeface="Wingdings" panose="05000000000000000000" pitchFamily="2" charset="2"/>
              </a:rPr>
              <a:t>Jako první vyberte začátek a konec </a:t>
            </a:r>
            <a:r>
              <a:rPr lang="cs-CZ" sz="2000" dirty="0" err="1">
                <a:sym typeface="Wingdings" panose="05000000000000000000" pitchFamily="2" charset="2"/>
              </a:rPr>
              <a:t>questu</a:t>
            </a:r>
            <a:r>
              <a:rPr lang="cs-CZ" sz="2000" dirty="0">
                <a:sym typeface="Wingdings" panose="05000000000000000000" pitchFamily="2" charset="2"/>
              </a:rPr>
              <a:t>.</a:t>
            </a:r>
            <a:endParaRPr lang="cs-CZ" sz="2000" dirty="0"/>
          </a:p>
          <a:p>
            <a:pPr lvl="1"/>
            <a:r>
              <a:rPr lang="cs-CZ" sz="2000" dirty="0">
                <a:sym typeface="Wingdings" panose="05000000000000000000" pitchFamily="2" charset="2"/>
              </a:rPr>
              <a:t>Pokladem by mělo být místo samotné a zážitek z trasy</a:t>
            </a:r>
            <a:endParaRPr lang="cs-CZ" sz="2000" dirty="0"/>
          </a:p>
          <a:p>
            <a:pPr lvl="1"/>
            <a:r>
              <a:rPr lang="cs-CZ" sz="2000" dirty="0">
                <a:sym typeface="Wingdings" panose="05000000000000000000" pitchFamily="2" charset="2"/>
              </a:rPr>
              <a:t>Není nutné instalovat opravdový poklad.</a:t>
            </a:r>
          </a:p>
          <a:p>
            <a:pPr lvl="1"/>
            <a:endParaRPr lang="cs-CZ" sz="2000"/>
          </a:p>
          <a:p>
            <a:pPr lvl="1"/>
            <a:endParaRPr lang="cs-CZ" sz="2000"/>
          </a:p>
        </p:txBody>
      </p:sp>
    </p:spTree>
    <p:extLst>
      <p:ext uri="{BB962C8B-B14F-4D97-AF65-F5344CB8AC3E}">
        <p14:creationId xmlns:p14="http://schemas.microsoft.com/office/powerpoint/2010/main" val="26359527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AB33354-5302-409E-90BF-4E7A98AFB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7271FD8-B330-7BC5-B5E6-2D94D280E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165014"/>
            <a:ext cx="3796306" cy="4666206"/>
          </a:xfrm>
        </p:spPr>
        <p:txBody>
          <a:bodyPr anchor="ctr">
            <a:normAutofit/>
          </a:bodyPr>
          <a:lstStyle/>
          <a:p>
            <a:r>
              <a:rPr lang="cs-CZ" sz="4800"/>
              <a:t>Kde brát inspiraci při tvorbě questu?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C66A8B6-1F6E-4FCC-93B9-B9986B6FD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576" y="5945955"/>
            <a:ext cx="12109423" cy="525780"/>
            <a:chOff x="82576" y="5945955"/>
            <a:chExt cx="12109423" cy="52578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AF7C4FD-65AD-4BBE-886A-D2E923F94C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103361" y="6131892"/>
              <a:ext cx="524256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BA8278B-6DF7-481F-B1FA-FFE7D6C3C7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5998176" y="277912"/>
              <a:ext cx="524256" cy="1186339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604C7D-7D8A-3CAE-67AD-687874A98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7840" y="1165014"/>
            <a:ext cx="5625253" cy="4666206"/>
          </a:xfrm>
        </p:spPr>
        <p:txBody>
          <a:bodyPr anchor="ctr">
            <a:normAutofit/>
          </a:bodyPr>
          <a:lstStyle/>
          <a:p>
            <a:r>
              <a:rPr lang="cs-CZ" sz="2000"/>
              <a:t>Písemné historické prameny</a:t>
            </a:r>
          </a:p>
          <a:p>
            <a:r>
              <a:rPr lang="cs-CZ" sz="2000"/>
              <a:t>Současné mapy</a:t>
            </a:r>
          </a:p>
          <a:p>
            <a:r>
              <a:rPr lang="cs-CZ" sz="2000"/>
              <a:t>Staré mapy</a:t>
            </a:r>
          </a:p>
          <a:p>
            <a:r>
              <a:rPr lang="cs-CZ" sz="2000"/>
              <a:t>Místní muzea</a:t>
            </a:r>
          </a:p>
          <a:p>
            <a:r>
              <a:rPr lang="cs-CZ" sz="2000"/>
              <a:t>Sousedé</a:t>
            </a:r>
          </a:p>
          <a:p>
            <a:r>
              <a:rPr lang="cs-CZ" sz="2000"/>
              <a:t>Střediska ochrany přírody</a:t>
            </a:r>
          </a:p>
        </p:txBody>
      </p:sp>
    </p:spTree>
    <p:extLst>
      <p:ext uri="{BB962C8B-B14F-4D97-AF65-F5344CB8AC3E}">
        <p14:creationId xmlns:p14="http://schemas.microsoft.com/office/powerpoint/2010/main" val="15141354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0FB592-C437-D5FC-7E7E-64FA21070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684" y="170412"/>
            <a:ext cx="10178934" cy="82948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/>
              <a:t>Co by </a:t>
            </a:r>
            <a:r>
              <a:rPr lang="en-US" sz="5200" dirty="0" err="1"/>
              <a:t>měla</a:t>
            </a:r>
            <a:r>
              <a:rPr lang="en-US" sz="5200" dirty="0"/>
              <a:t> </a:t>
            </a:r>
            <a:r>
              <a:rPr lang="en-US" sz="5200" dirty="0" err="1"/>
              <a:t>hledačka</a:t>
            </a:r>
            <a:r>
              <a:rPr lang="en-US" sz="5200" dirty="0"/>
              <a:t> </a:t>
            </a:r>
            <a:r>
              <a:rPr lang="en-US" sz="5200" dirty="0" err="1"/>
              <a:t>obsahovat</a:t>
            </a:r>
            <a:r>
              <a:rPr lang="en-US" sz="5200" dirty="0"/>
              <a:t>? </a:t>
            </a:r>
            <a:endParaRPr lang="en-US" sz="5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Obrázek 4" descr="Obsah obrázku text, snímek obrazovky, strom, Písmo&#10;&#10;Popis se vygeneroval automaticky.">
            <a:extLst>
              <a:ext uri="{FF2B5EF4-FFF2-40B4-BE49-F238E27FC236}">
                <a16:creationId xmlns:a16="http://schemas.microsoft.com/office/drawing/2014/main" id="{9F699F88-9810-AD1C-BE86-A7E9F6208D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5246"/>
          <a:stretch/>
        </p:blipFill>
        <p:spPr>
          <a:xfrm>
            <a:off x="198741" y="2410448"/>
            <a:ext cx="5803323" cy="3890357"/>
          </a:xfrm>
          <a:prstGeom prst="rect">
            <a:avLst/>
          </a:prstGeom>
        </p:spPr>
      </p:pic>
      <p:pic>
        <p:nvPicPr>
          <p:cNvPr id="4" name="Zástupný obsah 3" descr="Obsah obrázku text, snímek obrazovky, diagram, Tisk&#10;&#10;Popis se vygeneroval automaticky.">
            <a:extLst>
              <a:ext uri="{FF2B5EF4-FFF2-40B4-BE49-F238E27FC236}">
                <a16:creationId xmlns:a16="http://schemas.microsoft.com/office/drawing/2014/main" id="{BCDB6925-FB8D-ACA3-36D1-8E39B748F0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-2" b="5911"/>
          <a:stretch/>
        </p:blipFill>
        <p:spPr>
          <a:xfrm>
            <a:off x="6189934" y="2410448"/>
            <a:ext cx="5803323" cy="389035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202573C8-3E8E-FBA4-D1AA-98A75CF2156A}"/>
              </a:ext>
            </a:extLst>
          </p:cNvPr>
          <p:cNvSpPr txBox="1"/>
          <p:nvPr/>
        </p:nvSpPr>
        <p:spPr>
          <a:xfrm>
            <a:off x="4420113" y="1752901"/>
            <a:ext cx="157263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 dirty="0"/>
              <a:t>NÁZEV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46EBF33-8967-F37A-2B1A-5D5E2EA004D5}"/>
              </a:ext>
            </a:extLst>
          </p:cNvPr>
          <p:cNvSpPr txBox="1"/>
          <p:nvPr/>
        </p:nvSpPr>
        <p:spPr>
          <a:xfrm>
            <a:off x="6720549" y="1498916"/>
            <a:ext cx="168320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/>
              <a:t>INSTRUKCE pro hledače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32F065B-4ACB-38CB-9A4F-1E4282BE5287}"/>
              </a:ext>
            </a:extLst>
          </p:cNvPr>
          <p:cNvSpPr txBox="1"/>
          <p:nvPr/>
        </p:nvSpPr>
        <p:spPr>
          <a:xfrm>
            <a:off x="3457638" y="6429088"/>
            <a:ext cx="220872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/>
              <a:t>TIRÁŽ - autoři, logo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7315AE03-4A6B-1F94-E3D3-E6F0C966BBEC}"/>
              </a:ext>
            </a:extLst>
          </p:cNvPr>
          <p:cNvSpPr txBox="1"/>
          <p:nvPr/>
        </p:nvSpPr>
        <p:spPr>
          <a:xfrm>
            <a:off x="2571840" y="1713382"/>
            <a:ext cx="1079227" cy="3824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 dirty="0"/>
              <a:t>TAJENKU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44A85463-186E-F2DA-9DCD-B1E41B85A0F9}"/>
              </a:ext>
            </a:extLst>
          </p:cNvPr>
          <p:cNvSpPr txBox="1"/>
          <p:nvPr/>
        </p:nvSpPr>
        <p:spPr>
          <a:xfrm>
            <a:off x="8674055" y="1437485"/>
            <a:ext cx="243000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/>
              <a:t>MAPU zobrazující stanoviště nebo trasu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4B7DDEEE-2735-57D2-3BE3-1A8145FA34BD}"/>
              </a:ext>
            </a:extLst>
          </p:cNvPr>
          <p:cNvSpPr txBox="1"/>
          <p:nvPr/>
        </p:nvSpPr>
        <p:spPr>
          <a:xfrm>
            <a:off x="5725368" y="6425681"/>
            <a:ext cx="492936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/>
              <a:t>INFORMACE: obtížnost, délka, nutné vybavení...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0CBC7386-A468-AD05-0A58-FD00A20A6D0B}"/>
              </a:ext>
            </a:extLst>
          </p:cNvPr>
          <p:cNvSpPr/>
          <p:nvPr/>
        </p:nvSpPr>
        <p:spPr>
          <a:xfrm>
            <a:off x="4333620" y="2516967"/>
            <a:ext cx="1458310" cy="10116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915BEA81-1C1F-8CCC-65B3-FFAF5D67EB79}"/>
              </a:ext>
            </a:extLst>
          </p:cNvPr>
          <p:cNvSpPr/>
          <p:nvPr/>
        </p:nvSpPr>
        <p:spPr>
          <a:xfrm>
            <a:off x="6238620" y="2333036"/>
            <a:ext cx="1826172" cy="10116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34AFF3CD-5111-0F0C-CF94-F005001AC743}"/>
              </a:ext>
            </a:extLst>
          </p:cNvPr>
          <p:cNvSpPr/>
          <p:nvPr/>
        </p:nvSpPr>
        <p:spPr>
          <a:xfrm>
            <a:off x="6238619" y="3423484"/>
            <a:ext cx="1826172" cy="165537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D43447D2-4A26-C5FE-3286-AD2F7C93CE0A}"/>
              </a:ext>
            </a:extLst>
          </p:cNvPr>
          <p:cNvSpPr/>
          <p:nvPr/>
        </p:nvSpPr>
        <p:spPr>
          <a:xfrm>
            <a:off x="2310378" y="3725656"/>
            <a:ext cx="1668516" cy="118241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F0DCFC41-055C-8473-9390-570B87A8C9C5}"/>
              </a:ext>
            </a:extLst>
          </p:cNvPr>
          <p:cNvSpPr/>
          <p:nvPr/>
        </p:nvSpPr>
        <p:spPr>
          <a:xfrm>
            <a:off x="4333619" y="5078864"/>
            <a:ext cx="1458310" cy="93279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2826E5AE-5957-57DB-572F-C3D968AD01EC}"/>
              </a:ext>
            </a:extLst>
          </p:cNvPr>
          <p:cNvSpPr/>
          <p:nvPr/>
        </p:nvSpPr>
        <p:spPr>
          <a:xfrm>
            <a:off x="4333619" y="6064208"/>
            <a:ext cx="1458310" cy="26275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0B9F2CDA-0072-6CDB-A490-AF175968FFE8}"/>
              </a:ext>
            </a:extLst>
          </p:cNvPr>
          <p:cNvSpPr/>
          <p:nvPr/>
        </p:nvSpPr>
        <p:spPr>
          <a:xfrm>
            <a:off x="2244688" y="5236518"/>
            <a:ext cx="1734205" cy="31531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DFB55F76-46F0-B3A3-D232-AC9D31472A02}"/>
              </a:ext>
            </a:extLst>
          </p:cNvPr>
          <p:cNvSpPr/>
          <p:nvPr/>
        </p:nvSpPr>
        <p:spPr>
          <a:xfrm>
            <a:off x="129480" y="2516966"/>
            <a:ext cx="2049516" cy="107731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3AB61E99-2D60-8E0C-9351-0EC259693BD5}"/>
              </a:ext>
            </a:extLst>
          </p:cNvPr>
          <p:cNvSpPr txBox="1"/>
          <p:nvPr/>
        </p:nvSpPr>
        <p:spPr>
          <a:xfrm>
            <a:off x="200348" y="1627252"/>
            <a:ext cx="197820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/>
              <a:t>TEXT hledačky a úkoly k tajence</a:t>
            </a:r>
          </a:p>
        </p:txBody>
      </p:sp>
      <p:cxnSp>
        <p:nvCxnSpPr>
          <p:cNvPr id="23" name="Přímá spojnice se šipkou 22">
            <a:extLst>
              <a:ext uri="{FF2B5EF4-FFF2-40B4-BE49-F238E27FC236}">
                <a16:creationId xmlns:a16="http://schemas.microsoft.com/office/drawing/2014/main" id="{78B747E9-768D-C6F6-1480-D1F816B2B039}"/>
              </a:ext>
            </a:extLst>
          </p:cNvPr>
          <p:cNvCxnSpPr/>
          <p:nvPr/>
        </p:nvCxnSpPr>
        <p:spPr>
          <a:xfrm flipH="1" flipV="1">
            <a:off x="1836682" y="2060026"/>
            <a:ext cx="254877" cy="4256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>
            <a:extLst>
              <a:ext uri="{FF2B5EF4-FFF2-40B4-BE49-F238E27FC236}">
                <a16:creationId xmlns:a16="http://schemas.microsoft.com/office/drawing/2014/main" id="{F39B2678-0A6A-B656-2ADC-A97743773977}"/>
              </a:ext>
            </a:extLst>
          </p:cNvPr>
          <p:cNvCxnSpPr/>
          <p:nvPr/>
        </p:nvCxnSpPr>
        <p:spPr>
          <a:xfrm flipH="1" flipV="1">
            <a:off x="3359040" y="2045246"/>
            <a:ext cx="517635" cy="16474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>
            <a:extLst>
              <a:ext uri="{FF2B5EF4-FFF2-40B4-BE49-F238E27FC236}">
                <a16:creationId xmlns:a16="http://schemas.microsoft.com/office/drawing/2014/main" id="{7D46EE44-8CD9-8311-5F1A-F02B2B46695F}"/>
              </a:ext>
            </a:extLst>
          </p:cNvPr>
          <p:cNvCxnSpPr/>
          <p:nvPr/>
        </p:nvCxnSpPr>
        <p:spPr>
          <a:xfrm flipV="1">
            <a:off x="8118585" y="2069880"/>
            <a:ext cx="835571" cy="184456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>
            <a:extLst>
              <a:ext uri="{FF2B5EF4-FFF2-40B4-BE49-F238E27FC236}">
                <a16:creationId xmlns:a16="http://schemas.microsoft.com/office/drawing/2014/main" id="{C4069F82-2F87-61AF-077C-5784050C0C15}"/>
              </a:ext>
            </a:extLst>
          </p:cNvPr>
          <p:cNvCxnSpPr/>
          <p:nvPr/>
        </p:nvCxnSpPr>
        <p:spPr>
          <a:xfrm flipH="1" flipV="1">
            <a:off x="4892894" y="2107649"/>
            <a:ext cx="70945" cy="3862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>
            <a:extLst>
              <a:ext uri="{FF2B5EF4-FFF2-40B4-BE49-F238E27FC236}">
                <a16:creationId xmlns:a16="http://schemas.microsoft.com/office/drawing/2014/main" id="{9E6D57C6-306B-0379-1A0F-E7C16B6AEAA1}"/>
              </a:ext>
            </a:extLst>
          </p:cNvPr>
          <p:cNvCxnSpPr/>
          <p:nvPr/>
        </p:nvCxnSpPr>
        <p:spPr>
          <a:xfrm>
            <a:off x="5855575" y="5474575"/>
            <a:ext cx="493987" cy="9669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>
            <a:extLst>
              <a:ext uri="{FF2B5EF4-FFF2-40B4-BE49-F238E27FC236}">
                <a16:creationId xmlns:a16="http://schemas.microsoft.com/office/drawing/2014/main" id="{B981C149-34D2-5A66-DCCC-AE1EF9BF1735}"/>
              </a:ext>
            </a:extLst>
          </p:cNvPr>
          <p:cNvCxnSpPr>
            <a:cxnSpLocks/>
          </p:cNvCxnSpPr>
          <p:nvPr/>
        </p:nvCxnSpPr>
        <p:spPr>
          <a:xfrm flipV="1">
            <a:off x="6282558" y="1862958"/>
            <a:ext cx="520260" cy="4256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se šipkou 29">
            <a:extLst>
              <a:ext uri="{FF2B5EF4-FFF2-40B4-BE49-F238E27FC236}">
                <a16:creationId xmlns:a16="http://schemas.microsoft.com/office/drawing/2014/main" id="{CFC94435-DFE9-1A52-6CC5-88966D106BCA}"/>
              </a:ext>
            </a:extLst>
          </p:cNvPr>
          <p:cNvCxnSpPr>
            <a:cxnSpLocks/>
          </p:cNvCxnSpPr>
          <p:nvPr/>
        </p:nvCxnSpPr>
        <p:spPr>
          <a:xfrm>
            <a:off x="3904594" y="5625662"/>
            <a:ext cx="244363" cy="8092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se šipkou 30">
            <a:extLst>
              <a:ext uri="{FF2B5EF4-FFF2-40B4-BE49-F238E27FC236}">
                <a16:creationId xmlns:a16="http://schemas.microsoft.com/office/drawing/2014/main" id="{E89D91DD-88F4-E75A-562C-B5BA740DF450}"/>
              </a:ext>
            </a:extLst>
          </p:cNvPr>
          <p:cNvCxnSpPr>
            <a:cxnSpLocks/>
          </p:cNvCxnSpPr>
          <p:nvPr/>
        </p:nvCxnSpPr>
        <p:spPr>
          <a:xfrm flipH="1">
            <a:off x="5436476" y="6361387"/>
            <a:ext cx="202324" cy="2706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880B15FA-2480-2E93-5236-2CB473929903}"/>
              </a:ext>
            </a:extLst>
          </p:cNvPr>
          <p:cNvSpPr txBox="1"/>
          <p:nvPr/>
        </p:nvSpPr>
        <p:spPr>
          <a:xfrm>
            <a:off x="11395757" y="6417164"/>
            <a:ext cx="70031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 dirty="0">
                <a:hlinkClick r:id="rId4"/>
              </a:rPr>
              <a:t>Zdroj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96138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266788-EDB7-A01E-D547-59E7AA3CE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557" y="1138036"/>
            <a:ext cx="5444382" cy="1402470"/>
          </a:xfrm>
        </p:spPr>
        <p:txBody>
          <a:bodyPr anchor="t">
            <a:normAutofit/>
          </a:bodyPr>
          <a:lstStyle/>
          <a:p>
            <a:r>
              <a:rPr lang="cs-CZ" sz="3200" dirty="0" err="1"/>
              <a:t>Questy</a:t>
            </a:r>
            <a:r>
              <a:rPr lang="cs-CZ" sz="3200" dirty="0"/>
              <a:t> pro inspiraci:</a:t>
            </a:r>
          </a:p>
        </p:txBody>
      </p:sp>
      <p:pic>
        <p:nvPicPr>
          <p:cNvPr id="5" name="Obrázek 4" descr="Obsah obrázku text, osoba, Lidská tvář, oblečení&#10;&#10;Popis byl vytvořen automaticky">
            <a:extLst>
              <a:ext uri="{FF2B5EF4-FFF2-40B4-BE49-F238E27FC236}">
                <a16:creationId xmlns:a16="http://schemas.microsoft.com/office/drawing/2014/main" id="{FB202D2F-29F2-BDA3-A2E3-BFE2F5F03E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39"/>
          <a:stretch/>
        </p:blipFill>
        <p:spPr>
          <a:xfrm>
            <a:off x="-1" y="10"/>
            <a:ext cx="5151179" cy="685799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AFCCA1-0FC8-5052-F2A3-E2E4CA0E5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8557" y="2551176"/>
            <a:ext cx="5444382" cy="35912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/>
              <a:t>Weby s </a:t>
            </a:r>
            <a:r>
              <a:rPr lang="cs-CZ" sz="2000" dirty="0" err="1"/>
              <a:t>questy</a:t>
            </a:r>
            <a:r>
              <a:rPr lang="cs-CZ" sz="2000" dirty="0"/>
              <a:t>:</a:t>
            </a:r>
          </a:p>
          <a:p>
            <a:r>
              <a:rPr lang="cs-CZ" sz="2000" dirty="0">
                <a:hlinkClick r:id="rId3"/>
              </a:rPr>
              <a:t>https://jdeteven.cz/cz/questy</a:t>
            </a:r>
            <a:r>
              <a:rPr lang="cs-CZ" sz="2000" dirty="0"/>
              <a:t>  </a:t>
            </a:r>
          </a:p>
          <a:p>
            <a:r>
              <a:rPr lang="cs-CZ" sz="2000" dirty="0">
                <a:hlinkClick r:id="rId4"/>
              </a:rPr>
              <a:t>https://www.questing.cz/QST2/Uvod.aspx</a:t>
            </a:r>
            <a:endParaRPr lang="cs-CZ" sz="2000" dirty="0"/>
          </a:p>
          <a:p>
            <a:r>
              <a:rPr lang="cs-CZ" sz="2000" dirty="0">
                <a:hlinkClick r:id="rId5"/>
              </a:rPr>
              <a:t>https://pohadkove.krkonose.eu/questing</a:t>
            </a:r>
            <a:r>
              <a:rPr lang="cs-CZ" sz="2000" dirty="0"/>
              <a:t> </a:t>
            </a:r>
          </a:p>
          <a:p>
            <a:pPr marL="0" indent="0">
              <a:buNone/>
            </a:pPr>
            <a:endParaRPr lang="cs-CZ" sz="2000"/>
          </a:p>
          <a:p>
            <a:pPr marL="0" indent="0">
              <a:buNone/>
            </a:pPr>
            <a:r>
              <a:rPr lang="cs-CZ" sz="2000"/>
              <a:t>Publikace:</a:t>
            </a:r>
          </a:p>
          <a:p>
            <a:r>
              <a:rPr lang="cs-CZ" sz="2000" dirty="0"/>
              <a:t>Hušková, B. (2014). </a:t>
            </a:r>
            <a:r>
              <a:rPr lang="cs-CZ" sz="2000" i="1" dirty="0" err="1"/>
              <a:t>Questing</a:t>
            </a:r>
            <a:r>
              <a:rPr lang="cs-CZ" sz="2000" i="1" dirty="0"/>
              <a:t>: Tvoříme hledačky pro lidi a s lidmi</a:t>
            </a:r>
            <a:r>
              <a:rPr lang="cs-CZ" sz="2000" dirty="0"/>
              <a:t>. </a:t>
            </a:r>
            <a:r>
              <a:rPr lang="cs-CZ" sz="2000" dirty="0" err="1"/>
              <a:t>Actaea</a:t>
            </a:r>
            <a:r>
              <a:rPr lang="cs-CZ" sz="2000" dirty="0"/>
              <a:t> – společnost pro přírodu a krajinu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336222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">
            <a:extLst>
              <a:ext uri="{FF2B5EF4-FFF2-40B4-BE49-F238E27FC236}">
                <a16:creationId xmlns:a16="http://schemas.microsoft.com/office/drawing/2014/main" id="{E606B011-CD5A-55E9-1C49-6AD1AF936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400" y="1128094"/>
            <a:ext cx="3434180" cy="1415270"/>
          </a:xfrm>
        </p:spPr>
        <p:txBody>
          <a:bodyPr anchor="t">
            <a:normAutofit/>
          </a:bodyPr>
          <a:lstStyle/>
          <a:p>
            <a:r>
              <a:rPr lang="cs-CZ" sz="3200" dirty="0"/>
              <a:t>Historický vývoj akčního rádia dítěte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E7F847E-8DAF-EB25-8F9A-6C9CE47168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001" b="-1"/>
          <a:stretch/>
        </p:blipFill>
        <p:spPr>
          <a:xfrm rot="10800000">
            <a:off x="-9886" y="10"/>
            <a:ext cx="7572605" cy="6857990"/>
          </a:xfrm>
          <a:prstGeom prst="rect">
            <a:avLst/>
          </a:prstGeom>
        </p:spPr>
      </p:pic>
      <p:cxnSp>
        <p:nvCxnSpPr>
          <p:cNvPr id="21" name="Straight Connector 9">
            <a:extLst>
              <a:ext uri="{FF2B5EF4-FFF2-40B4-BE49-F238E27FC236}">
                <a16:creationId xmlns:a16="http://schemas.microsoft.com/office/drawing/2014/main" id="{249EDD1B-F94D-B4E6-ACAA-566B9A26F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9939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ástupný obsah 2">
            <a:extLst>
              <a:ext uri="{FF2B5EF4-FFF2-40B4-BE49-F238E27FC236}">
                <a16:creationId xmlns:a16="http://schemas.microsoft.com/office/drawing/2014/main" id="{57DCD029-CCC6-9000-7344-E7FDEE792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3400" y="2543364"/>
            <a:ext cx="3434180" cy="3599019"/>
          </a:xfrm>
        </p:spPr>
        <p:txBody>
          <a:bodyPr>
            <a:normAutofit/>
          </a:bodyPr>
          <a:lstStyle/>
          <a:p>
            <a:endParaRPr lang="cs-CZ" sz="200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1D40BC9-9848-24B3-2FFC-B654EC80E3AF}"/>
              </a:ext>
            </a:extLst>
          </p:cNvPr>
          <p:cNvSpPr txBox="1"/>
          <p:nvPr/>
        </p:nvSpPr>
        <p:spPr>
          <a:xfrm>
            <a:off x="7848600" y="6257925"/>
            <a:ext cx="3867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>
                <a:hlinkClick r:id="rId3"/>
              </a:rPr>
              <a:t>Zdroj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7977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6" name="Nadpis 1">
            <a:extLst>
              <a:ext uri="{FF2B5EF4-FFF2-40B4-BE49-F238E27FC236}">
                <a16:creationId xmlns:a16="http://schemas.microsoft.com/office/drawing/2014/main" id="{986C14F2-86E9-DBA8-F056-AAF4D2E6D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400" y="1128094"/>
            <a:ext cx="3434180" cy="1415270"/>
          </a:xfrm>
        </p:spPr>
        <p:txBody>
          <a:bodyPr anchor="t">
            <a:normAutofit/>
          </a:bodyPr>
          <a:lstStyle/>
          <a:p>
            <a:r>
              <a:rPr lang="cs-CZ" sz="3200" dirty="0"/>
              <a:t>Místně zakotvené učení</a:t>
            </a:r>
          </a:p>
        </p:txBody>
      </p:sp>
      <p:sp>
        <p:nvSpPr>
          <p:cNvPr id="2077" name="Rectangle 2056">
            <a:extLst>
              <a:ext uri="{FF2B5EF4-FFF2-40B4-BE49-F238E27FC236}">
                <a16:creationId xmlns:a16="http://schemas.microsoft.com/office/drawing/2014/main" id="{7ED7575E-88D2-B771-681D-46A7E5541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76457" cy="6858000"/>
          </a:xfrm>
          <a:prstGeom prst="rect">
            <a:avLst/>
          </a:prstGeom>
          <a:solidFill>
            <a:schemeClr val="bg1">
              <a:lumMod val="9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>
            <a:hlinkClick r:id="rId2"/>
            <a:extLst>
              <a:ext uri="{FF2B5EF4-FFF2-40B4-BE49-F238E27FC236}">
                <a16:creationId xmlns:a16="http://schemas.microsoft.com/office/drawing/2014/main" id="{D48B2674-B026-F81B-7693-9304BD603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19" y="358716"/>
            <a:ext cx="7974763" cy="614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78" name="Straight Connector 2058">
            <a:extLst>
              <a:ext uri="{FF2B5EF4-FFF2-40B4-BE49-F238E27FC236}">
                <a16:creationId xmlns:a16="http://schemas.microsoft.com/office/drawing/2014/main" id="{249EDD1B-F94D-B4E6-ACAA-566B9A26F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9939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9" name="Zástupný obsah 2">
            <a:extLst>
              <a:ext uri="{FF2B5EF4-FFF2-40B4-BE49-F238E27FC236}">
                <a16:creationId xmlns:a16="http://schemas.microsoft.com/office/drawing/2014/main" id="{266BA1DF-565F-2A80-CFBC-BBCF81C10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3400" y="2543364"/>
            <a:ext cx="3434180" cy="3599019"/>
          </a:xfrm>
        </p:spPr>
        <p:txBody>
          <a:bodyPr>
            <a:normAutofit/>
          </a:bodyPr>
          <a:lstStyle/>
          <a:p>
            <a:endParaRPr lang="cs-CZ" sz="2000"/>
          </a:p>
        </p:txBody>
      </p:sp>
    </p:spTree>
    <p:extLst>
      <p:ext uri="{BB962C8B-B14F-4D97-AF65-F5344CB8AC3E}">
        <p14:creationId xmlns:p14="http://schemas.microsoft.com/office/powerpoint/2010/main" val="1042214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20BFBE-D3D2-8D45-FA38-E2C1BA615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Místně zakotvené učení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3EDCAD-1AFD-088E-74FB-C3C9D6EC57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Učení vázané na místo se zdůrazněním propojenosti ekologických, sociálních a ekonomických témat, občanského zapojení a budování místních partnerství. </a:t>
            </a:r>
          </a:p>
          <a:p>
            <a:pPr marL="0" indent="0" algn="r">
              <a:buNone/>
            </a:pPr>
            <a:r>
              <a:rPr lang="cs-CZ" dirty="0"/>
              <a:t>Propagátoři místně zakotveného učení, SEVER</a:t>
            </a:r>
          </a:p>
          <a:p>
            <a:pPr marL="0" indent="0" algn="r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0952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898DB6-0F09-74E4-17C2-606332B95B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E02932-004F-DB66-3FDB-6C84B68A5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Místně zakotvené učení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C18340-85DC-9AF5-9DBF-A34C787D04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chemeClr val="bg1">
                    <a:lumMod val="75000"/>
                  </a:schemeClr>
                </a:solidFill>
              </a:rPr>
              <a:t>Učení vázané na místo se zdůrazněním propojenosti ekologických, sociálních a ekonomických témat, občanského zapojení a budování místních partnerství. </a:t>
            </a:r>
          </a:p>
          <a:p>
            <a:pPr marL="0" indent="0" algn="r">
              <a:buNone/>
            </a:pPr>
            <a:r>
              <a:rPr lang="cs-CZ" dirty="0">
                <a:solidFill>
                  <a:schemeClr val="bg1">
                    <a:lumMod val="75000"/>
                  </a:schemeClr>
                </a:solidFill>
              </a:rPr>
              <a:t>Propagátoři místně zakotveného učení, SEVER</a:t>
            </a:r>
          </a:p>
          <a:p>
            <a:pPr marL="0" indent="0" algn="r">
              <a:buNone/>
            </a:pPr>
            <a:endParaRPr lang="cs-CZ" dirty="0"/>
          </a:p>
          <a:p>
            <a:pPr marL="0" indent="0">
              <a:buNone/>
            </a:pPr>
            <a:r>
              <a:rPr lang="cs-CZ" i="1" dirty="0"/>
              <a:t>… je když propojíme své hlavy, ruce a srdce s místy, kde žijeme tak, abychom v nich mohli spočinout vědomě a s láskou, vyplývající z jejich hluboké znalosti.</a:t>
            </a:r>
          </a:p>
          <a:p>
            <a:pPr marL="0" indent="0" algn="r">
              <a:buNone/>
            </a:pPr>
            <a:r>
              <a:rPr lang="cs-CZ" dirty="0"/>
              <a:t>David </a:t>
            </a:r>
            <a:r>
              <a:rPr lang="cs-CZ" dirty="0" err="1"/>
              <a:t>Sobel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3950A08F-81E6-9BD4-6C44-01F699AC4B80}"/>
              </a:ext>
            </a:extLst>
          </p:cNvPr>
          <p:cNvSpPr/>
          <p:nvPr/>
        </p:nvSpPr>
        <p:spPr>
          <a:xfrm>
            <a:off x="745958" y="4058654"/>
            <a:ext cx="10804358" cy="1828800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8037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3ED88B9-714C-9B9F-A671-741E90E72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18" y="1239927"/>
            <a:ext cx="4008586" cy="4680583"/>
          </a:xfrm>
        </p:spPr>
        <p:txBody>
          <a:bodyPr anchor="ctr">
            <a:normAutofit/>
          </a:bodyPr>
          <a:lstStyle/>
          <a:p>
            <a:r>
              <a:rPr lang="cs-CZ" sz="5200" dirty="0"/>
              <a:t>Cíle místně zakotveného učení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D43E0B-6FAB-AAFA-10DF-6AE309D56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923" y="1239927"/>
            <a:ext cx="4971824" cy="4680583"/>
          </a:xfrm>
        </p:spPr>
        <p:txBody>
          <a:bodyPr anchor="ctr">
            <a:normAutofit/>
          </a:bodyPr>
          <a:lstStyle/>
          <a:p>
            <a:r>
              <a:rPr lang="cs-CZ" sz="2000" dirty="0"/>
              <a:t>roste motivace a angažovanost žáků, rozvíjejí se kompetence,</a:t>
            </a:r>
          </a:p>
          <a:p>
            <a:r>
              <a:rPr lang="cs-CZ" sz="2000" dirty="0"/>
              <a:t>přispívá k řešení místních problémů a ochraně kvality životního prostředí,</a:t>
            </a:r>
          </a:p>
          <a:p>
            <a:r>
              <a:rPr lang="cs-CZ" sz="2000" dirty="0"/>
              <a:t>spojuje místní obyvatele, organizace, spolky, podniky, a </a:t>
            </a:r>
            <a:r>
              <a:rPr lang="cs-CZ" sz="2000" b="1" dirty="0"/>
              <a:t>školu.</a:t>
            </a:r>
          </a:p>
        </p:txBody>
      </p:sp>
    </p:spTree>
    <p:extLst>
      <p:ext uri="{BB962C8B-B14F-4D97-AF65-F5344CB8AC3E}">
        <p14:creationId xmlns:p14="http://schemas.microsoft.com/office/powerpoint/2010/main" val="2239912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A5496D-4BF8-594C-5A37-555D16E76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400" y="1128094"/>
            <a:ext cx="3434180" cy="1415270"/>
          </a:xfrm>
        </p:spPr>
        <p:txBody>
          <a:bodyPr anchor="t">
            <a:normAutofit/>
          </a:bodyPr>
          <a:lstStyle/>
          <a:p>
            <a:r>
              <a:rPr lang="cs-CZ" sz="3200" dirty="0"/>
              <a:t>Místně zakotvené učení</a:t>
            </a:r>
          </a:p>
        </p:txBody>
      </p:sp>
      <p:pic>
        <p:nvPicPr>
          <p:cNvPr id="5" name="Obrázek 4">
            <a:hlinkClick r:id="rId2"/>
            <a:extLst>
              <a:ext uri="{FF2B5EF4-FFF2-40B4-BE49-F238E27FC236}">
                <a16:creationId xmlns:a16="http://schemas.microsoft.com/office/drawing/2014/main" id="{351D7FFF-BF4B-BEF8-F718-389445871D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1" b="1"/>
          <a:stretch/>
        </p:blipFill>
        <p:spPr>
          <a:xfrm>
            <a:off x="-9886" y="10"/>
            <a:ext cx="7572605" cy="685799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49EDD1B-F94D-B4E6-ACAA-566B9A26F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9939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7524D7-695A-B331-006D-AA33B59C2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3400" y="2543364"/>
            <a:ext cx="3434180" cy="3599019"/>
          </a:xfrm>
        </p:spPr>
        <p:txBody>
          <a:bodyPr>
            <a:normAutofit/>
          </a:bodyPr>
          <a:lstStyle/>
          <a:p>
            <a:endParaRPr lang="cs-CZ" sz="2000"/>
          </a:p>
        </p:txBody>
      </p:sp>
    </p:spTree>
    <p:extLst>
      <p:ext uri="{BB962C8B-B14F-4D97-AF65-F5344CB8AC3E}">
        <p14:creationId xmlns:p14="http://schemas.microsoft.com/office/powerpoint/2010/main" val="2288129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759B5F-959F-5B18-5931-BDFA5FF06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93128"/>
          </a:xfrm>
        </p:spPr>
        <p:txBody>
          <a:bodyPr>
            <a:normAutofit fontScale="90000"/>
          </a:bodyPr>
          <a:lstStyle/>
          <a:p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Principy místně zakotveného učení</a:t>
            </a:r>
            <a:endParaRPr lang="cs-CZ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CEF1F29E-9A4A-B395-4723-3ED7FC57CA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5930321"/>
              </p:ext>
            </p:extLst>
          </p:nvPr>
        </p:nvGraphicFramePr>
        <p:xfrm>
          <a:off x="517359" y="991436"/>
          <a:ext cx="10515600" cy="5557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172326">
                  <a:extLst>
                    <a:ext uri="{9D8B030D-6E8A-4147-A177-3AD203B41FA5}">
                      <a16:colId xmlns:a16="http://schemas.microsoft.com/office/drawing/2014/main" val="3396664541"/>
                    </a:ext>
                  </a:extLst>
                </a:gridCol>
                <a:gridCol w="7343274">
                  <a:extLst>
                    <a:ext uri="{9D8B030D-6E8A-4147-A177-3AD203B41FA5}">
                      <a16:colId xmlns:a16="http://schemas.microsoft.com/office/drawing/2014/main" val="40078448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/>
                        <a:t>Princip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Popis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8590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/>
                        <a:t>Učení o místě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Pro učení se využívá místních fenoménů, prvků, jevů; učení se organizuje kolem zcela konkrétní věci.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2684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/>
                        <a:t>Učení v místě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Učení se přesouvá mimo třídu, učebnou se stává obec a její okolí.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0382246"/>
                  </a:ext>
                </a:extLst>
              </a:tr>
              <a:tr h="376689">
                <a:tc>
                  <a:txBody>
                    <a:bodyPr/>
                    <a:lstStyle/>
                    <a:p>
                      <a:r>
                        <a:rPr lang="cs-CZ" sz="1600"/>
                        <a:t>Učení pro místo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Téma, kterým se zabývají, je opravdové a vážné, výsledek jejich práce je hmatatelný, a užitečným příspěvkem ke kvalitě života v obci.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5443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/>
                        <a:t>Učení skrze místo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Místní téma slouží jako základ pro porozumění širším souvislostem a pro účast na řešení regionálních a globálních problémů. 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78851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/>
                        <a:t>Vztah k místu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Učení staví na osobním vztahu ke svému místu a rozvíjí jej.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9804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/>
                        <a:t>Přizpůsobení místní situaci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Učení je přizpůsobeno specifickým místním potřebám a podmínkám.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2840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/>
                        <a:t>Osobní relevance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Učení je pro žáka osobně relevantní, vidí souvislost s vlastním životem.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818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/>
                        <a:t>Aktivní účast, participace žáků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Žáci se podílejí na rozhodování o vlastním učení a o řešení místních i globálních problémů. 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9234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/>
                        <a:t>Partnerství s komunitou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Podporou pro učení jsou partnerství s dalšími lidmi a subjekty v obci – místní spolky, organizace, podniky, vedení obce, znalci, pamětníci a další.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3655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/>
                        <a:t>Mezioborovost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Učení je mezioborové, mezipředmětové, buduje se porozumění vzájemné propojenosti společenských a  přírodních, lokálních a globálních minulých i budoucích procesů.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4529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/>
                        <a:t>Plnohodnotný nástroj výuky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MZU je plnohodnotným nástrojem vzdělávání žáků.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0907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/>
                        <a:t>Spolupráce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Učení probíhá formou skupinové práce, zadání je zaměřeno na spolupráci v týmu.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16658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182296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11904f23-f0db-4cdc-96f7-390bd55fcee8}" enabled="0" method="" siteId="{11904f23-f0db-4cdc-96f7-390bd55fcee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1047</TotalTime>
  <Words>1371</Words>
  <Application>Microsoft Office PowerPoint</Application>
  <PresentationFormat>Širokoúhlá obrazovka</PresentationFormat>
  <Paragraphs>161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4" baseType="lpstr">
      <vt:lpstr>Aptos</vt:lpstr>
      <vt:lpstr>Aptos Display</vt:lpstr>
      <vt:lpstr>Arial</vt:lpstr>
      <vt:lpstr>Wingdings</vt:lpstr>
      <vt:lpstr>Motiv Office</vt:lpstr>
      <vt:lpstr>MÍSTNĚ ZAKOTVENÉ UČENÍ</vt:lpstr>
      <vt:lpstr>Proč je důležitý vztah k místu? </vt:lpstr>
      <vt:lpstr>Historický vývoj akčního rádia dítěte</vt:lpstr>
      <vt:lpstr>Místně zakotvené učení</vt:lpstr>
      <vt:lpstr>Místně zakotvené učení</vt:lpstr>
      <vt:lpstr>Místně zakotvené učení</vt:lpstr>
      <vt:lpstr>Cíle místně zakotveného učení</vt:lpstr>
      <vt:lpstr>Místně zakotvené učení</vt:lpstr>
      <vt:lpstr>Principy místně zakotveného učení</vt:lpstr>
      <vt:lpstr>Jak postupně zavádět principy MZU do výuky? </vt:lpstr>
      <vt:lpstr>První stupeň žebříku</vt:lpstr>
      <vt:lpstr>Druhý stupeň žebříku</vt:lpstr>
      <vt:lpstr>Třetí stupeň žebříku</vt:lpstr>
      <vt:lpstr>Připravujeme učební celek s využitím místně zakotveného učení</vt:lpstr>
      <vt:lpstr>Připravujeme učební celek s využitím místně zakotveného učení</vt:lpstr>
      <vt:lpstr>Doporučené zdroje</vt:lpstr>
      <vt:lpstr>Questing</vt:lpstr>
      <vt:lpstr>Dobrodružství a zážitek je nejlepším začátkem jak pro vzdělávání, tak pro to, aby se lidé stali dobrými občany.  John Elder</vt:lpstr>
      <vt:lpstr>Co je questing? </vt:lpstr>
      <vt:lpstr>Tvoříme hledačku</vt:lpstr>
      <vt:lpstr>Jak na tvorbu questu (hledačky)?</vt:lpstr>
      <vt:lpstr>Výběr místa</vt:lpstr>
      <vt:lpstr>Výběr místa – s čím pomůže internet</vt:lpstr>
      <vt:lpstr>Výběr místa - internet nebo terénní průzkum?</vt:lpstr>
      <vt:lpstr>Jak na tvorbu questu (hledačky)?</vt:lpstr>
      <vt:lpstr>Terénní průzkum – vybíráme trasu questu</vt:lpstr>
      <vt:lpstr>Kde brát inspiraci při tvorbě questu?</vt:lpstr>
      <vt:lpstr>Co by měla hledačka obsahovat? </vt:lpstr>
      <vt:lpstr>Questy pro inspiraci: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MÍSTNĚ ZAKOTVENÉ UČENÍ</dc:title>
  <dc:creator>Kateřina Gorčíková</dc:creator>
  <cp:lastModifiedBy>Kateřina Gorčíková</cp:lastModifiedBy>
  <cp:revision>204</cp:revision>
  <dcterms:created xsi:type="dcterms:W3CDTF">2024-02-28T06:45:25Z</dcterms:created>
  <dcterms:modified xsi:type="dcterms:W3CDTF">2024-03-04T12:25:33Z</dcterms:modified>
</cp:coreProperties>
</file>