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8" r:id="rId10"/>
    <p:sldId id="264" r:id="rId11"/>
    <p:sldId id="265" r:id="rId12"/>
    <p:sldId id="266" r:id="rId13"/>
    <p:sldId id="269" r:id="rId14"/>
    <p:sldId id="271" r:id="rId15"/>
    <p:sldId id="270" r:id="rId16"/>
    <p:sldId id="276" r:id="rId17"/>
    <p:sldId id="285" r:id="rId18"/>
    <p:sldId id="277" r:id="rId19"/>
    <p:sldId id="278" r:id="rId20"/>
    <p:sldId id="279" r:id="rId21"/>
    <p:sldId id="274" r:id="rId22"/>
    <p:sldId id="273" r:id="rId23"/>
    <p:sldId id="280" r:id="rId24"/>
    <p:sldId id="275" r:id="rId25"/>
    <p:sldId id="281" r:id="rId26"/>
    <p:sldId id="283" r:id="rId27"/>
    <p:sldId id="284" r:id="rId28"/>
    <p:sldId id="272" r:id="rId29"/>
    <p:sldId id="2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65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8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91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55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1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09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59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53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2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47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42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6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76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51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7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6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D4E7532-4AB6-48A4-9E96-D6C9385362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76B9B9A-836D-4820-A4CB-69FC8E0034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567F7-643B-E4BC-5B3A-96A6155DDC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Dětská pojetí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A64CD9-7129-EAA6-01C8-03F720BAA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Jana Sklepníková, </a:t>
            </a:r>
            <a:r>
              <a:rPr lang="cs-CZ" dirty="0" err="1"/>
              <a:t>Ph</a:t>
            </a:r>
            <a:r>
              <a:rPr lang="cs-CZ" dirty="0"/>
              <a:t>. D. (411635)</a:t>
            </a:r>
          </a:p>
        </p:txBody>
      </p:sp>
    </p:spTree>
    <p:extLst>
      <p:ext uri="{BB962C8B-B14F-4D97-AF65-F5344CB8AC3E}">
        <p14:creationId xmlns:p14="http://schemas.microsoft.com/office/powerpoint/2010/main" val="3931826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B9095-D463-69CD-4D10-0E7871127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Dětská pojetí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5FE73-2518-D459-C0BC-154D63B8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" y="2450592"/>
            <a:ext cx="11688792" cy="4197096"/>
          </a:xfrm>
        </p:spPr>
        <p:txBody>
          <a:bodyPr>
            <a:normAutofit/>
          </a:bodyPr>
          <a:lstStyle/>
          <a:p>
            <a:r>
              <a:rPr lang="cs-CZ" sz="2400" dirty="0"/>
              <a:t>Dítě si vytváří si svůj pohled na to, jaký je svět a jak funguje. Dochází k němu na </a:t>
            </a:r>
            <a:r>
              <a:rPr lang="cs-CZ" sz="2400" b="1" dirty="0"/>
              <a:t>základě vlastních zkušeností a prožitků.</a:t>
            </a:r>
          </a:p>
          <a:p>
            <a:r>
              <a:rPr lang="cs-CZ" sz="2400" dirty="0"/>
              <a:t>Dětská pojetí jsou svébytné představy o obsahu pojmů, které si dítě vytváří samo a které </a:t>
            </a:r>
            <a:r>
              <a:rPr lang="cs-CZ" sz="2400" b="1" dirty="0"/>
              <a:t>neodpovídají vědeckému poznání.</a:t>
            </a:r>
          </a:p>
          <a:p>
            <a:r>
              <a:rPr lang="cs-CZ" sz="2400" dirty="0"/>
              <a:t>Slouží dětem k vysvětlování a předpovídání toho, co se kolem něj děje  (Mareš, 2013, s. 395).</a:t>
            </a:r>
          </a:p>
          <a:p>
            <a:r>
              <a:rPr lang="cs-CZ" sz="2400" dirty="0"/>
              <a:t>Dětská pojetí /prekoncepty nelze označit za chybné, jsou </a:t>
            </a:r>
            <a:r>
              <a:rPr lang="cs-CZ" sz="2400" b="1" dirty="0"/>
              <a:t>předvědecké, je to </a:t>
            </a:r>
            <a:r>
              <a:rPr lang="cs-CZ" sz="2400" b="1" dirty="0" err="1"/>
              <a:t>předpojmové</a:t>
            </a:r>
            <a:r>
              <a:rPr lang="cs-CZ" sz="2400" b="1" dirty="0"/>
              <a:t> stadium.</a:t>
            </a:r>
          </a:p>
          <a:p>
            <a:r>
              <a:rPr lang="cs-CZ" sz="2400" b="1" dirty="0"/>
              <a:t>Jsou to nepřesné, laické, naivní, subjektivní  představy o pojmu (a světě)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1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E1BB-E8C6-4B0E-08AB-653328856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poznatkové systémy žáků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4AF9F-E317-2886-3F3A-509E94F3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350008"/>
            <a:ext cx="10771632" cy="409651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400" dirty="0"/>
              <a:t>Dětská pojetí</a:t>
            </a:r>
          </a:p>
          <a:p>
            <a:pPr marL="674370" lvl="1" indent="-274320">
              <a:buFont typeface="Wingdings"/>
              <a:buChar char=""/>
              <a:defRPr/>
            </a:pPr>
            <a:r>
              <a:rPr lang="cs-CZ" sz="2200" dirty="0"/>
              <a:t>je souhrn žákových subjektivních  poznatků, představ, přesvědčení, emocí a očekávání týkající se nějakého pojmu.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400" dirty="0"/>
              <a:t>Získává je vlastní zkušeností je intuitivní, trvalé, ale také rigidní (těžko se ho dítě vzdává).</a:t>
            </a:r>
          </a:p>
          <a:p>
            <a:pPr marL="674370" lvl="1" indent="-274320">
              <a:buFont typeface="Wingdings"/>
              <a:buChar char=""/>
              <a:defRPr/>
            </a:pPr>
            <a:r>
              <a:rPr lang="cs-CZ" sz="2200" b="1" dirty="0"/>
              <a:t>Ukládá se do dlouhodobé paměti</a:t>
            </a:r>
            <a:r>
              <a:rPr lang="cs-CZ" sz="2200" dirty="0"/>
              <a:t>.</a:t>
            </a:r>
          </a:p>
          <a:p>
            <a:pPr marL="674370" lvl="1" indent="-274320">
              <a:buFont typeface="Wingdings"/>
              <a:buChar char=""/>
              <a:defRPr/>
            </a:pPr>
            <a:r>
              <a:rPr lang="cs-CZ" sz="2200" b="1" dirty="0"/>
              <a:t>Vytváří vnitřní poznatkový systém dítěte</a:t>
            </a:r>
            <a:r>
              <a:rPr lang="cs-CZ" sz="2200" dirty="0"/>
              <a:t>.</a:t>
            </a:r>
          </a:p>
          <a:p>
            <a:pPr marL="674370" lvl="1" indent="-274320">
              <a:buFont typeface="Wingdings"/>
              <a:buChar char=""/>
              <a:defRPr/>
            </a:pPr>
            <a:r>
              <a:rPr lang="cs-CZ" sz="2200" b="1" dirty="0"/>
              <a:t>Je jedinečnou, individuální charakteristikou žáka</a:t>
            </a:r>
            <a:r>
              <a:rPr lang="cs-CZ" sz="2200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400" dirty="0"/>
              <a:t>V současné době stále častěji ovlivňována informacemi, co žáci nacházejí na internetu a často nekriticky přijímají.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298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11341-96F9-AE08-1209-F2CCB5B04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634" y="694944"/>
            <a:ext cx="8482822" cy="866330"/>
          </a:xfrm>
        </p:spPr>
        <p:txBody>
          <a:bodyPr/>
          <a:lstStyle/>
          <a:p>
            <a:r>
              <a:rPr lang="cs-CZ" sz="36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Terminologie</a:t>
            </a:r>
            <a:r>
              <a:rPr lang="cs-CZ" sz="2800" b="1" dirty="0"/>
              <a:t> </a:t>
            </a:r>
            <a:r>
              <a:rPr lang="cs-CZ" sz="36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je nejasná, nejednotná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41A47-763E-4A14-E7E0-5EA95456B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298" y="2331720"/>
            <a:ext cx="5364718" cy="4242815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Dětská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Žákovo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Žákova interpretace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Dětské/žákovské prekoncepty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Spontánní představy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Dětská porozumění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Naivní teorie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Mentální reprezentace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 err="1"/>
              <a:t>Miskoncepty</a:t>
            </a:r>
            <a:r>
              <a:rPr lang="cs-CZ" sz="8000" dirty="0"/>
              <a:t>, paralelní koncepty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8000" dirty="0"/>
              <a:t>Dětské koncepty (mohou v sobě zahrnovat prekoncepty, </a:t>
            </a:r>
            <a:r>
              <a:rPr lang="cs-CZ" sz="8000" dirty="0" err="1"/>
              <a:t>miskoncepty</a:t>
            </a:r>
            <a:r>
              <a:rPr lang="cs-CZ" sz="8000" dirty="0"/>
              <a:t>, koncepty, mentální mapy, emocionální prožitky)</a:t>
            </a:r>
          </a:p>
          <a:p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F71A3A-7AFF-472B-D7CA-568929A16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3016" y="2414016"/>
            <a:ext cx="6071616" cy="4160519"/>
          </a:xfrm>
        </p:spPr>
        <p:txBody>
          <a:bodyPr>
            <a:normAutofit fontScale="25000" lnSpcReduction="2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Naivní teorie dítěte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naive</a:t>
            </a:r>
            <a:r>
              <a:rPr lang="cs-CZ" sz="8000" dirty="0"/>
              <a:t> </a:t>
            </a:r>
            <a:r>
              <a:rPr lang="cs-CZ" sz="8000" dirty="0" err="1"/>
              <a:t>theories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Dětské naivní koncepce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naive</a:t>
            </a:r>
            <a:r>
              <a:rPr lang="cs-CZ" sz="8000" dirty="0"/>
              <a:t> </a:t>
            </a:r>
            <a:r>
              <a:rPr lang="cs-CZ" sz="8000" dirty="0" err="1"/>
              <a:t>conceptions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Implicitní teorie dítěte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implicit</a:t>
            </a:r>
            <a:r>
              <a:rPr lang="cs-CZ" sz="8000" dirty="0"/>
              <a:t> </a:t>
            </a:r>
            <a:r>
              <a:rPr lang="cs-CZ" sz="8000" dirty="0" err="1"/>
              <a:t>theories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Dětské dosavadní koncepce (</a:t>
            </a:r>
            <a:r>
              <a:rPr lang="cs-CZ" sz="8000" dirty="0" err="1"/>
              <a:t>chidren´s</a:t>
            </a:r>
            <a:r>
              <a:rPr lang="cs-CZ" sz="8000" dirty="0"/>
              <a:t> prior </a:t>
            </a:r>
            <a:r>
              <a:rPr lang="cs-CZ" sz="8000" dirty="0" err="1"/>
              <a:t>conceptions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Dětské prekoncepce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preconceptions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Dětské subjektivní pojetí 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conception</a:t>
            </a:r>
            <a:r>
              <a:rPr lang="cs-CZ" sz="8000" dirty="0"/>
              <a:t>)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sz="9600" dirty="0"/>
              <a:t>Dětské představy (</a:t>
            </a:r>
            <a:r>
              <a:rPr lang="cs-CZ" sz="8000" dirty="0" err="1"/>
              <a:t>children´s</a:t>
            </a:r>
            <a:r>
              <a:rPr lang="cs-CZ" sz="8000" dirty="0"/>
              <a:t> </a:t>
            </a:r>
            <a:r>
              <a:rPr lang="cs-CZ" sz="8000" dirty="0" err="1"/>
              <a:t>beliefs</a:t>
            </a:r>
            <a:r>
              <a:rPr lang="cs-CZ" sz="80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57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B95D-B1F4-B673-4D1A-CCFCEFD7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Dětské prekoncepty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C3DD8-D5D6-5EC1-0000-B712980B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2377440"/>
            <a:ext cx="11173968" cy="4352544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Prekoncepty organizují </a:t>
            </a:r>
            <a:r>
              <a:rPr lang="en-US" sz="2400" dirty="0"/>
              <a:t>a </a:t>
            </a:r>
            <a:r>
              <a:rPr lang="en-US" sz="2400" dirty="0" err="1"/>
              <a:t>zobecňují</a:t>
            </a:r>
            <a:r>
              <a:rPr lang="en-US" sz="2400" dirty="0"/>
              <a:t> </a:t>
            </a:r>
            <a:r>
              <a:rPr lang="en-US" sz="2400" dirty="0" err="1"/>
              <a:t>minulou</a:t>
            </a:r>
            <a:r>
              <a:rPr lang="en-US" sz="2400" dirty="0"/>
              <a:t> </a:t>
            </a:r>
            <a:r>
              <a:rPr lang="en-US" sz="2400" dirty="0" err="1"/>
              <a:t>zkušenost</a:t>
            </a:r>
            <a:r>
              <a:rPr lang="en-US" sz="2400" dirty="0"/>
              <a:t> a </a:t>
            </a:r>
            <a:r>
              <a:rPr lang="en-US" sz="2400" dirty="0" err="1"/>
              <a:t>vztahují</a:t>
            </a:r>
            <a:r>
              <a:rPr lang="en-US" sz="2400" dirty="0"/>
              <a:t> ji k </a:t>
            </a:r>
            <a:r>
              <a:rPr lang="en-US" sz="2400" dirty="0" err="1"/>
              <a:t>současnosti</a:t>
            </a:r>
            <a:r>
              <a:rPr lang="en-US" sz="2400" dirty="0"/>
              <a:t>. </a:t>
            </a:r>
            <a:r>
              <a:rPr lang="cs-CZ" sz="2400" dirty="0" err="1"/>
              <a:t>Umož</a:t>
            </a:r>
            <a:r>
              <a:rPr lang="en-US" sz="2400" dirty="0" err="1"/>
              <a:t>ňují</a:t>
            </a:r>
            <a:r>
              <a:rPr lang="en-US" sz="2400" dirty="0"/>
              <a:t> </a:t>
            </a:r>
            <a:r>
              <a:rPr lang="en-US" sz="2400" dirty="0" err="1"/>
              <a:t>interpretovat</a:t>
            </a:r>
            <a:r>
              <a:rPr lang="en-US" sz="2400" dirty="0"/>
              <a:t> </a:t>
            </a:r>
            <a:r>
              <a:rPr lang="en-US" sz="2400" dirty="0" err="1"/>
              <a:t>současnost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základě</a:t>
            </a:r>
            <a:r>
              <a:rPr lang="en-US" sz="2400" dirty="0"/>
              <a:t> </a:t>
            </a:r>
            <a:r>
              <a:rPr lang="en-US" sz="2400" dirty="0" err="1"/>
              <a:t>minulých</a:t>
            </a:r>
            <a:r>
              <a:rPr lang="en-US" sz="2400" dirty="0"/>
              <a:t> </a:t>
            </a:r>
            <a:r>
              <a:rPr lang="en-US" sz="2400" dirty="0" err="1"/>
              <a:t>zá</a:t>
            </a:r>
            <a:r>
              <a:rPr lang="cs-CZ" sz="2400" dirty="0"/>
              <a:t>ž</a:t>
            </a:r>
            <a:r>
              <a:rPr lang="en-US" sz="2400" dirty="0" err="1"/>
              <a:t>itků</a:t>
            </a:r>
            <a:r>
              <a:rPr lang="en-US" sz="2400" dirty="0"/>
              <a:t>, </a:t>
            </a:r>
            <a:r>
              <a:rPr lang="en-US" sz="2400" dirty="0" err="1"/>
              <a:t>zároveň</a:t>
            </a:r>
            <a:r>
              <a:rPr lang="en-US" sz="2400" dirty="0"/>
              <a:t> </a:t>
            </a:r>
            <a:r>
              <a:rPr lang="en-US" sz="2400" dirty="0" err="1"/>
              <a:t>umo</a:t>
            </a:r>
            <a:r>
              <a:rPr lang="cs-CZ" sz="2400" dirty="0"/>
              <a:t>ž</a:t>
            </a:r>
            <a:r>
              <a:rPr lang="en-US" sz="2400" dirty="0" err="1"/>
              <a:t>ňují</a:t>
            </a:r>
            <a:r>
              <a:rPr lang="en-US" sz="2400" dirty="0"/>
              <a:t> </a:t>
            </a:r>
            <a:r>
              <a:rPr lang="en-US" sz="2400" dirty="0" err="1"/>
              <a:t>predikci</a:t>
            </a:r>
            <a:r>
              <a:rPr lang="en-US" sz="2400" dirty="0"/>
              <a:t> </a:t>
            </a:r>
            <a:r>
              <a:rPr lang="en-US" sz="2400" dirty="0" err="1"/>
              <a:t>budoucnosti</a:t>
            </a:r>
            <a:r>
              <a:rPr lang="en-US" sz="2400" dirty="0"/>
              <a:t>. Tak </a:t>
            </a:r>
            <a:r>
              <a:rPr lang="en-US" sz="2400" dirty="0" err="1"/>
              <a:t>nám</a:t>
            </a:r>
            <a:r>
              <a:rPr lang="en-US" sz="2400" dirty="0"/>
              <a:t> </a:t>
            </a:r>
            <a:r>
              <a:rPr lang="en-US" sz="2400" dirty="0" err="1"/>
              <a:t>pomáhají</a:t>
            </a:r>
            <a:r>
              <a:rPr lang="en-US" sz="2400" dirty="0"/>
              <a:t> </a:t>
            </a:r>
            <a:r>
              <a:rPr lang="en-US" sz="2400" dirty="0" err="1"/>
              <a:t>orientovat</a:t>
            </a:r>
            <a:r>
              <a:rPr lang="en-US" sz="2400" dirty="0"/>
              <a:t> se v ka</a:t>
            </a:r>
            <a:r>
              <a:rPr lang="cs-CZ" sz="2400" dirty="0"/>
              <a:t>ž</a:t>
            </a:r>
            <a:r>
              <a:rPr lang="en-US" sz="2400" dirty="0" err="1"/>
              <a:t>dodenním</a:t>
            </a:r>
            <a:r>
              <a:rPr lang="en-US" sz="2400" dirty="0"/>
              <a:t> </a:t>
            </a:r>
            <a:r>
              <a:rPr lang="cs-CZ" sz="2400" dirty="0"/>
              <a:t>ž</a:t>
            </a:r>
            <a:r>
              <a:rPr lang="en-US" sz="2400" dirty="0" err="1"/>
              <a:t>ivotě</a:t>
            </a:r>
            <a:r>
              <a:rPr lang="en-US" sz="2400" dirty="0"/>
              <a:t>.</a:t>
            </a:r>
            <a:endParaRPr lang="cs-CZ" sz="2400" dirty="0"/>
          </a:p>
          <a:p>
            <a:r>
              <a:rPr lang="en-US" sz="2400" b="1" dirty="0" err="1"/>
              <a:t>Poznání</a:t>
            </a:r>
            <a:r>
              <a:rPr lang="en-US" sz="2400" b="1" dirty="0"/>
              <a:t> </a:t>
            </a:r>
            <a:r>
              <a:rPr lang="en-US" sz="2400" b="1" dirty="0" err="1"/>
              <a:t>prekonceptu</a:t>
            </a:r>
            <a:r>
              <a:rPr lang="en-US" sz="2400" b="1" dirty="0"/>
              <a:t> </a:t>
            </a:r>
            <a:r>
              <a:rPr lang="cs-CZ" sz="2400" b="1" dirty="0"/>
              <a:t>ž</a:t>
            </a:r>
            <a:r>
              <a:rPr lang="en-US" sz="2400" b="1" dirty="0" err="1"/>
              <a:t>áka</a:t>
            </a:r>
            <a:r>
              <a:rPr lang="en-US" sz="2400" b="1" dirty="0"/>
              <a:t> je </a:t>
            </a:r>
            <a:r>
              <a:rPr lang="en-US" sz="2400" b="1" dirty="0" err="1"/>
              <a:t>významná</a:t>
            </a:r>
            <a:r>
              <a:rPr lang="en-US" sz="2400" b="1" dirty="0"/>
              <a:t> </a:t>
            </a:r>
            <a:r>
              <a:rPr lang="en-US" sz="2400" b="1" dirty="0" err="1"/>
              <a:t>také</a:t>
            </a:r>
            <a:r>
              <a:rPr lang="en-US" sz="2400" b="1" dirty="0"/>
              <a:t> pro </a:t>
            </a:r>
            <a:r>
              <a:rPr lang="en-US" sz="2400" b="1" dirty="0" err="1"/>
              <a:t>učitele</a:t>
            </a:r>
            <a:r>
              <a:rPr lang="en-US" sz="2400" b="1" dirty="0"/>
              <a:t> </a:t>
            </a:r>
            <a:r>
              <a:rPr lang="en-US" sz="2400" b="1" dirty="0" err="1"/>
              <a:t>jako</a:t>
            </a:r>
            <a:r>
              <a:rPr lang="en-US" sz="2400" b="1" dirty="0"/>
              <a:t> </a:t>
            </a:r>
            <a:r>
              <a:rPr lang="en-US" sz="2400" b="1" dirty="0" err="1"/>
              <a:t>východisko</a:t>
            </a:r>
            <a:r>
              <a:rPr lang="en-US" sz="2400" b="1" dirty="0"/>
              <a:t> pro </a:t>
            </a:r>
            <a:r>
              <a:rPr lang="en-US" sz="2400" b="1" dirty="0" err="1"/>
              <a:t>vy</a:t>
            </a:r>
            <a:r>
              <a:rPr lang="cs-CZ" sz="2400" b="1" dirty="0" err="1"/>
              <a:t>učování</a:t>
            </a:r>
            <a:r>
              <a:rPr lang="cs-CZ" sz="2400" dirty="0"/>
              <a:t>, jak iniciování konceptuální změny</a:t>
            </a:r>
          </a:p>
          <a:p>
            <a:r>
              <a:rPr lang="cs-CZ" sz="2400" dirty="0"/>
              <a:t>Děti mohou vytvořit velmi působivé teorie vnějšího světa.</a:t>
            </a:r>
          </a:p>
          <a:p>
            <a:r>
              <a:rPr lang="cs-CZ" sz="2400" dirty="0"/>
              <a:t>Při konstruování světa využívají stejného zdůvodňování a myšlení jako dospělí.</a:t>
            </a:r>
          </a:p>
          <a:p>
            <a:r>
              <a:rPr lang="cs-CZ" sz="2400" dirty="0"/>
              <a:t>Děti využívají racionální přístup ke konstruování teorie, ale nemají dostatek vědomostí a znalostí o fyzickém světě a příslušnou metodologii. V tom se liší od dospělého vědeckého přístupu. </a:t>
            </a:r>
          </a:p>
        </p:txBody>
      </p:sp>
    </p:spTree>
    <p:extLst>
      <p:ext uri="{BB962C8B-B14F-4D97-AF65-F5344CB8AC3E}">
        <p14:creationId xmlns:p14="http://schemas.microsoft.com/office/powerpoint/2010/main" val="3837912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F4C6-B78E-41FC-A8B4-1102E9DA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dětských prekonceptů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24D38-8B46-C27B-FF9B-CAF898604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" y="2295143"/>
            <a:ext cx="11964837" cy="442483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b="1" dirty="0"/>
              <a:t>Kognitivní dimenze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obsah a rozsah pojmů, vztahů, znalostí, vědomostí, vzniká záměrně i spontánně, je především předmětem cílené výuky </a:t>
            </a:r>
            <a:r>
              <a:rPr lang="cs-CZ" sz="2400" i="1" dirty="0"/>
              <a:t>(porozumění jevu).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Afektivní dimenze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postoj, hodnoty, přesvědčení, emoce, individuální zkušenost </a:t>
            </a:r>
            <a:r>
              <a:rPr lang="cs-CZ" sz="2400" i="1" dirty="0"/>
              <a:t>(hodnoty, postoje, přesvědčení, emoce,..).</a:t>
            </a:r>
            <a:endParaRPr lang="cs-CZ" sz="2400" dirty="0"/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Konativní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žákovy snahy jednat určitým způsobem při práci s daným učivem (</a:t>
            </a:r>
            <a:r>
              <a:rPr lang="cs-CZ" sz="2400" i="1" dirty="0"/>
              <a:t>co s tím já mohu udělat, co s tím dělají ostatní děti, dospělí).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err="1"/>
              <a:t>Zastrukturování</a:t>
            </a:r>
            <a:r>
              <a:rPr lang="cs-CZ" sz="2400" dirty="0"/>
              <a:t> pojmu -  v kognitivní mapě, vztahy, hierarchie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Plasticita -  schopnost reagovat na další informace</a:t>
            </a:r>
            <a:endParaRPr lang="cs-CZ" sz="2400" i="1" dirty="0">
              <a:latin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3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DA69C0-F641-735D-85B9-3A31DB70C7F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38912" y="128016"/>
            <a:ext cx="5358384" cy="6316664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Abstraktní</a:t>
            </a:r>
            <a:endParaRPr lang="cs-CZ" sz="2800" dirty="0"/>
          </a:p>
          <a:p>
            <a:r>
              <a:rPr lang="en-US" sz="2800" dirty="0" err="1"/>
              <a:t>Globální</a:t>
            </a:r>
            <a:endParaRPr lang="cs-CZ" sz="2800" dirty="0"/>
          </a:p>
          <a:p>
            <a:r>
              <a:rPr lang="en-US" sz="2800" dirty="0" err="1"/>
              <a:t>Vnitřně</a:t>
            </a:r>
            <a:r>
              <a:rPr lang="en-US" sz="2800" dirty="0"/>
              <a:t> </a:t>
            </a:r>
            <a:r>
              <a:rPr lang="en-US" sz="2800" dirty="0" err="1"/>
              <a:t>konzistentní</a:t>
            </a:r>
            <a:endParaRPr lang="cs-CZ" sz="2800" dirty="0"/>
          </a:p>
          <a:p>
            <a:r>
              <a:rPr lang="en-US" sz="2800" dirty="0" err="1"/>
              <a:t>Univerzální</a:t>
            </a:r>
            <a:endParaRPr lang="cs-CZ" sz="2800" dirty="0"/>
          </a:p>
          <a:p>
            <a:r>
              <a:rPr lang="en-US" sz="2800" dirty="0" err="1"/>
              <a:t>Vysvětlující</a:t>
            </a:r>
            <a:endParaRPr lang="cs-CZ" sz="2800" dirty="0"/>
          </a:p>
          <a:p>
            <a:r>
              <a:rPr lang="en-US" sz="2800" dirty="0" err="1"/>
              <a:t>Extrapersonální</a:t>
            </a:r>
            <a:endParaRPr lang="cs-CZ" sz="2800" dirty="0"/>
          </a:p>
          <a:p>
            <a:r>
              <a:rPr lang="en-US" sz="2800" dirty="0" err="1"/>
              <a:t>Přesné</a:t>
            </a:r>
            <a:endParaRPr lang="cs-CZ" sz="2800" dirty="0"/>
          </a:p>
          <a:p>
            <a:r>
              <a:rPr lang="en-US" sz="2800" dirty="0" err="1"/>
              <a:t>Logické</a:t>
            </a:r>
            <a:endParaRPr lang="cs-CZ" sz="2800" dirty="0"/>
          </a:p>
          <a:p>
            <a:r>
              <a:rPr lang="en-US" sz="2800" dirty="0" err="1"/>
              <a:t>Flexibilní</a:t>
            </a:r>
            <a:endParaRPr lang="cs-CZ" sz="2800" dirty="0"/>
          </a:p>
          <a:p>
            <a:r>
              <a:rPr lang="en-US" sz="2800" dirty="0" err="1"/>
              <a:t>Otevřené</a:t>
            </a:r>
            <a:endParaRPr lang="cs-CZ" sz="2800" dirty="0"/>
          </a:p>
          <a:p>
            <a:r>
              <a:rPr lang="en-US" sz="2800" dirty="0" err="1"/>
              <a:t>Objektivní</a:t>
            </a:r>
            <a:endParaRPr lang="cs-CZ" sz="2800" dirty="0"/>
          </a:p>
          <a:p>
            <a:r>
              <a:rPr lang="en-US" sz="2800" dirty="0" err="1"/>
              <a:t>Axiomatické</a:t>
            </a:r>
            <a:r>
              <a:rPr lang="en-US" sz="2800" dirty="0"/>
              <a:t> </a:t>
            </a:r>
            <a:endParaRPr lang="cs-CZ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95FF4-F994-0B54-876A-6EFEAD7A018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096000" y="128015"/>
            <a:ext cx="4824412" cy="6316663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Konkrétní</a:t>
            </a:r>
            <a:endParaRPr lang="cs-CZ" sz="2800" dirty="0"/>
          </a:p>
          <a:p>
            <a:r>
              <a:rPr lang="en-US" sz="2800" dirty="0" err="1"/>
              <a:t>Částečné</a:t>
            </a:r>
            <a:endParaRPr lang="cs-CZ" sz="2800" dirty="0"/>
          </a:p>
          <a:p>
            <a:r>
              <a:rPr lang="en-US" sz="2800" dirty="0" err="1"/>
              <a:t>Nekonzistentní</a:t>
            </a:r>
            <a:endParaRPr lang="cs-CZ" sz="2800" dirty="0"/>
          </a:p>
          <a:p>
            <a:r>
              <a:rPr lang="en-US" sz="2800" dirty="0" err="1"/>
              <a:t>Vázané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context</a:t>
            </a:r>
            <a:endParaRPr lang="cs-CZ" sz="2800" dirty="0"/>
          </a:p>
          <a:p>
            <a:r>
              <a:rPr lang="en-US" sz="2800" dirty="0" err="1"/>
              <a:t>Nevysvětlující</a:t>
            </a:r>
            <a:endParaRPr lang="cs-CZ" sz="2800" dirty="0"/>
          </a:p>
          <a:p>
            <a:r>
              <a:rPr lang="en-US" sz="2800" dirty="0" err="1"/>
              <a:t>Osobní</a:t>
            </a:r>
            <a:endParaRPr lang="cs-CZ" sz="2800" dirty="0"/>
          </a:p>
          <a:p>
            <a:r>
              <a:rPr lang="en-US" sz="2800" dirty="0" err="1"/>
              <a:t>Nepřesné</a:t>
            </a:r>
            <a:r>
              <a:rPr lang="en-US" sz="2800" dirty="0"/>
              <a:t>, </a:t>
            </a:r>
            <a:r>
              <a:rPr lang="en-US" sz="2800" dirty="0" err="1"/>
              <a:t>difuzní</a:t>
            </a:r>
            <a:endParaRPr lang="cs-CZ" sz="2800" dirty="0"/>
          </a:p>
          <a:p>
            <a:r>
              <a:rPr lang="en-US" sz="2800" dirty="0" err="1"/>
              <a:t>Nelogické</a:t>
            </a:r>
            <a:endParaRPr lang="cs-CZ" sz="2800" dirty="0"/>
          </a:p>
          <a:p>
            <a:r>
              <a:rPr lang="en-US" sz="2800" dirty="0" err="1"/>
              <a:t>Rigidní</a:t>
            </a:r>
            <a:endParaRPr lang="cs-CZ" sz="2800" dirty="0"/>
          </a:p>
          <a:p>
            <a:r>
              <a:rPr lang="en-US" sz="2800" dirty="0" err="1"/>
              <a:t>Dogmatické</a:t>
            </a:r>
            <a:endParaRPr lang="cs-CZ" sz="2800" dirty="0"/>
          </a:p>
          <a:p>
            <a:r>
              <a:rPr lang="en-US" sz="2800" dirty="0" err="1"/>
              <a:t>Subjektivní</a:t>
            </a:r>
            <a:endParaRPr lang="cs-CZ" sz="2800" dirty="0"/>
          </a:p>
          <a:p>
            <a:r>
              <a:rPr lang="en-US" sz="2800" dirty="0" err="1"/>
              <a:t>Kvalitativní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12657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5F279D6-ED25-4D3F-9479-8ABB21867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8D0B1B4-C487-47EF-B7D0-421066454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275" y="643466"/>
            <a:ext cx="1970939" cy="5571067"/>
          </a:xfrm>
          <a:custGeom>
            <a:avLst/>
            <a:gdLst>
              <a:gd name="connsiteX0" fmla="*/ 0 w 1970939"/>
              <a:gd name="connsiteY0" fmla="*/ 0 h 5571067"/>
              <a:gd name="connsiteX1" fmla="*/ 1774861 w 1970939"/>
              <a:gd name="connsiteY1" fmla="*/ 0 h 5571067"/>
              <a:gd name="connsiteX2" fmla="*/ 1780256 w 1970939"/>
              <a:gd name="connsiteY2" fmla="*/ 32931 h 5571067"/>
              <a:gd name="connsiteX3" fmla="*/ 1802197 w 1970939"/>
              <a:gd name="connsiteY3" fmla="*/ 170349 h 5571067"/>
              <a:gd name="connsiteX4" fmla="*/ 1820981 w 1970939"/>
              <a:gd name="connsiteY4" fmla="*/ 308372 h 5571067"/>
              <a:gd name="connsiteX5" fmla="*/ 1839923 w 1970939"/>
              <a:gd name="connsiteY5" fmla="*/ 445791 h 5571067"/>
              <a:gd name="connsiteX6" fmla="*/ 1857602 w 1970939"/>
              <a:gd name="connsiteY6" fmla="*/ 583814 h 5571067"/>
              <a:gd name="connsiteX7" fmla="*/ 1872756 w 1970939"/>
              <a:gd name="connsiteY7" fmla="*/ 720022 h 5571067"/>
              <a:gd name="connsiteX8" fmla="*/ 1887120 w 1970939"/>
              <a:gd name="connsiteY8" fmla="*/ 858046 h 5571067"/>
              <a:gd name="connsiteX9" fmla="*/ 1900223 w 1970939"/>
              <a:gd name="connsiteY9" fmla="*/ 995464 h 5571067"/>
              <a:gd name="connsiteX10" fmla="*/ 1911588 w 1970939"/>
              <a:gd name="connsiteY10" fmla="*/ 1130461 h 5571067"/>
              <a:gd name="connsiteX11" fmla="*/ 1922953 w 1970939"/>
              <a:gd name="connsiteY11" fmla="*/ 1267274 h 5571067"/>
              <a:gd name="connsiteX12" fmla="*/ 1932424 w 1970939"/>
              <a:gd name="connsiteY12" fmla="*/ 1402271 h 5571067"/>
              <a:gd name="connsiteX13" fmla="*/ 1939842 w 1970939"/>
              <a:gd name="connsiteY13" fmla="*/ 1537267 h 5571067"/>
              <a:gd name="connsiteX14" fmla="*/ 1947577 w 1970939"/>
              <a:gd name="connsiteY14" fmla="*/ 1671659 h 5571067"/>
              <a:gd name="connsiteX15" fmla="*/ 1954049 w 1970939"/>
              <a:gd name="connsiteY15" fmla="*/ 1804840 h 5571067"/>
              <a:gd name="connsiteX16" fmla="*/ 1958627 w 1970939"/>
              <a:gd name="connsiteY16" fmla="*/ 1936810 h 5571067"/>
              <a:gd name="connsiteX17" fmla="*/ 1962573 w 1970939"/>
              <a:gd name="connsiteY17" fmla="*/ 2068780 h 5571067"/>
              <a:gd name="connsiteX18" fmla="*/ 1966361 w 1970939"/>
              <a:gd name="connsiteY18" fmla="*/ 2199539 h 5571067"/>
              <a:gd name="connsiteX19" fmla="*/ 1968098 w 1970939"/>
              <a:gd name="connsiteY19" fmla="*/ 2328482 h 5571067"/>
              <a:gd name="connsiteX20" fmla="*/ 1969992 w 1970939"/>
              <a:gd name="connsiteY20" fmla="*/ 2457425 h 5571067"/>
              <a:gd name="connsiteX21" fmla="*/ 1970939 w 1970939"/>
              <a:gd name="connsiteY21" fmla="*/ 2584552 h 5571067"/>
              <a:gd name="connsiteX22" fmla="*/ 1969992 w 1970939"/>
              <a:gd name="connsiteY22" fmla="*/ 2710469 h 5571067"/>
              <a:gd name="connsiteX23" fmla="*/ 1969992 w 1970939"/>
              <a:gd name="connsiteY23" fmla="*/ 2835174 h 5571067"/>
              <a:gd name="connsiteX24" fmla="*/ 1968098 w 1970939"/>
              <a:gd name="connsiteY24" fmla="*/ 2958669 h 5571067"/>
              <a:gd name="connsiteX25" fmla="*/ 1965256 w 1970939"/>
              <a:gd name="connsiteY25" fmla="*/ 3079742 h 5571067"/>
              <a:gd name="connsiteX26" fmla="*/ 1962573 w 1970939"/>
              <a:gd name="connsiteY26" fmla="*/ 3199605 h 5571067"/>
              <a:gd name="connsiteX27" fmla="*/ 1959574 w 1970939"/>
              <a:gd name="connsiteY27" fmla="*/ 3317046 h 5571067"/>
              <a:gd name="connsiteX28" fmla="*/ 1954996 w 1970939"/>
              <a:gd name="connsiteY28" fmla="*/ 3433882 h 5571067"/>
              <a:gd name="connsiteX29" fmla="*/ 1950103 w 1970939"/>
              <a:gd name="connsiteY29" fmla="*/ 3548902 h 5571067"/>
              <a:gd name="connsiteX30" fmla="*/ 1945683 w 1970939"/>
              <a:gd name="connsiteY30" fmla="*/ 3661500 h 5571067"/>
              <a:gd name="connsiteX31" fmla="*/ 1933213 w 1970939"/>
              <a:gd name="connsiteY31" fmla="*/ 3881248 h 5571067"/>
              <a:gd name="connsiteX32" fmla="*/ 1919953 w 1970939"/>
              <a:gd name="connsiteY32" fmla="*/ 4091916 h 5571067"/>
              <a:gd name="connsiteX33" fmla="*/ 1906063 w 1970939"/>
              <a:gd name="connsiteY33" fmla="*/ 4294109 h 5571067"/>
              <a:gd name="connsiteX34" fmla="*/ 1890751 w 1970939"/>
              <a:gd name="connsiteY34" fmla="*/ 4485405 h 5571067"/>
              <a:gd name="connsiteX35" fmla="*/ 1874809 w 1970939"/>
              <a:gd name="connsiteY35" fmla="*/ 4668226 h 5571067"/>
              <a:gd name="connsiteX36" fmla="*/ 1857602 w 1970939"/>
              <a:gd name="connsiteY36" fmla="*/ 4837728 h 5571067"/>
              <a:gd name="connsiteX37" fmla="*/ 1840713 w 1970939"/>
              <a:gd name="connsiteY37" fmla="*/ 4996940 h 5571067"/>
              <a:gd name="connsiteX38" fmla="*/ 1823823 w 1970939"/>
              <a:gd name="connsiteY38" fmla="*/ 5143439 h 5571067"/>
              <a:gd name="connsiteX39" fmla="*/ 1807880 w 1970939"/>
              <a:gd name="connsiteY39" fmla="*/ 5277830 h 5571067"/>
              <a:gd name="connsiteX40" fmla="*/ 1792726 w 1970939"/>
              <a:gd name="connsiteY40" fmla="*/ 5397087 h 5571067"/>
              <a:gd name="connsiteX41" fmla="*/ 1778362 w 1970939"/>
              <a:gd name="connsiteY41" fmla="*/ 5504843 h 5571067"/>
              <a:gd name="connsiteX42" fmla="*/ 1769613 w 1970939"/>
              <a:gd name="connsiteY42" fmla="*/ 5571067 h 5571067"/>
              <a:gd name="connsiteX43" fmla="*/ 0 w 1970939"/>
              <a:gd name="connsiteY43" fmla="*/ 5571067 h 557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70939" h="5571067">
                <a:moveTo>
                  <a:pt x="0" y="0"/>
                </a:moveTo>
                <a:lnTo>
                  <a:pt x="1774861" y="0"/>
                </a:lnTo>
                <a:lnTo>
                  <a:pt x="1780256" y="32931"/>
                </a:lnTo>
                <a:lnTo>
                  <a:pt x="1802197" y="170349"/>
                </a:lnTo>
                <a:lnTo>
                  <a:pt x="1820981" y="308372"/>
                </a:lnTo>
                <a:lnTo>
                  <a:pt x="1839923" y="445791"/>
                </a:lnTo>
                <a:lnTo>
                  <a:pt x="1857602" y="583814"/>
                </a:lnTo>
                <a:lnTo>
                  <a:pt x="1872756" y="720022"/>
                </a:lnTo>
                <a:lnTo>
                  <a:pt x="1887120" y="858046"/>
                </a:lnTo>
                <a:lnTo>
                  <a:pt x="1900223" y="995464"/>
                </a:lnTo>
                <a:lnTo>
                  <a:pt x="1911588" y="1130461"/>
                </a:lnTo>
                <a:lnTo>
                  <a:pt x="1922953" y="1267274"/>
                </a:lnTo>
                <a:lnTo>
                  <a:pt x="1932424" y="1402271"/>
                </a:lnTo>
                <a:lnTo>
                  <a:pt x="1939842" y="1537267"/>
                </a:lnTo>
                <a:lnTo>
                  <a:pt x="1947577" y="1671659"/>
                </a:lnTo>
                <a:lnTo>
                  <a:pt x="1954049" y="1804840"/>
                </a:lnTo>
                <a:lnTo>
                  <a:pt x="1958627" y="1936810"/>
                </a:lnTo>
                <a:lnTo>
                  <a:pt x="1962573" y="2068780"/>
                </a:lnTo>
                <a:lnTo>
                  <a:pt x="1966361" y="2199539"/>
                </a:lnTo>
                <a:lnTo>
                  <a:pt x="1968098" y="2328482"/>
                </a:lnTo>
                <a:lnTo>
                  <a:pt x="1969992" y="2457425"/>
                </a:lnTo>
                <a:lnTo>
                  <a:pt x="1970939" y="2584552"/>
                </a:lnTo>
                <a:lnTo>
                  <a:pt x="1969992" y="2710469"/>
                </a:lnTo>
                <a:lnTo>
                  <a:pt x="1969992" y="2835174"/>
                </a:lnTo>
                <a:lnTo>
                  <a:pt x="1968098" y="2958669"/>
                </a:lnTo>
                <a:lnTo>
                  <a:pt x="1965256" y="3079742"/>
                </a:lnTo>
                <a:lnTo>
                  <a:pt x="1962573" y="3199605"/>
                </a:lnTo>
                <a:lnTo>
                  <a:pt x="1959574" y="3317046"/>
                </a:lnTo>
                <a:lnTo>
                  <a:pt x="1954996" y="3433882"/>
                </a:lnTo>
                <a:lnTo>
                  <a:pt x="1950103" y="3548902"/>
                </a:lnTo>
                <a:lnTo>
                  <a:pt x="1945683" y="3661500"/>
                </a:lnTo>
                <a:lnTo>
                  <a:pt x="1933213" y="3881248"/>
                </a:lnTo>
                <a:lnTo>
                  <a:pt x="1919953" y="4091916"/>
                </a:lnTo>
                <a:lnTo>
                  <a:pt x="1906063" y="4294109"/>
                </a:lnTo>
                <a:lnTo>
                  <a:pt x="1890751" y="4485405"/>
                </a:lnTo>
                <a:lnTo>
                  <a:pt x="1874809" y="4668226"/>
                </a:lnTo>
                <a:lnTo>
                  <a:pt x="1857602" y="4837728"/>
                </a:lnTo>
                <a:lnTo>
                  <a:pt x="1840713" y="4996940"/>
                </a:lnTo>
                <a:lnTo>
                  <a:pt x="1823823" y="5143439"/>
                </a:lnTo>
                <a:lnTo>
                  <a:pt x="1807880" y="5277830"/>
                </a:lnTo>
                <a:lnTo>
                  <a:pt x="1792726" y="5397087"/>
                </a:lnTo>
                <a:lnTo>
                  <a:pt x="1778362" y="5504843"/>
                </a:lnTo>
                <a:lnTo>
                  <a:pt x="1769613" y="5571067"/>
                </a:lnTo>
                <a:lnTo>
                  <a:pt x="0" y="55710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214736A-03B2-4B91-B0AF-B21213F3B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969335" y="1702087"/>
            <a:ext cx="3209207" cy="612850"/>
          </a:xfrm>
          <a:custGeom>
            <a:avLst/>
            <a:gdLst>
              <a:gd name="connsiteX0" fmla="*/ 3195151 w 3209207"/>
              <a:gd name="connsiteY0" fmla="*/ 612847 h 612850"/>
              <a:gd name="connsiteX1" fmla="*/ 3029871 w 3209207"/>
              <a:gd name="connsiteY1" fmla="*/ 611146 h 612850"/>
              <a:gd name="connsiteX2" fmla="*/ 2949639 w 3209207"/>
              <a:gd name="connsiteY2" fmla="*/ 608906 h 612850"/>
              <a:gd name="connsiteX3" fmla="*/ 2978018 w 3209207"/>
              <a:gd name="connsiteY3" fmla="*/ 258115 h 612850"/>
              <a:gd name="connsiteX4" fmla="*/ 2944764 w 3209207"/>
              <a:gd name="connsiteY4" fmla="*/ 260801 h 612850"/>
              <a:gd name="connsiteX5" fmla="*/ 2806036 w 3209207"/>
              <a:gd name="connsiteY5" fmla="*/ 271446 h 612850"/>
              <a:gd name="connsiteX6" fmla="*/ 2666958 w 3209207"/>
              <a:gd name="connsiteY6" fmla="*/ 278917 h 612850"/>
              <a:gd name="connsiteX7" fmla="*/ 2528469 w 3209207"/>
              <a:gd name="connsiteY7" fmla="*/ 286593 h 612850"/>
              <a:gd name="connsiteX8" fmla="*/ 2389479 w 3209207"/>
              <a:gd name="connsiteY8" fmla="*/ 292970 h 612850"/>
              <a:gd name="connsiteX9" fmla="*/ 2252501 w 3209207"/>
              <a:gd name="connsiteY9" fmla="*/ 296993 h 612850"/>
              <a:gd name="connsiteX10" fmla="*/ 2113775 w 3209207"/>
              <a:gd name="connsiteY10" fmla="*/ 300086 h 612850"/>
              <a:gd name="connsiteX11" fmla="*/ 1975755 w 3209207"/>
              <a:gd name="connsiteY11" fmla="*/ 301980 h 612850"/>
              <a:gd name="connsiteX12" fmla="*/ 1840287 w 3209207"/>
              <a:gd name="connsiteY12" fmla="*/ 302348 h 612850"/>
              <a:gd name="connsiteX13" fmla="*/ 1703009 w 3209207"/>
              <a:gd name="connsiteY13" fmla="*/ 302570 h 612850"/>
              <a:gd name="connsiteX14" fmla="*/ 1567693 w 3209207"/>
              <a:gd name="connsiteY14" fmla="*/ 301063 h 612850"/>
              <a:gd name="connsiteX15" fmla="*/ 1432543 w 3209207"/>
              <a:gd name="connsiteY15" fmla="*/ 297523 h 612850"/>
              <a:gd name="connsiteX16" fmla="*/ 1297969 w 3209207"/>
              <a:gd name="connsiteY16" fmla="*/ 294345 h 612850"/>
              <a:gd name="connsiteX17" fmla="*/ 1164703 w 3209207"/>
              <a:gd name="connsiteY17" fmla="*/ 290015 h 612850"/>
              <a:gd name="connsiteX18" fmla="*/ 1032796 w 3209207"/>
              <a:gd name="connsiteY18" fmla="*/ 283907 h 612850"/>
              <a:gd name="connsiteX19" fmla="*/ 900940 w 3209207"/>
              <a:gd name="connsiteY19" fmla="*/ 277172 h 612850"/>
              <a:gd name="connsiteX20" fmla="*/ 770303 w 3209207"/>
              <a:gd name="connsiteY20" fmla="*/ 270380 h 612850"/>
              <a:gd name="connsiteX21" fmla="*/ 641641 w 3209207"/>
              <a:gd name="connsiteY21" fmla="*/ 261702 h 612850"/>
              <a:gd name="connsiteX22" fmla="*/ 512966 w 3209207"/>
              <a:gd name="connsiteY22" fmla="*/ 253180 h 612850"/>
              <a:gd name="connsiteX23" fmla="*/ 386177 w 3209207"/>
              <a:gd name="connsiteY23" fmla="*/ 243867 h 612850"/>
              <a:gd name="connsiteX24" fmla="*/ 260746 w 3209207"/>
              <a:gd name="connsiteY24" fmla="*/ 232775 h 612850"/>
              <a:gd name="connsiteX25" fmla="*/ 136447 w 3209207"/>
              <a:gd name="connsiteY25" fmla="*/ 222719 h 612850"/>
              <a:gd name="connsiteX26" fmla="*/ 13506 w 3209207"/>
              <a:gd name="connsiteY26" fmla="*/ 210885 h 612850"/>
              <a:gd name="connsiteX27" fmla="*/ 0 w 3209207"/>
              <a:gd name="connsiteY27" fmla="*/ 209475 h 612850"/>
              <a:gd name="connsiteX28" fmla="*/ 40844 w 3209207"/>
              <a:gd name="connsiteY28" fmla="*/ 212313 h 612850"/>
              <a:gd name="connsiteX29" fmla="*/ 132211 w 3209207"/>
              <a:gd name="connsiteY29" fmla="*/ 216946 h 612850"/>
              <a:gd name="connsiteX30" fmla="*/ 225585 w 3209207"/>
              <a:gd name="connsiteY30" fmla="*/ 221811 h 612850"/>
              <a:gd name="connsiteX31" fmla="*/ 320298 w 3209207"/>
              <a:gd name="connsiteY31" fmla="*/ 226444 h 612850"/>
              <a:gd name="connsiteX32" fmla="*/ 415680 w 3209207"/>
              <a:gd name="connsiteY32" fmla="*/ 229340 h 612850"/>
              <a:gd name="connsiteX33" fmla="*/ 512735 w 3209207"/>
              <a:gd name="connsiteY33" fmla="*/ 232120 h 612850"/>
              <a:gd name="connsiteX34" fmla="*/ 611464 w 3209207"/>
              <a:gd name="connsiteY34" fmla="*/ 235015 h 612850"/>
              <a:gd name="connsiteX35" fmla="*/ 711532 w 3209207"/>
              <a:gd name="connsiteY35" fmla="*/ 236985 h 612850"/>
              <a:gd name="connsiteX36" fmla="*/ 812604 w 3209207"/>
              <a:gd name="connsiteY36" fmla="*/ 236985 h 612850"/>
              <a:gd name="connsiteX37" fmla="*/ 915014 w 3209207"/>
              <a:gd name="connsiteY37" fmla="*/ 237795 h 612850"/>
              <a:gd name="connsiteX38" fmla="*/ 1018428 w 3209207"/>
              <a:gd name="connsiteY38" fmla="*/ 236985 h 612850"/>
              <a:gd name="connsiteX39" fmla="*/ 1122847 w 3209207"/>
              <a:gd name="connsiteY39" fmla="*/ 235015 h 612850"/>
              <a:gd name="connsiteX40" fmla="*/ 1227600 w 3209207"/>
              <a:gd name="connsiteY40" fmla="*/ 233162 h 612850"/>
              <a:gd name="connsiteX41" fmla="*/ 1333692 w 3209207"/>
              <a:gd name="connsiteY41" fmla="*/ 229340 h 612850"/>
              <a:gd name="connsiteX42" fmla="*/ 1441122 w 3209207"/>
              <a:gd name="connsiteY42" fmla="*/ 225634 h 612850"/>
              <a:gd name="connsiteX43" fmla="*/ 1547883 w 3209207"/>
              <a:gd name="connsiteY43" fmla="*/ 220769 h 612850"/>
              <a:gd name="connsiteX44" fmla="*/ 1655983 w 3209207"/>
              <a:gd name="connsiteY44" fmla="*/ 214282 h 612850"/>
              <a:gd name="connsiteX45" fmla="*/ 1765421 w 3209207"/>
              <a:gd name="connsiteY45" fmla="*/ 206638 h 612850"/>
              <a:gd name="connsiteX46" fmla="*/ 1874860 w 3209207"/>
              <a:gd name="connsiteY46" fmla="*/ 199108 h 612850"/>
              <a:gd name="connsiteX47" fmla="*/ 1984299 w 3209207"/>
              <a:gd name="connsiteY47" fmla="*/ 189495 h 612850"/>
              <a:gd name="connsiteX48" fmla="*/ 2095745 w 3209207"/>
              <a:gd name="connsiteY48" fmla="*/ 178144 h 612850"/>
              <a:gd name="connsiteX49" fmla="*/ 2205184 w 3209207"/>
              <a:gd name="connsiteY49" fmla="*/ 166793 h 612850"/>
              <a:gd name="connsiteX50" fmla="*/ 2316631 w 3209207"/>
              <a:gd name="connsiteY50" fmla="*/ 153472 h 612850"/>
              <a:gd name="connsiteX51" fmla="*/ 2429081 w 3209207"/>
              <a:gd name="connsiteY51" fmla="*/ 139226 h 612850"/>
              <a:gd name="connsiteX52" fmla="*/ 2539523 w 3209207"/>
              <a:gd name="connsiteY52" fmla="*/ 124052 h 612850"/>
              <a:gd name="connsiteX53" fmla="*/ 2651305 w 3209207"/>
              <a:gd name="connsiteY53" fmla="*/ 106215 h 612850"/>
              <a:gd name="connsiteX54" fmla="*/ 2763086 w 3209207"/>
              <a:gd name="connsiteY54" fmla="*/ 87219 h 612850"/>
              <a:gd name="connsiteX55" fmla="*/ 2874867 w 3209207"/>
              <a:gd name="connsiteY55" fmla="*/ 68339 h 612850"/>
              <a:gd name="connsiteX56" fmla="*/ 2986314 w 3209207"/>
              <a:gd name="connsiteY56" fmla="*/ 46331 h 612850"/>
              <a:gd name="connsiteX57" fmla="*/ 3097760 w 3209207"/>
              <a:gd name="connsiteY57" fmla="*/ 23629 h 612850"/>
              <a:gd name="connsiteX58" fmla="*/ 3209207 w 3209207"/>
              <a:gd name="connsiteY58" fmla="*/ 0 h 612850"/>
              <a:gd name="connsiteX59" fmla="*/ 3195151 w 3209207"/>
              <a:gd name="connsiteY59" fmla="*/ 612847 h 6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09207" h="612850">
                <a:moveTo>
                  <a:pt x="3195151" y="612847"/>
                </a:moveTo>
                <a:cubicBezTo>
                  <a:pt x="3144238" y="612898"/>
                  <a:pt x="3088941" y="612318"/>
                  <a:pt x="3029871" y="611146"/>
                </a:cubicBezTo>
                <a:lnTo>
                  <a:pt x="2949639" y="608906"/>
                </a:lnTo>
                <a:lnTo>
                  <a:pt x="2978018" y="258115"/>
                </a:lnTo>
                <a:lnTo>
                  <a:pt x="2944764" y="260801"/>
                </a:lnTo>
                <a:lnTo>
                  <a:pt x="2806036" y="271446"/>
                </a:lnTo>
                <a:lnTo>
                  <a:pt x="2666958" y="278917"/>
                </a:lnTo>
                <a:lnTo>
                  <a:pt x="2528469" y="286593"/>
                </a:lnTo>
                <a:lnTo>
                  <a:pt x="2389479" y="292970"/>
                </a:lnTo>
                <a:lnTo>
                  <a:pt x="2252501" y="296993"/>
                </a:lnTo>
                <a:lnTo>
                  <a:pt x="2113775" y="300086"/>
                </a:lnTo>
                <a:lnTo>
                  <a:pt x="1975755" y="301980"/>
                </a:lnTo>
                <a:lnTo>
                  <a:pt x="1840287" y="302348"/>
                </a:lnTo>
                <a:lnTo>
                  <a:pt x="1703009" y="302570"/>
                </a:lnTo>
                <a:lnTo>
                  <a:pt x="1567693" y="301063"/>
                </a:lnTo>
                <a:lnTo>
                  <a:pt x="1432543" y="297523"/>
                </a:lnTo>
                <a:lnTo>
                  <a:pt x="1297969" y="294345"/>
                </a:lnTo>
                <a:lnTo>
                  <a:pt x="1164703" y="290015"/>
                </a:lnTo>
                <a:lnTo>
                  <a:pt x="1032796" y="283907"/>
                </a:lnTo>
                <a:lnTo>
                  <a:pt x="900940" y="277172"/>
                </a:lnTo>
                <a:lnTo>
                  <a:pt x="770303" y="270380"/>
                </a:lnTo>
                <a:lnTo>
                  <a:pt x="641641" y="261702"/>
                </a:lnTo>
                <a:lnTo>
                  <a:pt x="512966" y="253180"/>
                </a:lnTo>
                <a:lnTo>
                  <a:pt x="386177" y="243867"/>
                </a:lnTo>
                <a:lnTo>
                  <a:pt x="260746" y="232775"/>
                </a:lnTo>
                <a:lnTo>
                  <a:pt x="136447" y="222719"/>
                </a:lnTo>
                <a:lnTo>
                  <a:pt x="13506" y="210885"/>
                </a:lnTo>
                <a:lnTo>
                  <a:pt x="0" y="209475"/>
                </a:lnTo>
                <a:lnTo>
                  <a:pt x="40844" y="212313"/>
                </a:lnTo>
                <a:lnTo>
                  <a:pt x="132211" y="216946"/>
                </a:lnTo>
                <a:lnTo>
                  <a:pt x="225585" y="221811"/>
                </a:lnTo>
                <a:lnTo>
                  <a:pt x="320298" y="226444"/>
                </a:lnTo>
                <a:lnTo>
                  <a:pt x="415680" y="229340"/>
                </a:lnTo>
                <a:lnTo>
                  <a:pt x="512735" y="232120"/>
                </a:lnTo>
                <a:lnTo>
                  <a:pt x="611464" y="235015"/>
                </a:lnTo>
                <a:lnTo>
                  <a:pt x="711532" y="236985"/>
                </a:lnTo>
                <a:lnTo>
                  <a:pt x="812604" y="236985"/>
                </a:lnTo>
                <a:lnTo>
                  <a:pt x="915014" y="237795"/>
                </a:lnTo>
                <a:lnTo>
                  <a:pt x="1018428" y="236985"/>
                </a:lnTo>
                <a:lnTo>
                  <a:pt x="1122847" y="235015"/>
                </a:lnTo>
                <a:lnTo>
                  <a:pt x="1227600" y="233162"/>
                </a:lnTo>
                <a:lnTo>
                  <a:pt x="1333692" y="229340"/>
                </a:lnTo>
                <a:lnTo>
                  <a:pt x="1441122" y="225634"/>
                </a:lnTo>
                <a:lnTo>
                  <a:pt x="1547883" y="220769"/>
                </a:lnTo>
                <a:lnTo>
                  <a:pt x="1655983" y="214282"/>
                </a:lnTo>
                <a:lnTo>
                  <a:pt x="1765421" y="206638"/>
                </a:lnTo>
                <a:lnTo>
                  <a:pt x="1874860" y="199108"/>
                </a:lnTo>
                <a:lnTo>
                  <a:pt x="1984299" y="189495"/>
                </a:lnTo>
                <a:lnTo>
                  <a:pt x="2095745" y="178144"/>
                </a:lnTo>
                <a:lnTo>
                  <a:pt x="2205184" y="166793"/>
                </a:lnTo>
                <a:lnTo>
                  <a:pt x="2316631" y="153472"/>
                </a:lnTo>
                <a:lnTo>
                  <a:pt x="2429081" y="139226"/>
                </a:lnTo>
                <a:lnTo>
                  <a:pt x="2539523" y="124052"/>
                </a:lnTo>
                <a:lnTo>
                  <a:pt x="2651305" y="106215"/>
                </a:lnTo>
                <a:lnTo>
                  <a:pt x="2763086" y="87219"/>
                </a:lnTo>
                <a:lnTo>
                  <a:pt x="2874867" y="68339"/>
                </a:lnTo>
                <a:lnTo>
                  <a:pt x="2986314" y="46331"/>
                </a:lnTo>
                <a:lnTo>
                  <a:pt x="3097760" y="23629"/>
                </a:lnTo>
                <a:lnTo>
                  <a:pt x="3209207" y="0"/>
                </a:lnTo>
                <a:cubicBezTo>
                  <a:pt x="3198832" y="386055"/>
                  <a:pt x="3205525" y="226792"/>
                  <a:pt x="3195151" y="612847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C85CC-F94B-C3B0-4A1D-84D8A83DE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128" y="29445"/>
            <a:ext cx="8169739" cy="676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6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C6197-3CF4-F1D7-46B7-5DBE6A11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A106E-516E-08F6-C0CE-0611DE017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12848"/>
            <a:ext cx="8825659" cy="457200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Kresba</a:t>
            </a:r>
          </a:p>
          <a:p>
            <a:r>
              <a:rPr lang="cs-CZ" sz="2400" dirty="0"/>
              <a:t>Rozhovor polostrukturovaný</a:t>
            </a:r>
          </a:p>
          <a:p>
            <a:r>
              <a:rPr lang="cs-CZ" sz="2400" dirty="0" err="1"/>
              <a:t>Fenomenografické</a:t>
            </a:r>
            <a:r>
              <a:rPr lang="cs-CZ" sz="2400" dirty="0"/>
              <a:t> interview</a:t>
            </a:r>
          </a:p>
          <a:p>
            <a:r>
              <a:rPr lang="cs-CZ" sz="2400" dirty="0" err="1"/>
              <a:t>Fenomenografická</a:t>
            </a:r>
            <a:r>
              <a:rPr lang="cs-CZ" sz="2400" dirty="0"/>
              <a:t> analýzy textu a kreseb</a:t>
            </a:r>
          </a:p>
          <a:p>
            <a:r>
              <a:rPr lang="cs-CZ" sz="2400" dirty="0"/>
              <a:t>Pojmové mapování (strukturální složky pojetí)</a:t>
            </a:r>
          </a:p>
          <a:p>
            <a:r>
              <a:rPr lang="cs-CZ" sz="2400" dirty="0"/>
              <a:t>Vnitřní poznatkový systém žáka, znalostní struktura</a:t>
            </a:r>
          </a:p>
          <a:p>
            <a:r>
              <a:rPr lang="cs-CZ" sz="2400" dirty="0"/>
              <a:t>Mentální mapy (T. </a:t>
            </a:r>
            <a:r>
              <a:rPr lang="cs-CZ" sz="2400" dirty="0" err="1"/>
              <a:t>Buzan</a:t>
            </a:r>
            <a:r>
              <a:rPr lang="cs-CZ" sz="2400" dirty="0"/>
              <a:t>, A. </a:t>
            </a:r>
            <a:r>
              <a:rPr lang="cs-CZ" sz="2400" dirty="0" err="1"/>
              <a:t>Buzan</a:t>
            </a:r>
            <a:r>
              <a:rPr lang="cs-CZ" sz="2400" dirty="0"/>
              <a:t>)</a:t>
            </a:r>
          </a:p>
          <a:p>
            <a:r>
              <a:rPr lang="cs-CZ" sz="2400" dirty="0"/>
              <a:t>Dotazník – otevřené otázky</a:t>
            </a:r>
          </a:p>
          <a:p>
            <a:r>
              <a:rPr lang="cs-CZ" sz="2400" dirty="0"/>
              <a:t>Didaktické testy kognitivní  hledisko – vědomosti</a:t>
            </a:r>
          </a:p>
          <a:p>
            <a:pPr marL="0" indent="0">
              <a:buNone/>
            </a:pPr>
            <a:r>
              <a:rPr lang="cs-CZ" sz="2400" dirty="0"/>
              <a:t>(co si myslíš, popiš svou představu,…)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779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F7EDF-771F-483D-BE55-90317F5D8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55241-8D6A-C832-A5C4-C68B3C85D4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Dětské pojetí pojmu smrt</a:t>
            </a:r>
          </a:p>
        </p:txBody>
      </p:sp>
    </p:spTree>
    <p:extLst>
      <p:ext uri="{BB962C8B-B14F-4D97-AF65-F5344CB8AC3E}">
        <p14:creationId xmlns:p14="http://schemas.microsoft.com/office/powerpoint/2010/main" val="3658097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B9A-9B4D-0F85-9263-30AD2BAC4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pojmu „smrt“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0EAA7-0E78-F977-C6FE-D9F2AAE32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37" y="2311879"/>
            <a:ext cx="11779542" cy="444260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Během prvních 2 let života</a:t>
            </a:r>
          </a:p>
          <a:p>
            <a:pPr lvl="1"/>
            <a:r>
              <a:rPr lang="cs-CZ" sz="2400" dirty="0"/>
              <a:t>chybí porozumění smrti, ale je přítomen vývojově daný strach ze separace. </a:t>
            </a:r>
          </a:p>
          <a:p>
            <a:r>
              <a:rPr lang="cs-CZ" sz="2800" dirty="0"/>
              <a:t>Většina 3-5 letých dětí chápe smrt jako něco, co se přihodí druhým.</a:t>
            </a:r>
          </a:p>
          <a:p>
            <a:pPr lvl="1"/>
            <a:r>
              <a:rPr lang="cs-CZ" sz="2400" dirty="0"/>
              <a:t>pojem smrti stále neurčitý, je spojován se spánkem a nepřítomností světla nebo pohybu,</a:t>
            </a:r>
          </a:p>
          <a:p>
            <a:pPr lvl="1"/>
            <a:r>
              <a:rPr lang="cs-CZ" sz="2400" dirty="0"/>
              <a:t>smrt není pokládána za něco stálého, je odmítána jako konečná realita. </a:t>
            </a:r>
          </a:p>
          <a:p>
            <a:pPr lvl="1"/>
            <a:r>
              <a:rPr lang="cs-CZ" sz="2400" dirty="0"/>
              <a:t>děti věří, že smrt je náhodná, že ony samy nikdy nezemřou a vedle toho si všímají mrtvých živočichů a uvadajících květin apod. </a:t>
            </a:r>
          </a:p>
          <a:p>
            <a:r>
              <a:rPr lang="cs-CZ" sz="2800" dirty="0"/>
              <a:t>Přibližně od 6 let věku se zdá, že děti se přizpůsobují tvrzení, že smrt je konečná, nevyhnutelná, všeobecná a osobní</a:t>
            </a:r>
          </a:p>
          <a:p>
            <a:pPr lvl="1"/>
            <a:r>
              <a:rPr lang="cs-CZ" sz="2400" dirty="0"/>
              <a:t>v raném školním věku mnoho dětí interpretuje smrt jako osobu.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56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72E9B-A798-C406-2BC8-3BFA2710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dnes čeká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250F2-BC99-C4CD-1DFA-8A66AECCA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71036"/>
          </a:xfrm>
        </p:spPr>
        <p:txBody>
          <a:bodyPr/>
          <a:lstStyle/>
          <a:p>
            <a:r>
              <a:rPr lang="cs-CZ" sz="2400" dirty="0"/>
              <a:t>Vaše prekoncepty</a:t>
            </a:r>
          </a:p>
          <a:p>
            <a:r>
              <a:rPr lang="cs-CZ" sz="2400" dirty="0"/>
              <a:t>Vývoj lidského myšlení – předškolní a mladší školní věk</a:t>
            </a:r>
          </a:p>
          <a:p>
            <a:r>
              <a:rPr lang="cs-CZ" sz="2400" dirty="0"/>
              <a:t>Dětská pojetí</a:t>
            </a:r>
          </a:p>
          <a:p>
            <a:pPr lvl="1"/>
            <a:r>
              <a:rPr lang="cs-CZ" sz="2000" dirty="0"/>
              <a:t>Definice a alternativní názvy</a:t>
            </a:r>
          </a:p>
          <a:p>
            <a:pPr lvl="1"/>
            <a:r>
              <a:rPr lang="cs-CZ" sz="2000" dirty="0"/>
              <a:t>Vědecké vs. Dětské teorie</a:t>
            </a:r>
          </a:p>
          <a:p>
            <a:pPr lvl="1"/>
            <a:r>
              <a:rPr lang="cs-CZ" sz="2000" dirty="0"/>
              <a:t>Spontánní vs. Školní učení</a:t>
            </a:r>
          </a:p>
          <a:p>
            <a:r>
              <a:rPr lang="cs-CZ" sz="2400" dirty="0"/>
              <a:t>Praktická ukázka – vývoj pojetí pojmu smrt</a:t>
            </a:r>
          </a:p>
          <a:p>
            <a:r>
              <a:rPr lang="cs-CZ" sz="2400" dirty="0"/>
              <a:t>Praktické použití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850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03FB-11CC-3C6E-4ED2-C7AC6CD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pojmu „smrt“ 2/2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605AD-7055-B716-0022-B72DF260D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" y="2468880"/>
            <a:ext cx="11714672" cy="4225218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Teprve ve věku 10-11 let se univerzalita a permanence smrti stává pochopitelnou.</a:t>
            </a:r>
          </a:p>
          <a:p>
            <a:pPr lvl="1"/>
            <a:r>
              <a:rPr lang="cs-CZ" sz="2000" dirty="0"/>
              <a:t>Souvisí to s vývojem pojmu času a prostoru, pochopení rozdílů mezi vzpomínkami a fantazií, mezi smrtí a nepřítomností, mezi umíráním a odchodem. </a:t>
            </a:r>
          </a:p>
          <a:p>
            <a:pPr lvl="1"/>
            <a:r>
              <a:rPr lang="cs-CZ" sz="2000" dirty="0"/>
              <a:t>Tehdy je položen základ vnímání nevyhnutelnosti smrti jako přirozeného konce lidského života.</a:t>
            </a:r>
          </a:p>
          <a:p>
            <a:r>
              <a:rPr lang="cs-CZ" sz="2400" dirty="0"/>
              <a:t>Letálně nemocné dítě si může uvědomit smrt mnohem dříve než jeho zdravý vrstevník a na úrovni, kde často ke konceptualizaci smrti ještě nedochází. </a:t>
            </a:r>
          </a:p>
          <a:p>
            <a:pPr lvl="1"/>
            <a:r>
              <a:rPr lang="cs-CZ" sz="2000" dirty="0"/>
              <a:t>U dětí pod 5 let se objevuje strach ze separace, osamělosti, bolesti, starší děti již tuší pravdu.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416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A2B6F-7D4D-FBA8-558E-9CEF108E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7484C-3171-E2DE-5810-DBC5A78AE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11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1ECF-E26C-E612-7176-7BE122F4E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optimalizace a zefektivnění práce učitele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B464E-3397-57A3-4506-67DE95839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2" y="2468031"/>
            <a:ext cx="11921706" cy="4320957"/>
          </a:xfrm>
        </p:spPr>
        <p:txBody>
          <a:bodyPr/>
          <a:lstStyle/>
          <a:p>
            <a:r>
              <a:rPr lang="cs-CZ" sz="2400" dirty="0"/>
              <a:t>Umožní </a:t>
            </a:r>
            <a:r>
              <a:rPr lang="cs-CZ" sz="2400" b="1" dirty="0"/>
              <a:t>efektivněji ovlivňovat postoje a hodnoty  </a:t>
            </a:r>
            <a:r>
              <a:rPr lang="cs-CZ" sz="2400" dirty="0"/>
              <a:t>žáků, když známe afektivní složky dětských pojetí. </a:t>
            </a:r>
          </a:p>
          <a:p>
            <a:r>
              <a:rPr lang="cs-CZ" sz="2400" dirty="0"/>
              <a:t>Pomůže </a:t>
            </a:r>
            <a:r>
              <a:rPr lang="cs-CZ" sz="2400" b="1" dirty="0"/>
              <a:t>zjistit příčinu neprospěchu žáka</a:t>
            </a:r>
            <a:r>
              <a:rPr lang="cs-CZ" sz="2400" dirty="0"/>
              <a:t>, když známe polohu fenoménů v mentálních mapách, má vysokou kvalitativní i kvantitativní hodnotu v systému poznání žáka. </a:t>
            </a:r>
          </a:p>
          <a:p>
            <a:r>
              <a:rPr lang="cs-CZ" sz="2400" dirty="0"/>
              <a:t>Zjistíme </a:t>
            </a:r>
            <a:r>
              <a:rPr lang="cs-CZ" sz="2400" b="1" dirty="0"/>
              <a:t>aktuální stav poznání žáků</a:t>
            </a:r>
            <a:r>
              <a:rPr lang="cs-CZ" sz="2400" dirty="0"/>
              <a:t>, jiné než před 10lety, důležitost práce učitele, flexibilnější než učebnice.</a:t>
            </a:r>
          </a:p>
          <a:p>
            <a:r>
              <a:rPr lang="cs-CZ" sz="2400" dirty="0"/>
              <a:t>Přiblíží </a:t>
            </a:r>
            <a:r>
              <a:rPr lang="cs-CZ" sz="2400" b="1" dirty="0"/>
              <a:t>školní vzdělávání běžnému životu</a:t>
            </a:r>
            <a:r>
              <a:rPr lang="cs-CZ" sz="2400" dirty="0"/>
              <a:t>, vnitřní motivace, pro žáka zajímavější, interiorizace poznatků.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37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1289-CD96-8AD3-6554-71B2BD81E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optimalizace a zefektivnění práce učitele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77E70-B16A-BE78-4EAE-93087F307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1" y="2603500"/>
            <a:ext cx="11775056" cy="3769868"/>
          </a:xfrm>
        </p:spPr>
        <p:txBody>
          <a:bodyPr>
            <a:normAutofit/>
          </a:bodyPr>
          <a:lstStyle/>
          <a:p>
            <a:r>
              <a:rPr lang="cs-CZ" sz="2400" dirty="0"/>
              <a:t>Pomohou učiteli vymezit </a:t>
            </a:r>
            <a:r>
              <a:rPr lang="cs-CZ" sz="2400" b="1" dirty="0"/>
              <a:t>opěrné pojmy jednotlivých tematických celků</a:t>
            </a:r>
            <a:r>
              <a:rPr lang="cs-CZ" sz="2400" dirty="0"/>
              <a:t> (stěžejní).</a:t>
            </a:r>
          </a:p>
          <a:p>
            <a:r>
              <a:rPr lang="cs-CZ" sz="2400" dirty="0"/>
              <a:t>Vymezí </a:t>
            </a:r>
            <a:r>
              <a:rPr lang="cs-CZ" sz="2400" b="1" dirty="0"/>
              <a:t>klíčové pojmy a jejich vzájemné vztahy</a:t>
            </a:r>
            <a:r>
              <a:rPr lang="cs-CZ" sz="2400" dirty="0"/>
              <a:t>, nutné pro pochopení učiva, východisko při </a:t>
            </a:r>
            <a:r>
              <a:rPr lang="cs-CZ" sz="2400" b="1" dirty="0"/>
              <a:t>tvorbě učebnic</a:t>
            </a:r>
            <a:r>
              <a:rPr lang="cs-CZ" sz="2400" dirty="0"/>
              <a:t>, didaktická stránka, metodika. </a:t>
            </a:r>
          </a:p>
          <a:p>
            <a:r>
              <a:rPr lang="cs-CZ" sz="2400" dirty="0"/>
              <a:t>Odhalí </a:t>
            </a:r>
            <a:r>
              <a:rPr lang="cs-CZ" sz="2400" b="1" dirty="0" err="1"/>
              <a:t>miskoncepty</a:t>
            </a:r>
            <a:r>
              <a:rPr lang="cs-CZ" sz="2400" b="1" dirty="0"/>
              <a:t>, paralelní koncepty.</a:t>
            </a:r>
          </a:p>
          <a:p>
            <a:r>
              <a:rPr lang="cs-CZ" sz="2400" dirty="0"/>
              <a:t>Podpoří </a:t>
            </a:r>
            <a:r>
              <a:rPr lang="cs-CZ" sz="2400" b="1" dirty="0"/>
              <a:t>individuální přístup k žákovi</a:t>
            </a:r>
            <a:r>
              <a:rPr lang="cs-CZ" sz="2400" dirty="0"/>
              <a:t> ve výuce.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262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C5BDD-6DF4-FE9E-5DA6-55867C2A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ve výuce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6AA35-F6FB-C5D1-A60C-C6C241136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0" y="2377440"/>
            <a:ext cx="11887200" cy="4288536"/>
          </a:xfrm>
        </p:spPr>
        <p:txBody>
          <a:bodyPr>
            <a:normAutofit fontScale="92500"/>
          </a:bodyPr>
          <a:lstStyle/>
          <a:p>
            <a:r>
              <a:rPr lang="en-US" sz="2400" b="1" dirty="0" err="1"/>
              <a:t>Před</a:t>
            </a:r>
            <a:r>
              <a:rPr lang="en-US" sz="2400" b="1" dirty="0"/>
              <a:t> </a:t>
            </a:r>
            <a:r>
              <a:rPr lang="en-US" sz="2400" b="1" dirty="0" err="1"/>
              <a:t>systematickou</a:t>
            </a:r>
            <a:r>
              <a:rPr lang="en-US" sz="2400" b="1" dirty="0"/>
              <a:t> </a:t>
            </a:r>
            <a:r>
              <a:rPr lang="en-US" sz="2400" b="1" dirty="0" err="1"/>
              <a:t>výukou</a:t>
            </a:r>
            <a:endParaRPr lang="cs-CZ" sz="2400" b="1" dirty="0"/>
          </a:p>
          <a:p>
            <a:pPr lvl="1"/>
            <a:r>
              <a:rPr lang="en-US" sz="2400" dirty="0" err="1"/>
              <a:t>nejdříve</a:t>
            </a:r>
            <a:r>
              <a:rPr lang="en-US" sz="2400" dirty="0"/>
              <a:t> je </a:t>
            </a:r>
            <a:r>
              <a:rPr lang="en-US" sz="2400" dirty="0" err="1"/>
              <a:t>provedena</a:t>
            </a:r>
            <a:r>
              <a:rPr lang="en-US" sz="2400" dirty="0"/>
              <a:t> </a:t>
            </a:r>
            <a:r>
              <a:rPr lang="en-US" sz="2400" dirty="0" err="1"/>
              <a:t>vstupní</a:t>
            </a:r>
            <a:r>
              <a:rPr lang="en-US" sz="2400" dirty="0"/>
              <a:t> </a:t>
            </a:r>
            <a:r>
              <a:rPr lang="en-US" sz="2400" dirty="0" err="1"/>
              <a:t>diagnostika</a:t>
            </a:r>
            <a:r>
              <a:rPr lang="en-US" sz="2400" dirty="0"/>
              <a:t>, </a:t>
            </a:r>
            <a:r>
              <a:rPr lang="en-US" sz="2400" dirty="0" err="1"/>
              <a:t>zjištění</a:t>
            </a:r>
            <a:r>
              <a:rPr lang="en-US" sz="2400" dirty="0"/>
              <a:t> </a:t>
            </a:r>
            <a:r>
              <a:rPr lang="en-US" sz="2400" dirty="0" err="1"/>
              <a:t>dětského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učiva</a:t>
            </a:r>
            <a:r>
              <a:rPr lang="en-US" sz="2400" dirty="0"/>
              <a:t>/</a:t>
            </a:r>
            <a:r>
              <a:rPr lang="en-US" sz="2400" dirty="0" err="1"/>
              <a:t>prekonceptu</a:t>
            </a:r>
            <a:endParaRPr lang="cs-CZ" sz="2400" dirty="0"/>
          </a:p>
          <a:p>
            <a:r>
              <a:rPr lang="en-US" sz="2400" b="1" dirty="0"/>
              <a:t>V </a:t>
            </a:r>
            <a:r>
              <a:rPr lang="en-US" sz="2400" b="1" dirty="0" err="1"/>
              <a:t>průběhu</a:t>
            </a:r>
            <a:r>
              <a:rPr lang="en-US" sz="2400" b="1" dirty="0"/>
              <a:t> </a:t>
            </a:r>
            <a:r>
              <a:rPr lang="en-US" sz="2400" b="1" dirty="0" err="1"/>
              <a:t>výuky</a:t>
            </a:r>
            <a:endParaRPr lang="cs-CZ" sz="2400" b="1" dirty="0"/>
          </a:p>
          <a:p>
            <a:pPr lvl="1"/>
            <a:r>
              <a:rPr lang="en-US" sz="2400" dirty="0"/>
              <a:t>z toho </a:t>
            </a:r>
            <a:r>
              <a:rPr lang="en-US" sz="2400" dirty="0" err="1"/>
              <a:t>vychází</a:t>
            </a:r>
            <a:r>
              <a:rPr lang="en-US" sz="2400" dirty="0"/>
              <a:t> </a:t>
            </a:r>
            <a:r>
              <a:rPr lang="en-US" sz="2400" dirty="0" err="1"/>
              <a:t>výuková</a:t>
            </a:r>
            <a:r>
              <a:rPr lang="en-US" sz="2400" dirty="0"/>
              <a:t> </a:t>
            </a:r>
            <a:r>
              <a:rPr lang="en-US" sz="2400" dirty="0" err="1"/>
              <a:t>intervence</a:t>
            </a:r>
            <a:r>
              <a:rPr lang="en-US" sz="2400" dirty="0"/>
              <a:t>, </a:t>
            </a:r>
            <a:r>
              <a:rPr lang="en-US" sz="2400" dirty="0" err="1"/>
              <a:t>projektování</a:t>
            </a:r>
            <a:r>
              <a:rPr lang="en-US" sz="2400" dirty="0"/>
              <a:t> </a:t>
            </a:r>
            <a:r>
              <a:rPr lang="en-US" sz="2400" dirty="0" err="1"/>
              <a:t>výuky</a:t>
            </a:r>
            <a:r>
              <a:rPr lang="en-US" sz="2400" dirty="0"/>
              <a:t> </a:t>
            </a:r>
            <a:r>
              <a:rPr lang="en-US" sz="2400" dirty="0" err="1"/>
              <a:t>konkrétního</a:t>
            </a:r>
            <a:r>
              <a:rPr lang="en-US" sz="2400" dirty="0"/>
              <a:t> </a:t>
            </a:r>
            <a:r>
              <a:rPr lang="en-US" sz="2400" dirty="0" err="1"/>
              <a:t>tématu</a:t>
            </a:r>
            <a:r>
              <a:rPr lang="en-US" sz="2400" dirty="0"/>
              <a:t>, </a:t>
            </a:r>
            <a:r>
              <a:rPr lang="en-US" sz="2400" dirty="0" err="1"/>
              <a:t>stanovení</a:t>
            </a:r>
            <a:r>
              <a:rPr lang="en-US" sz="2400" dirty="0"/>
              <a:t> </a:t>
            </a:r>
            <a:r>
              <a:rPr lang="en-US" sz="2400" dirty="0" err="1"/>
              <a:t>cílů</a:t>
            </a:r>
            <a:r>
              <a:rPr lang="en-US" sz="2400" dirty="0"/>
              <a:t> a </a:t>
            </a:r>
            <a:r>
              <a:rPr lang="en-US" sz="2400" dirty="0" err="1"/>
              <a:t>konkrétních</a:t>
            </a:r>
            <a:r>
              <a:rPr lang="en-US" sz="2400" dirty="0"/>
              <a:t> </a:t>
            </a:r>
            <a:r>
              <a:rPr lang="en-US" sz="2400" dirty="0" err="1"/>
              <a:t>úkolů</a:t>
            </a:r>
            <a:r>
              <a:rPr lang="en-US" sz="2400" dirty="0"/>
              <a:t>, v </a:t>
            </a:r>
            <a:r>
              <a:rPr lang="en-US" sz="2400" dirty="0" err="1"/>
              <a:t>obsahu</a:t>
            </a:r>
            <a:r>
              <a:rPr lang="en-US" sz="2400" dirty="0"/>
              <a:t> </a:t>
            </a:r>
            <a:r>
              <a:rPr lang="en-US" sz="2400" dirty="0" err="1"/>
              <a:t>učiva</a:t>
            </a:r>
            <a:r>
              <a:rPr lang="en-US" sz="2400" dirty="0"/>
              <a:t> a </a:t>
            </a:r>
            <a:r>
              <a:rPr lang="en-US" sz="2400" dirty="0" err="1"/>
              <a:t>výběr</a:t>
            </a:r>
            <a:r>
              <a:rPr lang="cs-CZ" sz="2400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metod</a:t>
            </a:r>
            <a:r>
              <a:rPr lang="en-US" sz="2400" dirty="0"/>
              <a:t>.</a:t>
            </a:r>
            <a:endParaRPr lang="cs-CZ" sz="2400" dirty="0"/>
          </a:p>
          <a:p>
            <a:r>
              <a:rPr lang="en-US" sz="2400" b="1" dirty="0"/>
              <a:t>Na </a:t>
            </a:r>
            <a:r>
              <a:rPr lang="en-US" sz="2400" b="1" dirty="0" err="1"/>
              <a:t>konci</a:t>
            </a:r>
            <a:r>
              <a:rPr lang="en-US" sz="2400" b="1" dirty="0"/>
              <a:t> </a:t>
            </a:r>
            <a:r>
              <a:rPr lang="en-US" sz="2400" b="1" dirty="0" err="1"/>
              <a:t>výuky</a:t>
            </a:r>
            <a:endParaRPr lang="cs-CZ" sz="2400" b="1" dirty="0"/>
          </a:p>
          <a:p>
            <a:pPr lvl="1"/>
            <a:r>
              <a:rPr lang="en-US" sz="2400" dirty="0" err="1"/>
              <a:t>nakonec</a:t>
            </a:r>
            <a:r>
              <a:rPr lang="en-US" sz="2400" dirty="0"/>
              <a:t> je </a:t>
            </a:r>
            <a:r>
              <a:rPr lang="en-US" sz="2400" dirty="0" err="1"/>
              <a:t>ověřeno</a:t>
            </a:r>
            <a:r>
              <a:rPr lang="en-US" sz="2400" dirty="0"/>
              <a:t>, </a:t>
            </a:r>
            <a:r>
              <a:rPr lang="en-US" sz="2400" dirty="0" err="1"/>
              <a:t>zda</a:t>
            </a:r>
            <a:r>
              <a:rPr lang="en-US" sz="2400" dirty="0"/>
              <a:t> </a:t>
            </a:r>
            <a:r>
              <a:rPr lang="en-US" sz="2400" dirty="0" err="1"/>
              <a:t>došlo</a:t>
            </a:r>
            <a:r>
              <a:rPr lang="en-US" sz="2400" dirty="0"/>
              <a:t> k </a:t>
            </a:r>
            <a:r>
              <a:rPr lang="en-US" sz="2400" dirty="0" err="1"/>
              <a:t>proměně</a:t>
            </a:r>
            <a:r>
              <a:rPr lang="en-US" sz="2400" dirty="0"/>
              <a:t> </a:t>
            </a:r>
            <a:r>
              <a:rPr lang="en-US" sz="2400" dirty="0" err="1"/>
              <a:t>dětského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učiva</a:t>
            </a:r>
            <a:r>
              <a:rPr lang="en-US" sz="2400" dirty="0"/>
              <a:t>/</a:t>
            </a:r>
            <a:r>
              <a:rPr lang="en-US" sz="2400" dirty="0" err="1"/>
              <a:t>prekonceptu</a:t>
            </a:r>
            <a:r>
              <a:rPr lang="en-US" sz="2400" dirty="0"/>
              <a:t> </a:t>
            </a:r>
            <a:r>
              <a:rPr lang="en-US" sz="2400" dirty="0" err="1"/>
              <a:t>výstupní</a:t>
            </a:r>
            <a:r>
              <a:rPr lang="en-US" sz="2400" dirty="0"/>
              <a:t> </a:t>
            </a:r>
            <a:r>
              <a:rPr lang="en-US" sz="2400" dirty="0" err="1"/>
              <a:t>diagnostikou</a:t>
            </a:r>
            <a:r>
              <a:rPr lang="en-US" sz="2400" dirty="0"/>
              <a:t>, </a:t>
            </a:r>
            <a:r>
              <a:rPr lang="en-US" sz="2400" dirty="0" err="1"/>
              <a:t>zda</a:t>
            </a:r>
            <a:r>
              <a:rPr lang="en-US" sz="2400" dirty="0"/>
              <a:t> </a:t>
            </a:r>
            <a:r>
              <a:rPr lang="en-US" sz="2400" dirty="0" err="1"/>
              <a:t>došlo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konceptuální</a:t>
            </a:r>
            <a:r>
              <a:rPr lang="en-US" sz="2400" dirty="0"/>
              <a:t> </a:t>
            </a:r>
            <a:r>
              <a:rPr lang="en-US" sz="2400" dirty="0" err="1"/>
              <a:t>změně</a:t>
            </a:r>
            <a:r>
              <a:rPr lang="en-US" sz="2400" dirty="0"/>
              <a:t> </a:t>
            </a:r>
            <a:r>
              <a:rPr lang="en-US" sz="2400" dirty="0" err="1"/>
              <a:t>prekonceptu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vědecký</a:t>
            </a:r>
            <a:r>
              <a:rPr lang="en-US" sz="2400" dirty="0"/>
              <a:t> </a:t>
            </a:r>
            <a:r>
              <a:rPr lang="en-US" sz="2400" dirty="0" err="1"/>
              <a:t>koncept</a:t>
            </a:r>
            <a:r>
              <a:rPr lang="en-US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3769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EF86-190B-6CFF-B1E7-8CACA4C5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VÝSTAVBA POZNÁNÍ</a:t>
            </a:r>
            <a:r>
              <a:rPr lang="cs-CZ" dirty="0"/>
              <a:t> - kognitivní konflikt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D704A-2761-5879-ACD9-8D4073C2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2404871"/>
            <a:ext cx="10963656" cy="3978675"/>
          </a:xfrm>
        </p:spPr>
        <p:txBody>
          <a:bodyPr>
            <a:normAutofit/>
          </a:bodyPr>
          <a:lstStyle/>
          <a:p>
            <a:r>
              <a:rPr lang="en-US" sz="2400" dirty="0"/>
              <a:t>V ka</a:t>
            </a:r>
            <a:r>
              <a:rPr lang="cs-CZ" sz="2400" dirty="0"/>
              <a:t>ž</a:t>
            </a:r>
            <a:r>
              <a:rPr lang="en-US" sz="2400" dirty="0" err="1"/>
              <a:t>dodenním</a:t>
            </a:r>
            <a:r>
              <a:rPr lang="en-US" sz="2400" dirty="0"/>
              <a:t> </a:t>
            </a:r>
            <a:r>
              <a:rPr lang="cs-CZ" sz="2400" dirty="0"/>
              <a:t>ž</a:t>
            </a:r>
            <a:r>
              <a:rPr lang="en-US" sz="2400" dirty="0" err="1"/>
              <a:t>ivotě</a:t>
            </a:r>
            <a:r>
              <a:rPr lang="en-US" sz="2400" dirty="0"/>
              <a:t> se </a:t>
            </a:r>
            <a:r>
              <a:rPr lang="en-US" sz="2400" dirty="0" err="1"/>
              <a:t>učíme</a:t>
            </a:r>
            <a:r>
              <a:rPr lang="en-US" sz="2400" dirty="0"/>
              <a:t> z </a:t>
            </a:r>
            <a:r>
              <a:rPr lang="en-US" sz="2400" dirty="0" err="1"/>
              <a:t>podnětů</a:t>
            </a:r>
            <a:r>
              <a:rPr lang="en-US" sz="2400" dirty="0"/>
              <a:t> v </a:t>
            </a:r>
            <a:r>
              <a:rPr lang="en-US" sz="2400" dirty="0" err="1"/>
              <a:t>našem</a:t>
            </a:r>
            <a:r>
              <a:rPr lang="en-US" sz="2400" dirty="0"/>
              <a:t> </a:t>
            </a:r>
            <a:r>
              <a:rPr lang="en-US" sz="2400" dirty="0" err="1"/>
              <a:t>okolí</a:t>
            </a:r>
            <a:r>
              <a:rPr lang="en-US" sz="2400" dirty="0"/>
              <a:t> a to </a:t>
            </a:r>
            <a:r>
              <a:rPr lang="en-US" sz="2400" b="1" dirty="0"/>
              <a:t>jak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ně</a:t>
            </a:r>
            <a:r>
              <a:rPr lang="en-US" sz="2400" b="1" dirty="0"/>
              <a:t> </a:t>
            </a:r>
            <a:r>
              <a:rPr lang="en-US" sz="2400" b="1" dirty="0" err="1"/>
              <a:t>budeme</a:t>
            </a:r>
            <a:r>
              <a:rPr lang="en-US" sz="2400" b="1" dirty="0"/>
              <a:t> </a:t>
            </a:r>
            <a:r>
              <a:rPr lang="en-US" sz="2400" b="1" dirty="0" err="1"/>
              <a:t>reagovat</a:t>
            </a:r>
            <a:r>
              <a:rPr lang="en-US" sz="2400" b="1" dirty="0"/>
              <a:t>, </a:t>
            </a:r>
            <a:r>
              <a:rPr lang="en-US" sz="2400" b="1" dirty="0" err="1"/>
              <a:t>zále</a:t>
            </a:r>
            <a:r>
              <a:rPr lang="cs-CZ" sz="2400" b="1" dirty="0"/>
              <a:t>ž</a:t>
            </a:r>
            <a:r>
              <a:rPr lang="en-US" sz="2400" b="1" dirty="0"/>
              <a:t>í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našich</a:t>
            </a:r>
            <a:r>
              <a:rPr lang="en-US" sz="2400" b="1" dirty="0"/>
              <a:t> </a:t>
            </a:r>
            <a:r>
              <a:rPr lang="en-US" sz="2400" b="1" dirty="0" err="1"/>
              <a:t>dosavadních</a:t>
            </a:r>
            <a:r>
              <a:rPr lang="en-US" sz="2400" b="1" dirty="0"/>
              <a:t> </a:t>
            </a:r>
            <a:r>
              <a:rPr lang="en-US" sz="2400" b="1" dirty="0" err="1"/>
              <a:t>zkušenostech</a:t>
            </a:r>
            <a:r>
              <a:rPr lang="en-US" sz="2400" dirty="0"/>
              <a:t>. Ty </a:t>
            </a:r>
            <a:r>
              <a:rPr lang="en-US" sz="2400" dirty="0" err="1"/>
              <a:t>jsou</a:t>
            </a:r>
            <a:r>
              <a:rPr lang="en-US" sz="2400" dirty="0"/>
              <a:t> ulo</a:t>
            </a:r>
            <a:r>
              <a:rPr lang="cs-CZ" sz="2400" dirty="0"/>
              <a:t>ž</a:t>
            </a:r>
            <a:r>
              <a:rPr lang="en-US" sz="2400" dirty="0" err="1"/>
              <a:t>eny</a:t>
            </a:r>
            <a:r>
              <a:rPr lang="en-US" sz="2400" dirty="0"/>
              <a:t> v </a:t>
            </a:r>
            <a:r>
              <a:rPr lang="en-US" sz="2400" dirty="0" err="1"/>
              <a:t>poznávacích</a:t>
            </a:r>
            <a:r>
              <a:rPr lang="en-US" sz="2400" dirty="0"/>
              <a:t> </a:t>
            </a:r>
            <a:r>
              <a:rPr lang="en-US" sz="2400" dirty="0" err="1"/>
              <a:t>strukturách</a:t>
            </a:r>
            <a:r>
              <a:rPr lang="en-US" sz="2400" dirty="0"/>
              <a:t>.</a:t>
            </a:r>
            <a:endParaRPr lang="cs-CZ" sz="2400" dirty="0"/>
          </a:p>
          <a:p>
            <a:r>
              <a:rPr lang="en-US" sz="2400" dirty="0" err="1"/>
              <a:t>Akomodace</a:t>
            </a:r>
            <a:r>
              <a:rPr lang="en-US" sz="2400" dirty="0"/>
              <a:t> a </a:t>
            </a:r>
            <a:r>
              <a:rPr lang="en-US" sz="2400" dirty="0" err="1"/>
              <a:t>asimilace</a:t>
            </a:r>
            <a:r>
              <a:rPr lang="en-US" sz="2400" dirty="0"/>
              <a:t> </a:t>
            </a:r>
            <a:r>
              <a:rPr lang="cs-CZ" sz="2400" dirty="0"/>
              <a:t>jsou</a:t>
            </a:r>
            <a:r>
              <a:rPr lang="en-US" sz="2400" dirty="0"/>
              <a:t> </a:t>
            </a:r>
            <a:r>
              <a:rPr lang="en-US" sz="2400" dirty="0" err="1"/>
              <a:t>součástí</a:t>
            </a:r>
            <a:r>
              <a:rPr lang="en-US" sz="2400" dirty="0"/>
              <a:t> </a:t>
            </a:r>
            <a:r>
              <a:rPr lang="en-US" sz="2400" dirty="0" err="1"/>
              <a:t>procesu</a:t>
            </a:r>
            <a:r>
              <a:rPr lang="en-US" sz="2400" dirty="0"/>
              <a:t> </a:t>
            </a:r>
            <a:r>
              <a:rPr lang="en-US" sz="2400" dirty="0" err="1"/>
              <a:t>spontánního</a:t>
            </a:r>
            <a:r>
              <a:rPr lang="en-US" sz="2400" dirty="0"/>
              <a:t> </a:t>
            </a:r>
            <a:r>
              <a:rPr lang="en-US" sz="2400" dirty="0" err="1"/>
              <a:t>učení</a:t>
            </a:r>
            <a:r>
              <a:rPr lang="en-US" sz="2400" dirty="0"/>
              <a:t>, </a:t>
            </a:r>
            <a:r>
              <a:rPr lang="en-US" sz="2400" dirty="0" err="1"/>
              <a:t>přitom</a:t>
            </a:r>
            <a:r>
              <a:rPr lang="en-US" sz="2400" dirty="0"/>
              <a:t> oba </a:t>
            </a:r>
            <a:r>
              <a:rPr lang="en-US" sz="2400" dirty="0" err="1"/>
              <a:t>procesy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v </a:t>
            </a:r>
            <a:r>
              <a:rPr lang="en-US" sz="2400" dirty="0" err="1"/>
              <a:t>rovnováze</a:t>
            </a:r>
            <a:r>
              <a:rPr lang="en-US" sz="2400" dirty="0"/>
              <a:t>. V </a:t>
            </a:r>
            <a:r>
              <a:rPr lang="en-US" sz="2400" dirty="0" err="1"/>
              <a:t>bě</a:t>
            </a:r>
            <a:r>
              <a:rPr lang="cs-CZ" sz="2400" dirty="0"/>
              <a:t>ž</a:t>
            </a:r>
            <a:r>
              <a:rPr lang="en-US" sz="2400" dirty="0" err="1"/>
              <a:t>ném</a:t>
            </a:r>
            <a:r>
              <a:rPr lang="en-US" sz="2400" dirty="0"/>
              <a:t> </a:t>
            </a:r>
            <a:r>
              <a:rPr lang="cs-CZ" sz="2400" dirty="0"/>
              <a:t>ž</a:t>
            </a:r>
            <a:r>
              <a:rPr lang="en-US" sz="2400" dirty="0" err="1"/>
              <a:t>ivotě</a:t>
            </a:r>
            <a:r>
              <a:rPr lang="en-US" sz="2400" dirty="0"/>
              <a:t> </a:t>
            </a:r>
            <a:r>
              <a:rPr lang="en-US" sz="2400" dirty="0" err="1"/>
              <a:t>konstruujeme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, </a:t>
            </a:r>
            <a:r>
              <a:rPr lang="cs-CZ" sz="2400" dirty="0"/>
              <a:t>ž</a:t>
            </a:r>
            <a:r>
              <a:rPr lang="en-US" sz="2400" dirty="0"/>
              <a:t>e </a:t>
            </a:r>
            <a:r>
              <a:rPr lang="en-US" sz="2400" b="1" dirty="0" err="1"/>
              <a:t>porovnáváme</a:t>
            </a:r>
            <a:r>
              <a:rPr lang="en-US" sz="2400" b="1" dirty="0"/>
              <a:t> </a:t>
            </a:r>
            <a:r>
              <a:rPr lang="en-US" sz="2400" b="1" dirty="0" err="1"/>
              <a:t>nové</a:t>
            </a:r>
            <a:r>
              <a:rPr lang="en-US" sz="2400" b="1" dirty="0"/>
              <a:t> se </a:t>
            </a:r>
            <a:r>
              <a:rPr lang="en-US" sz="2400" b="1" dirty="0" err="1"/>
              <a:t>starým</a:t>
            </a:r>
            <a:r>
              <a:rPr lang="en-US" sz="2400" b="1" dirty="0"/>
              <a:t> a </a:t>
            </a:r>
            <a:r>
              <a:rPr lang="en-US" sz="2400" b="1" dirty="0" err="1"/>
              <a:t>přitom</a:t>
            </a:r>
            <a:r>
              <a:rPr lang="en-US" sz="2400" b="1" dirty="0"/>
              <a:t> </a:t>
            </a:r>
            <a:r>
              <a:rPr lang="en-US" sz="2400" b="1" dirty="0" err="1"/>
              <a:t>promýšlíme</a:t>
            </a:r>
            <a:r>
              <a:rPr lang="en-US" sz="2400" b="1" dirty="0"/>
              <a:t> </a:t>
            </a:r>
            <a:r>
              <a:rPr lang="en-US" sz="2400" b="1" dirty="0" err="1"/>
              <a:t>nesrovnalosti</a:t>
            </a:r>
            <a:r>
              <a:rPr lang="en-US" sz="2400" dirty="0"/>
              <a:t>. Tyto </a:t>
            </a:r>
            <a:r>
              <a:rPr lang="en-US" sz="2400" dirty="0" err="1"/>
              <a:t>nesrovnalosti</a:t>
            </a:r>
            <a:r>
              <a:rPr lang="en-US" sz="2400" dirty="0"/>
              <a:t> </a:t>
            </a:r>
            <a:r>
              <a:rPr lang="en-US" sz="2400" dirty="0" err="1"/>
              <a:t>mů</a:t>
            </a:r>
            <a:r>
              <a:rPr lang="cs-CZ" sz="2400" dirty="0"/>
              <a:t>ž</a:t>
            </a:r>
            <a:r>
              <a:rPr lang="en-US" sz="2400" dirty="0" err="1"/>
              <a:t>eme</a:t>
            </a:r>
            <a:r>
              <a:rPr lang="en-US" sz="2400" dirty="0"/>
              <a:t> </a:t>
            </a:r>
            <a:r>
              <a:rPr lang="en-US" sz="2400" dirty="0" err="1"/>
              <a:t>označit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b="1" dirty="0" err="1"/>
              <a:t>kognitivní</a:t>
            </a:r>
            <a:r>
              <a:rPr lang="en-US" sz="2400" b="1" dirty="0"/>
              <a:t> </a:t>
            </a:r>
            <a:r>
              <a:rPr lang="en-US" sz="2400" b="1" dirty="0" err="1"/>
              <a:t>konflikt</a:t>
            </a:r>
            <a:endParaRPr lang="cs-CZ" sz="2400" b="1" dirty="0"/>
          </a:p>
          <a:p>
            <a:r>
              <a:rPr lang="cs-CZ" sz="2400" dirty="0"/>
              <a:t>Tj. Rozdíl mezi tím co známe a novým poznáním</a:t>
            </a:r>
          </a:p>
        </p:txBody>
      </p:sp>
    </p:spTree>
    <p:extLst>
      <p:ext uri="{BB962C8B-B14F-4D97-AF65-F5344CB8AC3E}">
        <p14:creationId xmlns:p14="http://schemas.microsoft.com/office/powerpoint/2010/main" val="3082611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8E014-A6E5-EE3F-88BE-611579B3C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Asimilace a akomodace znalostí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5BBD6-A01D-6CE5-3576-BB05B95C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47" y="2311879"/>
            <a:ext cx="11309229" cy="4308377"/>
          </a:xfrm>
        </p:spPr>
        <p:txBody>
          <a:bodyPr>
            <a:normAutofit/>
          </a:bodyPr>
          <a:lstStyle/>
          <a:p>
            <a:r>
              <a:rPr lang="en-US" sz="2800" dirty="0" err="1"/>
              <a:t>Asimilace</a:t>
            </a:r>
            <a:endParaRPr lang="cs-CZ" sz="2800" dirty="0"/>
          </a:p>
          <a:p>
            <a:pPr lvl="1"/>
            <a:r>
              <a:rPr lang="en-US" sz="2400" dirty="0" err="1"/>
              <a:t>nově</a:t>
            </a:r>
            <a:r>
              <a:rPr lang="en-US" sz="2400" dirty="0"/>
              <a:t> </a:t>
            </a:r>
            <a:r>
              <a:rPr lang="en-US" sz="2400" dirty="0" err="1"/>
              <a:t>přicházející</a:t>
            </a:r>
            <a:r>
              <a:rPr lang="en-US" sz="2400" dirty="0"/>
              <a:t> </a:t>
            </a:r>
            <a:r>
              <a:rPr lang="en-US" sz="2400" dirty="0" err="1"/>
              <a:t>poznatek</a:t>
            </a:r>
            <a:r>
              <a:rPr lang="en-US" sz="2400" dirty="0"/>
              <a:t> je v </a:t>
            </a:r>
            <a:r>
              <a:rPr lang="en-US" sz="2400" dirty="0" err="1"/>
              <a:t>souladu</a:t>
            </a:r>
            <a:r>
              <a:rPr lang="en-US" sz="2400" dirty="0"/>
              <a:t> s </a:t>
            </a:r>
            <a:r>
              <a:rPr lang="en-US" sz="2400" dirty="0" err="1"/>
              <a:t>dosavadním</a:t>
            </a:r>
            <a:r>
              <a:rPr lang="en-US" sz="2400" dirty="0"/>
              <a:t> </a:t>
            </a:r>
            <a:r>
              <a:rPr lang="en-US" sz="2400" dirty="0" err="1"/>
              <a:t>vnitřním</a:t>
            </a:r>
            <a:r>
              <a:rPr lang="en-US" sz="2400" dirty="0"/>
              <a:t> </a:t>
            </a:r>
            <a:r>
              <a:rPr lang="en-US" sz="2400" dirty="0" err="1"/>
              <a:t>poznatkovým</a:t>
            </a:r>
            <a:r>
              <a:rPr lang="en-US" sz="2400" dirty="0"/>
              <a:t> </a:t>
            </a:r>
            <a:r>
              <a:rPr lang="en-US" sz="2400" dirty="0" err="1"/>
              <a:t>systémem</a:t>
            </a:r>
            <a:r>
              <a:rPr lang="en-US" sz="2400" dirty="0"/>
              <a:t> </a:t>
            </a:r>
            <a:r>
              <a:rPr lang="cs-CZ" sz="2400" dirty="0"/>
              <a:t>ž</a:t>
            </a:r>
            <a:r>
              <a:rPr lang="en-US" sz="2400" dirty="0" err="1"/>
              <a:t>áka</a:t>
            </a:r>
            <a:r>
              <a:rPr lang="en-US" sz="2400" dirty="0"/>
              <a:t>, </a:t>
            </a:r>
            <a:r>
              <a:rPr lang="en-US" sz="2400" dirty="0" err="1"/>
              <a:t>nenarušuje</a:t>
            </a:r>
            <a:r>
              <a:rPr lang="en-US" sz="2400" dirty="0"/>
              <a:t> </a:t>
            </a:r>
            <a:r>
              <a:rPr lang="en-US" sz="2400" dirty="0" err="1"/>
              <a:t>vnitřní</a:t>
            </a:r>
            <a:r>
              <a:rPr lang="en-US" sz="2400" dirty="0"/>
              <a:t> </a:t>
            </a:r>
            <a:r>
              <a:rPr lang="en-US" sz="2400" dirty="0" err="1"/>
              <a:t>spojitost</a:t>
            </a:r>
            <a:r>
              <a:rPr lang="en-US" sz="2400" dirty="0"/>
              <a:t>, je </a:t>
            </a:r>
            <a:r>
              <a:rPr lang="en-US" sz="2400" b="1" dirty="0" err="1"/>
              <a:t>zapojen</a:t>
            </a:r>
            <a:r>
              <a:rPr lang="en-US" sz="2400" b="1" dirty="0"/>
              <a:t> do ji</a:t>
            </a:r>
            <a:r>
              <a:rPr lang="cs-CZ" sz="2400" b="1" dirty="0"/>
              <a:t>ž</a:t>
            </a:r>
            <a:r>
              <a:rPr lang="en-US" sz="2400" b="1" dirty="0"/>
              <a:t> </a:t>
            </a:r>
            <a:r>
              <a:rPr lang="en-US" sz="2400" b="1" dirty="0" err="1"/>
              <a:t>stávajících</a:t>
            </a:r>
            <a:r>
              <a:rPr lang="en-US" sz="2400" b="1" dirty="0"/>
              <a:t> </a:t>
            </a:r>
            <a:r>
              <a:rPr lang="en-US" sz="2400" b="1" dirty="0" err="1"/>
              <a:t>struktur</a:t>
            </a:r>
            <a:r>
              <a:rPr lang="en-US" sz="2400" dirty="0"/>
              <a:t>.</a:t>
            </a:r>
            <a:endParaRPr lang="cs-CZ" sz="2400" dirty="0"/>
          </a:p>
          <a:p>
            <a:r>
              <a:rPr lang="en-US" sz="2800" dirty="0" err="1"/>
              <a:t>Akomodace</a:t>
            </a:r>
            <a:endParaRPr lang="cs-CZ" sz="2800" dirty="0"/>
          </a:p>
          <a:p>
            <a:pPr lvl="1"/>
            <a:r>
              <a:rPr lang="en-US" sz="2400" dirty="0" err="1"/>
              <a:t>nový</a:t>
            </a:r>
            <a:r>
              <a:rPr lang="en-US" sz="2400" dirty="0"/>
              <a:t> </a:t>
            </a:r>
            <a:r>
              <a:rPr lang="en-US" sz="2400" dirty="0" err="1"/>
              <a:t>poznatek</a:t>
            </a:r>
            <a:r>
              <a:rPr lang="en-US" sz="2400" dirty="0"/>
              <a:t> je v </a:t>
            </a:r>
            <a:r>
              <a:rPr lang="en-US" sz="2400" dirty="0" err="1"/>
              <a:t>rozporu</a:t>
            </a:r>
            <a:r>
              <a:rPr lang="en-US" sz="2400" dirty="0"/>
              <a:t> s </a:t>
            </a:r>
            <a:r>
              <a:rPr lang="en-US" sz="2400" dirty="0" err="1"/>
              <a:t>vnitřním</a:t>
            </a:r>
            <a:r>
              <a:rPr lang="en-US" sz="2400" dirty="0"/>
              <a:t> </a:t>
            </a:r>
            <a:r>
              <a:rPr lang="en-US" sz="2400" dirty="0" err="1"/>
              <a:t>poznatkovým</a:t>
            </a:r>
            <a:r>
              <a:rPr lang="en-US" sz="2400" dirty="0"/>
              <a:t> </a:t>
            </a:r>
            <a:r>
              <a:rPr lang="en-US" sz="2400" dirty="0" err="1"/>
              <a:t>systémem</a:t>
            </a:r>
            <a:endParaRPr lang="cs-CZ" sz="2400" dirty="0"/>
          </a:p>
          <a:p>
            <a:pPr lvl="1"/>
            <a:r>
              <a:rPr lang="en-US" sz="2400" b="1" dirty="0" err="1"/>
              <a:t>vnitřní</a:t>
            </a:r>
            <a:r>
              <a:rPr lang="en-US" sz="2400" b="1" dirty="0"/>
              <a:t> </a:t>
            </a:r>
            <a:r>
              <a:rPr lang="en-US" sz="2400" b="1" dirty="0" err="1"/>
              <a:t>poznatkový</a:t>
            </a:r>
            <a:r>
              <a:rPr lang="en-US" sz="2400" b="1" dirty="0"/>
              <a:t> </a:t>
            </a:r>
            <a:r>
              <a:rPr lang="en-US" sz="2400" b="1" dirty="0" err="1"/>
              <a:t>systém</a:t>
            </a:r>
            <a:r>
              <a:rPr lang="en-US" sz="2400" b="1" dirty="0"/>
              <a:t> je </a:t>
            </a:r>
            <a:r>
              <a:rPr lang="en-US" sz="2400" b="1" dirty="0" err="1"/>
              <a:t>pozměněn</a:t>
            </a:r>
            <a:r>
              <a:rPr lang="en-US" sz="2400" dirty="0"/>
              <a:t>, </a:t>
            </a:r>
            <a:r>
              <a:rPr lang="en-US" sz="2400" dirty="0" err="1"/>
              <a:t>přizpůsoben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, aby </a:t>
            </a:r>
            <a:r>
              <a:rPr lang="en-US" sz="2400" dirty="0" err="1"/>
              <a:t>byl</a:t>
            </a:r>
            <a:r>
              <a:rPr lang="en-US" sz="2400" dirty="0"/>
              <a:t> v </a:t>
            </a:r>
            <a:r>
              <a:rPr lang="en-US" sz="2400" dirty="0" err="1"/>
              <a:t>souladu</a:t>
            </a:r>
            <a:r>
              <a:rPr lang="en-US" sz="2400" dirty="0"/>
              <a:t> s </a:t>
            </a:r>
            <a:r>
              <a:rPr lang="en-US" sz="2400" dirty="0" err="1"/>
              <a:t>novým</a:t>
            </a:r>
            <a:r>
              <a:rPr lang="en-US" sz="2400" dirty="0"/>
              <a:t> </a:t>
            </a:r>
            <a:r>
              <a:rPr lang="en-US" sz="2400" dirty="0" err="1"/>
              <a:t>poznatkem</a:t>
            </a:r>
            <a:r>
              <a:rPr lang="en-US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3905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DEA9-047B-5E86-9DBE-9809C195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ZÁSADY A POSTUPY PRO ZMĚNU POJETÍ UČIVA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AB8BF-7AC9-1410-59F4-0224CA146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2468880"/>
            <a:ext cx="10974870" cy="3959352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nespokojenost</a:t>
            </a:r>
            <a:r>
              <a:rPr lang="en-US" sz="2400" b="1" dirty="0"/>
              <a:t> </a:t>
            </a:r>
            <a:r>
              <a:rPr lang="cs-CZ" sz="2400" b="1" dirty="0"/>
              <a:t>ž</a:t>
            </a:r>
            <a:r>
              <a:rPr lang="en-US" sz="2400" b="1" dirty="0" err="1"/>
              <a:t>áka</a:t>
            </a:r>
            <a:r>
              <a:rPr lang="en-US" sz="2400" b="1" dirty="0"/>
              <a:t> s </a:t>
            </a:r>
            <a:r>
              <a:rPr lang="en-US" sz="2400" b="1" dirty="0" err="1"/>
              <a:t>dosavadním</a:t>
            </a:r>
            <a:r>
              <a:rPr lang="en-US" sz="2400" b="1" dirty="0"/>
              <a:t> </a:t>
            </a:r>
            <a:r>
              <a:rPr lang="en-US" sz="2400" b="1" dirty="0" err="1"/>
              <a:t>pojetím</a:t>
            </a:r>
            <a:r>
              <a:rPr lang="en-US" sz="2400" b="1" dirty="0"/>
              <a:t> </a:t>
            </a:r>
            <a:r>
              <a:rPr lang="en-US" sz="2400" b="1" dirty="0" err="1"/>
              <a:t>učiva</a:t>
            </a:r>
            <a:r>
              <a:rPr lang="en-US" sz="2400" b="1" dirty="0"/>
              <a:t> - </a:t>
            </a:r>
            <a:r>
              <a:rPr lang="en-US" sz="2400" b="1" dirty="0" err="1"/>
              <a:t>motivace</a:t>
            </a:r>
            <a:r>
              <a:rPr lang="en-US" sz="2400" dirty="0"/>
              <a:t>.</a:t>
            </a:r>
            <a:endParaRPr lang="cs-CZ" sz="2400" dirty="0"/>
          </a:p>
          <a:p>
            <a:pPr lvl="1"/>
            <a:r>
              <a:rPr lang="en-US" sz="2400" dirty="0"/>
              <a:t>(</a:t>
            </a:r>
            <a:r>
              <a:rPr lang="en-US" sz="2400" dirty="0" err="1"/>
              <a:t>Dítě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nenásilně</a:t>
            </a:r>
            <a:r>
              <a:rPr lang="en-US" sz="2400" dirty="0"/>
              <a:t> </a:t>
            </a:r>
            <a:r>
              <a:rPr lang="en-US" sz="2400" dirty="0" err="1"/>
              <a:t>dospět</a:t>
            </a:r>
            <a:r>
              <a:rPr lang="en-US" sz="2400" dirty="0"/>
              <a:t> k </a:t>
            </a:r>
            <a:r>
              <a:rPr lang="en-US" sz="2400" dirty="0" err="1"/>
              <a:t>přesvědčení</a:t>
            </a:r>
            <a:r>
              <a:rPr lang="en-US" sz="2400" dirty="0"/>
              <a:t>, </a:t>
            </a:r>
            <a:r>
              <a:rPr lang="cs-CZ" sz="2400" dirty="0"/>
              <a:t>ž</a:t>
            </a:r>
            <a:r>
              <a:rPr lang="en-US" sz="2400" dirty="0"/>
              <a:t>e je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v </a:t>
            </a:r>
            <a:r>
              <a:rPr lang="en-US" sz="2400" dirty="0" err="1"/>
              <a:t>rozporu</a:t>
            </a:r>
            <a:r>
              <a:rPr lang="en-US" sz="2400" dirty="0"/>
              <a:t> se </a:t>
            </a:r>
            <a:r>
              <a:rPr lang="en-US" sz="2400" dirty="0" err="1"/>
              <a:t>skutečností</a:t>
            </a:r>
            <a:r>
              <a:rPr lang="en-US" sz="2400" dirty="0"/>
              <a:t>)</a:t>
            </a:r>
            <a:endParaRPr lang="cs-CZ" sz="2400" dirty="0"/>
          </a:p>
          <a:p>
            <a:r>
              <a:rPr lang="en-US" sz="2400" dirty="0" err="1"/>
              <a:t>nové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</a:t>
            </a:r>
            <a:r>
              <a:rPr lang="en-US" sz="2400" dirty="0" err="1"/>
              <a:t>podáno</a:t>
            </a:r>
            <a:r>
              <a:rPr lang="en-US" sz="2400" dirty="0"/>
              <a:t> </a:t>
            </a:r>
            <a:r>
              <a:rPr lang="en-US" sz="2400" b="1" dirty="0" err="1"/>
              <a:t>srozumitelně</a:t>
            </a:r>
            <a:endParaRPr lang="cs-CZ" sz="2400" b="1" dirty="0"/>
          </a:p>
          <a:p>
            <a:r>
              <a:rPr lang="en-US" sz="2400" dirty="0" err="1"/>
              <a:t>nové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</a:t>
            </a:r>
            <a:r>
              <a:rPr lang="en-US" sz="2400" b="1" dirty="0" err="1"/>
              <a:t>přesvědčivé</a:t>
            </a:r>
            <a:r>
              <a:rPr lang="en-US" sz="2400" dirty="0"/>
              <a:t> a pro </a:t>
            </a:r>
            <a:r>
              <a:rPr lang="cs-CZ" sz="2400" dirty="0"/>
              <a:t>ž</a:t>
            </a:r>
            <a:r>
              <a:rPr lang="en-US" sz="2400" dirty="0" err="1"/>
              <a:t>áka</a:t>
            </a:r>
            <a:r>
              <a:rPr lang="en-US" sz="2400" dirty="0"/>
              <a:t> </a:t>
            </a:r>
            <a:r>
              <a:rPr lang="en-US" sz="2400" b="1" dirty="0" err="1"/>
              <a:t>přijatelné</a:t>
            </a:r>
            <a:endParaRPr lang="cs-CZ" sz="2400" dirty="0"/>
          </a:p>
          <a:p>
            <a:r>
              <a:rPr lang="en-US" sz="2400" dirty="0" err="1"/>
              <a:t>nové</a:t>
            </a:r>
            <a:r>
              <a:rPr lang="en-US" sz="2400" dirty="0"/>
              <a:t> </a:t>
            </a:r>
            <a:r>
              <a:rPr lang="en-US" sz="2400" dirty="0" err="1"/>
              <a:t>pojetí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pro </a:t>
            </a:r>
            <a:r>
              <a:rPr lang="cs-CZ" sz="2400" dirty="0"/>
              <a:t>ž</a:t>
            </a:r>
            <a:r>
              <a:rPr lang="en-US" sz="2400" dirty="0" err="1"/>
              <a:t>áka</a:t>
            </a:r>
            <a:r>
              <a:rPr lang="en-US" sz="2400" dirty="0"/>
              <a:t> </a:t>
            </a:r>
            <a:r>
              <a:rPr lang="en-US" sz="2400" b="1" dirty="0"/>
              <a:t>u</a:t>
            </a:r>
            <a:r>
              <a:rPr lang="cs-CZ" sz="2400" b="1" dirty="0"/>
              <a:t>ž</a:t>
            </a:r>
            <a:r>
              <a:rPr lang="en-US" sz="2400" b="1" dirty="0" err="1"/>
              <a:t>itečné</a:t>
            </a:r>
            <a:r>
              <a:rPr lang="en-US" sz="2400" b="1" dirty="0"/>
              <a:t>, </a:t>
            </a:r>
            <a:r>
              <a:rPr lang="en-US" sz="2400" b="1" dirty="0" err="1"/>
              <a:t>pou</a:t>
            </a:r>
            <a:r>
              <a:rPr lang="cs-CZ" sz="2400" b="1" dirty="0"/>
              <a:t>ž</a:t>
            </a:r>
            <a:r>
              <a:rPr lang="en-US" sz="2400" b="1" dirty="0" err="1"/>
              <a:t>itelné</a:t>
            </a:r>
            <a:endParaRPr lang="cs-CZ" sz="2400" b="1" dirty="0"/>
          </a:p>
          <a:p>
            <a:r>
              <a:rPr lang="en-US" sz="2400" b="1" dirty="0" err="1"/>
              <a:t>Ověřitelné</a:t>
            </a:r>
            <a:r>
              <a:rPr lang="en-US" sz="2400" b="1" dirty="0"/>
              <a:t> </a:t>
            </a:r>
            <a:r>
              <a:rPr lang="en-US" sz="2400" b="1" dirty="0" err="1"/>
              <a:t>vlastní</a:t>
            </a:r>
            <a:r>
              <a:rPr lang="en-US" sz="2400" b="1" dirty="0"/>
              <a:t> </a:t>
            </a:r>
            <a:r>
              <a:rPr lang="en-US" sz="2400" b="1" dirty="0" err="1"/>
              <a:t>experimentací</a:t>
            </a:r>
            <a:r>
              <a:rPr lang="en-US" sz="2400" b="1" dirty="0"/>
              <a:t>, </a:t>
            </a:r>
            <a:r>
              <a:rPr lang="en-US" sz="2400" b="1" dirty="0" err="1"/>
              <a:t>činností</a:t>
            </a:r>
            <a:r>
              <a:rPr lang="en-US" sz="2400" b="1" dirty="0"/>
              <a:t>, </a:t>
            </a:r>
            <a:r>
              <a:rPr lang="en-US" sz="2400" b="1" dirty="0" err="1"/>
              <a:t>aktivitou</a:t>
            </a:r>
            <a:r>
              <a:rPr lang="en-US" sz="2400" b="1" dirty="0"/>
              <a:t> </a:t>
            </a:r>
            <a:r>
              <a:rPr lang="cs-CZ" sz="2400" b="1" dirty="0"/>
              <a:t>ž</a:t>
            </a:r>
            <a:r>
              <a:rPr lang="en-US" sz="2400" b="1" dirty="0" err="1"/>
              <a:t>áka</a:t>
            </a:r>
            <a:r>
              <a:rPr lang="en-US" sz="2400" b="1" dirty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98586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EB35-BC8E-8953-7300-9FF9C6B4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Dětské pojetí různých fenoménů - výzkumy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BBEA9-9A98-6587-03AF-E0E634E8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97" y="2359151"/>
            <a:ext cx="10955546" cy="44384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Život  (</a:t>
            </a:r>
            <a:r>
              <a:rPr lang="cs-CZ" sz="2000" dirty="0" err="1"/>
              <a:t>Doulík</a:t>
            </a:r>
            <a:r>
              <a:rPr lang="cs-CZ" sz="2000" dirty="0"/>
              <a:t>, Škoda, </a:t>
            </a:r>
            <a:r>
              <a:rPr lang="cs-CZ" sz="2000" dirty="0" err="1"/>
              <a:t>Hajer</a:t>
            </a:r>
            <a:r>
              <a:rPr lang="cs-CZ" sz="2000" dirty="0"/>
              <a:t>-Mullerová,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Fotosyntéza ( Osuská, </a:t>
            </a:r>
            <a:r>
              <a:rPr lang="cs-CZ" sz="2000" dirty="0" err="1"/>
              <a:t>Pupala</a:t>
            </a:r>
            <a:r>
              <a:rPr lang="cs-CZ" sz="2000" dirty="0"/>
              <a:t>, 1997)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Ekosystém (</a:t>
            </a:r>
            <a:r>
              <a:rPr lang="cs-CZ" sz="2000" dirty="0" err="1"/>
              <a:t>Jelemenská</a:t>
            </a:r>
            <a:r>
              <a:rPr lang="cs-CZ" sz="2000" dirty="0"/>
              <a:t>, 2007)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Zeměkoule (</a:t>
            </a:r>
            <a:r>
              <a:rPr lang="cs-CZ" sz="2000" dirty="0" err="1"/>
              <a:t>Vosniadou</a:t>
            </a:r>
            <a:r>
              <a:rPr lang="cs-CZ" sz="2000" dirty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Mapa Evropy (</a:t>
            </a:r>
            <a:r>
              <a:rPr lang="cs-CZ" sz="2000" dirty="0" err="1"/>
              <a:t>Gavora</a:t>
            </a:r>
            <a:r>
              <a:rPr lang="cs-CZ" sz="2000" dirty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Zdraví a nemoc (Mareš, 1993, Mareš 2003, Dvořáková 2007, Librová 2007,)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Zdraví a nemoc, rakovina, smrt (</a:t>
            </a:r>
            <a:r>
              <a:rPr lang="cs-CZ" sz="2000" dirty="0" err="1"/>
              <a:t>Žaloudíková</a:t>
            </a:r>
            <a:r>
              <a:rPr lang="cs-CZ" sz="2000" dirty="0"/>
              <a:t>, 2013, 2014, 2015)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Pacientovo pojetí zdraví (Vachková, Mareš, 2009, 2010)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Energie, hoření, hustota, jed, droga, plast  (Škoda, </a:t>
            </a:r>
            <a:r>
              <a:rPr lang="cs-CZ" sz="2000" dirty="0" err="1"/>
              <a:t>Doulík</a:t>
            </a:r>
            <a:r>
              <a:rPr lang="cs-CZ" sz="2000" dirty="0"/>
              <a:t>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Tělesné postižení (Hladíková, 2012)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Žákovské </a:t>
            </a:r>
            <a:r>
              <a:rPr lang="cs-CZ" sz="2000" dirty="0" err="1"/>
              <a:t>miskoncepce</a:t>
            </a:r>
            <a:r>
              <a:rPr lang="cs-CZ" sz="2000" dirty="0"/>
              <a:t> přírodovědného učiva (</a:t>
            </a:r>
            <a:r>
              <a:rPr lang="cs-CZ" sz="2000" dirty="0" err="1"/>
              <a:t>Kubiatko</a:t>
            </a:r>
            <a:r>
              <a:rPr lang="cs-CZ" sz="2000" dirty="0"/>
              <a:t> et al, 2007) Ptáci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598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2084-EC9A-90A3-1401-E64F3629A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F5ABD-6C42-82FA-BF9A-88C482554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/>
              <a:t>ČÁP, J., Mareš, J. </a:t>
            </a:r>
            <a:r>
              <a:rPr lang="cs-CZ" sz="2000" i="1" dirty="0"/>
              <a:t>Psychologie pro učitele</a:t>
            </a:r>
            <a:r>
              <a:rPr lang="cs-CZ" sz="2000" dirty="0"/>
              <a:t>. Vyd. 1. Praha: Portál, 2007, </a:t>
            </a:r>
            <a:r>
              <a:rPr lang="cs-CZ" sz="2000" b="1" dirty="0"/>
              <a:t>s. 411-440</a:t>
            </a:r>
            <a:r>
              <a:rPr lang="cs-CZ" sz="2000" dirty="0"/>
              <a:t>. </a:t>
            </a:r>
          </a:p>
          <a:p>
            <a:pPr lvl="0"/>
            <a:r>
              <a:rPr lang="cs-CZ" sz="2000" dirty="0"/>
              <a:t>ŠKODA, Jiří a Pavel DOULÍK. </a:t>
            </a:r>
            <a:r>
              <a:rPr lang="cs-CZ" sz="2000" i="1" dirty="0"/>
              <a:t>Psychodidaktika: metody efektivního a smysluplného učení a vyučování</a:t>
            </a:r>
            <a:r>
              <a:rPr lang="cs-CZ" sz="2000" dirty="0"/>
              <a:t>. Vyd. 1. Praha: Grada, 2011</a:t>
            </a:r>
            <a:r>
              <a:rPr lang="cs-CZ" sz="2000" b="1" dirty="0"/>
              <a:t>. s. 87-121</a:t>
            </a:r>
            <a:r>
              <a:rPr lang="cs-CZ" sz="2000" dirty="0"/>
              <a:t>.</a:t>
            </a:r>
          </a:p>
          <a:p>
            <a:r>
              <a:rPr lang="cs-CZ" sz="2000" dirty="0"/>
              <a:t>Mareš, J. </a:t>
            </a:r>
            <a:r>
              <a:rPr lang="cs-CZ" sz="2000" i="1" dirty="0"/>
              <a:t>Pedagogická psychologie. Praha: Portál, 2013. </a:t>
            </a:r>
            <a:r>
              <a:rPr lang="cs-CZ" sz="2000" b="1" i="1" dirty="0"/>
              <a:t>s. 388-427</a:t>
            </a:r>
            <a:r>
              <a:rPr lang="cs-CZ" sz="2000" i="1" dirty="0"/>
              <a:t>.</a:t>
            </a:r>
          </a:p>
          <a:p>
            <a:r>
              <a:rPr lang="cs-CZ" sz="2000" dirty="0" err="1"/>
              <a:t>Doulík</a:t>
            </a:r>
            <a:r>
              <a:rPr lang="cs-CZ" sz="2000" dirty="0"/>
              <a:t>, P</a:t>
            </a:r>
            <a:r>
              <a:rPr lang="cs-CZ" sz="2000" i="1" dirty="0"/>
              <a:t>. </a:t>
            </a:r>
            <a:r>
              <a:rPr lang="cs-CZ" sz="2000" dirty="0"/>
              <a:t>Geneze dětských pojetí vybraných fenoménů. </a:t>
            </a:r>
            <a:r>
              <a:rPr lang="cs-CZ" sz="2000" i="1" dirty="0"/>
              <a:t>Studia </a:t>
            </a:r>
            <a:r>
              <a:rPr lang="cs-CZ" sz="2000" i="1" dirty="0" err="1"/>
              <a:t>Paedagogika</a:t>
            </a:r>
            <a:r>
              <a:rPr lang="cs-CZ" sz="2000" i="1" dirty="0"/>
              <a:t>, </a:t>
            </a:r>
            <a:r>
              <a:rPr lang="cs-CZ" sz="2000" dirty="0"/>
              <a:t>Ústí </a:t>
            </a:r>
            <a:r>
              <a:rPr lang="cs-CZ" sz="2000" dirty="0" err="1"/>
              <a:t>n.L.</a:t>
            </a:r>
            <a:r>
              <a:rPr lang="cs-CZ" sz="2000" dirty="0"/>
              <a:t>, 2005. ISBN 80-7044-697-8.</a:t>
            </a:r>
            <a:endParaRPr lang="cs-CZ" sz="2000" dirty="0">
              <a:latin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67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CECD-B021-7100-937C-11BB2E53D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21F66-E64D-7287-02B8-6403E6B8F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Setkali jste již někdy s pojmem dětská pojetí?</a:t>
            </a:r>
          </a:p>
          <a:p>
            <a:r>
              <a:rPr lang="cs-CZ" sz="2400" dirty="0"/>
              <a:t>Jak rozumíte pojmu dětská pojetí?</a:t>
            </a:r>
          </a:p>
          <a:p>
            <a:r>
              <a:rPr lang="cs-CZ" sz="2400" dirty="0"/>
              <a:t>Napadá vás proč je náročné se touto problematikou zabývat?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18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0A15A-9005-E8FF-ECC1-97C60D86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Stručné opakování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D9846-64A8-D097-6492-7F8CB363D7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Kognitivní vývoj v předškolním a mladším školním věku</a:t>
            </a:r>
          </a:p>
        </p:txBody>
      </p:sp>
    </p:spTree>
    <p:extLst>
      <p:ext uri="{BB962C8B-B14F-4D97-AF65-F5344CB8AC3E}">
        <p14:creationId xmlns:p14="http://schemas.microsoft.com/office/powerpoint/2010/main" val="408962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56AFB-EDDF-B997-5A25-35E7B3C4C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myšlení v předškolním věku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A5D08-B403-1B49-6F16-439B93E8E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221992"/>
            <a:ext cx="11430000" cy="3843528"/>
          </a:xfrm>
        </p:spPr>
        <p:txBody>
          <a:bodyPr>
            <a:normAutofit/>
          </a:bodyPr>
          <a:lstStyle/>
          <a:p>
            <a:r>
              <a:rPr lang="cs-CZ" sz="2200" dirty="0"/>
              <a:t>egocentrismus - dítě ulpívá při svých soudech na subjektivním pohledu </a:t>
            </a:r>
          </a:p>
          <a:p>
            <a:r>
              <a:rPr lang="cs-CZ" sz="2200" dirty="0" err="1"/>
              <a:t>fenomenismus</a:t>
            </a:r>
            <a:r>
              <a:rPr lang="cs-CZ" sz="2200" dirty="0"/>
              <a:t> - dítě je fixováno na nějakou představu reality a odmítá ji opustit</a:t>
            </a:r>
          </a:p>
          <a:p>
            <a:r>
              <a:rPr lang="cs-CZ" sz="2200" dirty="0"/>
              <a:t>magičnost - interpretace světa je zjednodušována fantazií</a:t>
            </a:r>
          </a:p>
          <a:p>
            <a:r>
              <a:rPr lang="cs-CZ" sz="2200" dirty="0"/>
              <a:t>absolutismus - dítě je přesvědčeno, že každé tvrzení je konečné</a:t>
            </a:r>
          </a:p>
          <a:p>
            <a:r>
              <a:rPr lang="cs-CZ" sz="2200" dirty="0"/>
              <a:t>přesvědčení o tom, že svět je přesně takový, jak se mu jeví</a:t>
            </a:r>
          </a:p>
          <a:p>
            <a:r>
              <a:rPr lang="cs-CZ" sz="2200" dirty="0"/>
              <a:t>dítě hodně spoléhá na nápadné vnější znaky, přičemž ignoruje ostatní, méně nápadné vlastnosti objektů</a:t>
            </a:r>
          </a:p>
          <a:p>
            <a:r>
              <a:rPr lang="cs-CZ" sz="2200" dirty="0"/>
              <a:t>Identita dítěte nekriticky přijatá od dospělých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AD8B177-32D7-3CCC-BFAC-D4D0014FA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45109"/>
              </p:ext>
            </p:extLst>
          </p:nvPr>
        </p:nvGraphicFramePr>
        <p:xfrm>
          <a:off x="325218" y="5767560"/>
          <a:ext cx="11541564" cy="10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148">
                  <a:extLst>
                    <a:ext uri="{9D8B030D-6E8A-4147-A177-3AD203B41FA5}">
                      <a16:colId xmlns:a16="http://schemas.microsoft.com/office/drawing/2014/main" val="1752992797"/>
                    </a:ext>
                  </a:extLst>
                </a:gridCol>
                <a:gridCol w="2002392">
                  <a:extLst>
                    <a:ext uri="{9D8B030D-6E8A-4147-A177-3AD203B41FA5}">
                      <a16:colId xmlns:a16="http://schemas.microsoft.com/office/drawing/2014/main" val="3279930892"/>
                    </a:ext>
                  </a:extLst>
                </a:gridCol>
                <a:gridCol w="4352421">
                  <a:extLst>
                    <a:ext uri="{9D8B030D-6E8A-4147-A177-3AD203B41FA5}">
                      <a16:colId xmlns:a16="http://schemas.microsoft.com/office/drawing/2014/main" val="2595864546"/>
                    </a:ext>
                  </a:extLst>
                </a:gridCol>
                <a:gridCol w="3295603">
                  <a:extLst>
                    <a:ext uri="{9D8B030D-6E8A-4147-A177-3AD203B41FA5}">
                      <a16:colId xmlns:a16="http://schemas.microsoft.com/office/drawing/2014/main" val="3809891199"/>
                    </a:ext>
                  </a:extLst>
                </a:gridCol>
              </a:tblGrid>
              <a:tr h="34279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Dle Freuda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Dle </a:t>
                      </a:r>
                      <a:r>
                        <a:rPr lang="cs-CZ" dirty="0" err="1"/>
                        <a:t>Eriksona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Dle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Piageta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Dle </a:t>
                      </a:r>
                      <a:r>
                        <a:rPr lang="cs-CZ" dirty="0" err="1"/>
                        <a:t>Kohlberga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79267"/>
                  </a:ext>
                </a:extLst>
              </a:tr>
              <a:tr h="72468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Falické stádium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Iniciativa × vina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Předoperační stadium (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předpojmové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symbolické)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Prekonvenční úroveň morálky – trest a odměna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8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89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2D66-81B7-23F4-BE55-73F2910D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kognitivních schopností: předškolní věk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67F62-84EB-50DC-7D34-9F6B7F46E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389517"/>
            <a:ext cx="10671048" cy="4313208"/>
          </a:xfrm>
        </p:spPr>
        <p:txBody>
          <a:bodyPr>
            <a:normAutofit fontScale="85000" lnSpcReduction="10000"/>
          </a:bodyPr>
          <a:lstStyle/>
          <a:p>
            <a:r>
              <a:rPr lang="cs-CZ" sz="2800" dirty="0"/>
              <a:t>Schopnost klasifikace (</a:t>
            </a:r>
            <a:r>
              <a:rPr lang="cs-CZ" sz="2800" dirty="0" err="1"/>
              <a:t>Piaget</a:t>
            </a:r>
            <a:r>
              <a:rPr lang="cs-CZ" sz="2800" dirty="0"/>
              <a:t>)</a:t>
            </a:r>
          </a:p>
          <a:p>
            <a:pPr lvl="1"/>
            <a:r>
              <a:rPr lang="cs-CZ" sz="2400" dirty="0"/>
              <a:t>1. stadium: 2,5 až 5 let - děti </a:t>
            </a:r>
            <a:r>
              <a:rPr lang="cs-CZ" sz="2400" dirty="0" err="1"/>
              <a:t>grupují</a:t>
            </a:r>
            <a:r>
              <a:rPr lang="cs-CZ" sz="2400" dirty="0"/>
              <a:t> položky podle tvaru nebo typu.  Ale pouze jen na základě jednoho z nich. Ne obojí.</a:t>
            </a:r>
          </a:p>
          <a:p>
            <a:pPr lvl="1"/>
            <a:r>
              <a:rPr lang="cs-CZ" sz="2400" dirty="0"/>
              <a:t>2. stadium: 5 až 7 až 8 let - děti jsou schopny třídit podle podobnosti a změnit kritérium. Jednu skupinu rozdělí podle barvy a druhou podle tvaru. </a:t>
            </a:r>
          </a:p>
          <a:p>
            <a:pPr lvl="1"/>
            <a:r>
              <a:rPr lang="cs-CZ" sz="2400" dirty="0"/>
              <a:t>3. stadium: od 7 až 8 let výš - již jde o stadium konkrétních operací. Již se jedná o skutečnou klasifikaci. Vytvoří si plán. Zařadí ihned dvě kritéria. Tedy jak barvu, tak i tvar a tak hned třídí.</a:t>
            </a:r>
          </a:p>
          <a:p>
            <a:r>
              <a:rPr lang="cs-CZ" sz="2800" dirty="0"/>
              <a:t>Kolem šesti let by měla být dokončena funkční dominance hemisfér pravé či levé. Mluvíme o tzv. lateralitě.</a:t>
            </a:r>
          </a:p>
          <a:p>
            <a:r>
              <a:rPr lang="cs-CZ" sz="2800" dirty="0"/>
              <a:t>V předškolním období začíná dítě chápat počet jako jeden z možných klasifikačních kritérií.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39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EFA41-1C79-AA68-A037-22763A77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kognitivních schopností: předškolní věk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F6F02-CE58-A159-3F30-D0E5FBACC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" y="2367260"/>
            <a:ext cx="11999976" cy="449073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Děti chápou pojmy přidej, uber.  Rozezná, zda jeho sourozenec náhodou nedostal víc než ono.</a:t>
            </a:r>
          </a:p>
          <a:p>
            <a:r>
              <a:rPr lang="cs-CZ" dirty="0"/>
              <a:t>Paměť</a:t>
            </a:r>
          </a:p>
          <a:p>
            <a:pPr lvl="1"/>
            <a:r>
              <a:rPr lang="cs-CZ" sz="1900" dirty="0"/>
              <a:t>U dětí předškolního věku je znovupoznání mnohem lepší než </a:t>
            </a:r>
            <a:r>
              <a:rPr lang="cs-CZ" sz="1900" dirty="0" err="1"/>
              <a:t>znovuvybavování</a:t>
            </a:r>
            <a:r>
              <a:rPr lang="cs-CZ" sz="1900" dirty="0"/>
              <a:t>.</a:t>
            </a:r>
          </a:p>
          <a:p>
            <a:pPr lvl="1"/>
            <a:r>
              <a:rPr lang="cs-CZ" sz="1900" dirty="0"/>
              <a:t>Děti si často pamatují to, co na ně udělalo velký dojem. Lépe si pamatují vše nové a jedinečné. </a:t>
            </a:r>
          </a:p>
          <a:p>
            <a:r>
              <a:rPr lang="cs-CZ" dirty="0"/>
              <a:t>dítě nedokáže pochopit, že změna tvaru není nutně i změnou množství, nedokáže vnímat celek jako soubor částí, ulpívá na svém pohledu subjektu</a:t>
            </a:r>
          </a:p>
          <a:p>
            <a:r>
              <a:rPr lang="cs-CZ" dirty="0"/>
              <a:t>Prostor</a:t>
            </a:r>
          </a:p>
          <a:p>
            <a:pPr lvl="1"/>
            <a:r>
              <a:rPr lang="cs-CZ" sz="1900" dirty="0"/>
              <a:t>dítě přeceňuje bližší objekty na úkor vzdálenějších</a:t>
            </a:r>
          </a:p>
          <a:p>
            <a:pPr lvl="0"/>
            <a:r>
              <a:rPr lang="cs-CZ" dirty="0"/>
              <a:t>Čas </a:t>
            </a:r>
          </a:p>
          <a:p>
            <a:pPr lvl="1"/>
            <a:r>
              <a:rPr lang="cs-CZ" sz="1900" dirty="0"/>
              <a:t>dítě měří čas pomocí opakujících se jevů</a:t>
            </a:r>
          </a:p>
          <a:p>
            <a:pPr lvl="0"/>
            <a:r>
              <a:rPr lang="cs-CZ" dirty="0"/>
              <a:t>Počet </a:t>
            </a:r>
          </a:p>
          <a:p>
            <a:pPr lvl="1"/>
            <a:r>
              <a:rPr lang="cs-CZ" sz="1900" dirty="0"/>
              <a:t>množství je spíše odhadováno, číselný počet je vnímán jako vlastnost. Není zřejmé, že nelze nějaké číslo v řadě vynechat či počítat jeden objekt dvakrát, stejně jako si nemusí uvědomovat, že poslední číslo v řadě je zároveň počet všech objektů v množině.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15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8884-4541-B5DD-5662-A83E35A7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vývoj:</a:t>
            </a:r>
            <a:br>
              <a:rPr lang="cs-CZ" dirty="0"/>
            </a:br>
            <a:r>
              <a:rPr lang="cs-CZ" dirty="0"/>
              <a:t>mladší školní věk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5C177-3D43-2CA0-9858-BF288B1E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322576"/>
            <a:ext cx="10497312" cy="4535424"/>
          </a:xfrm>
        </p:spPr>
        <p:txBody>
          <a:bodyPr>
            <a:normAutofit/>
          </a:bodyPr>
          <a:lstStyle/>
          <a:p>
            <a:r>
              <a:rPr lang="cs-CZ" sz="2400" dirty="0"/>
              <a:t>Stádium konkrétních operací</a:t>
            </a:r>
          </a:p>
          <a:p>
            <a:pPr lvl="1"/>
            <a:r>
              <a:rPr lang="cs-CZ" sz="2000" dirty="0"/>
              <a:t>Zákony logiky a zkušenosti z konkrétní realitou</a:t>
            </a:r>
          </a:p>
          <a:p>
            <a:pPr lvl="1"/>
            <a:r>
              <a:rPr lang="cs-CZ" sz="2000" dirty="0"/>
              <a:t>Spíše změní své vnímání skutečnosti než názor na ní !</a:t>
            </a:r>
          </a:p>
          <a:p>
            <a:r>
              <a:rPr lang="cs-CZ" sz="2400" dirty="0"/>
              <a:t>Decentrace</a:t>
            </a:r>
          </a:p>
          <a:p>
            <a:pPr lvl="1"/>
            <a:r>
              <a:rPr lang="cs-CZ" sz="2000" dirty="0"/>
              <a:t>Používání různých úhlů pohledu, oproštění od nápadných znaků a využití více aspektů</a:t>
            </a:r>
          </a:p>
          <a:p>
            <a:r>
              <a:rPr lang="cs-CZ" sz="2400" dirty="0"/>
              <a:t>Konzervace</a:t>
            </a:r>
          </a:p>
          <a:p>
            <a:pPr lvl="1"/>
            <a:r>
              <a:rPr lang="cs-CZ" sz="2000" dirty="0"/>
              <a:t>Pochopení trvalosti objektů (např. se změnou tvaru se nemění množství)</a:t>
            </a:r>
          </a:p>
          <a:p>
            <a:r>
              <a:rPr lang="cs-CZ" sz="2400" dirty="0"/>
              <a:t>Reverzibilita (vratnost)</a:t>
            </a:r>
          </a:p>
          <a:p>
            <a:pPr lvl="1"/>
            <a:r>
              <a:rPr lang="cs-CZ" sz="2000" dirty="0"/>
              <a:t>Naše činy mění situaci a dokáží jí i vrátit zpět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854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82F6-C3A0-22A7-3D8B-D9B73BA2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Dětská pojetí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C2944-4468-6CDF-ADA1-D381F4BF09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35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378</TotalTime>
  <Words>2055</Words>
  <Application>Microsoft Office PowerPoint</Application>
  <PresentationFormat>Widescreen</PresentationFormat>
  <Paragraphs>216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Wingdings</vt:lpstr>
      <vt:lpstr>Wingdings 3</vt:lpstr>
      <vt:lpstr>Ion Boardroom</vt:lpstr>
      <vt:lpstr>Dětská pojetí</vt:lpstr>
      <vt:lpstr>Co nás dnes čeká</vt:lpstr>
      <vt:lpstr>Úvodem</vt:lpstr>
      <vt:lpstr>Stručné opakování</vt:lpstr>
      <vt:lpstr>Vývoj myšlení v předškolním věku</vt:lpstr>
      <vt:lpstr>Vývoj kognitivních schopností: předškolní věk</vt:lpstr>
      <vt:lpstr>Vývoj kognitivních schopností: předškolní věk</vt:lpstr>
      <vt:lpstr>Kognitivní vývoj: mladší školní věk</vt:lpstr>
      <vt:lpstr>Dětská pojetí</vt:lpstr>
      <vt:lpstr>Dětská pojetí </vt:lpstr>
      <vt:lpstr>Vnitřní poznatkové systémy žáků</vt:lpstr>
      <vt:lpstr>PowerPoint Presentation</vt:lpstr>
      <vt:lpstr>Dětské prekoncepty</vt:lpstr>
      <vt:lpstr>STRUKTURA dětských prekonceptů</vt:lpstr>
      <vt:lpstr>PowerPoint Presentation</vt:lpstr>
      <vt:lpstr>PowerPoint Presentation</vt:lpstr>
      <vt:lpstr>Diagnostika</vt:lpstr>
      <vt:lpstr>Ukázka </vt:lpstr>
      <vt:lpstr>Vývoj pojmu „smrt“ 1/2</vt:lpstr>
      <vt:lpstr>Vývoj pojmu „smrt“ 2/2 </vt:lpstr>
      <vt:lpstr>Praktické využití</vt:lpstr>
      <vt:lpstr>optimalizace a zefektivnění práce učitele</vt:lpstr>
      <vt:lpstr>optimalizace a zefektivnění práce učitele</vt:lpstr>
      <vt:lpstr>Využití ve výuce</vt:lpstr>
      <vt:lpstr>VÝSTAVBA POZNÁNÍ - kognitivní konflikt</vt:lpstr>
      <vt:lpstr>Asimilace a akomodace znalostí</vt:lpstr>
      <vt:lpstr>ZÁSADY A POSTUPY PRO ZMĚNU POJETÍ UČIVA </vt:lpstr>
      <vt:lpstr>Dětské pojetí různých fenoménů - výzkumy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pojetí</dc:title>
  <dc:creator>Jana Sklepníková</dc:creator>
  <cp:lastModifiedBy>Jana Sklepníková</cp:lastModifiedBy>
  <cp:revision>6</cp:revision>
  <dcterms:created xsi:type="dcterms:W3CDTF">2023-11-24T10:02:26Z</dcterms:created>
  <dcterms:modified xsi:type="dcterms:W3CDTF">2023-11-30T14:18:01Z</dcterms:modified>
</cp:coreProperties>
</file>