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0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Vybíral" userId="9e366bc5-18a1-438c-8a06-caa5a2096132" providerId="ADAL" clId="{5DB14105-452B-4DAA-AD14-66BEDE615061}"/>
    <pc:docChg chg="modSld sldOrd">
      <pc:chgData name="Petr Vybíral" userId="9e366bc5-18a1-438c-8a06-caa5a2096132" providerId="ADAL" clId="{5DB14105-452B-4DAA-AD14-66BEDE615061}" dt="2024-02-12T12:31:49.201" v="35" actId="20577"/>
      <pc:docMkLst>
        <pc:docMk/>
      </pc:docMkLst>
      <pc:sldChg chg="modSp mod">
        <pc:chgData name="Petr Vybíral" userId="9e366bc5-18a1-438c-8a06-caa5a2096132" providerId="ADAL" clId="{5DB14105-452B-4DAA-AD14-66BEDE615061}" dt="2024-02-12T12:29:11.812" v="3" actId="20577"/>
        <pc:sldMkLst>
          <pc:docMk/>
          <pc:sldMk cId="1223350595" sldId="257"/>
        </pc:sldMkLst>
        <pc:spChg chg="mod">
          <ac:chgData name="Petr Vybíral" userId="9e366bc5-18a1-438c-8a06-caa5a2096132" providerId="ADAL" clId="{5DB14105-452B-4DAA-AD14-66BEDE615061}" dt="2024-02-12T12:29:11.812" v="3" actId="20577"/>
          <ac:spMkLst>
            <pc:docMk/>
            <pc:sldMk cId="1223350595" sldId="257"/>
            <ac:spMk id="2" creationId="{00000000-0000-0000-0000-000000000000}"/>
          </ac:spMkLst>
        </pc:spChg>
      </pc:sldChg>
      <pc:sldChg chg="modSp mod">
        <pc:chgData name="Petr Vybíral" userId="9e366bc5-18a1-438c-8a06-caa5a2096132" providerId="ADAL" clId="{5DB14105-452B-4DAA-AD14-66BEDE615061}" dt="2024-02-12T12:30:28.852" v="19" actId="20577"/>
        <pc:sldMkLst>
          <pc:docMk/>
          <pc:sldMk cId="3553627338" sldId="258"/>
        </pc:sldMkLst>
        <pc:spChg chg="mod">
          <ac:chgData name="Petr Vybíral" userId="9e366bc5-18a1-438c-8a06-caa5a2096132" providerId="ADAL" clId="{5DB14105-452B-4DAA-AD14-66BEDE615061}" dt="2024-02-12T12:30:28.852" v="19" actId="20577"/>
          <ac:spMkLst>
            <pc:docMk/>
            <pc:sldMk cId="3553627338" sldId="258"/>
            <ac:spMk id="2" creationId="{00000000-0000-0000-0000-000000000000}"/>
          </ac:spMkLst>
        </pc:spChg>
      </pc:sldChg>
      <pc:sldChg chg="modSp mod">
        <pc:chgData name="Petr Vybíral" userId="9e366bc5-18a1-438c-8a06-caa5a2096132" providerId="ADAL" clId="{5DB14105-452B-4DAA-AD14-66BEDE615061}" dt="2024-02-12T12:31:49.201" v="35" actId="20577"/>
        <pc:sldMkLst>
          <pc:docMk/>
          <pc:sldMk cId="2165246911" sldId="260"/>
        </pc:sldMkLst>
        <pc:spChg chg="mod">
          <ac:chgData name="Petr Vybíral" userId="9e366bc5-18a1-438c-8a06-caa5a2096132" providerId="ADAL" clId="{5DB14105-452B-4DAA-AD14-66BEDE615061}" dt="2024-02-12T12:31:49.201" v="35" actId="20577"/>
          <ac:spMkLst>
            <pc:docMk/>
            <pc:sldMk cId="2165246911" sldId="260"/>
            <ac:spMk id="2" creationId="{00000000-0000-0000-0000-000000000000}"/>
          </ac:spMkLst>
        </pc:spChg>
      </pc:sldChg>
      <pc:sldChg chg="modSp mod">
        <pc:chgData name="Petr Vybíral" userId="9e366bc5-18a1-438c-8a06-caa5a2096132" providerId="ADAL" clId="{5DB14105-452B-4DAA-AD14-66BEDE615061}" dt="2024-02-12T12:30:42.190" v="21" actId="20577"/>
        <pc:sldMkLst>
          <pc:docMk/>
          <pc:sldMk cId="155826026" sldId="261"/>
        </pc:sldMkLst>
        <pc:spChg chg="mod">
          <ac:chgData name="Petr Vybíral" userId="9e366bc5-18a1-438c-8a06-caa5a2096132" providerId="ADAL" clId="{5DB14105-452B-4DAA-AD14-66BEDE615061}" dt="2024-02-12T12:30:42.190" v="21" actId="20577"/>
          <ac:spMkLst>
            <pc:docMk/>
            <pc:sldMk cId="155826026" sldId="261"/>
            <ac:spMk id="3" creationId="{00000000-0000-0000-0000-000000000000}"/>
          </ac:spMkLst>
        </pc:spChg>
      </pc:sldChg>
      <pc:sldChg chg="modSp mod ord">
        <pc:chgData name="Petr Vybíral" userId="9e366bc5-18a1-438c-8a06-caa5a2096132" providerId="ADAL" clId="{5DB14105-452B-4DAA-AD14-66BEDE615061}" dt="2024-02-12T12:31:40.859" v="30" actId="20577"/>
        <pc:sldMkLst>
          <pc:docMk/>
          <pc:sldMk cId="4280802626" sldId="265"/>
        </pc:sldMkLst>
        <pc:spChg chg="mod">
          <ac:chgData name="Petr Vybíral" userId="9e366bc5-18a1-438c-8a06-caa5a2096132" providerId="ADAL" clId="{5DB14105-452B-4DAA-AD14-66BEDE615061}" dt="2024-02-12T12:31:40.859" v="30" actId="20577"/>
          <ac:spMkLst>
            <pc:docMk/>
            <pc:sldMk cId="4280802626" sldId="265"/>
            <ac:spMk id="2" creationId="{9CE47DF6-A088-B8B8-8192-BBE1501252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04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32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051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838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2496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445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528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01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7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35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25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12.02.2024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13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12.02.2024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37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12.02.2024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35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22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02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BDBD7-8BB5-43F5-A65C-333F15BCD779}" type="datetimeFigureOut">
              <a:rPr lang="cs-CZ" smtClean="0"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04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ITIk03_Aplikace techniky 1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Petr Vybíral, Ph.D.</a:t>
            </a:r>
          </a:p>
        </p:txBody>
      </p:sp>
    </p:spTree>
    <p:extLst>
      <p:ext uri="{BB962C8B-B14F-4D97-AF65-F5344CB8AC3E}">
        <p14:creationId xmlns:p14="http://schemas.microsoft.com/office/powerpoint/2010/main" val="103874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6463" y="609600"/>
            <a:ext cx="5411094" cy="1320800"/>
          </a:xfrm>
        </p:spPr>
        <p:txBody>
          <a:bodyPr>
            <a:normAutofit/>
          </a:bodyPr>
          <a:lstStyle/>
          <a:p>
            <a:r>
              <a:rPr lang="cs-CZ" sz="2800" b="1" dirty="0"/>
              <a:t>Seminář 23.2. – Papírový svět</a:t>
            </a:r>
          </a:p>
        </p:txBody>
      </p:sp>
      <p:pic>
        <p:nvPicPr>
          <p:cNvPr id="5" name="Obrázek 4" descr="Obsah obrázku řetěz, obuv&#10;&#10;Popis byl vytvořen automaticky"/>
          <p:cNvPicPr>
            <a:picLocks noChangeAspect="1"/>
          </p:cNvPicPr>
          <p:nvPr/>
        </p:nvPicPr>
        <p:blipFill rotWithShape="1">
          <a:blip r:embed="rId2"/>
          <a:srcRect t="17395" b="20552"/>
          <a:stretch/>
        </p:blipFill>
        <p:spPr>
          <a:xfrm>
            <a:off x="677334" y="609600"/>
            <a:ext cx="3144597" cy="2601747"/>
          </a:xfrm>
          <a:prstGeom prst="rect">
            <a:avLst/>
          </a:prstGeom>
        </p:spPr>
      </p:pic>
      <p:sp>
        <p:nvSpPr>
          <p:cNvPr id="14" name="Isosceles Triangle 8">
            <a:extLst>
              <a:ext uri="{FF2B5EF4-FFF2-40B4-BE49-F238E27FC236}">
                <a16:creationId xmlns:a16="http://schemas.microsoft.com/office/drawing/2014/main" id="{B5B9F7B6-0E4A-4A5F-BBBA-73496FA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2394" y="2160589"/>
            <a:ext cx="5211607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dirty="0"/>
              <a:t>Seznámení se sylabem předmětu</a:t>
            </a:r>
          </a:p>
          <a:p>
            <a:pPr>
              <a:lnSpc>
                <a:spcPct val="90000"/>
              </a:lnSpc>
            </a:pPr>
            <a:r>
              <a:rPr lang="cs-CZ" dirty="0"/>
              <a:t>Přírodní a technický materiál v kontextu RVP</a:t>
            </a:r>
          </a:p>
          <a:p>
            <a:pPr>
              <a:lnSpc>
                <a:spcPct val="90000"/>
              </a:lnSpc>
            </a:pPr>
            <a:r>
              <a:rPr lang="cs-CZ" dirty="0"/>
              <a:t>Druhy papírenských materiálů</a:t>
            </a:r>
          </a:p>
          <a:p>
            <a:pPr>
              <a:lnSpc>
                <a:spcPct val="90000"/>
              </a:lnSpc>
            </a:pPr>
            <a:r>
              <a:rPr lang="cs-CZ" dirty="0"/>
              <a:t>Vybrané techniky práce s papírem - skládání, stříhání, modelování, dekorování a pletení z papíru</a:t>
            </a:r>
          </a:p>
          <a:p>
            <a:pPr>
              <a:lnSpc>
                <a:spcPct val="90000"/>
              </a:lnSpc>
            </a:pPr>
            <a:r>
              <a:rPr lang="cs-CZ" dirty="0"/>
              <a:t>Zásady bezpečnosti práce s pomůckami při práci s papírem</a:t>
            </a:r>
          </a:p>
          <a:p>
            <a:pPr>
              <a:lnSpc>
                <a:spcPct val="90000"/>
              </a:lnSpc>
            </a:pPr>
            <a:r>
              <a:rPr lang="cs-CZ" dirty="0"/>
              <a:t>Zadání seminární práce 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FF0000"/>
                </a:solidFill>
              </a:rPr>
              <a:t>Praktické cvičení - srdce z papírových ruliček</a:t>
            </a:r>
          </a:p>
          <a:p>
            <a:pPr>
              <a:lnSpc>
                <a:spcPct val="90000"/>
              </a:lnSpc>
            </a:pPr>
            <a:r>
              <a:rPr lang="cs-CZ" i="1" dirty="0">
                <a:solidFill>
                  <a:srgbClr val="FF0000"/>
                </a:solidFill>
              </a:rPr>
              <a:t>Pomůcky – tyčinkové lepidlo, 3ks reklamních letáků.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1D13AF-6D7E-42A4-BF57-BFDF66E1F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26230" y="5618029"/>
            <a:ext cx="618066" cy="228600"/>
          </a:xfrm>
          <a:prstGeom prst="rect">
            <a:avLst/>
          </a:prstGeom>
          <a:solidFill>
            <a:srgbClr val="EA2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SouvisejÃ­cÃ­ obrÃ¡zek">
            <a:extLst>
              <a:ext uri="{FF2B5EF4-FFF2-40B4-BE49-F238E27FC236}">
                <a16:creationId xmlns:a16="http://schemas.microsoft.com/office/drawing/2014/main" id="{F2C98A1A-68CC-589D-4FE1-69A63A813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" b="-6"/>
          <a:stretch/>
        </p:blipFill>
        <p:spPr bwMode="auto">
          <a:xfrm>
            <a:off x="677334" y="3439947"/>
            <a:ext cx="3144597" cy="260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35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47DF6-A088-B8B8-8192-BBE15012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463" y="609600"/>
            <a:ext cx="521753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b="1" dirty="0"/>
              <a:t>Seminář 8.3. – </a:t>
            </a:r>
            <a:r>
              <a:rPr lang="cs-CZ" sz="2800" b="1" cap="all" dirty="0"/>
              <a:t>Prvky</a:t>
            </a:r>
            <a:r>
              <a:rPr lang="cs-CZ" sz="2800" cap="all" dirty="0"/>
              <a:t> </a:t>
            </a:r>
            <a:r>
              <a:rPr lang="cs-CZ" sz="2800" b="1" cap="all" dirty="0"/>
              <a:t>lidových tradic a řemesel v PV na ZŠ</a:t>
            </a:r>
            <a:endParaRPr lang="cs-CZ" sz="2800" dirty="0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EAB00CE2-743E-4D1C-D6D8-4001FD718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" r="-6" b="7070"/>
          <a:stretch/>
        </p:blipFill>
        <p:spPr bwMode="auto">
          <a:xfrm rot="5400000">
            <a:off x="948759" y="338175"/>
            <a:ext cx="2601747" cy="314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sosceles Triangle 8">
            <a:extLst>
              <a:ext uri="{FF2B5EF4-FFF2-40B4-BE49-F238E27FC236}">
                <a16:creationId xmlns:a16="http://schemas.microsoft.com/office/drawing/2014/main" id="{B5B9F7B6-0E4A-4A5F-BBBA-73496FA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32B1C1-FB4E-9118-84D0-9C53F416D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394" y="2160589"/>
            <a:ext cx="5211607" cy="388077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Pracovní činnosti umožňují žákům prakticky si vyzkoušet činnosti a techniky, jež souvisí s pamětí našeho národa a lidovou kulturou. </a:t>
            </a:r>
          </a:p>
          <a:p>
            <a:r>
              <a:rPr lang="cs-CZ" dirty="0"/>
              <a:t>Většinou se tyto činnosti soustředí na lidové zvyky a tradice, které se vážou k jednotlivým svátkům.</a:t>
            </a:r>
          </a:p>
          <a:p>
            <a:r>
              <a:rPr lang="cs-CZ" dirty="0"/>
              <a:t>Prostředky lidové symboliky</a:t>
            </a:r>
          </a:p>
          <a:p>
            <a:r>
              <a:rPr lang="cs-CZ" dirty="0"/>
              <a:t>Náměty s prvky lidových tradic a zvyků</a:t>
            </a:r>
          </a:p>
          <a:p>
            <a:r>
              <a:rPr lang="cs-CZ" dirty="0"/>
              <a:t>Zásady bezpečnosti práce s nástroji a pomůckami při realizaci námětů </a:t>
            </a:r>
          </a:p>
          <a:p>
            <a:r>
              <a:rPr lang="cs-CZ" dirty="0">
                <a:solidFill>
                  <a:srgbClr val="FF0000"/>
                </a:solidFill>
              </a:rPr>
              <a:t>Praktické cvičení  </a:t>
            </a:r>
            <a:r>
              <a:rPr lang="cs-CZ">
                <a:solidFill>
                  <a:srgbClr val="FF0000"/>
                </a:solidFill>
              </a:rPr>
              <a:t>- Kraslice </a:t>
            </a:r>
            <a:r>
              <a:rPr lang="cs-CZ" dirty="0">
                <a:solidFill>
                  <a:srgbClr val="FF0000"/>
                </a:solidFill>
              </a:rPr>
              <a:t>technikou nešitého </a:t>
            </a:r>
            <a:r>
              <a:rPr lang="cs-CZ" dirty="0" err="1">
                <a:solidFill>
                  <a:srgbClr val="FF0000"/>
                </a:solidFill>
              </a:rPr>
              <a:t>patchworku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Pomůcky – stuha šířky 20-25mm (5m), polystyrenové vejce, špendlíky, nůžky.</a:t>
            </a:r>
          </a:p>
          <a:p>
            <a:endParaRPr lang="cs-CZ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1D13AF-6D7E-42A4-BF57-BFDF66E1F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26230" y="5618029"/>
            <a:ext cx="618066" cy="228600"/>
          </a:xfrm>
          <a:prstGeom prst="rect">
            <a:avLst/>
          </a:prstGeom>
          <a:solidFill>
            <a:srgbClr val="EA2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W poprzednim pisaÅam o kurczaku i zajÄcu zrobionych z jajek styropianowych. Oto one:          Jajka majÄ 12 cm dÅugoÅci, ozdobione sÄ techn...">
            <a:extLst>
              <a:ext uri="{FF2B5EF4-FFF2-40B4-BE49-F238E27FC236}">
                <a16:creationId xmlns:a16="http://schemas.microsoft.com/office/drawing/2014/main" id="{7834D88B-618A-DA00-7522-8CC103BA3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5" r="-6" b="326"/>
          <a:stretch/>
        </p:blipFill>
        <p:spPr bwMode="auto">
          <a:xfrm>
            <a:off x="677334" y="3439947"/>
            <a:ext cx="3144597" cy="260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80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cs-CZ" sz="3300" b="1"/>
              <a:t>Seminář 26.4. </a:t>
            </a:r>
            <a:r>
              <a:rPr lang="cs-CZ" sz="3300" b="1" dirty="0"/>
              <a:t>– Čtvero ročních období v práci s přírodninami</a:t>
            </a:r>
          </a:p>
        </p:txBody>
      </p:sp>
      <p:pic>
        <p:nvPicPr>
          <p:cNvPr id="5" name="obrázek 37" descr="http://blog.knigy.cz/wp-content/uploads/sites/3/nggallery/ruzne-dekorace/jezek03.jpg">
            <a:extLst>
              <a:ext uri="{FF2B5EF4-FFF2-40B4-BE49-F238E27FC236}">
                <a16:creationId xmlns:a16="http://schemas.microsoft.com/office/drawing/2014/main" id="{612B9AF8-8B27-817D-FC4B-008E85AE139D}"/>
              </a:ext>
            </a:extLst>
          </p:cNvPr>
          <p:cNvPicPr/>
          <p:nvPr/>
        </p:nvPicPr>
        <p:blipFill rotWithShape="1">
          <a:blip r:embed="rId2" cstate="print"/>
          <a:srcRect l="37521" t="142" r="40118" b="-2"/>
          <a:stretch/>
        </p:blipFill>
        <p:spPr bwMode="auto"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  <a:noFill/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r>
              <a:rPr lang="cs-CZ" dirty="0"/>
              <a:t>Druhy přírodnin, jejich sběr, sušení a uchovávání</a:t>
            </a:r>
          </a:p>
          <a:p>
            <a:r>
              <a:rPr lang="cs-CZ" dirty="0"/>
              <a:t>Vybrané techniky práce s přírodními materiály – vázání, pletení, lepení, navlékání apod.</a:t>
            </a:r>
          </a:p>
          <a:p>
            <a:r>
              <a:rPr lang="cs-CZ" dirty="0"/>
              <a:t>Zásady bezpečné práce při realizaci námětů z přírodních materiálů.</a:t>
            </a:r>
          </a:p>
          <a:p>
            <a:r>
              <a:rPr lang="cs-CZ" dirty="0"/>
              <a:t>Tvorba ozdob a předmětů z kávových zrn.</a:t>
            </a:r>
          </a:p>
          <a:p>
            <a:r>
              <a:rPr lang="cs-CZ" dirty="0">
                <a:solidFill>
                  <a:srgbClr val="FF0000"/>
                </a:solidFill>
              </a:rPr>
              <a:t>Praktické cvičení – kávový ježek </a:t>
            </a:r>
          </a:p>
          <a:p>
            <a:r>
              <a:rPr lang="cs-CZ" i="1" dirty="0">
                <a:solidFill>
                  <a:srgbClr val="FF0000"/>
                </a:solidFill>
              </a:rPr>
              <a:t>Pomůcky – skořápka vlašského ořechu, jutový provázek, kávová zrnka, kousek plastelíny</a:t>
            </a:r>
          </a:p>
        </p:txBody>
      </p:sp>
    </p:spTree>
    <p:extLst>
      <p:ext uri="{BB962C8B-B14F-4D97-AF65-F5344CB8AC3E}">
        <p14:creationId xmlns:p14="http://schemas.microsoft.com/office/powerpoint/2010/main" val="2165246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609600"/>
            <a:ext cx="521753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 b="1" dirty="0"/>
              <a:t>Seminář 3.5. – </a:t>
            </a:r>
            <a:r>
              <a:rPr lang="cs-CZ" sz="3100" dirty="0"/>
              <a:t>Didaktické hry a hračky v PV na ZŠ</a:t>
            </a:r>
            <a:endParaRPr lang="cs-CZ" sz="3100" b="1" dirty="0"/>
          </a:p>
        </p:txBody>
      </p:sp>
      <p:sp>
        <p:nvSpPr>
          <p:cNvPr id="44" name="Isosceles Triangle 8">
            <a:extLst>
              <a:ext uri="{FF2B5EF4-FFF2-40B4-BE49-F238E27FC236}">
                <a16:creationId xmlns:a16="http://schemas.microsoft.com/office/drawing/2014/main" id="{F19F8C88-9B7E-4596-8D09-DF90F41CA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263" y="2160589"/>
            <a:ext cx="5211607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Představení různých typů a forem didaktických her a hraček, které mají vliv na rozvoj kreativity a představivosti žáků na ZŠ. </a:t>
            </a:r>
          </a:p>
          <a:p>
            <a:pPr>
              <a:lnSpc>
                <a:spcPct val="90000"/>
              </a:lnSpc>
            </a:pPr>
            <a:r>
              <a:rPr lang="cs-CZ" dirty="0"/>
              <a:t>Zároveň je cílem kurzu nabídnout široké spektrum didaktických her vhodných k osvojení intelektových a psychomotorických dovedností při jejich realizaci v pracovním vyučování na ZŠ. </a:t>
            </a:r>
          </a:p>
          <a:p>
            <a:pPr>
              <a:lnSpc>
                <a:spcPct val="90000"/>
              </a:lnSpc>
            </a:pPr>
            <a:r>
              <a:rPr lang="cs-CZ" dirty="0"/>
              <a:t>Hry a hračky vhodné pro realizace v PV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FF0000"/>
                </a:solidFill>
              </a:rPr>
              <a:t>Praktické cvičení- </a:t>
            </a:r>
            <a:r>
              <a:rPr lang="cs-CZ" dirty="0" err="1">
                <a:solidFill>
                  <a:srgbClr val="FF0000"/>
                </a:solidFill>
              </a:rPr>
              <a:t>Tetris</a:t>
            </a:r>
            <a:r>
              <a:rPr lang="cs-CZ" dirty="0">
                <a:solidFill>
                  <a:srgbClr val="FF0000"/>
                </a:solidFill>
              </a:rPr>
              <a:t> kostka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FF0000"/>
                </a:solidFill>
              </a:rPr>
              <a:t>Pomůcky – dřevěná lišta tloušťky 12-15mm, šířka 45-50mm, délka 30cm.</a:t>
            </a:r>
          </a:p>
        </p:txBody>
      </p:sp>
      <p:pic>
        <p:nvPicPr>
          <p:cNvPr id="9" name="Obrázek 8" descr="Obsah obrázku budova, box, patro&#10;&#10;Popis byl vytvořen automaticky">
            <a:extLst>
              <a:ext uri="{FF2B5EF4-FFF2-40B4-BE49-F238E27FC236}">
                <a16:creationId xmlns:a16="http://schemas.microsoft.com/office/drawing/2014/main" id="{0828CA31-4678-0647-5640-2D90518406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1" r="2" b="12563"/>
          <a:stretch/>
        </p:blipFill>
        <p:spPr>
          <a:xfrm>
            <a:off x="6128465" y="609600"/>
            <a:ext cx="3145536" cy="1702963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FA7E2724-7FA4-B471-DE77-3EA1810750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4" r="2" b="6430"/>
          <a:stretch/>
        </p:blipFill>
        <p:spPr>
          <a:xfrm>
            <a:off x="6128465" y="2473716"/>
            <a:ext cx="3145536" cy="1702963"/>
          </a:xfrm>
          <a:prstGeom prst="rect">
            <a:avLst/>
          </a:prstGeom>
        </p:spPr>
      </p:pic>
      <p:pic>
        <p:nvPicPr>
          <p:cNvPr id="5" name="Obrázek 4" descr="Obsah obrázku stavební materiál&#10;&#10;Popis byl vytvořen automaticky">
            <a:extLst>
              <a:ext uri="{FF2B5EF4-FFF2-40B4-BE49-F238E27FC236}">
                <a16:creationId xmlns:a16="http://schemas.microsoft.com/office/drawing/2014/main" id="{781F87AC-D0D6-7959-B173-CE7C951386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" r="2" b="26047"/>
          <a:stretch/>
        </p:blipFill>
        <p:spPr>
          <a:xfrm>
            <a:off x="6128465" y="4337831"/>
            <a:ext cx="3145536" cy="170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2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Co? Seminární práce na téma Příprava na hodinu pracovního vyučování na 1. stupni na ZŠ.</a:t>
            </a:r>
          </a:p>
          <a:p>
            <a:r>
              <a:rPr lang="cs-CZ" dirty="0"/>
              <a:t>Jak? Formou prezentace vytvořte metodický list obsahující níže uvedené kategorie.</a:t>
            </a:r>
          </a:p>
          <a:p>
            <a:r>
              <a:rPr lang="cs-CZ" dirty="0"/>
              <a:t>Kolik? Rozsah cca 20 </a:t>
            </a:r>
            <a:r>
              <a:rPr lang="cs-CZ" dirty="0" err="1"/>
              <a:t>slidů</a:t>
            </a:r>
            <a:r>
              <a:rPr lang="cs-CZ" dirty="0"/>
              <a:t>.</a:t>
            </a:r>
          </a:p>
          <a:p>
            <a:r>
              <a:rPr lang="cs-CZ" dirty="0"/>
              <a:t>Kam? Seminární práci vložte do </a:t>
            </a:r>
            <a:r>
              <a:rPr lang="cs-CZ" dirty="0" err="1"/>
              <a:t>odevzdávárny</a:t>
            </a:r>
            <a:r>
              <a:rPr lang="cs-CZ" dirty="0"/>
              <a:t> IS.</a:t>
            </a:r>
          </a:p>
          <a:p>
            <a:r>
              <a:rPr lang="cs-CZ" dirty="0"/>
              <a:t>Kdy? Termín uzavření odevzdávárny – 30.5. 2024</a:t>
            </a:r>
          </a:p>
        </p:txBody>
      </p:sp>
    </p:spTree>
    <p:extLst>
      <p:ext uri="{BB962C8B-B14F-4D97-AF65-F5344CB8AC3E}">
        <p14:creationId xmlns:p14="http://schemas.microsoft.com/office/powerpoint/2010/main" val="15582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Obsahová stránka Metodického listu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1. Téma 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i="1" dirty="0"/>
              <a:t>název výrobku, jméno autora, UČO, ročník, datum)</a:t>
            </a:r>
            <a:endParaRPr lang="cs-CZ" dirty="0"/>
          </a:p>
          <a:p>
            <a:r>
              <a:rPr lang="cs-CZ" b="1" u="sng" dirty="0"/>
              <a:t>2. Stručná anotace </a:t>
            </a:r>
            <a:r>
              <a:rPr lang="cs-CZ" i="1" dirty="0"/>
              <a:t>(stručný popis o co se jedná)</a:t>
            </a:r>
            <a:endParaRPr lang="cs-CZ" dirty="0"/>
          </a:p>
          <a:p>
            <a:r>
              <a:rPr lang="cs-CZ" b="1" u="sng" dirty="0"/>
              <a:t>3. Identifikace </a:t>
            </a:r>
            <a:r>
              <a:rPr lang="cs-CZ" dirty="0"/>
              <a:t>(o jaký </a:t>
            </a:r>
            <a:r>
              <a:rPr lang="cs-CZ" i="1" dirty="0"/>
              <a:t>tematický okruh v RVP se jedná</a:t>
            </a:r>
            <a:r>
              <a:rPr lang="cs-CZ" dirty="0"/>
              <a:t>, </a:t>
            </a:r>
            <a:r>
              <a:rPr lang="cs-CZ" i="1" dirty="0"/>
              <a:t>doporučený věk žáků, časová dotace)</a:t>
            </a:r>
            <a:endParaRPr lang="cs-CZ" dirty="0"/>
          </a:p>
          <a:p>
            <a:r>
              <a:rPr lang="cs-CZ" b="1" u="sng" dirty="0"/>
              <a:t>4. Zacílení činnosti</a:t>
            </a:r>
            <a:endParaRPr lang="cs-CZ" dirty="0"/>
          </a:p>
          <a:p>
            <a:pPr lvl="0"/>
            <a:r>
              <a:rPr lang="cs-CZ" dirty="0"/>
              <a:t>co se touto činností rozvíjí - </a:t>
            </a:r>
            <a:r>
              <a:rPr lang="cs-CZ" i="1" dirty="0"/>
              <a:t>výukové cíle (kognitivní, psychomotorický, afektivní, sociální),</a:t>
            </a:r>
            <a:endParaRPr lang="cs-CZ" dirty="0"/>
          </a:p>
          <a:p>
            <a:pPr lvl="0"/>
            <a:r>
              <a:rPr lang="cs-CZ" dirty="0"/>
              <a:t>co tím chceme dosáhnout</a:t>
            </a:r>
            <a:r>
              <a:rPr lang="cs-CZ" i="1" dirty="0"/>
              <a:t>  - rozvoj klíčových kompetencí (k učení, k řešení problémů, komunikativní, sociální a interpersonální, pracovní),</a:t>
            </a:r>
            <a:endParaRPr lang="cs-CZ" dirty="0"/>
          </a:p>
          <a:p>
            <a:pPr lvl="0"/>
            <a:r>
              <a:rPr lang="cs-CZ" dirty="0"/>
              <a:t>jaký je přesah do jiných oblastí  - </a:t>
            </a:r>
            <a:r>
              <a:rPr lang="cs-CZ" i="1" dirty="0"/>
              <a:t>mezipředmětové vztahy.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2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Obsahová stránka Metodického listu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5. Přípravná část výuky</a:t>
            </a:r>
            <a:endParaRPr lang="cs-CZ" dirty="0"/>
          </a:p>
          <a:p>
            <a:pPr lvl="0"/>
            <a:r>
              <a:rPr lang="cs-CZ" dirty="0"/>
              <a:t>použité vyučovací metody</a:t>
            </a:r>
            <a:r>
              <a:rPr lang="cs-CZ" i="1" dirty="0"/>
              <a:t> - monologické, názorně-demonstrační, </a:t>
            </a:r>
            <a:r>
              <a:rPr lang="cs-CZ" i="1" dirty="0" err="1"/>
              <a:t>dovednostně</a:t>
            </a:r>
            <a:r>
              <a:rPr lang="cs-CZ" i="1" dirty="0"/>
              <a:t>-praktické, aktivizační…</a:t>
            </a:r>
            <a:endParaRPr lang="cs-CZ" dirty="0"/>
          </a:p>
          <a:p>
            <a:pPr lvl="0"/>
            <a:r>
              <a:rPr lang="cs-CZ" dirty="0"/>
              <a:t>organizační formy práce</a:t>
            </a:r>
            <a:r>
              <a:rPr lang="cs-CZ" i="1" dirty="0"/>
              <a:t>  - hromadná, individuální…</a:t>
            </a:r>
            <a:endParaRPr lang="cs-CZ" dirty="0"/>
          </a:p>
          <a:p>
            <a:pPr lvl="0"/>
            <a:r>
              <a:rPr lang="cs-CZ" i="1" dirty="0"/>
              <a:t>bezpečnostní a hygienické pokyny – na co si dát pozor z hlediska BOZP</a:t>
            </a:r>
            <a:endParaRPr lang="cs-CZ" dirty="0"/>
          </a:p>
          <a:p>
            <a:pPr lvl="0"/>
            <a:r>
              <a:rPr lang="cs-CZ" i="1" dirty="0"/>
              <a:t>motivace a návaznost na žákovo poznání – motivace směrem k žákům proč právě tento výrobek, jaké jsou vstupní vědomosti cílové skupiny žáků?</a:t>
            </a:r>
            <a:endParaRPr lang="cs-CZ" dirty="0"/>
          </a:p>
          <a:p>
            <a:pPr lvl="0"/>
            <a:r>
              <a:rPr lang="cs-CZ" i="1" dirty="0"/>
              <a:t>otázky a úlohy pro žáky – formou otázek (5-6) zjistit počáteční znalosti žáků (o materiálu, pomůckách, nářadí, nástrojích….)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6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Obsahová stránka Metodického listu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6. Pracovní postup</a:t>
            </a:r>
            <a:endParaRPr lang="cs-CZ" dirty="0"/>
          </a:p>
          <a:p>
            <a:pPr lvl="0"/>
            <a:r>
              <a:rPr lang="cs-CZ" i="1" dirty="0"/>
              <a:t>použitý materiál, nářadí, nástroje, pomůcky</a:t>
            </a:r>
            <a:endParaRPr lang="cs-CZ" dirty="0"/>
          </a:p>
          <a:p>
            <a:pPr lvl="0"/>
            <a:r>
              <a:rPr lang="cs-CZ" i="1" dirty="0"/>
              <a:t>popis pracovního postupu, fotogalerie</a:t>
            </a:r>
            <a:endParaRPr lang="cs-CZ" dirty="0"/>
          </a:p>
          <a:p>
            <a:pPr lvl="0"/>
            <a:r>
              <a:rPr lang="cs-CZ" i="1" dirty="0"/>
              <a:t>metodické poznámky pro učitele – možná úskalí při realizaci, na co si dát pozor..</a:t>
            </a:r>
            <a:endParaRPr lang="cs-CZ" dirty="0"/>
          </a:p>
          <a:p>
            <a:pPr lvl="0"/>
            <a:r>
              <a:rPr lang="cs-CZ" i="1" dirty="0"/>
              <a:t>reflexe – co mi to dalo při realizaci tohoto tématu, co bude třeba pozměnit.</a:t>
            </a:r>
          </a:p>
          <a:p>
            <a:r>
              <a:rPr lang="cs-CZ" b="1" u="sng" dirty="0"/>
              <a:t>7. Použitá literatura</a:t>
            </a:r>
          </a:p>
        </p:txBody>
      </p:sp>
    </p:spTree>
    <p:extLst>
      <p:ext uri="{BB962C8B-B14F-4D97-AF65-F5344CB8AC3E}">
        <p14:creationId xmlns:p14="http://schemas.microsoft.com/office/powerpoint/2010/main" val="384379311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</TotalTime>
  <Words>641</Words>
  <Application>Microsoft Office PowerPoint</Application>
  <PresentationFormat>Širokoúhlá obrazovka</PresentationFormat>
  <Paragraphs>60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Fazeta</vt:lpstr>
      <vt:lpstr>ITIk03_Aplikace techniky 1</vt:lpstr>
      <vt:lpstr>Seminář 23.2. – Papírový svět</vt:lpstr>
      <vt:lpstr>Seminář 8.3. – Prvky lidových tradic a řemesel v PV na ZŠ</vt:lpstr>
      <vt:lpstr>Seminář 26.4. – Čtvero ročních období v práci s přírodninami</vt:lpstr>
      <vt:lpstr>Seminář 3.5. – Didaktické hry a hračky v PV na ZŠ</vt:lpstr>
      <vt:lpstr>Zápočet</vt:lpstr>
      <vt:lpstr>Obsahová stránka Metodického listu</vt:lpstr>
      <vt:lpstr>Obsahová stránka Metodického listu</vt:lpstr>
      <vt:lpstr>Obsahová stránka Metodického listu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ZS1BK_AT1 Aplikace techniky</dc:title>
  <dc:creator>Vybiral</dc:creator>
  <cp:lastModifiedBy>Petr Vybíral</cp:lastModifiedBy>
  <cp:revision>26</cp:revision>
  <dcterms:created xsi:type="dcterms:W3CDTF">2018-09-19T11:49:16Z</dcterms:created>
  <dcterms:modified xsi:type="dcterms:W3CDTF">2024-02-12T12:31:55Z</dcterms:modified>
</cp:coreProperties>
</file>