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Raleway"/>
      <p:regular r:id="rId30"/>
      <p:bold r:id="rId31"/>
      <p:italic r:id="rId32"/>
      <p:boldItalic r:id="rId33"/>
    </p:embeddedFont>
    <p:embeddedFont>
      <p:font typeface="Abril Fatface"/>
      <p:regular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bold.fntdata"/><Relationship Id="rId30" Type="http://schemas.openxmlformats.org/officeDocument/2006/relationships/font" Target="fonts/Raleway-regular.fntdata"/><Relationship Id="rId11" Type="http://schemas.openxmlformats.org/officeDocument/2006/relationships/slide" Target="slides/slide6.xml"/><Relationship Id="rId33" Type="http://schemas.openxmlformats.org/officeDocument/2006/relationships/font" Target="fonts/Raleway-boldItalic.fntdata"/><Relationship Id="rId10" Type="http://schemas.openxmlformats.org/officeDocument/2006/relationships/slide" Target="slides/slide5.xml"/><Relationship Id="rId32" Type="http://schemas.openxmlformats.org/officeDocument/2006/relationships/font" Target="fonts/Raleway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AbrilFatface-regular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016b0b389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016b0b389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016b0b389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016b0b389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016b0b38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016b0b38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016b0b389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1016b0b389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325c698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325c698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325c698e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325c698e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325c698e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325c698e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406bf7d6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406bf7d6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2406bf7d69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2406bf7d69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406bf7d69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2406bf7d69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016b0b389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016b0b389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2406bf7d69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2406bf7d69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016b0b38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016b0b38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406bf7d69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2406bf7d69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2406bf7d69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2406bf7d69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2406bf7d69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2406bf7d69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016b0b38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016b0b38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016b0b389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016b0b38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016b0b389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016b0b38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016b0b389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016b0b38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016b0b38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016b0b38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016b0b389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016b0b389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016b0b38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016b0b38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1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5" name="Google Shape;65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3">
  <p:cSld name="TITLE_3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910425" y="1051950"/>
            <a:ext cx="5321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44500" lvl="0" marL="457200" rtl="0">
              <a:spcBef>
                <a:spcPts val="600"/>
              </a:spcBef>
              <a:spcAft>
                <a:spcPts val="0"/>
              </a:spcAft>
              <a:buSzPts val="3400"/>
              <a:buFont typeface="Abril Fatface"/>
              <a:buChar char="▫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indent="-444500" lvl="1" marL="914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◦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indent="-444500" lvl="2" marL="1371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indent="-444500" lvl="3" marL="18288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indent="-444500" lvl="4" marL="22860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indent="-444500" lvl="5" marL="27432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indent="-444500" lvl="6" marL="3200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indent="-444500" lvl="7" marL="3657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indent="-444500" lvl="8" marL="411480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23" name="Google Shape;23;p4"/>
          <p:cNvSpPr txBox="1"/>
          <p:nvPr/>
        </p:nvSpPr>
        <p:spPr>
          <a:xfrm>
            <a:off x="814275" y="892575"/>
            <a:ext cx="17088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72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SzPts val="2200"/>
              <a:buChar char="▫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◦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23150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16438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7109725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0" y="4122925"/>
            <a:ext cx="9144000" cy="10206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CAPTION_ONLY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5203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22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22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document/d/1OFYdPWw7tOAK8NoUAcB6o3nycJYWEdzBC8s76t0kWIg/edit?usp=sharing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cuspemergence.com/2020/09/08/contraindicated-behavioral-procedures-after-trauma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rive.google.com/file/d/1K36H4IOCeHgaXPhPWoq6sE29Cru1-SzL/view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ftfbc.com/todays-aba-and-compassionate-care/#:~:text=Today's%20ABA%20is%20trauma%2Dinformed,that%20trauma%20has%20been%20experienced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kZYcYrVeNOXXgL_StxmztquGnVtd3arGlQwV6YMTqTg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9-10:  Finalizing the Report 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1738650" y="3721875"/>
            <a:ext cx="566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Sheri Kingsdorf, Ph.D., BCBA-D</a:t>
            </a:r>
            <a:endParaRPr sz="30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4112850" y="385025"/>
            <a:ext cx="4016100" cy="41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Initial intake components.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Challenging</a:t>
            </a:r>
            <a:r>
              <a:rPr lang="en"/>
              <a:t> behavior assessment.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Interventions and programming for </a:t>
            </a:r>
            <a:r>
              <a:rPr lang="en"/>
              <a:t>challenging</a:t>
            </a:r>
            <a:r>
              <a:rPr lang="en"/>
              <a:t> behaviors.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Functionally </a:t>
            </a:r>
            <a:r>
              <a:rPr lang="en"/>
              <a:t>equivalent</a:t>
            </a:r>
            <a:r>
              <a:rPr lang="en"/>
              <a:t> replacement behaviors.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Programming for these skill-building replacement behaviors.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Caregiver support goals.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Collection</a:t>
            </a:r>
            <a:endParaRPr/>
          </a:p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Baseline data.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Ongoing data collection on the challenging behaviors.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Ongoing data collection on the skill building target behaviors.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Data collection on parent behaviors.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Analysis</a:t>
            </a:r>
            <a:endParaRPr/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Visiting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decision protocol</a:t>
            </a:r>
            <a:r>
              <a:rPr lang="en"/>
              <a:t>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/>
              <a:t>Data based decision making across: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Challenging behaviors.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Skill-building targets.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Caregiver behaviors.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1101500" y="1048150"/>
            <a:ext cx="1953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Ethics: Client Compassion  </a:t>
            </a:r>
            <a:endParaRPr/>
          </a:p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3168000" y="244800"/>
            <a:ext cx="57291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Obtain </a:t>
            </a:r>
            <a:r>
              <a:rPr lang="en"/>
              <a:t>consent/assent for assessment and intervention with sensitivity to comprehension level, cultural and linguistic factors, fears, and concerns.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Be sensitive</a:t>
            </a:r>
            <a:r>
              <a:rPr lang="en"/>
              <a:t> to potential past trauma.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Choose</a:t>
            </a:r>
            <a:r>
              <a:rPr lang="en"/>
              <a:t> reinforcers thoughtfully and incorporate client choice in reinforcer and treatment selection.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Avoid </a:t>
            </a:r>
            <a:r>
              <a:rPr lang="en"/>
              <a:t>potentially aversive strategies, including physical prompting, crisis interventions, and reinforcer restriction.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700"/>
              <a:t>Capella Compassion Code. (n.d.). Capella University. </a:t>
            </a:r>
            <a:endParaRPr i="1" sz="1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1101500" y="1048150"/>
            <a:ext cx="1953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Ethics: Client Compassion  </a:t>
            </a:r>
            <a:endParaRPr/>
          </a:p>
        </p:txBody>
      </p:sp>
      <p:sp>
        <p:nvSpPr>
          <p:cNvPr id="154" name="Google Shape;154;p27"/>
          <p:cNvSpPr txBox="1"/>
          <p:nvPr>
            <p:ph idx="1" type="body"/>
          </p:nvPr>
        </p:nvSpPr>
        <p:spPr>
          <a:xfrm>
            <a:off x="3168000" y="244800"/>
            <a:ext cx="57291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Engage </a:t>
            </a:r>
            <a:r>
              <a:rPr lang="en"/>
              <a:t>clients in setting their own goals and planning their own strategies.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Dedicate </a:t>
            </a:r>
            <a:r>
              <a:rPr lang="en"/>
              <a:t>time to build rapport and establish and maintain trust with clients.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Assess </a:t>
            </a:r>
            <a:r>
              <a:rPr lang="en"/>
              <a:t>social validity continuously during and following assessment and intervention.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700"/>
              <a:t>Capella Compassion Code. (n.d.). Capella University. </a:t>
            </a:r>
            <a:endParaRPr i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1101500" y="1048150"/>
            <a:ext cx="1953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Ethics: </a:t>
            </a:r>
            <a:r>
              <a:rPr lang="en"/>
              <a:t>Stakeholder Compassion</a:t>
            </a:r>
            <a:r>
              <a:rPr lang="en"/>
              <a:t>  </a:t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68000" y="244800"/>
            <a:ext cx="57291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Build </a:t>
            </a:r>
            <a:r>
              <a:rPr lang="en"/>
              <a:t>rapport with and actively listen to stakeholders.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Recognize </a:t>
            </a:r>
            <a:r>
              <a:rPr lang="en"/>
              <a:t>others as affected by client’s ABA experience (e.g., family, friends, teachers, classmates, co-workers).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Practice </a:t>
            </a:r>
            <a:r>
              <a:rPr lang="en"/>
              <a:t>and interact with humility regarding client’s and family’s cultural background, values, and family dynamics.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700"/>
              <a:t>Capella Compassion Code. (n.d.). Capella University. </a:t>
            </a:r>
            <a:endParaRPr i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1101500" y="1048150"/>
            <a:ext cx="1953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Ethics: Responsible Professional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68000" y="244800"/>
            <a:ext cx="57291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Know </a:t>
            </a:r>
            <a:r>
              <a:rPr lang="en"/>
              <a:t>the relevant ethics codes (e.g., BACB) and how context impacts ethical decisions.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Know </a:t>
            </a:r>
            <a:r>
              <a:rPr lang="en"/>
              <a:t>and follow local and employer regulations.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Make </a:t>
            </a:r>
            <a:r>
              <a:rPr lang="en"/>
              <a:t>all clinical recommendations, decisions, plans, changes, based on data and scientifically established best practices.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lang="en"/>
              <a:t>Practice </a:t>
            </a:r>
            <a:r>
              <a:rPr lang="en"/>
              <a:t>self-care and self-compassion.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700"/>
              <a:t>Capella Compassion Code. (n.d.). Capella University. </a:t>
            </a:r>
            <a:endParaRPr i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title"/>
          </p:nvPr>
        </p:nvSpPr>
        <p:spPr>
          <a:xfrm>
            <a:off x="1101500" y="1048150"/>
            <a:ext cx="1953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Ethics: Trauma Informed Approach</a:t>
            </a:r>
            <a:endParaRPr/>
          </a:p>
        </p:txBody>
      </p:sp>
      <p:sp>
        <p:nvSpPr>
          <p:cNvPr id="172" name="Google Shape;172;p30"/>
          <p:cNvSpPr txBox="1"/>
          <p:nvPr>
            <p:ph idx="1" type="body"/>
          </p:nvPr>
        </p:nvSpPr>
        <p:spPr>
          <a:xfrm>
            <a:off x="3156025" y="244800"/>
            <a:ext cx="58332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Children we </a:t>
            </a:r>
            <a:r>
              <a:rPr lang="en"/>
              <a:t>serve are more likely to have experienced trauma.  Practicing ethically means keeping this in mind. 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Therefore, evaluate fully before using: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Edible reinforcement. 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1:1 without oversight.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Toilet training procedures.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Contingent praise for compliance.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Least to most punishment.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Attention related:</a:t>
            </a:r>
            <a:endParaRPr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/>
              <a:t>Extinction</a:t>
            </a:r>
            <a:endParaRPr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/>
              <a:t>DR procedures.</a:t>
            </a:r>
            <a:endParaRPr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/>
              <a:t>Time out from attention.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Contraindicated behavioral procedures after trauma | Cusp Emergence</a:t>
            </a:r>
            <a:r>
              <a:rPr b="1" i="1" lang="en" sz="1700"/>
              <a:t> </a:t>
            </a:r>
            <a:r>
              <a:rPr lang="en" sz="1700"/>
              <a:t>(Kolu, 2020)</a:t>
            </a:r>
            <a:endParaRPr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type="title"/>
          </p:nvPr>
        </p:nvSpPr>
        <p:spPr>
          <a:xfrm>
            <a:off x="1101500" y="1048150"/>
            <a:ext cx="1953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Ethics: Trauma Informed Approach</a:t>
            </a:r>
            <a:endParaRPr/>
          </a:p>
        </p:txBody>
      </p:sp>
      <p:sp>
        <p:nvSpPr>
          <p:cNvPr id="178" name="Google Shape;178;p31"/>
          <p:cNvSpPr txBox="1"/>
          <p:nvPr>
            <p:ph idx="1" type="body"/>
          </p:nvPr>
        </p:nvSpPr>
        <p:spPr>
          <a:xfrm>
            <a:off x="3156025" y="244800"/>
            <a:ext cx="58332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If you think that there </a:t>
            </a:r>
            <a:r>
              <a:rPr lang="en"/>
              <a:t>might</a:t>
            </a:r>
            <a:r>
              <a:rPr lang="en"/>
              <a:t> be a history with trauma or adverse/aversive conditioning experiences, consider an additional assessment of setting events and stimuli.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Might also consider going this route if interventions are not working as anticipated. 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/>
          <p:nvPr>
            <p:ph idx="4294967295" type="title"/>
          </p:nvPr>
        </p:nvSpPr>
        <p:spPr>
          <a:xfrm>
            <a:off x="1101500" y="1048150"/>
            <a:ext cx="68307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700"/>
              <a:t>Ethics: </a:t>
            </a:r>
            <a:r>
              <a:rPr lang="en" sz="6700" u="sng">
                <a:solidFill>
                  <a:schemeClr val="hlink"/>
                </a:solidFill>
                <a:hlinkClick r:id="rId3"/>
              </a:rPr>
              <a:t>IPASS</a:t>
            </a:r>
            <a:endParaRPr sz="6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Goals: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3030825" y="256675"/>
            <a:ext cx="5696400" cy="39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Reviewing all of the components and putting them together into a final individualized report.  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Revisiting data collection and analysis.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Addressing any sections we went through too quickly.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Going over the final course requirements:</a:t>
            </a:r>
            <a:endParaRPr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Final intake report</a:t>
            </a:r>
            <a:endParaRPr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Short video</a:t>
            </a:r>
            <a:endParaRPr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DB post</a:t>
            </a:r>
            <a:endParaRPr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Social validity </a:t>
            </a:r>
            <a:r>
              <a:rPr lang="en"/>
              <a:t>questionnaire</a:t>
            </a:r>
            <a:r>
              <a:rPr lang="en"/>
              <a:t> 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/>
        </p:nvSpPr>
        <p:spPr>
          <a:xfrm>
            <a:off x="944000" y="662200"/>
            <a:ext cx="7368600" cy="43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Dr. Greg Hanley: “Today’s ABA is trauma-informed. It is to be assumed that any person in the care of a behavior analyst for problem behavior has experienced multiple adverse events, with many exceeding the criteria for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acknowledging that trauma has been experienced. By learning through listening; by enriching therapeutic contexts; by building and maintaining trust; by following one’s lead; by relying on personalized contexts in which people are happy, relaxed, and engaged; by listening to communication bids; by not working people through noncompliance or emotional duress; by allowing people to walk away; by making decisions based on performance; and by teaching from joy; today’s ABA is trauma-informed.”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https://ftfbc.com/todays-aba-and-compassionate-care/#:~:text=Today's%20ABA%20is%20trauma%2Dinformed,that%20trauma%20has%20been%20experienced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Behavioral Skills Training (BST)</a:t>
            </a:r>
            <a:endParaRPr/>
          </a:p>
        </p:txBody>
      </p:sp>
      <p:sp>
        <p:nvSpPr>
          <p:cNvPr id="194" name="Google Shape;194;p34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b="1" i="1" lang="en"/>
              <a:t>Directions </a:t>
            </a:r>
            <a:endParaRPr b="1" i="1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i="1" lang="en"/>
              <a:t>Model</a:t>
            </a:r>
            <a:endParaRPr b="1" i="1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i="1" lang="en"/>
              <a:t>Practice/role play</a:t>
            </a:r>
            <a:endParaRPr b="1" i="1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b="1" i="1" lang="en"/>
              <a:t>Feedback </a:t>
            </a:r>
            <a:endParaRPr b="1" i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Used throughout this course.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What do you think? 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BST</a:t>
            </a:r>
            <a:endParaRPr/>
          </a:p>
        </p:txBody>
      </p:sp>
      <p:sp>
        <p:nvSpPr>
          <p:cNvPr id="200" name="Google Shape;200;p35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/>
              <a:t>Give it a try…</a:t>
            </a:r>
            <a:endParaRPr b="1" i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How might you use BST with one of your </a:t>
            </a:r>
            <a:r>
              <a:rPr lang="en"/>
              <a:t>parent goals?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Look at one of your goals, then please share.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 to..</a:t>
            </a:r>
            <a:endParaRPr/>
          </a:p>
        </p:txBody>
      </p:sp>
      <p:sp>
        <p:nvSpPr>
          <p:cNvPr id="206" name="Google Shape;206;p36"/>
          <p:cNvSpPr txBox="1"/>
          <p:nvPr>
            <p:ph idx="1" type="body"/>
          </p:nvPr>
        </p:nvSpPr>
        <p:spPr>
          <a:xfrm>
            <a:off x="4112850" y="599950"/>
            <a:ext cx="4397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Complete all course requirements by the end of next week! 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Do all unit 9 and 10 pieces. </a:t>
            </a:r>
            <a:endParaRPr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/>
              <a:t>Final intake report.</a:t>
            </a:r>
            <a:endParaRPr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/>
              <a:t>Video post.</a:t>
            </a:r>
            <a:endParaRPr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/>
              <a:t>Social validity. q</a:t>
            </a:r>
            <a:r>
              <a:rPr lang="en"/>
              <a:t>uestionnaire.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If you want a final meeting before the course ends, reach out.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7"/>
          <p:cNvSpPr txBox="1"/>
          <p:nvPr>
            <p:ph idx="1" type="subTitle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appreciate your participation in this course :)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feel free to contact me if you have any questions, need resources, want case support, etc….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I’ll be at the Faculty in July- so come visit! </a:t>
            </a:r>
            <a:endParaRPr/>
          </a:p>
        </p:txBody>
      </p:sp>
      <p:sp>
        <p:nvSpPr>
          <p:cNvPr id="212" name="Google Shape;212;p37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evaluate your intake report…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Look at the following </a:t>
            </a:r>
            <a:r>
              <a:rPr lang="en" u="sng">
                <a:solidFill>
                  <a:schemeClr val="hlink"/>
                </a:solidFill>
                <a:hlinkClick r:id="rId3"/>
              </a:rPr>
              <a:t>checklist </a:t>
            </a:r>
            <a:r>
              <a:rPr lang="en"/>
              <a:t>to self-evaluate your intake report so far.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I will be around to support. 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 of your final intake report is coming up! 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So…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What is missing?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What is unclear?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How can I help? 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Report Grading 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Your final intake report will be graded </a:t>
            </a:r>
            <a:r>
              <a:rPr lang="en"/>
              <a:t>using that same checklist/scoring rubric. 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Be sure to self-assess before your final submission.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All areas will be scored for accuracy.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 to the report…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633025" y="599950"/>
            <a:ext cx="47487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Create a short video presenting your final intake report: 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S</a:t>
            </a:r>
            <a:r>
              <a:rPr lang="en"/>
              <a:t>hort audio-video recording of you presenting the report to the class (about a 5 minute presentation). </a:t>
            </a:r>
            <a:endParaRPr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◦"/>
            </a:pPr>
            <a:r>
              <a:rPr lang="en"/>
              <a:t>You are welcome to create a PPT to share during your presentation, but it is not required.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Final Intake Report </a:t>
            </a:r>
            <a:r>
              <a:rPr lang="en" sz="21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rPr>
              <a:t>Presentation Grading Rubric 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7675" y="1057325"/>
            <a:ext cx="7282699" cy="23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 to</a:t>
            </a:r>
            <a:r>
              <a:rPr lang="en"/>
              <a:t>…</a:t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Please use the discussion forum created in IS for posting a link to the short video that you created of you presenting your final report. 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I encourage you to watch the videos of your classmates and provide positive and constructive feedback.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Social Validity </a:t>
            </a:r>
            <a:r>
              <a:rPr lang="en" sz="1900"/>
              <a:t>Questionnaire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Before completing this course, please be sure to complete the social validity questionnaire.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You will receive full credit on the questionnaire, regardless of your responses.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riz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