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6" roundtripDataSignature="AMtx7miG2RpGcU5NS9MgWLuhWDnrJOGK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085C180-0B92-4311-B812-6BD3BBDAB0EF}">
  <a:tblStyle styleId="{7085C180-0B92-4311-B812-6BD3BBDAB0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customschemas.google.com/relationships/presentationmetadata" Target="metadata"/><Relationship Id="rId23" Type="http://schemas.openxmlformats.org/officeDocument/2006/relationships/slide" Target="slides/slide18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2c9ac0fd66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2c9ac0fd66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22c9ac0fd66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01ddd90e1f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g101ddd90e1f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g101ddd90e1f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2c6897b305_0_4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2c6897b305_0_4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g22c6897b305_0_40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Pokud bychom se vrátili k Horáčkovi, pozorováním zjistíme, kdy vykřikuje – je to během samostatné práce? Během skupinového opakování? Na začátku nebo na konci hodiny/dne? V některých předmětech nebo u některých vyučujících?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p1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2c9ac0fd66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2c9ac0fd66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g22c9ac0fd66_0_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2c9ac0fd66_0_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22c9ac0fd66_0_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22c9ac0fd66_0_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2c6897b305_0_20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g22c6897b305_0_20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2c9ac0fd66_0_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2c9ac0fd66_0_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g22c9ac0fd66_0_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2c9ac0fd66_0_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2c9ac0fd66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g22c9ac0fd66_0_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3" name="Google Shape;153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2c9ac0fd66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2c9ac0fd66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g22c9ac0fd66_0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2c9ac0fd66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22c9ac0fd66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22c9ac0fd66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2c9ac0fd66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22c9ac0fd66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22c9ac0fd66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2c6897b305_0_4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2c6897b305_0_4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22c6897b305_0_4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2d084df2ff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2d084df2ff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g22d084df2ff_0_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2d084df2ff_0_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2d084df2ff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g22d084df2ff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2d084df2ff_0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2d084df2ff_0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22d084df2ff_0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2d084df2ff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2d084df2ff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22d084df2ff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2c6897b305_0_4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2c6897b305_0_4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22c6897b305_0_4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2c9ac0fd66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22c9ac0fd66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22c9ac0fd66_0_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Doplňte do archu, která funkce by to byla……..</a:t>
            </a:r>
            <a:endParaRPr/>
          </a:p>
        </p:txBody>
      </p:sp>
      <p:sp>
        <p:nvSpPr>
          <p:cNvPr id="177" name="Google Shape;177;p2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2c9ac0fd66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22c9ac0fd66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g22c9ac0fd66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22c6897b305_0_2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7" name="Google Shape;377;g22c6897b305_0_2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8" name="Google Shape;378;g22c6897b305_0_2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7" name="Google Shape;387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389fd2b25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2389fd2b25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-okamžitost, množství (viz škola) a četnost (lepší každý blbě, než každý jinak), některé děti potřebují Sr častěji než jiné</a:t>
            </a:r>
            <a:endParaRPr/>
          </a:p>
        </p:txBody>
      </p:sp>
      <p:sp>
        <p:nvSpPr>
          <p:cNvPr id="394" name="Google Shape;394;g2389fd2b25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2389fd2b257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2389fd2b257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g2389fd2b257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2c6897b305_0_2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22c6897b305_0_2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g22c6897b305_0_2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2c6897b305_0_2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22c6897b305_0_2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g22c6897b305_0_2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2c6897b305_0_2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2c6897b305_0_2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g22c6897b305_0_2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22c6897b305_0_2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22c6897b305_0_2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g22c6897b305_0_2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22c6897b305_0_2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22c6897b305_0_2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g22c6897b305_0_2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01ddd90e1f_1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101ddd90e1f_1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101ddd90e1f_1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22c6897b305_0_2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22c6897b305_0_2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g22c6897b305_0_2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1" name="Google Shape;191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2c6897b305_0_2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2c6897b305_0_2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2c6897b305_0_2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e10ee9aff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e10ee9aff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1e10ee9aff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8" name="Google Shape;21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Může to být situace/pokyn/prostředí/lidé</a:t>
            </a:r>
            <a:endParaRPr/>
          </a:p>
        </p:txBody>
      </p:sp>
      <p:sp>
        <p:nvSpPr>
          <p:cNvPr id="219" name="Google Shape;219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2c9ac0fd66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2c9ac0fd66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g22c9ac0fd66_0_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Úvodní snímek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4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47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47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47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19"/>
              </a:schemeClr>
            </a:solidFill>
            <a:ln>
              <a:noFill/>
            </a:ln>
          </p:spPr>
        </p:sp>
        <p:sp>
          <p:nvSpPr>
            <p:cNvPr id="31" name="Google Shape;31;p47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47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09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7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019"/>
              </a:srgbClr>
            </a:solidFill>
            <a:ln>
              <a:noFill/>
            </a:ln>
          </p:spPr>
        </p:sp>
        <p:sp>
          <p:nvSpPr>
            <p:cNvPr id="34" name="Google Shape;34;p47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019"/>
              </a:srgbClr>
            </a:solidFill>
            <a:ln>
              <a:noFill/>
            </a:ln>
          </p:spPr>
        </p:sp>
        <p:sp>
          <p:nvSpPr>
            <p:cNvPr id="35" name="Google Shape;35;p47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921"/>
              </a:schemeClr>
            </a:solidFill>
            <a:ln>
              <a:noFill/>
            </a:ln>
          </p:spPr>
        </p:sp>
        <p:sp>
          <p:nvSpPr>
            <p:cNvPr id="36" name="Google Shape;36;p4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47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392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47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7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4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a popisek">
  <p:cSld name="Název a popise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6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56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7" name="Google Shape;97;p5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5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ce s popiskem">
  <p:cSld name="Citace s popiskem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7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7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03" name="Google Shape;103;p57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5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5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5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7" name="Google Shape;107;p57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cs-CZ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7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cs-CZ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">
  <p:cSld name="Jmenovka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8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58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5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5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5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menovka s citací">
  <p:cSld name="Jmenovka s citací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9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59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59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5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5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5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2" name="Google Shape;122;p5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cs-CZ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9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cs-CZ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avda nebo nepravda">
  <p:cSld name="Pravda nebo nepravda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0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60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60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6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6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svislý text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61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6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6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vislý nadpis a text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2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62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6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6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6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dpis a obsah" type="obj">
  <p:cSld name="OBJEC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8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4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áhlaví oddílu" type="secHead">
  <p:cSld name="SECTION_HEAD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9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49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2" name="Google Shape;52;p4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obsahy" type="twoObj">
  <p:cSld name="TWO_OBJECT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0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8" name="Google Shape;58;p50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5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5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5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ovnání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1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5" name="Google Shape;65;p51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6" name="Google Shape;66;p51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67" name="Google Shape;67;p51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68" name="Google Shape;68;p5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5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5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Jenom nadpis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5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5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5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ázdný" type="blank">
  <p:cSld name="BLANK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5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sah s titulkem" type="objTx">
  <p:cSld name="OBJECT_WITH_CAPTION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4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4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83" name="Google Shape;83;p54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84" name="Google Shape;84;p5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ázek s titulkem" type="picTx">
  <p:cSld name="PICTURE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5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55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55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5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5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3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3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34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019"/>
              </a:schemeClr>
            </a:solidFill>
            <a:ln>
              <a:noFill/>
            </a:ln>
          </p:spPr>
        </p:sp>
        <p:sp>
          <p:nvSpPr>
            <p:cNvPr id="14" name="Google Shape;14;p34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3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098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4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019"/>
              </a:srgbClr>
            </a:solidFill>
            <a:ln>
              <a:noFill/>
            </a:ln>
          </p:spPr>
        </p:sp>
        <p:sp>
          <p:nvSpPr>
            <p:cNvPr id="17" name="Google Shape;17;p34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019"/>
              </a:srgbClr>
            </a:solidFill>
            <a:ln>
              <a:noFill/>
            </a:ln>
          </p:spPr>
        </p:sp>
        <p:sp>
          <p:nvSpPr>
            <p:cNvPr id="18" name="Google Shape;18;p34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921"/>
              </a:schemeClr>
            </a:solidFill>
            <a:ln>
              <a:noFill/>
            </a:ln>
          </p:spPr>
        </p:sp>
        <p:sp>
          <p:nvSpPr>
            <p:cNvPr id="19" name="Google Shape;19;p3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4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392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3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4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3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3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3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Trebuchet MS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T3oj0zorNvE" TargetMode="External"/><Relationship Id="rId4" Type="http://schemas.openxmlformats.org/officeDocument/2006/relationships/hyperlink" Target="https://www.youtube.com/watch?v=8DLDuM3C4Zg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is.muni.cz/el/ped/jaro2021/IVk101/index.qwarp?prejit=6390059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youtube.com/watch?v=iKmj4qgjK68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practicalfunctionalassessment.com/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youtube.com/watch?v=JP3K-2RbQKE" TargetMode="Externa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/>
          <p:nvPr>
            <p:ph type="ctrTitle"/>
          </p:nvPr>
        </p:nvSpPr>
        <p:spPr>
          <a:xfrm>
            <a:off x="578651" y="1122363"/>
            <a:ext cx="11034695" cy="153502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52263"/>
              <a:buFont typeface="Trebuchet MS"/>
              <a:buNone/>
            </a:pPr>
            <a:br>
              <a:rPr lang="cs-CZ"/>
            </a:br>
            <a:r>
              <a:rPr lang="cs-CZ"/>
              <a:t>Problémové chování</a:t>
            </a:r>
            <a:endParaRPr/>
          </a:p>
        </p:txBody>
      </p:sp>
      <p:sp>
        <p:nvSpPr>
          <p:cNvPr id="149" name="Google Shape;149;p1"/>
          <p:cNvSpPr txBox="1"/>
          <p:nvPr>
            <p:ph idx="1" type="subTitle"/>
          </p:nvPr>
        </p:nvSpPr>
        <p:spPr>
          <a:xfrm>
            <a:off x="578651" y="3133988"/>
            <a:ext cx="11034695" cy="14813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220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t/>
            </a:r>
            <a:endParaRPr sz="2200"/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b="0" i="0" lang="cs-CZ" sz="22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Vyučující: Mgr. et Bc. Lucie Mudroch Lukášová, M.Sc., BCBA a Mgr. Lucie Vozáková, BCBA</a:t>
            </a:r>
            <a:endParaRPr sz="2200"/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br>
              <a:rPr lang="cs-CZ" sz="2000"/>
            </a:br>
            <a:endParaRPr b="1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2c9ac0fd66_0_45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Antecedentní strategie dle funkcí</a:t>
            </a:r>
            <a:endParaRPr/>
          </a:p>
        </p:txBody>
      </p:sp>
      <p:sp>
        <p:nvSpPr>
          <p:cNvPr id="236" name="Google Shape;236;g22c9ac0fd66_0_45"/>
          <p:cNvSpPr txBox="1"/>
          <p:nvPr>
            <p:ph idx="1" type="body"/>
          </p:nvPr>
        </p:nvSpPr>
        <p:spPr>
          <a:xfrm>
            <a:off x="677325" y="1736650"/>
            <a:ext cx="9317400" cy="4304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/>
              <a:t>Únik:</a:t>
            </a:r>
            <a:r>
              <a:rPr lang="cs-CZ"/>
              <a:t> proč? (nízká motivace, těžké úkoly, senzorická averze)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časované rozvrhy posílení (doručení pozornosti), změna kontrolního stimulu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https://www.youtube.com/watch?v=T3oj0zorNvE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/>
              <a:t>Získání posílení:</a:t>
            </a:r>
            <a:r>
              <a:rPr lang="cs-CZ"/>
              <a:t> časované rozvrhy posílení - přístup k posílením, časté doručování posílení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Pozornost: </a:t>
            </a:r>
            <a:r>
              <a:rPr lang="cs-CZ" u="sng">
                <a:solidFill>
                  <a:schemeClr val="hlink"/>
                </a:solidFill>
                <a:hlinkClick r:id="rId4"/>
              </a:rPr>
              <a:t>https://www.youtube.com/watch?v=8DLDuM3C4Zg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/>
              <a:t>Senzorické/automatické: </a:t>
            </a:r>
            <a:r>
              <a:rPr lang="cs-CZ"/>
              <a:t>časované rozvrhy posílení - přístup k posílením, časté doručování posílení (na vhodných místech), časované doručování stimulů, které zabraňují výkonu PCH, medikace (časovaná), postupné odstraňování restrikcí (pokud jsou apetitivní)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cs-CZ"/>
              <a:t>Antecedentní strategie</a:t>
            </a:r>
            <a:endParaRPr/>
          </a:p>
        </p:txBody>
      </p:sp>
      <p:sp>
        <p:nvSpPr>
          <p:cNvPr id="242" name="Google Shape;242;p2"/>
          <p:cNvSpPr txBox="1"/>
          <p:nvPr>
            <p:ph idx="1" type="body"/>
          </p:nvPr>
        </p:nvSpPr>
        <p:spPr>
          <a:xfrm>
            <a:off x="677325" y="1704974"/>
            <a:ext cx="8596800" cy="433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06324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cs-CZ"/>
              <a:t>Např. přesuny přes posílení</a:t>
            </a:r>
            <a:endParaRPr/>
          </a:p>
          <a:p>
            <a:pPr indent="-306324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cs-CZ"/>
              <a:t>Např. výměna</a:t>
            </a:r>
            <a:endParaRPr/>
          </a:p>
          <a:p>
            <a:pPr indent="-306324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cs-CZ"/>
              <a:t>Např. bezchybné učení</a:t>
            </a:r>
            <a:endParaRPr/>
          </a:p>
          <a:p>
            <a:pPr indent="-306324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cs-CZ"/>
              <a:t>Např. obtížnost úkolu (škola)</a:t>
            </a:r>
            <a:endParaRPr/>
          </a:p>
          <a:p>
            <a:pPr indent="-306324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cs-CZ"/>
              <a:t>Např. výběr studenta z aktivit</a:t>
            </a:r>
            <a:endParaRPr/>
          </a:p>
          <a:p>
            <a:pPr indent="-306324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cs-CZ"/>
              <a:t>Např.: časté doručování posílení</a:t>
            </a:r>
            <a:endParaRPr/>
          </a:p>
          <a:p>
            <a:pPr indent="-306324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cs-CZ"/>
              <a:t>Např.: vyhnutí se situaci</a:t>
            </a:r>
            <a:endParaRPr/>
          </a:p>
          <a:p>
            <a:pPr indent="-306324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cs-CZ"/>
              <a:t>Např.: budování motivace a zábava</a:t>
            </a:r>
            <a:endParaRPr/>
          </a:p>
          <a:p>
            <a:pPr indent="-306324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cs-CZ"/>
              <a:t>Např.: jasné instrukce/očekávání (realistická)</a:t>
            </a:r>
            <a:endParaRPr/>
          </a:p>
          <a:p>
            <a:pPr indent="-306324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79999"/>
              <a:buChar char="►"/>
            </a:pPr>
            <a:r>
              <a:rPr lang="cs-CZ"/>
              <a:t>Např.: prostředí pod kontrolou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Další: vizuální podpora, Nejdřív-potom (Babiččino pravidlo), učení mandu o pauzu, využití behaviorálního momenta, změna prostředí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01ddd90e1f_1_0"/>
          <p:cNvSpPr txBox="1"/>
          <p:nvPr>
            <p:ph type="title"/>
          </p:nvPr>
        </p:nvSpPr>
        <p:spPr>
          <a:xfrm>
            <a:off x="320709" y="1007375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cs-CZ"/>
              <a:t>Konkrétní antecedent: Přesuny přes posílení</a:t>
            </a:r>
            <a:endParaRPr/>
          </a:p>
        </p:txBody>
      </p:sp>
      <p:sp>
        <p:nvSpPr>
          <p:cNvPr id="249" name="Google Shape;249;g101ddd90e1f_1_0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cs-CZ"/>
              <a:t>Příslib (promise)-zaslíbená odměna, která se používá k přesunu dítěte z aktivity do aktivity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cs-CZ"/>
              <a:t>Je to prevence problémového chování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cs-CZ"/>
              <a:t>Ukázka přesunu: </a:t>
            </a:r>
            <a:r>
              <a:rPr lang="cs-CZ" u="sng">
                <a:solidFill>
                  <a:schemeClr val="hlink"/>
                </a:solidFill>
                <a:hlinkClick r:id="rId3"/>
              </a:rPr>
              <a:t>https://is.muni.cz/el/ped/jaro2021/IVk101/index.qwarp?prejit=6390059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1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2c6897b305_0_400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Měření chování	</a:t>
            </a:r>
            <a:endParaRPr/>
          </a:p>
        </p:txBody>
      </p:sp>
      <p:sp>
        <p:nvSpPr>
          <p:cNvPr id="256" name="Google Shape;256;g22c6897b305_0_400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ABC data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Frekvence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Délka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Intervalové měření chování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Cvičení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t/>
            </a:r>
            <a:endParaRPr/>
          </a:p>
        </p:txBody>
      </p:sp>
      <p:pic>
        <p:nvPicPr>
          <p:cNvPr descr="Obsah obrázku stůl&#10;&#10;Popis byl vytvořen automaticky" id="263" name="Google Shape;263;p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08517" y="1533378"/>
            <a:ext cx="7759039" cy="4508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2c9ac0fd66_0_57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g22c9ac0fd66_0_57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1" name="Google Shape;271;g22c9ac0fd66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1600" y="716921"/>
            <a:ext cx="7409600" cy="542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22c9ac0fd66_0_64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22c9ac0fd66_0_64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79" name="Google Shape;279;g22c9ac0fd66_0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0" y="372919"/>
            <a:ext cx="4352925" cy="600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2c6897b305_0_206"/>
          <p:cNvSpPr txBox="1"/>
          <p:nvPr>
            <p:ph type="title"/>
          </p:nvPr>
        </p:nvSpPr>
        <p:spPr>
          <a:xfrm>
            <a:off x="562084" y="4367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b="1" lang="cs-CZ">
                <a:solidFill>
                  <a:schemeClr val="accent1"/>
                </a:solidFill>
              </a:rPr>
              <a:t>Vyhasínání</a:t>
            </a:r>
            <a:endParaRPr/>
          </a:p>
        </p:txBody>
      </p:sp>
      <p:sp>
        <p:nvSpPr>
          <p:cNvPr id="285" name="Google Shape;285;g22c6897b305_0_206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15265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5555"/>
              <a:buChar char="•"/>
            </a:pPr>
            <a:r>
              <a:rPr lang="cs-CZ"/>
              <a:t>Změna v prostředí, která </a:t>
            </a:r>
            <a:r>
              <a:rPr b="1" lang="cs-CZ"/>
              <a:t>následuje</a:t>
            </a:r>
            <a:r>
              <a:rPr lang="cs-CZ"/>
              <a:t> </a:t>
            </a:r>
            <a:r>
              <a:rPr b="1" lang="cs-CZ"/>
              <a:t>okamžitě</a:t>
            </a:r>
            <a:r>
              <a:rPr lang="cs-CZ"/>
              <a:t> po chování.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5555"/>
              <a:buNone/>
            </a:pPr>
            <a:r>
              <a:t/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5555"/>
              <a:buChar char="•"/>
            </a:pPr>
            <a:r>
              <a:rPr lang="cs-CZ"/>
              <a:t>Druhá osoba nereaguje na chování jedince tak, aby přerušila řetězec chování &gt; posílení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5555"/>
              <a:buNone/>
            </a:pPr>
            <a:r>
              <a:t/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5555"/>
              <a:buChar char="•"/>
            </a:pPr>
            <a:r>
              <a:rPr lang="cs-CZ"/>
              <a:t>Např. Maminka přišla a řekla Petrovi, aby si uklidil hračky. Petr hodil hračkou. Maminka na to nereaguje a opakuje pokyn. (čeho chce Petr dosáhnout)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5555"/>
              <a:buNone/>
            </a:pPr>
            <a:r>
              <a:t/>
            </a:r>
            <a:endParaRPr/>
          </a:p>
          <a:p>
            <a:pPr indent="-21526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5555"/>
              <a:buChar char="•"/>
            </a:pPr>
            <a:r>
              <a:rPr lang="cs-CZ"/>
              <a:t>Vyhasínání snižuje </a:t>
            </a:r>
            <a:r>
              <a:rPr b="1" lang="cs-CZ"/>
              <a:t>pravděpodobnost</a:t>
            </a:r>
            <a:r>
              <a:rPr lang="cs-CZ"/>
              <a:t>, že se člověk v podobné situaci v budoucnu opět zachová podobným způsobem. </a:t>
            </a:r>
            <a:endParaRPr/>
          </a:p>
          <a:p>
            <a:pPr indent="-135382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9999"/>
              <a:buChar char="•"/>
            </a:pPr>
            <a:r>
              <a:rPr lang="cs-CZ"/>
              <a:t>Člověk se určitým způsobem chová z nějakého důvodu - </a:t>
            </a:r>
            <a:r>
              <a:rPr b="1" lang="cs-CZ" u="sng"/>
              <a:t>chcete nahradit nevhodné chování funkční alternativou</a:t>
            </a:r>
            <a:endParaRPr b="1" u="sng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5555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22c9ac0fd66_0_27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Negativní efekty vyhasínání?</a:t>
            </a:r>
            <a:endParaRPr/>
          </a:p>
        </p:txBody>
      </p:sp>
      <p:sp>
        <p:nvSpPr>
          <p:cNvPr id="292" name="Google Shape;292;g22c9ac0fd66_0_27"/>
          <p:cNvSpPr txBox="1"/>
          <p:nvPr>
            <p:ph idx="1" type="body"/>
          </p:nvPr>
        </p:nvSpPr>
        <p:spPr>
          <a:xfrm>
            <a:off x="677325" y="1724026"/>
            <a:ext cx="8596800" cy="431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2c9ac0fd66_0_33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Negativní efekty vyhasínání</a:t>
            </a:r>
            <a:endParaRPr/>
          </a:p>
        </p:txBody>
      </p:sp>
      <p:sp>
        <p:nvSpPr>
          <p:cNvPr id="299" name="Google Shape;299;g22c9ac0fd66_0_33"/>
          <p:cNvSpPr txBox="1"/>
          <p:nvPr>
            <p:ph idx="1" type="body"/>
          </p:nvPr>
        </p:nvSpPr>
        <p:spPr>
          <a:xfrm>
            <a:off x="677325" y="1842976"/>
            <a:ext cx="8596800" cy="4198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39090" lvl="0" marL="457200" rtl="0" algn="l">
              <a:spcBef>
                <a:spcPts val="1000"/>
              </a:spcBef>
              <a:spcAft>
                <a:spcPts val="0"/>
              </a:spcAft>
              <a:buSzPts val="1740"/>
              <a:buChar char="-"/>
            </a:pPr>
            <a:r>
              <a:rPr lang="cs-CZ" sz="2100"/>
              <a:t>výbuch po vyhasínání (okamžitý a dočasný) - většinou jiná topografie či emoční reakce</a:t>
            </a:r>
            <a:endParaRPr sz="21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39090" lvl="0" marL="457200" rtl="0" algn="l">
              <a:spcBef>
                <a:spcPts val="1000"/>
              </a:spcBef>
              <a:spcAft>
                <a:spcPts val="0"/>
              </a:spcAft>
              <a:buSzPts val="1740"/>
              <a:buChar char="-"/>
            </a:pPr>
            <a:r>
              <a:rPr lang="cs-CZ" sz="2100"/>
              <a:t>vyhasínáním indukovaná agrese (vůči osobě, věci, místu, nebo nesouvisející)</a:t>
            </a:r>
            <a:endParaRPr sz="21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39090" lvl="0" marL="457200" rtl="0" algn="l">
              <a:spcBef>
                <a:spcPts val="1000"/>
              </a:spcBef>
              <a:spcAft>
                <a:spcPts val="0"/>
              </a:spcAft>
              <a:buSzPts val="1740"/>
              <a:buChar char="-"/>
            </a:pPr>
            <a:r>
              <a:rPr lang="cs-CZ" sz="2100"/>
              <a:t>behaviorální kontrast (nejčastěji když je krátký časový úsek mezi)</a:t>
            </a:r>
            <a:endParaRPr sz="21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  <a:p>
            <a:pPr indent="-339090" lvl="0" marL="457200" rtl="0" algn="l">
              <a:spcBef>
                <a:spcPts val="1000"/>
              </a:spcBef>
              <a:spcAft>
                <a:spcPts val="0"/>
              </a:spcAft>
              <a:buSzPts val="1740"/>
              <a:buChar char="-"/>
            </a:pPr>
            <a:r>
              <a:rPr lang="cs-CZ" sz="2100"/>
              <a:t>spontánní obnovení (50% předchozí četnosti, krátké)</a:t>
            </a:r>
            <a:endParaRPr sz="2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4400"/>
              <a:buFont typeface="Calibri"/>
              <a:buNone/>
            </a:pPr>
            <a:r>
              <a:rPr b="1" lang="cs-CZ"/>
              <a:t>ABC chování</a:t>
            </a:r>
            <a:endParaRPr/>
          </a:p>
        </p:txBody>
      </p:sp>
      <p:sp>
        <p:nvSpPr>
          <p:cNvPr id="156" name="Google Shape;156;p17"/>
          <p:cNvSpPr txBox="1"/>
          <p:nvPr>
            <p:ph idx="1" type="body"/>
          </p:nvPr>
        </p:nvSpPr>
        <p:spPr>
          <a:xfrm>
            <a:off x="677334" y="19303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Žádné chování se neděje samo od sebe, vždy mu něco předchází a něco následuje</a:t>
            </a:r>
            <a:endParaRPr/>
          </a:p>
          <a:p>
            <a:pPr indent="-1422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Char char="•"/>
            </a:pPr>
            <a:r>
              <a:rPr b="1" lang="cs-CZ"/>
              <a:t>Opakuje se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grpSp>
        <p:nvGrpSpPr>
          <p:cNvPr id="157" name="Google Shape;157;p17"/>
          <p:cNvGrpSpPr/>
          <p:nvPr/>
        </p:nvGrpSpPr>
        <p:grpSpPr>
          <a:xfrm>
            <a:off x="1182796" y="3032021"/>
            <a:ext cx="9826405" cy="2736000"/>
            <a:chOff x="5432" y="1341333"/>
            <a:chExt cx="9826405" cy="2736000"/>
          </a:xfrm>
        </p:grpSpPr>
        <p:sp>
          <p:nvSpPr>
            <p:cNvPr id="158" name="Google Shape;158;p17"/>
            <p:cNvSpPr/>
            <p:nvPr/>
          </p:nvSpPr>
          <p:spPr>
            <a:xfrm>
              <a:off x="5432" y="1341333"/>
              <a:ext cx="2224625" cy="864000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9" name="Google Shape;159;p17"/>
            <p:cNvSpPr txBox="1"/>
            <p:nvPr/>
          </p:nvSpPr>
          <p:spPr>
            <a:xfrm>
              <a:off x="5432" y="1341333"/>
              <a:ext cx="2224625" cy="5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142225" spcFirstLastPara="1" rIns="142225" wrap="square" tIns="142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cs-CZ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Antecedent (A)</a:t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0" name="Google Shape;160;p17"/>
            <p:cNvSpPr/>
            <p:nvPr/>
          </p:nvSpPr>
          <p:spPr>
            <a:xfrm>
              <a:off x="461078" y="1917333"/>
              <a:ext cx="2224625" cy="21600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8627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1" name="Google Shape;161;p17"/>
            <p:cNvSpPr txBox="1"/>
            <p:nvPr/>
          </p:nvSpPr>
          <p:spPr>
            <a:xfrm>
              <a:off x="524342" y="1980597"/>
              <a:ext cx="2098097" cy="2033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225" lIns="142225" spcFirstLastPara="1" rIns="142225" wrap="square" tIns="1422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b="0" i="0" lang="cs-CZ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To, co chování bezprostředně předchází - spouštěč</a:t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-228600" lvl="2" marL="4572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b="0" i="1" lang="cs-CZ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Zvuk klaksonu</a:t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2567303" y="1352399"/>
              <a:ext cx="714959" cy="553867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3" name="Google Shape;163;p17"/>
            <p:cNvSpPr txBox="1"/>
            <p:nvPr/>
          </p:nvSpPr>
          <p:spPr>
            <a:xfrm>
              <a:off x="2567303" y="1463172"/>
              <a:ext cx="548799" cy="332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7"/>
            <p:cNvSpPr/>
            <p:nvPr/>
          </p:nvSpPr>
          <p:spPr>
            <a:xfrm>
              <a:off x="3579038" y="1341333"/>
              <a:ext cx="2224625" cy="864000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5" name="Google Shape;165;p17"/>
            <p:cNvSpPr txBox="1"/>
            <p:nvPr/>
          </p:nvSpPr>
          <p:spPr>
            <a:xfrm>
              <a:off x="3579038" y="1341333"/>
              <a:ext cx="2224625" cy="5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142225" spcFirstLastPara="1" rIns="142225" wrap="square" tIns="142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cs-CZ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Chování (B)</a:t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6" name="Google Shape;166;p17"/>
            <p:cNvSpPr/>
            <p:nvPr/>
          </p:nvSpPr>
          <p:spPr>
            <a:xfrm>
              <a:off x="4034685" y="1917333"/>
              <a:ext cx="2224625" cy="21600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8627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7" name="Google Shape;167;p17"/>
            <p:cNvSpPr txBox="1"/>
            <p:nvPr/>
          </p:nvSpPr>
          <p:spPr>
            <a:xfrm>
              <a:off x="4097949" y="1980597"/>
              <a:ext cx="2098097" cy="2033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225" lIns="142225" spcFirstLastPara="1" rIns="142225" wrap="square" tIns="1422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b="0" i="0" lang="cs-CZ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To, co jedinec udělá.</a:t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-228600" lvl="2" marL="4572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b="0" i="1" lang="cs-CZ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Otočím se za zvukem.</a:t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8" name="Google Shape;168;p17"/>
            <p:cNvSpPr/>
            <p:nvPr/>
          </p:nvSpPr>
          <p:spPr>
            <a:xfrm>
              <a:off x="6140909" y="1352399"/>
              <a:ext cx="714959" cy="553867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ABBAD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69" name="Google Shape;169;p17"/>
            <p:cNvSpPr txBox="1"/>
            <p:nvPr/>
          </p:nvSpPr>
          <p:spPr>
            <a:xfrm>
              <a:off x="6140909" y="1463172"/>
              <a:ext cx="548799" cy="332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>
              <a:off x="7152645" y="1341333"/>
              <a:ext cx="2224625" cy="864000"/>
            </a:xfrm>
            <a:prstGeom prst="roundRect">
              <a:avLst>
                <a:gd fmla="val 10000" name="adj"/>
              </a:avLst>
            </a:prstGeom>
            <a:solidFill>
              <a:srgbClr val="4372C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1" name="Google Shape;171;p17"/>
            <p:cNvSpPr txBox="1"/>
            <p:nvPr/>
          </p:nvSpPr>
          <p:spPr>
            <a:xfrm>
              <a:off x="7152645" y="1341333"/>
              <a:ext cx="2224625" cy="5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142225" spcFirstLastPara="1" rIns="142225" wrap="square" tIns="1422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alibri"/>
                <a:buNone/>
              </a:pPr>
              <a:r>
                <a:rPr b="0" i="0" lang="cs-CZ" sz="2000" u="none" cap="none" strike="noStrik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Následek (C)</a:t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>
              <a:off x="7609370" y="1917333"/>
              <a:ext cx="2222467" cy="216000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8627"/>
              </a:schemeClr>
            </a:solidFill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Trebuchet MS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73" name="Google Shape;173;p17"/>
            <p:cNvSpPr txBox="1"/>
            <p:nvPr/>
          </p:nvSpPr>
          <p:spPr>
            <a:xfrm>
              <a:off x="7672634" y="1980597"/>
              <a:ext cx="2095939" cy="20334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42225" lIns="142225" spcFirstLastPara="1" rIns="142225" wrap="square" tIns="142225">
              <a:noAutofit/>
            </a:bodyPr>
            <a:lstStyle/>
            <a:p>
              <a:pPr indent="-228600" lvl="1" marL="2286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b="0" i="0" lang="cs-CZ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To, co chování bezprostředně následuje.</a:t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indent="-228600" lvl="2" marL="457200" marR="0" rtl="0" algn="l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Char char="•"/>
              </a:pPr>
              <a:r>
                <a:rPr b="0" i="1" lang="cs-CZ" sz="20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Vidím auto, zastavím se na krajnici.</a:t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22c9ac0fd66_0_51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Procedury na bázi trestu (punishment procedures)</a:t>
            </a:r>
            <a:endParaRPr/>
          </a:p>
        </p:txBody>
      </p:sp>
      <p:sp>
        <p:nvSpPr>
          <p:cNvPr id="306" name="Google Shape;306;g22c9ac0fd66_0_51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-"/>
            </a:pPr>
            <a:r>
              <a:rPr lang="cs-CZ"/>
              <a:t>kárání, zablokování reakce (RIRD, někdy s time-outem), na chování závislé  cvičení, které nesouvisí s PCH, nadměrná náprava (navrácení do původního stavu a pozitivní procvičení x-krát), prezentace averzivního stimulu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-"/>
            </a:pPr>
            <a:r>
              <a:rPr lang="cs-CZ"/>
              <a:t>dále sem patří restrikce (manuální, mechanické, chemické) a blokování (pouze PCH, ne jiného pohybu!)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-"/>
            </a:pPr>
            <a:r>
              <a:rPr lang="cs-CZ"/>
              <a:t>procedury na bázi negativního trestu: time-out (od posílení) - plánované ignorování, odebrání posílení/vyloučení z činností (time-out), důtky a penalizace, odevzdání tokeny, opoždění doručení posílení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2c9ac0fd66_0_6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Plánované ignorování</a:t>
            </a:r>
            <a:endParaRPr/>
          </a:p>
        </p:txBody>
      </p:sp>
      <p:sp>
        <p:nvSpPr>
          <p:cNvPr id="313" name="Google Shape;313;g22c9ac0fd66_0_6"/>
          <p:cNvSpPr txBox="1"/>
          <p:nvPr>
            <p:ph idx="1" type="body"/>
          </p:nvPr>
        </p:nvSpPr>
        <p:spPr>
          <a:xfrm>
            <a:off x="677325" y="1554925"/>
            <a:ext cx="9535800" cy="464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Plánované ignorování se používá u takového chování vašeho dítěte, jehož cílem je získat pozornost druhé osoby. V takových situacích můžeme své chování upravit tak, abychom pozornost dítěti neposkytnuli, což povede k tomu, že frekvence nevhodného chování dítěte se bude snižovat. Pokud využijete postupy plánovaného ignorování, mějte na paměti následující pravidla: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 Vyhneme se očnímu kontaktu, nedíváme se na dítě.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 Nedotýkáme se dítěte, poodejdeme bokem, pokud je to nutné.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 Používáme neutrální chování a výraz ve tváři, na dítě nereagujeme.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 Nemluvíme ani neodpovídáme na jeho požadavky nebo otázky.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● Ujistíme se, že je naše ignorování okamžité, očividné a důrazné.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22c9ac0fd66_0_13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g22c9ac0fd66_0_13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0" lvl="0" marL="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Podíváme se tedy na popis situace se Zuzanou. Po přečtení situace zkuste popsat, jak byste reagovali, pokud byste využívali postup plánovaného ignorování.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Zuzana byla drzá a maminka ji proto poslala do jejího pokoje. V pokoji Zuzana začíná pobíhat a nahlas křičet a doufá, že tím vyprovokuje reakci od svého bratra a sestry.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Jak byste na tuto situaci reagovali?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-CZ" sz="26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https://www.youtube.com/watch?v=iKmj4qgjK68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2c6897b305_0_418"/>
          <p:cNvSpPr txBox="1"/>
          <p:nvPr>
            <p:ph type="title"/>
          </p:nvPr>
        </p:nvSpPr>
        <p:spPr>
          <a:xfrm>
            <a:off x="677325" y="609600"/>
            <a:ext cx="10266600" cy="869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Hanley - PBA / SBT (Gregory Hanley, Ph.D., BCBA-D)</a:t>
            </a:r>
            <a:endParaRPr/>
          </a:p>
        </p:txBody>
      </p:sp>
      <p:sp>
        <p:nvSpPr>
          <p:cNvPr id="327" name="Google Shape;327;g22c6897b305_0_418"/>
          <p:cNvSpPr txBox="1"/>
          <p:nvPr>
            <p:ph idx="1" type="body"/>
          </p:nvPr>
        </p:nvSpPr>
        <p:spPr>
          <a:xfrm>
            <a:off x="677325" y="1375750"/>
            <a:ext cx="8596800" cy="466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https://practicalfunctionalassessment.com/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IISCA (</a:t>
            </a:r>
            <a:r>
              <a:rPr lang="cs-CZ"/>
              <a:t>interview-informed, synthesized contingency analysis)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-"/>
            </a:pPr>
            <a:r>
              <a:rPr lang="cs-CZ"/>
              <a:t>dva stupně chování: závažná chování (R1) a méně závažná chování nebo prekurzory chování (R2)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cs-CZ"/>
              <a:t>hledání syntetizovaných posílení, která ovlivňují problémové chování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cs-CZ"/>
              <a:t>záleží na kontextu (ne obecné kategorizace)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cs-CZ"/>
              <a:t>politika “otevřených dveří”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cs-CZ"/>
              <a:t>HRE (happy, relaxed, engaged)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cs-CZ"/>
              <a:t>postupná progrese v tom, co dělá klientovi problém (mand o posílení, slušné požádání, tolerování ne, jednoduché instrukce/požadavky, komplexní požadavky)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2d084df2ff_0_3"/>
          <p:cNvSpPr txBox="1"/>
          <p:nvPr>
            <p:ph type="title"/>
          </p:nvPr>
        </p:nvSpPr>
        <p:spPr>
          <a:xfrm>
            <a:off x="677323" y="114850"/>
            <a:ext cx="102870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Rozdíl FA (funkční analýza) a PFA (Hanley)</a:t>
            </a:r>
            <a:endParaRPr/>
          </a:p>
        </p:txBody>
      </p:sp>
      <p:graphicFrame>
        <p:nvGraphicFramePr>
          <p:cNvPr id="334" name="Google Shape;334;g22d084df2ff_0_3"/>
          <p:cNvGraphicFramePr/>
          <p:nvPr/>
        </p:nvGraphicFramePr>
        <p:xfrm>
          <a:off x="448900" y="852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{7085C180-0B92-4311-B812-6BD3BBDAB0EF}</a:tableStyleId>
              </a:tblPr>
              <a:tblGrid>
                <a:gridCol w="5647100"/>
                <a:gridCol w="5647100"/>
              </a:tblGrid>
              <a:tr h="5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FA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PFA</a:t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5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Vícečetné testovací situace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Jedna testovací situace (čas)</a:t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5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Jedno posílení pro chování (max kombinace)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Mnohočetná posílení</a:t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5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Generické EO a posílení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Idiosynkratické EO/posílení</a:t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5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Posílení cílového chování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Posílení prekurzorů a cílového chování</a:t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5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Každá reakce jednotlivě zkoumána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Spolu se vyskytující reakce jako třída reakcí</a:t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5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Prováděna klinikem, často ve specifické místnosti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Prostředí ekologicky relevantní, s napárovaným člověkem</a:t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5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Funkční klasifikace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Funkční vztahy</a:t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5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Časovaná analýza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Analýza závislá na výkonu</a:t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5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Cíl: funkční klasifikace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Cíl: bezpečné prozkoumání funkčních vztahů mezi chování a všech idiosynkratických posílení</a:t>
                      </a:r>
                      <a:endParaRPr sz="1600"/>
                    </a:p>
                  </a:txBody>
                  <a:tcPr marT="91425" marB="91425" marR="91425" marL="91425"/>
                </a:tc>
              </a:tr>
              <a:tr h="528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Ne vždy bezpečná (vyvoláváme chování)</a:t>
                      </a:r>
                      <a:endParaRPr sz="16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s-CZ" sz="1600"/>
                        <a:t>Bezpečné, publikovatelné, s respektem a budováním vztahu</a:t>
                      </a:r>
                      <a:endParaRPr sz="16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g22d084df2ff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98100" y="181813"/>
            <a:ext cx="5166150" cy="659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Google Shape;346;g22d084df2ff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9738" y="76200"/>
            <a:ext cx="5412525" cy="670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g22d084df2ff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3249" y="187750"/>
            <a:ext cx="4830426" cy="618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2c6897b305_0_412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BIP</a:t>
            </a:r>
            <a:endParaRPr/>
          </a:p>
        </p:txBody>
      </p:sp>
      <p:sp>
        <p:nvSpPr>
          <p:cNvPr id="359" name="Google Shape;359;g22c6897b305_0_412"/>
          <p:cNvSpPr txBox="1"/>
          <p:nvPr>
            <p:ph idx="1" type="body"/>
          </p:nvPr>
        </p:nvSpPr>
        <p:spPr>
          <a:xfrm>
            <a:off x="677325" y="1572277"/>
            <a:ext cx="8596800" cy="4469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-"/>
            </a:pPr>
            <a:r>
              <a:rPr lang="cs-CZ"/>
              <a:t>=behaviorálně-intervenční plán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cs-CZ"/>
              <a:t>zkrácená/plná verze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-"/>
            </a:pPr>
            <a:r>
              <a:rPr lang="cs-CZ"/>
              <a:t>Obsahuje: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cs-CZ"/>
              <a:t>iniciály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cs-CZ"/>
              <a:t>data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cs-CZ"/>
              <a:t>analýzu funkce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cs-CZ"/>
              <a:t>definici chování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cs-CZ"/>
              <a:t>alternativu k PCH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cs-CZ"/>
              <a:t>spouštěče/prekurzory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cs-CZ"/>
              <a:t>antecedentní strategie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cs-CZ"/>
              <a:t>konsekventní strategie</a:t>
            </a:r>
            <a:endParaRPr/>
          </a:p>
          <a:p>
            <a:pPr indent="-320040" lvl="1" marL="914400" rtl="0" algn="l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cs-CZ"/>
              <a:t>sběr dat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Vždy se musí shodnout rodina/klient/analytik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2c9ac0fd66_0_75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22c9ac0fd66_0_75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7" name="Google Shape;367;g22c9ac0fd66_0_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7475" y="480100"/>
            <a:ext cx="4333875" cy="5334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b="1" lang="cs-CZ">
                <a:solidFill>
                  <a:schemeClr val="accent1"/>
                </a:solidFill>
              </a:rPr>
              <a:t>Funkce chování</a:t>
            </a:r>
            <a:endParaRPr/>
          </a:p>
        </p:txBody>
      </p:sp>
      <p:sp>
        <p:nvSpPr>
          <p:cNvPr id="180" name="Google Shape;180;p27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0193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55555"/>
              <a:buChar char="•"/>
            </a:pPr>
            <a:r>
              <a:rPr lang="cs-CZ"/>
              <a:t>Chování má zpravidla jednu z těchto tří funkcí: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5555"/>
              <a:buNone/>
            </a:pPr>
            <a:r>
              <a:t/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5555"/>
              <a:buChar char="•"/>
            </a:pPr>
            <a:r>
              <a:rPr b="1" lang="cs-CZ"/>
              <a:t>Získání přístupu </a:t>
            </a:r>
            <a:r>
              <a:rPr lang="cs-CZ"/>
              <a:t>k nějaké věci, aktivitě nebo pozornosti.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5555"/>
              <a:buNone/>
            </a:pPr>
            <a:r>
              <a:t/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5555"/>
              <a:buChar char="•"/>
            </a:pPr>
            <a:r>
              <a:rPr b="1" lang="cs-CZ"/>
              <a:t>Únik nebo vyhnutí se </a:t>
            </a:r>
            <a:r>
              <a:rPr lang="cs-CZ"/>
              <a:t>situaci, osobě, požadavku.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5555"/>
              <a:buNone/>
            </a:pPr>
            <a:r>
              <a:t/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55555"/>
              <a:buChar char="•"/>
            </a:pPr>
            <a:r>
              <a:rPr lang="cs-CZ"/>
              <a:t>Přístup k </a:t>
            </a:r>
            <a:r>
              <a:rPr b="1" lang="cs-CZ"/>
              <a:t>senzorické stimulaci</a:t>
            </a:r>
            <a:r>
              <a:rPr lang="cs-CZ"/>
              <a:t>.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128524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9999"/>
              <a:buChar char="•"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https://www.youtube.com/watch?v=JP3K-2RbQKE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79999"/>
              <a:buNone/>
            </a:pPr>
            <a:r>
              <a:rPr b="1" lang="cs-CZ"/>
              <a:t>Jakékoliv chování může být naposilované (problémové i neproblémové), vždy záleží na historii posílení</a:t>
            </a:r>
            <a:endParaRPr b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2c9ac0fd66_0_20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Krátké BIP - klient BS</a:t>
            </a:r>
            <a:endParaRPr/>
          </a:p>
        </p:txBody>
      </p:sp>
      <p:sp>
        <p:nvSpPr>
          <p:cNvPr id="374" name="Google Shape;374;g22c9ac0fd66_0_20"/>
          <p:cNvSpPr txBox="1"/>
          <p:nvPr>
            <p:ph idx="1" type="body"/>
          </p:nvPr>
        </p:nvSpPr>
        <p:spPr>
          <a:xfrm>
            <a:off x="677325" y="1590250"/>
            <a:ext cx="9889200" cy="4451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vyberte si 1 chování z videa a napište k nim: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1) Antecedenty (funkce chování)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2) Popište dané problémové chování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3) Prostředí, ve kterém se vyskytuje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4) Proaktivní a reaktivní strategie řešení těchto chování (co byste mohla dělat, aby se chování v dané situaci vůbec neobjevilo- proaktivně, a co dělat, když už k chování dojde-reaktivně)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5) Jaká by byla funkční alternativa těchto chování? Co bychom mohli klienta BS učit, aby nemusel dělat, co dělá na videích? Co mu pomůže se zvládáním těchto chování?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-CZ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6) Napište, zda se vyskytlo i nějaké přidružené chování zároveň s problémovým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2c6897b305_0_211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b="1" lang="cs-CZ">
                <a:solidFill>
                  <a:schemeClr val="accent1"/>
                </a:solidFill>
              </a:rPr>
              <a:t>Následek</a:t>
            </a:r>
            <a:endParaRPr/>
          </a:p>
        </p:txBody>
      </p:sp>
      <p:sp>
        <p:nvSpPr>
          <p:cNvPr id="381" name="Google Shape;381;g22c6897b305_0_211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To, co po chování následuje je: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Posílení                              Chování upevňuje, četnost výskytu zvyšuje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Trest                                        Chování neupevňuje,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Vyhasínání			      		    četnost výskytu snižuje.</a:t>
            </a:r>
            <a:endParaRPr/>
          </a:p>
        </p:txBody>
      </p:sp>
      <p:sp>
        <p:nvSpPr>
          <p:cNvPr id="382" name="Google Shape;382;g22c6897b305_0_211"/>
          <p:cNvSpPr/>
          <p:nvPr/>
        </p:nvSpPr>
        <p:spPr>
          <a:xfrm>
            <a:off x="2000094" y="3174400"/>
            <a:ext cx="1613700" cy="25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22c6897b305_0_211"/>
          <p:cNvSpPr/>
          <p:nvPr/>
        </p:nvSpPr>
        <p:spPr>
          <a:xfrm>
            <a:off x="2182524" y="4277136"/>
            <a:ext cx="1613700" cy="251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b="1" lang="cs-CZ">
                <a:solidFill>
                  <a:schemeClr val="accent1"/>
                </a:solidFill>
              </a:rPr>
              <a:t>Následek</a:t>
            </a:r>
            <a:endParaRPr/>
          </a:p>
        </p:txBody>
      </p:sp>
      <p:sp>
        <p:nvSpPr>
          <p:cNvPr id="390" name="Google Shape;390;p2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To, co bezprostředně následuje po chování.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Zavření okna.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Odvolání požadavku na přesun do jiné místnosti.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Hození učebnic, odstrčení lavice.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Vytažení tužky z pouzdra a plnění úkolu.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Opuštění lavice a běh po třídě.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Přístup k oblíbené hračce, sladkosti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389fd2b257_0_0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Následek</a:t>
            </a:r>
            <a:endParaRPr/>
          </a:p>
        </p:txBody>
      </p:sp>
      <p:sp>
        <p:nvSpPr>
          <p:cNvPr id="397" name="Google Shape;397;g2389fd2b257_0_0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-co jej ovlivňuje?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389fd2b257_0_6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Následek</a:t>
            </a:r>
            <a:endParaRPr/>
          </a:p>
        </p:txBody>
      </p:sp>
      <p:sp>
        <p:nvSpPr>
          <p:cNvPr id="404" name="Google Shape;404;g2389fd2b257_0_6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Co si pamatujte u řešení problémového chování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-klid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-dát čas dítěti na správnou reakci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-mít plán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-konzistentní reakce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-KOMUNIKACE S RODINOU A TERAPEUTY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-nebát se zeptat o pomoc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-přepsání plánu, pokud nefunguje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" name="Google Shape;410;g22c6897b305_0_2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6150" y="0"/>
            <a:ext cx="5409995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" name="Google Shape;416;g22c6897b305_0_2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3300" y="0"/>
            <a:ext cx="5263567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2" name="Google Shape;422;g22c6897b305_0_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5700" y="54275"/>
            <a:ext cx="5191049" cy="674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g22c6897b305_0_2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1875" y="152400"/>
            <a:ext cx="5148608" cy="655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4" name="Google Shape;434;g22c6897b305_0_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400" y="152400"/>
            <a:ext cx="4936175" cy="65531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1ddd90e1f_1_12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cs-CZ"/>
              <a:t>Problémové chování</a:t>
            </a:r>
            <a:endParaRPr/>
          </a:p>
        </p:txBody>
      </p:sp>
      <p:sp>
        <p:nvSpPr>
          <p:cNvPr id="187" name="Google Shape;187;g101ddd90e1f_1_12"/>
          <p:cNvSpPr txBox="1"/>
          <p:nvPr>
            <p:ph idx="1" type="body"/>
          </p:nvPr>
        </p:nvSpPr>
        <p:spPr>
          <a:xfrm>
            <a:off x="677325" y="1488600"/>
            <a:ext cx="10150200" cy="4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cs-CZ" sz="1900"/>
              <a:t>Nejedná se primárně o chování, které vadí nám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cs-CZ" sz="1900"/>
              <a:t>Jedná se o sociálně nežádoucí chování, chování které mu ubližuje, limituje ho ve společnosti či při učení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cs-CZ" sz="1900"/>
              <a:t>Vždy nám jde o klienta a jeho bezpečí, jednáme na základě etického kódu a s respektem.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cs-CZ" sz="1900"/>
              <a:t>Je to komunikace!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lang="cs-CZ" sz="1900"/>
              <a:t>Parametry chování, které nás zajímají:</a:t>
            </a:r>
            <a:endParaRPr sz="1900"/>
          </a:p>
          <a:p>
            <a:pPr indent="-3492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-"/>
            </a:pPr>
            <a:r>
              <a:rPr lang="cs-CZ" sz="1900"/>
              <a:t>četnost, intervalová četnost, trvání, intenzita/vážnost, situace/místo/čas</a:t>
            </a:r>
            <a:endParaRPr sz="1900"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22c6897b305_0_250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Praktický nácvik</a:t>
            </a:r>
            <a:endParaRPr/>
          </a:p>
        </p:txBody>
      </p:sp>
      <p:sp>
        <p:nvSpPr>
          <p:cNvPr id="441" name="Google Shape;441;g22c6897b305_0_250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2" name="Google Shape;442;g22c6897b305_0_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24" y="1726675"/>
            <a:ext cx="2842150" cy="1895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g22c6897b305_0_2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9050" y="3964075"/>
            <a:ext cx="4514850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g22c6897b305_0_25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2809" y="3328075"/>
            <a:ext cx="2613066" cy="2613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g22c6897b305_0_25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28959" y="1726675"/>
            <a:ext cx="2613066" cy="2613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Funkční analýza chování (FA)</a:t>
            </a:r>
            <a:endParaRPr/>
          </a:p>
        </p:txBody>
      </p:sp>
      <p:sp>
        <p:nvSpPr>
          <p:cNvPr id="194" name="Google Shape;194;p2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Pokud chceme chování ovlivnit/změnit, musíme změnit KONTEXT: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Hodnotící nástroje: FAST, MAS, ABC data, PFA (Hanley)</a:t>
            </a:r>
            <a:endParaRPr/>
          </a:p>
        </p:txBody>
      </p:sp>
      <p:sp>
        <p:nvSpPr>
          <p:cNvPr id="195" name="Google Shape;195;p21"/>
          <p:cNvSpPr/>
          <p:nvPr/>
        </p:nvSpPr>
        <p:spPr>
          <a:xfrm>
            <a:off x="1416423" y="3544094"/>
            <a:ext cx="3550023" cy="914400"/>
          </a:xfrm>
          <a:prstGeom prst="ellipse">
            <a:avLst/>
          </a:prstGeom>
          <a:noFill/>
          <a:ln cap="flat" cmpd="sng" w="254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1"/>
          <p:cNvSpPr/>
          <p:nvPr/>
        </p:nvSpPr>
        <p:spPr>
          <a:xfrm>
            <a:off x="6385111" y="3544094"/>
            <a:ext cx="3550023" cy="914400"/>
          </a:xfrm>
          <a:prstGeom prst="ellipse">
            <a:avLst/>
          </a:prstGeom>
          <a:noFill/>
          <a:ln cap="flat" cmpd="sng" w="254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rebuchet MS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1"/>
          <p:cNvSpPr txBox="1"/>
          <p:nvPr/>
        </p:nvSpPr>
        <p:spPr>
          <a:xfrm>
            <a:off x="2370664" y="3752735"/>
            <a:ext cx="164154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b="0" i="0" lang="cs-CZ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Antecedenty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8" name="Google Shape;198;p21"/>
          <p:cNvSpPr txBox="1"/>
          <p:nvPr/>
        </p:nvSpPr>
        <p:spPr>
          <a:xfrm>
            <a:off x="7549217" y="3785850"/>
            <a:ext cx="122180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</a:pPr>
            <a:r>
              <a:rPr b="0" i="0" lang="cs-CZ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Následky</a:t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199" name="Google Shape;199;p21"/>
          <p:cNvCxnSpPr/>
          <p:nvPr/>
        </p:nvCxnSpPr>
        <p:spPr>
          <a:xfrm flipH="1">
            <a:off x="3583804" y="2679486"/>
            <a:ext cx="1012500" cy="8646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00" name="Google Shape;200;p21"/>
          <p:cNvCxnSpPr/>
          <p:nvPr/>
        </p:nvCxnSpPr>
        <p:spPr>
          <a:xfrm>
            <a:off x="6526886" y="2631849"/>
            <a:ext cx="799500" cy="96000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2c6897b305_0_219"/>
          <p:cNvSpPr txBox="1"/>
          <p:nvPr>
            <p:ph type="title"/>
          </p:nvPr>
        </p:nvSpPr>
        <p:spPr>
          <a:xfrm>
            <a:off x="677325" y="609600"/>
            <a:ext cx="8596800" cy="78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Antecedentní a konsekventní strategie</a:t>
            </a:r>
            <a:endParaRPr/>
          </a:p>
        </p:txBody>
      </p:sp>
      <p:sp>
        <p:nvSpPr>
          <p:cNvPr id="207" name="Google Shape;207;g22c6897b305_0_219"/>
          <p:cNvSpPr txBox="1"/>
          <p:nvPr>
            <p:ph idx="1" type="body"/>
          </p:nvPr>
        </p:nvSpPr>
        <p:spPr>
          <a:xfrm>
            <a:off x="677325" y="1619502"/>
            <a:ext cx="8596800" cy="442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cs-CZ"/>
              <a:t>záleží, kde působíme (před nebo po chování)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lang="cs-CZ"/>
              <a:t>chování bychom měli řešit vždy jako celek (tzn. NE jen mu předcházet, NE jen hasit oheň) - antecedentní a konsekventní strategie fungují v tandemu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cs-CZ"/>
              <a:t>důraz na </a:t>
            </a:r>
            <a:r>
              <a:rPr b="1" lang="cs-CZ"/>
              <a:t>etiku</a:t>
            </a:r>
            <a:endParaRPr b="1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►"/>
            </a:pPr>
            <a:r>
              <a:rPr b="1" lang="cs-CZ"/>
              <a:t>alternativy k chování</a:t>
            </a:r>
            <a:endParaRPr b="1"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cs-CZ"/>
              <a:t>je potřeba mít vždy plán, neexistuje žádná kuchařka “co udělat, když”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►"/>
            </a:pPr>
            <a:r>
              <a:rPr lang="cs-CZ"/>
              <a:t>učení nových dovedností, včetně zvládání obtížných situací se musí dít ve chvílích, kdy se problematické chování nevyskytuje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e10ee9aff7_0_0"/>
          <p:cNvSpPr txBox="1"/>
          <p:nvPr>
            <p:ph type="title"/>
          </p:nvPr>
        </p:nvSpPr>
        <p:spPr>
          <a:xfrm>
            <a:off x="677325" y="609600"/>
            <a:ext cx="8596800" cy="90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Problémové chování a jejich alternativy</a:t>
            </a:r>
            <a:endParaRPr/>
          </a:p>
        </p:txBody>
      </p:sp>
      <p:pic>
        <p:nvPicPr>
          <p:cNvPr id="214" name="Google Shape;214;g1e10ee9aff7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8300" y="4062413"/>
            <a:ext cx="6591300" cy="261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1e10ee9aff7_0_0"/>
          <p:cNvSpPr txBox="1"/>
          <p:nvPr>
            <p:ph idx="1" type="body"/>
          </p:nvPr>
        </p:nvSpPr>
        <p:spPr>
          <a:xfrm>
            <a:off x="677325" y="1600202"/>
            <a:ext cx="8596800" cy="444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Křik, aby dostal oblíbenou hračku	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Utíkání od stolu/od jídla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Bouchání druhého, když telefonuje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Odmítání splnění těžkého úkolu - odhazování materiálů na zem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Vykřikování odpovědi ve třídě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Kousání trička (senzorika)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cs-CZ"/>
              <a:t>? Jak by měla vypadat správná alternativa? Může jich být víc?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b="1" lang="cs-CZ">
                <a:solidFill>
                  <a:schemeClr val="accent1"/>
                </a:solidFill>
              </a:rPr>
              <a:t>Antecedent (spouštěč chování)</a:t>
            </a:r>
            <a:endParaRPr/>
          </a:p>
        </p:txBody>
      </p:sp>
      <p:sp>
        <p:nvSpPr>
          <p:cNvPr id="222" name="Google Shape;222;p22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To, co bezprostředně předchází chování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Snižuje a zvyšuje pravděpodobnost výskytu PCH a je pozorovatelné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Ostré světlo, hlasité zvuky, příchod osoby do místnosti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Pokyn na přesun mezi činnostmi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Zadání cvičení v učebnici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Zadání samostatné/skupinové práce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Odchod učitele ze třídy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2c9ac0fd66_0_39"/>
          <p:cNvSpPr txBox="1"/>
          <p:nvPr>
            <p:ph type="title"/>
          </p:nvPr>
        </p:nvSpPr>
        <p:spPr>
          <a:xfrm>
            <a:off x="677334" y="609600"/>
            <a:ext cx="8596800" cy="1320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Antecedentní strategie/intervence</a:t>
            </a:r>
            <a:endParaRPr/>
          </a:p>
        </p:txBody>
      </p:sp>
      <p:sp>
        <p:nvSpPr>
          <p:cNvPr id="229" name="Google Shape;229;g22c9ac0fd66_0_39"/>
          <p:cNvSpPr txBox="1"/>
          <p:nvPr>
            <p:ph idx="1" type="body"/>
          </p:nvPr>
        </p:nvSpPr>
        <p:spPr>
          <a:xfrm>
            <a:off x="677334" y="2160589"/>
            <a:ext cx="85968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spcBef>
                <a:spcPts val="1000"/>
              </a:spcBef>
              <a:spcAft>
                <a:spcPts val="0"/>
              </a:spcAft>
              <a:buSzPts val="1440"/>
              <a:buChar char="-"/>
            </a:pPr>
            <a:r>
              <a:rPr lang="cs-CZ"/>
              <a:t>nezávislé na chování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cs-CZ"/>
              <a:t>generické (defaultní) nebo funkční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cs-CZ"/>
              <a:t>nejčastěji momentální a tranzitorní efekt</a:t>
            </a:r>
            <a:endParaRPr/>
          </a:p>
          <a:p>
            <a:pPr indent="-320040" lvl="0" marL="457200" rtl="0" algn="l">
              <a:spcBef>
                <a:spcPts val="0"/>
              </a:spcBef>
              <a:spcAft>
                <a:spcPts val="0"/>
              </a:spcAft>
              <a:buSzPts val="1440"/>
              <a:buChar char="-"/>
            </a:pPr>
            <a:r>
              <a:rPr lang="cs-CZ"/>
              <a:t>vždy nutné kombinovat s posílením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/>
              <a:t>Generické:</a:t>
            </a:r>
            <a:r>
              <a:rPr lang="cs-CZ"/>
              <a:t> strategie kontroly diskriminačního stimulu, obohacení prostředí, antecedentní cvičení, relaxační cvičení, usměrnění prekurzorů chování, verbální strategie, lékařské intervence, protektivní náčiní a zábrany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cs-CZ"/>
              <a:t>Funkční:</a:t>
            </a:r>
            <a:r>
              <a:rPr lang="cs-CZ"/>
              <a:t> časové rozvrhy (doručení posílení, trvání posílení), NCR (non-contingent reinforcement), na reakci nezávislé rozvrhy posílení (doručení a trvání), NCE (non-contingent escape)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zeta">
  <a:themeElements>
    <a:clrScheme name="Fazeta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2021-10-29T14:13:13Z</dcterms:created>
  <dc:creator>Helena Vaďurová</dc:creator>
</cp:coreProperties>
</file>