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4" roundtripDataSignature="AMtx7mhBBFbxCicu5t488u8qY0sJtbNe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1959362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11959362c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1959362c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11959362c2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1959362c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11959362c2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1959362c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11959362c2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1959362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11959362c2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1959362c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11959362c2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1959362c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11959362c2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1959362c2_0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1959362c2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1959362c2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1959362c2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1959362c2_0_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1959362c2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1959362c2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1959362c2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1959362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11959362c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1959362c2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11959362c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1959362c2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1959362c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1959362c2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1959362c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159bcd61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159bcd61d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1959362c2_0_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11959362c2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1959362c2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11959362c2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1959362c2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1959362c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1959362c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11959362c2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1959362c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11959362c2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1959362c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11959362c2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1959362c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11959362c2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1959362c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11959362c2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1959362c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11959362c2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1959362c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11959362c2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1959362c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11959362c2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1959362c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11959362c2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1959362c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11959362c2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1959362c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11959362c2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81967eb3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f81967eb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81967eb3e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f81967eb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1959362c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11959362c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81967eb3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f81967eb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81967eb3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f81967eb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81967eb3e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f81967eb3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81967eb3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pavlov psi a slinění-světlo/zvonek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f81967eb3e_0_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13feed8d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13feed8d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cs-CZ"/>
              <a:t>Podmínky kdy je to SŔ, hodnota SR, deprivace, rozvrh posílení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cs-CZ"/>
              <a:t>Asking about it-preferenční dotazník u nového klienta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cs-CZ"/>
              <a:t>Free operant-VB mapp (contrieved-nepřirozene)/naturalistic-čas, dotek a má se k tomu?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11959362c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11959362c2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11959362c2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11959362c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-nelze dělat věci jen v jednom prostředí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-mandy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-takty (učíme ve 3 provedeních)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-lidi, prostředí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-čím lepší generalizace, tím lépe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-pozor na overgeneralization (všechny ženy jsou mámy, předsudky)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81967eb3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common stimuly-př. učení nakupovat, piloti a výcvik-simulátor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loosely train-semafor a zvuk-kvůli tomu aby nedůležitá část nebyla schopna kontrolovat cílové chování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exemplars-více lidí, prostřední, stimuly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mediation-z etického hlediska se musíme zaměřit na generalizaci a procvičování v dalších prostředích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f81967eb3e_0_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81967eb3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fixed ratio</a:t>
            </a:r>
            <a:endParaRPr/>
          </a:p>
        </p:txBody>
      </p:sp>
      <p:sp>
        <p:nvSpPr>
          <p:cNvPr id="419" name="Google Shape;419;gf81967eb3e_2_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1959362c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11959362c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1959362c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11959362c2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1959362c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11959362c2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1959362c2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1959362c2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1959362c2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1959362c2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is.muni.cz/el/ped/jaro2021/IVk101/index.qwarp?prejit=6390036" TargetMode="External"/><Relationship Id="rId4" Type="http://schemas.openxmlformats.org/officeDocument/2006/relationships/hyperlink" Target="https://www.youtube.com/watch?v=BDiQN6I9pqw&amp;t=55s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www.youtube.com/watch?v=GA_6-zmAQbA" TargetMode="External"/><Relationship Id="rId4" Type="http://schemas.openxmlformats.org/officeDocument/2006/relationships/hyperlink" Target="https://www.youtube.com/watch?v=CnBraS9rmz4" TargetMode="External"/><Relationship Id="rId5" Type="http://schemas.openxmlformats.org/officeDocument/2006/relationships/hyperlink" Target="https://www.youtube.com/watch?v=wplAxqQgI7c" TargetMode="External"/><Relationship Id="rId6" Type="http://schemas.openxmlformats.org/officeDocument/2006/relationships/hyperlink" Target="https://www.youtube.com/watch?v=fEEelCgBkWA" TargetMode="External"/><Relationship Id="rId7" Type="http://schemas.openxmlformats.org/officeDocument/2006/relationships/hyperlink" Target="https://www.youtube.com/watch?v=fEEelCgBkWA" TargetMode="External"/><Relationship Id="rId8" Type="http://schemas.openxmlformats.org/officeDocument/2006/relationships/hyperlink" Target="https://www.youtube.com/watch?v=XUpYLgZUPtc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csaba.cz/wp-content/uploads/2020/01/Schramm-7-Steps-CZ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r7ADZ3CmV7Br5MhyMKkF_4bJFsSJH0dU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youtu.be/8Eu7baKDiZo?t=26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1959362c2_0_0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Posílení a motivace</a:t>
            </a:r>
            <a:endParaRPr/>
          </a:p>
        </p:txBody>
      </p:sp>
      <p:sp>
        <p:nvSpPr>
          <p:cNvPr id="85" name="Google Shape;85;g211959362c2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b="1" lang="cs-CZ"/>
              <a:t>IVc304 Aplikace metod behaviorální změny </a:t>
            </a:r>
            <a:br>
              <a:rPr b="1" lang="cs-CZ"/>
            </a:br>
            <a:r>
              <a:rPr b="1" lang="cs-CZ"/>
              <a:t>       IVc512 Aplikace metod behaviorální změny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1959362c2_0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je posilující pro Vás?</a:t>
            </a:r>
            <a:endParaRPr/>
          </a:p>
        </p:txBody>
      </p:sp>
      <p:sp>
        <p:nvSpPr>
          <p:cNvPr id="143" name="Google Shape;143;g211959362c2_0_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4" name="Google Shape;144;g211959362c2_0_38"/>
          <p:cNvSpPr/>
          <p:nvPr/>
        </p:nvSpPr>
        <p:spPr>
          <a:xfrm>
            <a:off x="4471035" y="2157095"/>
            <a:ext cx="2980800" cy="31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1959362c2_0_4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0" name="Google Shape;150;g211959362c2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545" y="1198245"/>
            <a:ext cx="22574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11959362c2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970" y="930275"/>
            <a:ext cx="3524250" cy="23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11959362c2_0_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1190" y="2981325"/>
            <a:ext cx="2980055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11959362c2_0_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840" y="3788410"/>
            <a:ext cx="3816349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11959362c2_0_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83295" y="1056005"/>
            <a:ext cx="22574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1959362c2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 vs. odměna</a:t>
            </a:r>
            <a:endParaRPr/>
          </a:p>
        </p:txBody>
      </p:sp>
      <p:sp>
        <p:nvSpPr>
          <p:cNvPr id="160" name="Google Shape;160;g211959362c2_0_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zjednodušení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odměna nemusí být vždy posílením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1959362c2_0_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Je tablet posílení?</a:t>
            </a:r>
            <a:endParaRPr/>
          </a:p>
        </p:txBody>
      </p:sp>
      <p:sp>
        <p:nvSpPr>
          <p:cNvPr id="166" name="Google Shape;166;g211959362c2_0_5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7" name="Google Shape;167;g211959362c2_0_58"/>
          <p:cNvSpPr/>
          <p:nvPr/>
        </p:nvSpPr>
        <p:spPr>
          <a:xfrm>
            <a:off x="4471035" y="2157095"/>
            <a:ext cx="2980800" cy="31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1959362c2_0_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Vlastnosti posílení</a:t>
            </a:r>
            <a:endParaRPr/>
          </a:p>
        </p:txBody>
      </p:sp>
      <p:sp>
        <p:nvSpPr>
          <p:cNvPr id="173" name="Google Shape;173;g211959362c2_0_6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vždy jsou následkem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následují okamžitě po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zvyšují jeho výskyt v budoucnu, případně ho udržují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čase se mění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jsou situačně závislá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individuální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? Proč je důležité měnit často posílení? Mixovat?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1959362c2_0_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Různé kategorie posílení</a:t>
            </a:r>
            <a:endParaRPr/>
          </a:p>
        </p:txBody>
      </p:sp>
      <p:sp>
        <p:nvSpPr>
          <p:cNvPr id="179" name="Google Shape;179;g211959362c2_0_6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180" name="Google Shape;180;g211959362c2_0_69"/>
          <p:cNvGrpSpPr/>
          <p:nvPr/>
        </p:nvGrpSpPr>
        <p:grpSpPr>
          <a:xfrm>
            <a:off x="4927600" y="1757363"/>
            <a:ext cx="2303378" cy="4076681"/>
            <a:chOff x="0" y="0"/>
            <a:chExt cx="2275840" cy="4027943"/>
          </a:xfrm>
        </p:grpSpPr>
        <p:sp>
          <p:nvSpPr>
            <p:cNvPr id="181" name="Google Shape;181;g211959362c2_0_69"/>
            <p:cNvSpPr/>
            <p:nvPr/>
          </p:nvSpPr>
          <p:spPr>
            <a:xfrm>
              <a:off x="0" y="0"/>
              <a:ext cx="2275800" cy="4002900"/>
            </a:xfrm>
            <a:prstGeom prst="rtTriangl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11959362c2_0_69"/>
            <p:cNvSpPr/>
            <p:nvPr/>
          </p:nvSpPr>
          <p:spPr>
            <a:xfrm rot="10800000">
              <a:off x="40" y="25043"/>
              <a:ext cx="2275800" cy="4002900"/>
            </a:xfrm>
            <a:prstGeom prst="rtTriangle">
              <a:avLst/>
            </a:prstGeom>
            <a:solidFill>
              <a:srgbClr val="3536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g211959362c2_0_69"/>
          <p:cNvSpPr/>
          <p:nvPr/>
        </p:nvSpPr>
        <p:spPr>
          <a:xfrm>
            <a:off x="5284570" y="2815427"/>
            <a:ext cx="1722924" cy="1881210"/>
          </a:xfrm>
          <a:custGeom>
            <a:rect b="b" l="l" r="r" t="t"/>
            <a:pathLst>
              <a:path extrusionOk="0" h="606353" w="555334">
                <a:moveTo>
                  <a:pt x="481435" y="482289"/>
                </a:moveTo>
                <a:lnTo>
                  <a:pt x="448941" y="514557"/>
                </a:lnTo>
                <a:lnTo>
                  <a:pt x="440493" y="506212"/>
                </a:lnTo>
                <a:cubicBezTo>
                  <a:pt x="435573" y="501205"/>
                  <a:pt x="427403" y="501205"/>
                  <a:pt x="422390" y="506212"/>
                </a:cubicBezTo>
                <a:cubicBezTo>
                  <a:pt x="417469" y="511126"/>
                  <a:pt x="417469" y="519286"/>
                  <a:pt x="422390" y="524200"/>
                </a:cubicBezTo>
                <a:lnTo>
                  <a:pt x="439750" y="541632"/>
                </a:lnTo>
                <a:cubicBezTo>
                  <a:pt x="442257" y="544043"/>
                  <a:pt x="445414" y="545341"/>
                  <a:pt x="448756" y="545341"/>
                </a:cubicBezTo>
                <a:cubicBezTo>
                  <a:pt x="452284" y="545341"/>
                  <a:pt x="455440" y="544043"/>
                  <a:pt x="457854" y="541632"/>
                </a:cubicBezTo>
                <a:lnTo>
                  <a:pt x="499445" y="500370"/>
                </a:lnTo>
                <a:cubicBezTo>
                  <a:pt x="504366" y="495456"/>
                  <a:pt x="504366" y="487389"/>
                  <a:pt x="499538" y="482289"/>
                </a:cubicBezTo>
                <a:cubicBezTo>
                  <a:pt x="494618" y="477375"/>
                  <a:pt x="486448" y="477375"/>
                  <a:pt x="481435" y="482289"/>
                </a:cubicBezTo>
                <a:close/>
                <a:moveTo>
                  <a:pt x="460917" y="417661"/>
                </a:moveTo>
                <a:cubicBezTo>
                  <a:pt x="513185" y="417661"/>
                  <a:pt x="555334" y="459943"/>
                  <a:pt x="555334" y="511961"/>
                </a:cubicBezTo>
                <a:cubicBezTo>
                  <a:pt x="555334" y="564071"/>
                  <a:pt x="513000" y="606353"/>
                  <a:pt x="460917" y="606353"/>
                </a:cubicBezTo>
                <a:cubicBezTo>
                  <a:pt x="408835" y="606353"/>
                  <a:pt x="366501" y="564071"/>
                  <a:pt x="366501" y="511961"/>
                </a:cubicBezTo>
                <a:cubicBezTo>
                  <a:pt x="366501" y="459943"/>
                  <a:pt x="408835" y="417661"/>
                  <a:pt x="460917" y="417661"/>
                </a:cubicBezTo>
                <a:close/>
                <a:moveTo>
                  <a:pt x="151465" y="315977"/>
                </a:moveTo>
                <a:lnTo>
                  <a:pt x="188788" y="433982"/>
                </a:lnTo>
                <a:lnTo>
                  <a:pt x="195844" y="456230"/>
                </a:lnTo>
                <a:lnTo>
                  <a:pt x="196030" y="455952"/>
                </a:lnTo>
                <a:lnTo>
                  <a:pt x="202157" y="474770"/>
                </a:lnTo>
                <a:lnTo>
                  <a:pt x="222026" y="419058"/>
                </a:lnTo>
                <a:cubicBezTo>
                  <a:pt x="173469" y="351573"/>
                  <a:pt x="231775" y="352129"/>
                  <a:pt x="235024" y="352315"/>
                </a:cubicBezTo>
                <a:cubicBezTo>
                  <a:pt x="238181" y="352129"/>
                  <a:pt x="296394" y="351573"/>
                  <a:pt x="248022" y="419058"/>
                </a:cubicBezTo>
                <a:lnTo>
                  <a:pt x="267705" y="474863"/>
                </a:lnTo>
                <a:lnTo>
                  <a:pt x="273833" y="456137"/>
                </a:lnTo>
                <a:lnTo>
                  <a:pt x="274018" y="456323"/>
                </a:lnTo>
                <a:lnTo>
                  <a:pt x="281075" y="434075"/>
                </a:lnTo>
                <a:lnTo>
                  <a:pt x="318398" y="315977"/>
                </a:lnTo>
                <a:cubicBezTo>
                  <a:pt x="318398" y="315977"/>
                  <a:pt x="366305" y="349719"/>
                  <a:pt x="425261" y="364644"/>
                </a:cubicBezTo>
                <a:cubicBezTo>
                  <a:pt x="430831" y="366127"/>
                  <a:pt x="435659" y="368074"/>
                  <a:pt x="440023" y="370669"/>
                </a:cubicBezTo>
                <a:cubicBezTo>
                  <a:pt x="446522" y="374563"/>
                  <a:pt x="444572" y="384574"/>
                  <a:pt x="437145" y="385872"/>
                </a:cubicBezTo>
                <a:cubicBezTo>
                  <a:pt x="377632" y="396996"/>
                  <a:pt x="332417" y="449278"/>
                  <a:pt x="332417" y="511942"/>
                </a:cubicBezTo>
                <a:cubicBezTo>
                  <a:pt x="332417" y="523807"/>
                  <a:pt x="333995" y="535302"/>
                  <a:pt x="337152" y="546333"/>
                </a:cubicBezTo>
                <a:cubicBezTo>
                  <a:pt x="307535" y="552266"/>
                  <a:pt x="273369" y="556252"/>
                  <a:pt x="235024" y="556252"/>
                </a:cubicBezTo>
                <a:cubicBezTo>
                  <a:pt x="91302" y="556067"/>
                  <a:pt x="5514" y="500447"/>
                  <a:pt x="5514" y="500447"/>
                </a:cubicBezTo>
                <a:cubicBezTo>
                  <a:pt x="3008" y="485523"/>
                  <a:pt x="408" y="451502"/>
                  <a:pt x="408" y="451502"/>
                </a:cubicBezTo>
                <a:cubicBezTo>
                  <a:pt x="-1356" y="426474"/>
                  <a:pt x="779" y="375860"/>
                  <a:pt x="44602" y="364644"/>
                </a:cubicBezTo>
                <a:cubicBezTo>
                  <a:pt x="103557" y="349534"/>
                  <a:pt x="151465" y="315977"/>
                  <a:pt x="151465" y="315977"/>
                </a:cubicBezTo>
                <a:close/>
                <a:moveTo>
                  <a:pt x="227577" y="446"/>
                </a:moveTo>
                <a:cubicBezTo>
                  <a:pt x="253567" y="-1779"/>
                  <a:pt x="273339" y="4617"/>
                  <a:pt x="287448" y="13053"/>
                </a:cubicBezTo>
                <a:cubicBezTo>
                  <a:pt x="308612" y="24641"/>
                  <a:pt x="316688" y="40122"/>
                  <a:pt x="316688" y="40122"/>
                </a:cubicBezTo>
                <a:cubicBezTo>
                  <a:pt x="316688" y="40122"/>
                  <a:pt x="365049" y="43552"/>
                  <a:pt x="348712" y="141721"/>
                </a:cubicBezTo>
                <a:cubicBezTo>
                  <a:pt x="347691" y="146913"/>
                  <a:pt x="346391" y="152104"/>
                  <a:pt x="344535" y="157295"/>
                </a:cubicBezTo>
                <a:cubicBezTo>
                  <a:pt x="354188" y="156368"/>
                  <a:pt x="365513" y="161930"/>
                  <a:pt x="354745" y="199937"/>
                </a:cubicBezTo>
                <a:cubicBezTo>
                  <a:pt x="346948" y="227747"/>
                  <a:pt x="339708" y="235349"/>
                  <a:pt x="334139" y="235905"/>
                </a:cubicBezTo>
                <a:cubicBezTo>
                  <a:pt x="328940" y="268721"/>
                  <a:pt x="302671" y="310529"/>
                  <a:pt x="261457" y="325361"/>
                </a:cubicBezTo>
                <a:cubicBezTo>
                  <a:pt x="244378" y="331572"/>
                  <a:pt x="225534" y="331572"/>
                  <a:pt x="208362" y="325454"/>
                </a:cubicBezTo>
                <a:cubicBezTo>
                  <a:pt x="166498" y="310807"/>
                  <a:pt x="141065" y="268906"/>
                  <a:pt x="135959" y="235905"/>
                </a:cubicBezTo>
                <a:cubicBezTo>
                  <a:pt x="130390" y="235349"/>
                  <a:pt x="123057" y="227562"/>
                  <a:pt x="115260" y="199937"/>
                </a:cubicBezTo>
                <a:cubicBezTo>
                  <a:pt x="104492" y="161930"/>
                  <a:pt x="115909" y="156368"/>
                  <a:pt x="125656" y="157388"/>
                </a:cubicBezTo>
                <a:cubicBezTo>
                  <a:pt x="123799" y="152197"/>
                  <a:pt x="122500" y="147005"/>
                  <a:pt x="121479" y="141814"/>
                </a:cubicBezTo>
                <a:cubicBezTo>
                  <a:pt x="118044" y="124108"/>
                  <a:pt x="117116" y="107700"/>
                  <a:pt x="121200" y="91849"/>
                </a:cubicBezTo>
                <a:cubicBezTo>
                  <a:pt x="126213" y="70713"/>
                  <a:pt x="137537" y="53841"/>
                  <a:pt x="150440" y="40678"/>
                </a:cubicBezTo>
                <a:cubicBezTo>
                  <a:pt x="158516" y="32149"/>
                  <a:pt x="167612" y="24641"/>
                  <a:pt x="177452" y="18430"/>
                </a:cubicBezTo>
                <a:cubicBezTo>
                  <a:pt x="185342" y="12868"/>
                  <a:pt x="194160" y="8233"/>
                  <a:pt x="203628" y="4988"/>
                </a:cubicBezTo>
                <a:cubicBezTo>
                  <a:pt x="211240" y="2393"/>
                  <a:pt x="219130" y="817"/>
                  <a:pt x="227577" y="44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g211959362c2_0_69"/>
          <p:cNvCxnSpPr/>
          <p:nvPr/>
        </p:nvCxnSpPr>
        <p:spPr>
          <a:xfrm rot="10800000">
            <a:off x="1078956" y="2889504"/>
            <a:ext cx="3483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grpSp>
        <p:nvGrpSpPr>
          <p:cNvPr id="185" name="Google Shape;185;g211959362c2_0_69"/>
          <p:cNvGrpSpPr/>
          <p:nvPr/>
        </p:nvGrpSpPr>
        <p:grpSpPr>
          <a:xfrm>
            <a:off x="762076" y="1393803"/>
            <a:ext cx="3808516" cy="1462151"/>
            <a:chOff x="8246903" y="2456670"/>
            <a:chExt cx="3233036" cy="1462444"/>
          </a:xfrm>
        </p:grpSpPr>
        <p:grpSp>
          <p:nvGrpSpPr>
            <p:cNvPr id="186" name="Google Shape;186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187" name="Google Shape;187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Jedlá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pochutiny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nemusíme se učit mít je rádi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(primární)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g211959362c2_0_69"/>
          <p:cNvGrpSpPr/>
          <p:nvPr/>
        </p:nvGrpSpPr>
        <p:grpSpPr>
          <a:xfrm>
            <a:off x="7674940" y="1393803"/>
            <a:ext cx="3808516" cy="1462151"/>
            <a:chOff x="8246903" y="2456670"/>
            <a:chExt cx="3233036" cy="1462444"/>
          </a:xfrm>
        </p:grpSpPr>
        <p:grpSp>
          <p:nvGrpSpPr>
            <p:cNvPr id="191" name="Google Shape;191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192" name="Google Shape;192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Předměty/aktivity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hračky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IPAD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činnosti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194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g211959362c2_0_69"/>
          <p:cNvGrpSpPr/>
          <p:nvPr/>
        </p:nvGrpSpPr>
        <p:grpSpPr>
          <a:xfrm>
            <a:off x="762076" y="4209493"/>
            <a:ext cx="3808516" cy="1462151"/>
            <a:chOff x="8246903" y="2456670"/>
            <a:chExt cx="3233036" cy="1462444"/>
          </a:xfrm>
        </p:grpSpPr>
        <p:grpSp>
          <p:nvGrpSpPr>
            <p:cNvPr id="196" name="Google Shape;196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197" name="Google Shape;197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Sociální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pozornost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pochvala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úsměv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g211959362c2_0_69"/>
          <p:cNvGrpSpPr/>
          <p:nvPr/>
        </p:nvGrpSpPr>
        <p:grpSpPr>
          <a:xfrm>
            <a:off x="7674940" y="4209493"/>
            <a:ext cx="3808516" cy="1462151"/>
            <a:chOff x="8246903" y="2456670"/>
            <a:chExt cx="3233036" cy="1462444"/>
          </a:xfrm>
        </p:grpSpPr>
        <p:grpSp>
          <p:nvGrpSpPr>
            <p:cNvPr id="201" name="Google Shape;201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202" name="Google Shape;202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Privilegia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tokeny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volný čas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plusové body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" name="Google Shape;204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5" name="Google Shape;205;g211959362c2_0_69"/>
          <p:cNvCxnSpPr/>
          <p:nvPr/>
        </p:nvCxnSpPr>
        <p:spPr>
          <a:xfrm rot="10800000">
            <a:off x="1078956" y="5808859"/>
            <a:ext cx="3483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206" name="Google Shape;206;g211959362c2_0_69"/>
          <p:cNvCxnSpPr/>
          <p:nvPr/>
        </p:nvCxnSpPr>
        <p:spPr>
          <a:xfrm rot="10800000">
            <a:off x="7488900" y="2889504"/>
            <a:ext cx="3483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207" name="Google Shape;207;g211959362c2_0_69"/>
          <p:cNvCxnSpPr/>
          <p:nvPr/>
        </p:nvCxnSpPr>
        <p:spPr>
          <a:xfrm rot="10800000">
            <a:off x="7488900" y="5808859"/>
            <a:ext cx="3483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pic>
        <p:nvPicPr>
          <p:cNvPr id="208" name="Google Shape;208;g211959362c2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600" y="1795145"/>
            <a:ext cx="2304415" cy="401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1959362c2_0_2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14" name="Google Shape;214;g211959362c2_0_25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Tatínek si hraje s dcerkou, dcerka se ho zeptá, zda si může hrát s domečkem pro panenky. Tatínek řekne, že ano, ale nejdříve musí uklidit hračky, se kterými si už nehraje. Dcerka uklidí hračky a tatínek jí podá z poličky domeček pro panenky.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1959362c2_0_2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20" name="Google Shape;220;g211959362c2_0_26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Stačí nám tyto informace?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1959362c2_0_30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26" name="Google Shape;226;g211959362c2_0_30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Dítě má velmi rádo lupínky. Rodiče se rozhodnou, že pomocí nich budou učit dítě umýt se ráno před odchodem do školy. Ráno dítě dostane plnou misku lupínků k snídani. Rodič poté dítě vyzve, aby se šlo umýt a poté mu přislíbí lupínky. Dítě odmítne jít do koupelny a utíká do svého pokoje.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1959362c2_0_27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32" name="Google Shape;232;g211959362c2_0_27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Klient chodí každé úterý do centra. Vždy když přijde, zaklepe na dveře a terapeut mu otevře. Dříve se stávalo, že klient přišel a začal bušit na dveře, přičemž terapeut vyšel ven, aby zjistil, co se děje. Nyní již při bouchání do dveří terapeut nevychází.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Co je posílením?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1959362c2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ABC</a:t>
            </a:r>
            <a:endParaRPr/>
          </a:p>
        </p:txBody>
      </p:sp>
      <p:sp>
        <p:nvSpPr>
          <p:cNvPr id="91" name="Google Shape;91;g211959362c2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základní princip používaný v behaviorální analýze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A</a:t>
            </a:r>
            <a:r>
              <a:rPr lang="cs-CZ">
                <a:solidFill>
                  <a:srgbClr val="F7CAAC"/>
                </a:solidFill>
              </a:rPr>
              <a:t>ntecedent (předchází 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B</a:t>
            </a:r>
            <a:r>
              <a:rPr lang="cs-CZ">
                <a:solidFill>
                  <a:srgbClr val="F7CAAC"/>
                </a:solidFill>
              </a:rPr>
              <a:t>ehavior (chování)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C</a:t>
            </a:r>
            <a:r>
              <a:rPr lang="cs-CZ">
                <a:solidFill>
                  <a:srgbClr val="F7CAAC"/>
                </a:solidFill>
              </a:rPr>
              <a:t>onsequent (následuje chování)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92" name="Google Shape;92;g211959362c2_0_5"/>
          <p:cNvSpPr txBox="1"/>
          <p:nvPr/>
        </p:nvSpPr>
        <p:spPr>
          <a:xfrm>
            <a:off x="7373700" y="3763775"/>
            <a:ext cx="449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>
                <a:latin typeface="Calibri"/>
                <a:ea typeface="Calibri"/>
                <a:cs typeface="Calibri"/>
                <a:sym typeface="Calibri"/>
              </a:rPr>
              <a:t>A &gt; B &gt; </a:t>
            </a:r>
            <a:r>
              <a:rPr lang="cs-CZ" sz="5400"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sz="5400">
              <a:highlight>
                <a:srgbClr val="EA999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11959362c2_0_5"/>
          <p:cNvSpPr/>
          <p:nvPr/>
        </p:nvSpPr>
        <p:spPr>
          <a:xfrm>
            <a:off x="7907500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11959362c2_0_5"/>
          <p:cNvSpPr/>
          <p:nvPr/>
        </p:nvSpPr>
        <p:spPr>
          <a:xfrm flipH="1">
            <a:off x="8856075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1959362c2_0_27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38" name="Google Shape;238;g211959362c2_0_27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Maminka jde s dcerou do obchodu, kde mají oblíbené nanuky dcery. Dcera začne opakovat, že chce nanuk. Maminka si jí nevšímá a dál nakupuje. Po chvíli si dcera lehne na zem a začne křičet, maminka vezme nanuk a dá ho do košíku, dcera se přestane válet po zemi a jde s mámou k pokladně. Následující týden se dcera v obchodě okamžitě hodí o zem a začne křičet, že chce nanuk.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1959362c2_0_28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44" name="Google Shape;244;g211959362c2_0_28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Klient dostane od učitelky zadání matematické úlohy. Po pár vteřinách odhodí pero a říká, že nebude pokračovat v práci. Učitelka si trvá na splnění úkolu, který klient znovu odmítne. Úkol splní s dopomocí za dalších 15 minut. Druhý den se situace opakuje, ale klient splní úkol za 5 minut po opětovném zadání.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1959362c2_0_2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skutečně posílením? (situace)</a:t>
            </a:r>
            <a:endParaRPr/>
          </a:p>
        </p:txBody>
      </p:sp>
      <p:sp>
        <p:nvSpPr>
          <p:cNvPr id="250" name="Google Shape;250;g211959362c2_0_26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Pokud by paní učitelka nechala klienta odejít bez splnění úkolu, přičemž by se situace opakovala při dalších podobných situacích, co by bylo skutečným posílením?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59bcd61d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když se moje dítě stane závislým na posílení?</a:t>
            </a:r>
            <a:endParaRPr/>
          </a:p>
        </p:txBody>
      </p:sp>
      <p:sp>
        <p:nvSpPr>
          <p:cNvPr id="256" name="Google Shape;256;g2159bcd61da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7" name="Google Shape;257;g2159bcd61da_0_0"/>
          <p:cNvSpPr/>
          <p:nvPr/>
        </p:nvSpPr>
        <p:spPr>
          <a:xfrm>
            <a:off x="4471035" y="2157095"/>
            <a:ext cx="2980800" cy="31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1959362c2_0_2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Žetonový systém (token board)</a:t>
            </a:r>
            <a:endParaRPr/>
          </a:p>
        </p:txBody>
      </p:sp>
      <p:sp>
        <p:nvSpPr>
          <p:cNvPr id="263" name="Google Shape;263;g211959362c2_0_29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= odměnový systém založený na podmíněném posílení, které je vyměňováno za záložní posílení SR+ (tokeny)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záložní posílení jsou ne/podmíněná posílení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žetony mohou být získávány, sbírány a vyměňovány za záložní posílení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NEJEDNÁ se o vizualizaci úkolů!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pokud nenapodmiňujete žetony jako posílení, nemáte žetonový systém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stávají se generalizovaným posílením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 čemu se používají? Proč?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1959362c2_0_30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Složitější druhy posílení - diferenciální posílení</a:t>
            </a:r>
            <a:endParaRPr/>
          </a:p>
        </p:txBody>
      </p:sp>
      <p:sp>
        <p:nvSpPr>
          <p:cNvPr id="269" name="Google Shape;269;g211959362c2_0_30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DRA (diferenciální posílení alternativního chování) - posilováno je alternativní chování k tomu, které je v repertoáru, a které chceme nechat vyhasnout) - viz Matching law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DRO (diferenciální posílení jiného chování) - jakékoliv jiné chování je posilováno (kdykoliv se cílové neobjevuje, posilujeme) - pro jaký druh chování?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DRH (dif.p. vyššího výskytu) - posilujeme, pokud se chování vyskytne více než nastavená hranice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DRD (dif.p. klesající míry) - opak DRH, posilujeme, pokud se graduálně snižuje chování během intervalu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DRL (dif.p. nižšího výskytu) - podobné DRD, snažíme se snížit, ale ne eliminovat chování (inter-responzivní čas) - pro jaký druh chování?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DRI (dif.p. nekompatibilního) - posilujeme chování, které je topograficky nemožné vykonávat současně s chováním, které vyhasínáme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1959362c2_0_3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Shrnutí Dif.p.</a:t>
            </a:r>
            <a:endParaRPr/>
          </a:p>
        </p:txBody>
      </p:sp>
      <p:sp>
        <p:nvSpPr>
          <p:cNvPr id="275" name="Google Shape;275;g211959362c2_0_3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posilujete chování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jiná chování vyhasínáte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DRO (absence chování)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DRI a DRA (alternativní náhrada chování)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DRD a DRL (snížení chování)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DRH (zvýšení chování)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1959362c2_0_1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pro vás znamená motivace?</a:t>
            </a:r>
            <a:endParaRPr/>
          </a:p>
        </p:txBody>
      </p:sp>
      <p:sp>
        <p:nvSpPr>
          <p:cNvPr id="281" name="Google Shape;281;g211959362c2_0_1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2" name="Google Shape;282;g211959362c2_0_118"/>
          <p:cNvSpPr/>
          <p:nvPr/>
        </p:nvSpPr>
        <p:spPr>
          <a:xfrm>
            <a:off x="4471035" y="2157095"/>
            <a:ext cx="2980800" cy="31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1959362c2_0_1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88" name="Google Shape;288;g211959362c2_0_1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Většina mainstreamových proudů nezohledňuje v motivaci prostředí (čím víc je něco dostupné, tím méně to chceme a naopak)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BA neděláme předpoklady o tom, co lidi motivuje, my to jednoduše identifikujeme v daném momentu na základě environmentálních proměnných a chování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Vnější a vnitřní motivace?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1959362c2_0_1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94" name="Google Shape;294;g211959362c2_0_1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ABA používáme termín MO (motivační operace)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environmentální proměnné, které mění efektivitu určitých stimulů, objektů nebo událostí, které fungují jako posílení A zároveň mění aktuální frekvenci chování, které bylo daným stimulem, objektem nebo událostí posíleno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(v překladu: jak moc něco chcete - hodnotu posílení // co pro to uděláte, jste schopni udělat - chování)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- Motivace mohou být i “negativní” - snižovat aktuální efektivitu 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1959362c2_0_13"/>
          <p:cNvSpPr txBox="1"/>
          <p:nvPr>
            <p:ph idx="1" type="body"/>
          </p:nvPr>
        </p:nvSpPr>
        <p:spPr>
          <a:xfrm>
            <a:off x="838200" y="475615"/>
            <a:ext cx="10515600" cy="5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antecedenty (A):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MO (motivace, motivační operace)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konsekventy (C):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Posílení =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Trest =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1959362c2_0_134"/>
          <p:cNvSpPr txBox="1"/>
          <p:nvPr>
            <p:ph type="title"/>
          </p:nvPr>
        </p:nvSpPr>
        <p:spPr>
          <a:xfrm>
            <a:off x="914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Druhy motivace</a:t>
            </a:r>
            <a:endParaRPr/>
          </a:p>
        </p:txBody>
      </p:sp>
      <p:sp>
        <p:nvSpPr>
          <p:cNvPr id="300" name="Google Shape;300;g211959362c2_0_1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Saturování / habituace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Deprivace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Averzivní stimuly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nepodmíněné (bez učení) a podmíněné MO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Motivace v ABC vzorci: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MO &gt; A &gt; B &gt; C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11959362c2_0_1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Motivaci můžeme:</a:t>
            </a:r>
            <a:endParaRPr/>
          </a:p>
        </p:txBody>
      </p:sp>
      <p:sp>
        <p:nvSpPr>
          <p:cNvPr id="306" name="Google Shape;306;g211959362c2_0_1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zachytit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vytvářet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při učení všech dovedností - motivace je klíč (včetně učení komunikace)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bez motivace nemá nikdo důvod měnit své chování, dělat cokoliv jiného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nemáme motivaci ke komunikaci - nekomunikujeme, pokud máme motivaci k problémovému chování - chováme se tak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1959362c2_0_1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Příklad</a:t>
            </a:r>
            <a:endParaRPr/>
          </a:p>
        </p:txBody>
      </p:sp>
      <p:sp>
        <p:nvSpPr>
          <p:cNvPr id="312" name="Google Shape;312;g211959362c2_0_14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Snažíte se naučit 4-leté neverbální dítě žádat si o džus. Doteď jste neměli moc úspěch. Víte, že trénink komunikace by měl probíhat během celého dne, takže zkoušíte nabízet džus ráno, v poledne, večer, dokonce měníte druhy džusu, abyste viděli, který dítě zaujme nejvíce. Bohužel žádná z těchto strategií nefungovala...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1959362c2_0_1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budovat motivaci </a:t>
            </a:r>
            <a:endParaRPr/>
          </a:p>
        </p:txBody>
      </p:sp>
      <p:sp>
        <p:nvSpPr>
          <p:cNvPr id="318" name="Google Shape;318;g211959362c2_0_14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znát, co je pro dítě posilující, vědět, co ho baví (preferenční assessment)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mít tato posílení pod kontrolou (klient nemá přístup k posílení neustále)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doručujete posílení na základě daného chování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měníte posílení v průběhu sezení, aby neztrácela svou hodnotu (nasycení)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měnit způsoby prezentování posílení (hledat nové motivující prvky)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dodávat posílení hojně i bez požadavků</a:t>
            </a:r>
            <a:endParaRPr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chcete, aby to byla zábava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nechte se vést studentem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dělejte to, co Vám funguje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snažte se, aby aktivita byla zábavnější s vámi než bez vás</a:t>
            </a:r>
            <a:endParaRPr sz="3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11959362c2_0_1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324" name="Google Shape;324;g211959362c2_0_15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https://is.muni.cz/el/ped/jaro2021/IVk101/index.qwarp?prejit=6390036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(1:13)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https://www.youtube.com/watch?v=BDiQN6I9pqw&amp;t=55s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(0:55) (2:58) (4:50)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11959362c2_0_1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330" name="Google Shape;330;g211959362c2_0_15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Partner ve dvojci Vám vybere jedno ze svých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Pokusíte se vytvořit motivaci, aby chtěl v aktivitě s Vámi pokračovat, případně aby si chtěl říct o daný předmět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Snažte se motivaci rozvinout o nová potenciální posílení (pokud se Vám to podaří, zapište si je do zájmů)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Vyměňte si role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1959362c2_0_1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Úkol</a:t>
            </a:r>
            <a:endParaRPr/>
          </a:p>
        </p:txBody>
      </p:sp>
      <p:sp>
        <p:nvSpPr>
          <p:cNvPr id="336" name="Google Shape;336;g211959362c2_0_16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sepište si svá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vyberte si 2-3 ze zájmů Vašeho dítěte a napište si k nim, jakým způsobem budete budovat motivaci (v jaké aktivitě, jakým způsobem)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37" name="Google Shape;337;g211959362c2_0_164"/>
          <p:cNvSpPr/>
          <p:nvPr/>
        </p:nvSpPr>
        <p:spPr>
          <a:xfrm>
            <a:off x="5205730" y="4443095"/>
            <a:ext cx="1716300" cy="7488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11959362c2_0_164"/>
          <p:cNvSpPr/>
          <p:nvPr/>
        </p:nvSpPr>
        <p:spPr>
          <a:xfrm>
            <a:off x="2961005" y="3627120"/>
            <a:ext cx="1716300" cy="7488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Stříkací pistole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11959362c2_0_164"/>
          <p:cNvSpPr/>
          <p:nvPr/>
        </p:nvSpPr>
        <p:spPr>
          <a:xfrm>
            <a:off x="2961005" y="4975860"/>
            <a:ext cx="1716300" cy="7488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Umývání aut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11959362c2_0_164"/>
          <p:cNvSpPr/>
          <p:nvPr/>
        </p:nvSpPr>
        <p:spPr>
          <a:xfrm>
            <a:off x="4774565" y="5511800"/>
            <a:ext cx="2387100" cy="9276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Honička s rozprašovačem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11959362c2_0_164"/>
          <p:cNvSpPr/>
          <p:nvPr/>
        </p:nvSpPr>
        <p:spPr>
          <a:xfrm>
            <a:off x="5358130" y="3374390"/>
            <a:ext cx="1716300" cy="7488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Vodní mlýn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11959362c2_0_164"/>
          <p:cNvSpPr/>
          <p:nvPr/>
        </p:nvSpPr>
        <p:spPr>
          <a:xfrm>
            <a:off x="7450455" y="3891915"/>
            <a:ext cx="1716300" cy="7488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Bubliny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11959362c2_0_164"/>
          <p:cNvSpPr/>
          <p:nvPr/>
        </p:nvSpPr>
        <p:spPr>
          <a:xfrm>
            <a:off x="7392035" y="5085080"/>
            <a:ext cx="1716300" cy="7488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Házení kamínků do vody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Párování a komentování</a:t>
            </a:r>
            <a:endParaRPr/>
          </a:p>
        </p:txBody>
      </p:sp>
      <p:sp>
        <p:nvSpPr>
          <p:cNvPr id="349" name="Google Shape;34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000"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5263"/>
              <a:buNone/>
            </a:pPr>
            <a:r>
              <a:rPr b="1" lang="cs-CZ" sz="2400"/>
              <a:t>IVc304 Aplikace metod behaviorální změny </a:t>
            </a:r>
            <a:br>
              <a:rPr b="1" lang="cs-CZ" sz="2400"/>
            </a:br>
            <a:r>
              <a:rPr b="1" lang="cs-CZ" sz="2400"/>
              <a:t>       IVc512 Aplikace metod behaviorální změny      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81967eb3e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Komentování</a:t>
            </a:r>
            <a:endParaRPr/>
          </a:p>
        </p:txBody>
      </p:sp>
      <p:sp>
        <p:nvSpPr>
          <p:cNvPr id="355" name="Google Shape;355;gf81967eb3e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Co vše jsou požadavky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Otázky (“Chceš tohle?”)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Instrukce (“Sedni si”)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Oslovování (“Jirko podívej”)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Zakončování věty otazníkem (“mám balón”?)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Ne každý požadavek je nevhodný, vždy záleží na dítěti. Obecně je lepší se tomuto vyhnout, předcházíte problémovému chování.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81967eb3e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Komentování</a:t>
            </a:r>
            <a:endParaRPr/>
          </a:p>
        </p:txBody>
      </p:sp>
      <p:sp>
        <p:nvSpPr>
          <p:cNvPr id="361" name="Google Shape;361;gf81967eb3e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Jak má vypadat komentování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Energické+intonace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Nadšené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Jednoslovné/dvouslovné/ve větách podle dovedností dítěte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Vyvarovat se obecných slov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Komentovat to, co děláte Vy i to co dělá dítě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Ideálně v infinitivu (je ale i druhá možnost)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Opakování slov, které řekne dítě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Stejné pro všechny děti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1959362c2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05" name="Google Shape;105;g211959362c2_0_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druh konsekventu (následku), při kterém stimul následující chování zvyšuje pravděpodobnost výskytu tohoto chování v budoucnu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Rozlišujeme posilování jako proces (má vlastnosti viz výše) a posílení jako konkrétní stimuly.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81967eb3e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67" name="Google Shape;367;gf81967eb3e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Jak to vypadá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Budování přátelského vztahu s dítětem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Dítě se na Vás musí těšit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Doručovat posílení bez požadavků a “zadarmo” (dávat a ne brát)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Seznam posílení dítěte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Uklizené prostředí, kde se terapie odehrává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Odehrává se v průběhu celé terapie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Aktivita má být zábavnější s Vámi, než kdyby ji dítě dělalo samo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Střídání posílení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81967eb3e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73" name="Google Shape;373;gf81967eb3e_1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74" name="Google Shape;374;gf81967eb3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875" y="594438"/>
            <a:ext cx="8260349" cy="56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81967eb3e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80" name="Google Shape;380;gf81967eb3e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Co nedělat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Nutit dítěti aktivitu, kterou nechce dělat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Nesmí dojít ke zhoršení situace dítěte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Snažit se nebrat věci, spíše vyměňovat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Vyhnout se požadavkům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Požadavek versus komentář-ukázka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81967eb3e_0_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86" name="Google Shape;386;gf81967eb3e_0_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Párujeme aktivitu, neutrální hračku, terapeuta, prostředí, úkol atd.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SS pairing-párování neutrálního stimulu se stimulem pozitivním (př. Pavlov)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Dá se to použít například u pochval, první ABA sezení a jakékoliv další sezení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Nejvíce se používá u vokalizace-např. ARP procedura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3feed8d8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92" name="Google Shape;392;g213feed8d89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Praktické cvičení na párování +komentování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Naše ukázka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Hledání zájmů k párování</a:t>
            </a:r>
            <a:endParaRPr/>
          </a:p>
        </p:txBody>
      </p:sp>
      <p:sp>
        <p:nvSpPr>
          <p:cNvPr id="398" name="Google Shape;398;p2"/>
          <p:cNvSpPr txBox="1"/>
          <p:nvPr>
            <p:ph idx="1" type="body"/>
          </p:nvPr>
        </p:nvSpPr>
        <p:spPr>
          <a:xfrm>
            <a:off x="838200" y="1377251"/>
            <a:ext cx="10515600" cy="47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Máme dvě procedury pro hledání posílení a to je stimulus preference assessment a reinforcement assessment (ohodnocení posílení)</a:t>
            </a:r>
            <a:endParaRPr sz="1595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Stimulus preference assessment (ohodnocení preference stimulu):</a:t>
            </a:r>
            <a:endParaRPr sz="1285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595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cs-CZ" sz="1285"/>
              <a:t>3 metody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1. asking about it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2. free operant observation (observace volného operantu) (</a:t>
            </a:r>
            <a:r>
              <a:rPr lang="cs-CZ" sz="1285" u="sng">
                <a:solidFill>
                  <a:schemeClr val="hlink"/>
                </a:solidFill>
                <a:hlinkClick r:id="rId3"/>
              </a:rPr>
              <a:t>https://www.youtube.com/watch?v=GA_6-zmAQbA</a:t>
            </a:r>
            <a:r>
              <a:rPr lang="cs-CZ" sz="1285"/>
              <a:t>)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3. trial based method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	-paired stimulus (párovaný stimul) (</a:t>
            </a:r>
            <a:r>
              <a:rPr lang="cs-CZ" sz="1285" u="sng">
                <a:solidFill>
                  <a:schemeClr val="hlink"/>
                </a:solidFill>
                <a:hlinkClick r:id="rId4"/>
              </a:rPr>
              <a:t>https://www.youtube.com/watch?v=CnBraS9rmz4</a:t>
            </a:r>
            <a:r>
              <a:rPr lang="cs-CZ" sz="1285"/>
              <a:t>)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 -data říkají kolikrát je hračka vybraná                                        	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	-multiple stimulus (vícenásobný stimul)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 -with replacement (s nahrazením) (</a:t>
            </a:r>
            <a:r>
              <a:rPr lang="cs-CZ" sz="1285" u="sng">
                <a:solidFill>
                  <a:schemeClr val="hlink"/>
                </a:solidFill>
                <a:hlinkClick r:id="rId5"/>
              </a:rPr>
              <a:t>https://www.youtube.com/watch?v=wplAxqQgI7c</a:t>
            </a:r>
            <a:r>
              <a:rPr lang="cs-CZ" sz="1285"/>
              <a:t>,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 -without replacement (bez nahrazení)</a:t>
            </a:r>
            <a:r>
              <a:rPr lang="cs-CZ" sz="1285">
                <a:uFill>
                  <a:noFill/>
                </a:uFill>
                <a:hlinkClick r:id="rId6"/>
              </a:rPr>
              <a:t> </a:t>
            </a:r>
            <a:r>
              <a:rPr lang="cs-CZ" sz="1285" u="sng">
                <a:solidFill>
                  <a:schemeClr val="hlink"/>
                </a:solidFill>
                <a:hlinkClick r:id="rId7"/>
              </a:rPr>
              <a:t>https://www.youtube.com/watch?v=fEEelCgBkWA</a:t>
            </a:r>
            <a:r>
              <a:rPr lang="cs-CZ" sz="1285"/>
              <a:t>)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-single stimulus (samotný stimul) (</a:t>
            </a:r>
            <a:r>
              <a:rPr lang="cs-CZ" sz="1285" u="sng">
                <a:solidFill>
                  <a:schemeClr val="hlink"/>
                </a:solidFill>
                <a:hlinkClick r:id="rId8"/>
              </a:rPr>
              <a:t>https://www.youtube.com/watch?v=XUpYLgZUPtc</a:t>
            </a:r>
            <a:r>
              <a:rPr lang="cs-CZ" sz="1285"/>
              <a:t>)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-pro děti které mají problém si vybrat, veškeré senzorické věci to pokrývá (data na frekvenci, trvání, blízkosti atd.) několikrát</a:t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285"/>
          </a:p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32"/>
              <a:buNone/>
            </a:pPr>
            <a:r>
              <a:t/>
            </a:r>
            <a:endParaRPr sz="217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1959362c2_0_1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404" name="Google Shape;404;g211959362c2_0_1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Identifikace posílení metodou pozorování volné hry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Rozdělte se do dvojic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Podle karty Vašeho dítěte si hrajte s hračkami, které najdete v zájmech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Druhý z dvojce se snaží takto posílení identifikovat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Otočte si role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11959362c2_1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Generalizace</a:t>
            </a:r>
            <a:endParaRPr/>
          </a:p>
        </p:txBody>
      </p:sp>
      <p:sp>
        <p:nvSpPr>
          <p:cNvPr id="410" name="Google Shape;410;g211959362c2_1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Proč je důležitá generalizace?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!Pozor na overgeneralization!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81967eb3e_0_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Generalizace</a:t>
            </a:r>
            <a:endParaRPr/>
          </a:p>
        </p:txBody>
      </p:sp>
      <p:sp>
        <p:nvSpPr>
          <p:cNvPr id="416" name="Google Shape;416;gf81967eb3e_0_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3000"/>
              <a:t>7 strategií</a:t>
            </a:r>
            <a:endParaRPr sz="3000"/>
          </a:p>
          <a:p>
            <a:pPr indent="-50800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lphaLcParenR"/>
            </a:pPr>
            <a:r>
              <a:rPr b="1" lang="cs-CZ" sz="2600"/>
              <a:t>Common stimuly (běžné stimuly)- </a:t>
            </a:r>
            <a:r>
              <a:rPr lang="cs-CZ" sz="2200"/>
              <a:t>stejné Sd v různých situacích</a:t>
            </a:r>
            <a:endParaRPr sz="2200"/>
          </a:p>
          <a:p>
            <a:pPr indent="-49530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b="1" lang="cs-CZ" sz="2600"/>
              <a:t>Loosely train-</a:t>
            </a:r>
            <a:r>
              <a:rPr lang="cs-CZ" sz="2200"/>
              <a:t>změny nedůležitých věcí v prostředí</a:t>
            </a:r>
            <a:endParaRPr sz="2200"/>
          </a:p>
          <a:p>
            <a:pPr indent="-49530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b="1" lang="cs-CZ" sz="2600"/>
              <a:t>Exemplars-</a:t>
            </a:r>
            <a:r>
              <a:rPr lang="cs-CZ" sz="2600"/>
              <a:t>učit více exemplářů</a:t>
            </a:r>
            <a:endParaRPr sz="2600"/>
          </a:p>
          <a:p>
            <a:pPr indent="-49530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b="1" lang="cs-CZ" sz="2600"/>
              <a:t>Mediation-</a:t>
            </a:r>
            <a:r>
              <a:rPr lang="cs-CZ" sz="2600"/>
              <a:t>zapojení ostatních, zde je etické hledisko</a:t>
            </a:r>
            <a:endParaRPr sz="2600"/>
          </a:p>
          <a:p>
            <a:pPr indent="-55880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AutoNum type="alphaLcParenR"/>
            </a:pPr>
            <a:r>
              <a:rPr b="1" lang="cs-CZ" sz="2600"/>
              <a:t>Indiscriminable contingencies-</a:t>
            </a:r>
            <a:r>
              <a:rPr lang="cs-CZ" sz="2600"/>
              <a:t>ITT a VR (různé posílení kdykoliv bez rozvrhu)</a:t>
            </a:r>
            <a:endParaRPr sz="2600"/>
          </a:p>
          <a:p>
            <a:pPr indent="-49530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b="1" lang="cs-CZ" sz="2600"/>
              <a:t>Negative teaching examples (negativní učení příkladů)-</a:t>
            </a:r>
            <a:r>
              <a:rPr lang="cs-CZ" sz="2600"/>
              <a:t>učit kde co není vhodné</a:t>
            </a:r>
            <a:endParaRPr sz="2600"/>
          </a:p>
          <a:p>
            <a:pPr indent="-49530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b="1" lang="cs-CZ" sz="2600"/>
              <a:t>General case analysis-</a:t>
            </a:r>
            <a:r>
              <a:rPr lang="cs-CZ" sz="2600"/>
              <a:t>učit na více věcech</a:t>
            </a:r>
            <a:r>
              <a:rPr b="1" lang="cs-CZ" sz="2600"/>
              <a:t> </a:t>
            </a:r>
            <a:r>
              <a:rPr lang="cs-CZ" sz="2600"/>
              <a:t>(např. používání domacích spotřebičů)</a:t>
            </a:r>
            <a:endParaRPr sz="2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81967eb3e_2_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7 kroků k získání kontroly nad učením Vašeho dítěte-Robert Schramm</a:t>
            </a:r>
            <a:r>
              <a:rPr lang="cs-CZ"/>
              <a:t> </a:t>
            </a:r>
            <a:endParaRPr/>
          </a:p>
        </p:txBody>
      </p:sp>
      <p:sp>
        <p:nvSpPr>
          <p:cNvPr id="422" name="Google Shape;422;gf81967eb3e_2_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https://csaba.cz/wp-content/uploads/2020/01/Schramm-7-Steps-CZ.pdf</a:t>
            </a:r>
            <a:endParaRPr/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1. Vy jste „šéf“ (omezení přístupu k hračkám)</a:t>
            </a:r>
            <a:endParaRPr/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2. Veliká zábava-párování, jak byste to udělali?</a:t>
            </a:r>
            <a:endParaRPr/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3. plnit rozdělané úkoly (nedovolit únik, dávat si tedy pozor na to co chcete)</a:t>
            </a:r>
            <a:endParaRPr/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4. nevydírat, požadavek+odměna (běžné a jednoduché-ne hned na začátku)</a:t>
            </a:r>
            <a:endParaRPr/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5. posilení každé odpovědi</a:t>
            </a:r>
            <a:endParaRPr/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6. seznam SR+</a:t>
            </a:r>
            <a:endParaRPr/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7. Řešit PCH správně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1959362c2_0_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Posílení...</a:t>
            </a:r>
            <a:endParaRPr/>
          </a:p>
        </p:txBody>
      </p:sp>
      <p:sp>
        <p:nvSpPr>
          <p:cNvPr id="111" name="Google Shape;111;g211959362c2_0_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 DEFINICE VŽDY FUNGUJE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NEFUNGUJE, NENÍ TO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A TREST JSOU SI Z FUNKČNÍHO HLEDISKA OPAKEM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 NEGATIVNÍ CHOVÁNÍ MŮŽEME POSÍLIT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2" name="Google Shape;112;g211959362c2_0_22" title="6_1_Preference_Assesmen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1575" y="3801625"/>
            <a:ext cx="3399125" cy="25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11959362c2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525" y="2912375"/>
            <a:ext cx="4881475" cy="387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11959362c2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Negativní posílení a pozitivní trest??!</a:t>
            </a:r>
            <a:endParaRPr/>
          </a:p>
        </p:txBody>
      </p:sp>
      <p:sp>
        <p:nvSpPr>
          <p:cNvPr id="119" name="Google Shape;119;g211959362c2_0_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63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Ano! V ABA se pojmů pozitivní a negativní neužívá ve smyslu dobrý/zlý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pozitivní = něco přibude, zesílí, něco </a:t>
            </a:r>
            <a:r>
              <a:rPr lang="cs-CZ">
                <a:solidFill>
                  <a:srgbClr val="F7CAAC"/>
                </a:solidFill>
              </a:rPr>
              <a:t>dodáme</a:t>
            </a:r>
            <a:r>
              <a:rPr lang="cs-CZ"/>
              <a:t> do prostředí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negativní = něco ubude, oslabí, něco </a:t>
            </a:r>
            <a:r>
              <a:rPr lang="cs-CZ">
                <a:solidFill>
                  <a:srgbClr val="F7CAAC"/>
                </a:solidFill>
              </a:rPr>
              <a:t>odebereme</a:t>
            </a:r>
            <a:r>
              <a:rPr lang="cs-CZ"/>
              <a:t> z prostředí</a:t>
            </a:r>
            <a:endParaRPr/>
          </a:p>
          <a:p>
            <a:pPr indent="-6857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POSÍLENÍ (mzda)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https://youtu.be/8Eu7baKDiZo?t=26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POSÍLENÍ (ztlumím moc hlasitou hudbu)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TREST (poznámka)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TREST (odebereme tablet)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1959362c2_0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Cvičení: urči druh posílení</a:t>
            </a:r>
            <a:endParaRPr/>
          </a:p>
        </p:txBody>
      </p:sp>
      <p:sp>
        <p:nvSpPr>
          <p:cNvPr id="125" name="Google Shape;125;g211959362c2_0_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Pozitivní nebo negativní?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Kompliment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Zavřít okno v zimě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Vypnutí alarmu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Obejmutí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Vzít si paralen při bolesti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Více času na PC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Oblíbené jídlo na večeři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1959362c2_0_2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pozitivního a negativního posílení	</a:t>
            </a:r>
            <a:endParaRPr/>
          </a:p>
        </p:txBody>
      </p:sp>
      <p:sp>
        <p:nvSpPr>
          <p:cNvPr id="131" name="Google Shape;131;g211959362c2_0_28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Kde byste u svých klientů použili učení s použitím pozitivního / negativního posílení?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1959362c2_0_2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Podmíněné, nepodmíněné a generalizované posílení</a:t>
            </a:r>
            <a:endParaRPr/>
          </a:p>
        </p:txBody>
      </p:sp>
      <p:sp>
        <p:nvSpPr>
          <p:cNvPr id="137" name="Google Shape;137;g211959362c2_0_2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Nepodmíněné posílení (primární) = posílení, které funguje bez předchozího učení (jinými slovy, živé bytosti přicházejí na svět s potřebou těchto věcí, jsou „zabudovány“ do jejich biologie)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Podmíněné posílení (sekundární) = dříve neutrální stimul, který při spárování s primárním (nepodmíněným) posílením přebírá roli posílení (historie UČENÍ)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Generalizované posílení = důsledek, který byl spojen s přístupem k mnoha různým posílením, dokud sám nezískal posilující vlastnosti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Situační posílení = jsou posíleními pouze v určitých situacích (mimo ně nejsou posilovány)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Automatické posílení (někdy jako senzorické) = posílení, u kterého není potřeba sociální kontakt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Sociální posílení = posílení, u kterého dochází k posílení skrze další osoby/osobu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Podobně lze dělit také tresty. Proč je pro nás důležité vědět, o jaké posílení se jedná?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2021-10-04T19:20:24Z</dcterms:created>
  <dc:creator>Lucie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