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cs-CZ" dirty="0"/>
              <a:t>přednáška 03: klasická a geometrická pst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</a:t>
                </a:r>
                <a:r>
                  <a:rPr lang="en-US" sz="2400" dirty="0"/>
                  <a:t>NE</a:t>
                </a:r>
                <a:r>
                  <a:rPr lang="cs-CZ" sz="2400" dirty="0"/>
                  <a:t>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sz="2400" dirty="0"/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µ je m</a:t>
                </a:r>
                <a:r>
                  <a:rPr lang="cs-CZ" sz="2400" i="1" dirty="0" err="1"/>
                  <a:t>íra</a:t>
                </a:r>
                <a:r>
                  <a:rPr lang="cs-CZ" sz="2400" i="1" dirty="0"/>
                  <a:t> daných množin … podle dimenze množiny je to délka, obsah, objem množiny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</a:t>
            </a:r>
            <a:r>
              <a:rPr lang="en-US" dirty="0"/>
              <a:t>2</a:t>
            </a:r>
            <a:r>
              <a:rPr lang="cs-CZ" dirty="0"/>
              <a:t> – </a:t>
            </a:r>
            <a:r>
              <a:rPr lang="en-US" dirty="0" err="1"/>
              <a:t>geometri</a:t>
            </a:r>
            <a:r>
              <a:rPr lang="cs-CZ" dirty="0" err="1"/>
              <a:t>cká</a:t>
            </a:r>
            <a:r>
              <a:rPr lang="cs-CZ" dirty="0"/>
              <a:t> pst</a:t>
            </a:r>
          </a:p>
        </p:txBody>
      </p:sp>
    </p:spTree>
    <p:extLst>
      <p:ext uri="{BB962C8B-B14F-4D97-AF65-F5344CB8AC3E}">
        <p14:creationId xmlns:p14="http://schemas.microsoft.com/office/powerpoint/2010/main" val="36470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3829049"/>
            <a:ext cx="10971184" cy="27440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cs-CZ" sz="2400" dirty="0"/>
              <a:t>Předpoklad: přicházíme na zastávku náhodně, nedíváme se na hodinky. Tj. každá možná doba čekání na další tramvaj má stejnou šanci nastat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Ω=?</a:t>
            </a:r>
          </a:p>
          <a:p>
            <a:pPr marL="0" indent="0">
              <a:buNone/>
            </a:pPr>
            <a:r>
              <a:rPr lang="cs-CZ" sz="2400" dirty="0"/>
              <a:t>A … na tramvaj čekáme více než 4 minuty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P(A)=?</a:t>
            </a:r>
            <a:endParaRPr lang="en-US" sz="2400" dirty="0"/>
          </a:p>
          <a:p>
            <a:pPr marL="0" indent="0">
              <a:buNone/>
            </a:pPr>
            <a:r>
              <a:rPr lang="cs-CZ" sz="2400" dirty="0"/>
              <a:t>(nelze počítat podle klasického modelu, protože množiny jsou nekonečné)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dirty="0"/>
                  <a:t>Př.3</a:t>
                </a:r>
                <a:r>
                  <a:rPr lang="en-US" dirty="0"/>
                  <a:t>: </a:t>
                </a:r>
                <a:r>
                  <a:rPr lang="cs-CZ" dirty="0"/>
                  <a:t>Tramvaj jezdí v 7-min intervalech. Jaká je pst, že budeme čekat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dirty="0"/>
                  <a:t> 4 min?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4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Předpoklad: přicházíme na zastávku náhodně, nedíváme se na hodinky. Tj. každá možná doba čekání na další tramvaj má stejnou šanci nastat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Ω=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0;7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na tramvaj čekáme </a:t>
                </a:r>
                <a:r>
                  <a:rPr lang="en-US" sz="2400" dirty="0" err="1"/>
                  <a:t>aspo</a:t>
                </a:r>
                <a:r>
                  <a:rPr lang="cs-CZ" sz="2400" dirty="0"/>
                  <a:t>ň 4 minuty, A=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;7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400" dirty="0"/>
                          <m:t>Ω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0,4285714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≐</m:t>
                    </m:r>
                  </m:oMath>
                </a14:m>
                <a:r>
                  <a:rPr lang="en-US" sz="2400" dirty="0"/>
                  <a:t> 0,4286.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dirty="0"/>
                  <a:t>Př.3</a:t>
                </a:r>
                <a:r>
                  <a:rPr lang="en-US" dirty="0"/>
                  <a:t>: </a:t>
                </a:r>
                <a:r>
                  <a:rPr lang="cs-CZ" dirty="0"/>
                  <a:t>Tramvaj jezdí v 7-min intervalech. Jaká je pst, že budeme čekat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dirty="0"/>
                  <a:t> 4 min?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5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00363"/>
            <a:ext cx="10971184" cy="36727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cs-CZ" sz="2400" dirty="0"/>
              <a:t> Ovšem oba vstávají náhodně, tj. jejich příchod v jakémkoli okamžiku dané hodiny je stejně možný.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Navíc oba odmítají čekat na toho druhého více než 15 minut.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Jaká je pst, že se vůbec Honza a Marek na daném místě setkají?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4: </a:t>
            </a:r>
            <a:r>
              <a:rPr lang="cs-CZ" dirty="0"/>
              <a:t>Honza a Marek se domluvili na setkání mezi 8 a 9 hod ráno</a:t>
            </a:r>
          </a:p>
        </p:txBody>
      </p:sp>
    </p:spTree>
    <p:extLst>
      <p:ext uri="{BB962C8B-B14F-4D97-AF65-F5344CB8AC3E}">
        <p14:creationId xmlns:p14="http://schemas.microsoft.com/office/powerpoint/2010/main" val="290647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Pak Ω=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400" dirty="0"/>
                  <a:t> x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400" dirty="0"/>
                  <a:t> … jedná se o část roviny!!!!</a:t>
                </a:r>
                <a:r>
                  <a:rPr lang="en-US" sz="2400" dirty="0"/>
                  <a:t> </a:t>
                </a:r>
                <a:r>
                  <a:rPr lang="cs-CZ" sz="2400" dirty="0"/>
                  <a:t>Čtverec o straně 1.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Honza a Marek se setkají;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a) Které body v dané části roviny odpovídají jevu A?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b) Jedná se o dvoudimenzionální úlohu, 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400" dirty="0"/>
                          <m:t>Ω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/>
                  <a:t> = … ???,</a:t>
                </a:r>
              </a:p>
              <a:p>
                <a:pPr marL="0" indent="0">
                  <a:buNone/>
                </a:pPr>
                <a:r>
                  <a:rPr lang="cs-CZ" sz="2400" dirty="0"/>
                  <a:t> kde S() je obsah plochy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Označme: 8</a:t>
            </a:r>
            <a:r>
              <a:rPr lang="en-US" dirty="0"/>
              <a:t>+x … </a:t>
            </a:r>
            <a:r>
              <a:rPr lang="en-US" dirty="0" err="1"/>
              <a:t>doba</a:t>
            </a:r>
            <a:r>
              <a:rPr lang="en-US" dirty="0"/>
              <a:t> p</a:t>
            </a:r>
            <a:r>
              <a:rPr lang="cs-CZ" dirty="0" err="1"/>
              <a:t>řích</a:t>
            </a:r>
            <a:r>
              <a:rPr lang="cs-CZ" dirty="0"/>
              <a:t>. Honzy	</a:t>
            </a:r>
            <a:br>
              <a:rPr lang="cs-CZ" dirty="0"/>
            </a:br>
            <a:r>
              <a:rPr lang="cs-CZ" dirty="0"/>
              <a:t>						8</a:t>
            </a:r>
            <a:r>
              <a:rPr lang="en-US" dirty="0"/>
              <a:t>+y … </a:t>
            </a:r>
            <a:r>
              <a:rPr lang="en-US" dirty="0" err="1"/>
              <a:t>doba</a:t>
            </a:r>
            <a:r>
              <a:rPr lang="en-US" dirty="0"/>
              <a:t> p</a:t>
            </a:r>
            <a:r>
              <a:rPr lang="cs-CZ" dirty="0" err="1"/>
              <a:t>řích</a:t>
            </a:r>
            <a:r>
              <a:rPr lang="cs-CZ" dirty="0"/>
              <a:t>. Marka</a:t>
            </a:r>
          </a:p>
        </p:txBody>
      </p:sp>
    </p:spTree>
    <p:extLst>
      <p:ext uri="{BB962C8B-B14F-4D97-AF65-F5344CB8AC3E}">
        <p14:creationId xmlns:p14="http://schemas.microsoft.com/office/powerpoint/2010/main" val="203022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478A183-4E93-464B-BE4A-8FE3F2B86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785" y="2292627"/>
            <a:ext cx="5460430" cy="4114799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x,y</a:t>
            </a:r>
            <a:r>
              <a:rPr lang="cs-CZ" dirty="0"/>
              <a:t> se nesmí lišit o více než 0,25 hod:</a:t>
            </a:r>
          </a:p>
        </p:txBody>
      </p:sp>
    </p:spTree>
    <p:extLst>
      <p:ext uri="{BB962C8B-B14F-4D97-AF65-F5344CB8AC3E}">
        <p14:creationId xmlns:p14="http://schemas.microsoft.com/office/powerpoint/2010/main" val="405456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4000" dirty="0"/>
                  <a:t>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4000" dirty="0"/>
                          <m:t>Ω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/>
                  <a:t> = 0,4375.</a:t>
                </a:r>
                <a:endParaRPr lang="cs-CZ" sz="4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Obsah plochy A lze zjistit podle počtu vyšrafovaných čtverců o hraně 0,25: </a:t>
            </a:r>
          </a:p>
        </p:txBody>
      </p:sp>
    </p:spTree>
    <p:extLst>
      <p:ext uri="{BB962C8B-B14F-4D97-AF65-F5344CB8AC3E}">
        <p14:creationId xmlns:p14="http://schemas.microsoft.com/office/powerpoint/2010/main" val="49039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elementárních výsledků, nebo je jich stejně jako přirozených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cs-CZ" sz="2400" i="1" smtClean="0">
                              <a:latin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p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funkce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09: model </a:t>
            </a:r>
            <a:r>
              <a:rPr lang="cs-CZ" dirty="0" err="1"/>
              <a:t>psti</a:t>
            </a:r>
            <a:r>
              <a:rPr lang="cs-CZ" dirty="0"/>
              <a:t> 03 – diskrétní pst</a:t>
            </a:r>
          </a:p>
        </p:txBody>
      </p:sp>
    </p:spTree>
    <p:extLst>
      <p:ext uri="{BB962C8B-B14F-4D97-AF65-F5344CB8AC3E}">
        <p14:creationId xmlns:p14="http://schemas.microsoft.com/office/powerpoint/2010/main" val="268102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m:rPr>
                            <m:nor/>
                          </m:rPr>
                          <a:rPr lang="el-GR" sz="2400" dirty="0"/>
                          <m:t>Ω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elementární výsledek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∊</a:t>
                </a: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sz="2400" dirty="0"/>
                  <a:t>  	(axiom součtu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neslučitelných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Př. 5: </a:t>
                </a:r>
                <a:r>
                  <a:rPr lang="cs-CZ" sz="2400" i="1" dirty="0" err="1"/>
                  <a:t>hážeme</a:t>
                </a:r>
                <a:r>
                  <a:rPr lang="cs-CZ" sz="2400" i="1" dirty="0"/>
                  <a:t> kostkou tak dlouho, až poprvé padne šestka; pak skončíme;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/>
                  <a:t> je jakákoli přípustná sekvence hodů za těchto podmínek. Určete pst, že na první šestku budeme potřebovat více než tři hody.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cs-CZ" dirty="0" err="1"/>
              <a:t>pstní</a:t>
            </a:r>
            <a:r>
              <a:rPr lang="cs-CZ" dirty="0"/>
              <a:t> funkci:</a:t>
            </a:r>
          </a:p>
        </p:txBody>
      </p:sp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nespočetně nekonečně mnoho elementárních výsledků, tedy se jedná o interval reálných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nary>
                        <m:nary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f</a:t>
                </a:r>
                <a:r>
                  <a:rPr lang="en-US" sz="2400" i="1" dirty="0"/>
                  <a:t>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hustota </a:t>
                </a:r>
                <a:r>
                  <a:rPr lang="cs-CZ" sz="2400" i="1" dirty="0" err="1"/>
                  <a:t>psti</a:t>
                </a:r>
                <a:r>
                  <a:rPr lang="en-US" sz="2400" i="1" dirty="0"/>
                  <a:t> … je to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nez</a:t>
                </a:r>
                <a:r>
                  <a:rPr lang="cs-CZ" sz="2400" i="1" dirty="0" err="1"/>
                  <a:t>áporná</a:t>
                </a:r>
                <a:r>
                  <a:rPr lang="cs-CZ" sz="2400" i="1" dirty="0"/>
                  <a:t> a po částech spojitá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04 – spojitá pst</a:t>
            </a:r>
          </a:p>
        </p:txBody>
      </p:sp>
    </p:spTree>
    <p:extLst>
      <p:ext uri="{BB962C8B-B14F-4D97-AF65-F5344CB8AC3E}">
        <p14:creationId xmlns:p14="http://schemas.microsoft.com/office/powerpoint/2010/main" val="322379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Z povahy množiny </a:t>
            </a:r>
            <a:r>
              <a:rPr lang="el-GR" sz="2400" dirty="0"/>
              <a:t>Ω</a:t>
            </a:r>
            <a:r>
              <a:rPr lang="cs-CZ" sz="2400" dirty="0"/>
              <a:t> všech elementárních výsledků experimentu lze provést rozdělení na různé </a:t>
            </a:r>
            <a:r>
              <a:rPr lang="cs-CZ" sz="2400" dirty="0" err="1"/>
              <a:t>pstní</a:t>
            </a:r>
            <a:r>
              <a:rPr lang="cs-CZ" sz="2400" dirty="0"/>
              <a:t> modely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4" y="450574"/>
            <a:ext cx="10384550" cy="2461960"/>
          </a:xfrm>
        </p:spPr>
        <p:txBody>
          <a:bodyPr/>
          <a:lstStyle/>
          <a:p>
            <a:r>
              <a:rPr lang="cs-CZ" sz="3200" dirty="0"/>
              <a:t>V jednom příkladu z minulé přednášky jsme se setkali s tím, že jistý elementární případ měl jinou pst než ty ostatní … existuje tedy více modelů pro popis náhodnosti … dnes se s nimi stručně seznámíme</a:t>
            </a:r>
          </a:p>
        </p:txBody>
      </p:sp>
    </p:spTree>
    <p:extLst>
      <p:ext uri="{BB962C8B-B14F-4D97-AF65-F5344CB8AC3E}">
        <p14:creationId xmlns:p14="http://schemas.microsoft.com/office/powerpoint/2010/main" val="77178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pst</a:t>
                </a:r>
                <a:r>
                  <a:rPr lang="en-US" sz="2400" dirty="0"/>
                  <a:t> m</a:t>
                </a:r>
                <a:r>
                  <a:rPr lang="cs-CZ" sz="2400" dirty="0" err="1"/>
                  <a:t>ěříme</a:t>
                </a:r>
                <a:r>
                  <a:rPr lang="cs-CZ" sz="2400" dirty="0"/>
                  <a:t> pomocí obsahů, nikoli pomocí funkčních hodnot</a:t>
                </a:r>
                <a:r>
                  <a:rPr lang="en-US" sz="2400" dirty="0"/>
                  <a:t>)</a:t>
                </a:r>
                <a:r>
                  <a:rPr lang="cs-CZ" sz="2400" dirty="0"/>
                  <a:t>;  </a:t>
                </a:r>
                <a:r>
                  <a:rPr lang="en-US" sz="2400" dirty="0"/>
                  <a:t> 	</a:t>
                </a:r>
                <a:r>
                  <a:rPr lang="cs-CZ" sz="2400" dirty="0"/>
                  <a:t>													</a:t>
                </a: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  <a:r>
                  <a:rPr lang="cs-CZ" sz="2400" dirty="0"/>
                  <a:t>(protože hustota f je nezáporná, tj. obsah podgrafu je nezáporný)</a:t>
                </a:r>
                <a:r>
                  <a:rPr lang="en-US" sz="2400" dirty="0"/>
                  <a:t>										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400" dirty="0"/>
                  <a:t>	(součet má formu integrálu)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Př. 6: mobily jisté firmy mají životnost v průměru 15 let; jaká je pst, že náhodně koupený mobil vydrží více než 10 let?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psti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723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400" dirty="0"/>
              <a:t>Klasická pst</a:t>
            </a:r>
          </a:p>
          <a:p>
            <a:pPr marL="457200" indent="-457200">
              <a:buAutoNum type="arabicPeriod" startAt="7"/>
            </a:pPr>
            <a:r>
              <a:rPr lang="cs-CZ" sz="2400" dirty="0"/>
              <a:t>Geometrická pst</a:t>
            </a:r>
          </a:p>
          <a:p>
            <a:pPr marL="457200" indent="-457200">
              <a:buAutoNum type="arabicPeriod" startAt="7"/>
            </a:pPr>
            <a:r>
              <a:rPr lang="cs-CZ" sz="2400" dirty="0"/>
              <a:t>Diskrétní pst</a:t>
            </a:r>
          </a:p>
          <a:p>
            <a:pPr marL="457200" indent="-457200">
              <a:buAutoNum type="arabicPeriod" startAt="7"/>
            </a:pPr>
            <a:r>
              <a:rPr lang="cs-CZ" sz="2400"/>
              <a:t>Spojitá pst</a:t>
            </a:r>
            <a:endParaRPr lang="cs-CZ" sz="2400" dirty="0"/>
          </a:p>
          <a:p>
            <a:pPr marL="457200" indent="-457200">
              <a:buAutoNum type="arabicPeriod" startAt="7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</a:t>
            </a:r>
          </a:p>
        </p:txBody>
      </p:sp>
    </p:spTree>
    <p:extLst>
      <p:ext uri="{BB962C8B-B14F-4D97-AF65-F5344CB8AC3E}">
        <p14:creationId xmlns:p14="http://schemas.microsoft.com/office/powerpoint/2010/main" val="185933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(pod</a:t>
                </a:r>
                <a:r>
                  <a:rPr lang="cs-CZ" sz="2400" i="1" dirty="0" err="1"/>
                  <a:t>íl</a:t>
                </a:r>
                <a:r>
                  <a:rPr lang="cs-CZ" sz="2400" i="1" dirty="0"/>
                  <a:t> počtu prvků obou množin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01 – klasická pst</a:t>
            </a:r>
          </a:p>
        </p:txBody>
      </p:sp>
    </p:spTree>
    <p:extLst>
      <p:ext uri="{BB962C8B-B14F-4D97-AF65-F5344CB8AC3E}">
        <p14:creationId xmlns:p14="http://schemas.microsoft.com/office/powerpoint/2010/main" val="365140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6;6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en-US" sz="2400" dirty="0" err="1"/>
                  <a:t>mo</a:t>
                </a:r>
                <a:r>
                  <a:rPr lang="cs-CZ" sz="2400" dirty="0" err="1"/>
                  <a:t>žných</a:t>
                </a:r>
                <a:r>
                  <a:rPr lang="cs-CZ" sz="2400" dirty="0"/>
                  <a:t> výsledků je …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součet obou čísel je roven 5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Tj</a:t>
                </a:r>
                <a:r>
                  <a:rPr lang="en-US" sz="2400" dirty="0"/>
                  <a:t>. P(A)=?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Př.1</a:t>
            </a:r>
            <a:r>
              <a:rPr lang="en-US" dirty="0"/>
              <a:t>: </a:t>
            </a:r>
            <a:r>
              <a:rPr lang="cs-CZ" dirty="0"/>
              <a:t>Dvakrát hodíme kostkou – jaká je pst, že součet obou </a:t>
            </a:r>
            <a:r>
              <a:rPr lang="en-US" dirty="0" err="1"/>
              <a:t>hod</a:t>
            </a:r>
            <a:r>
              <a:rPr lang="cs-CZ" dirty="0"/>
              <a:t>ů je roven 5?</a:t>
            </a:r>
          </a:p>
        </p:txBody>
      </p:sp>
    </p:spTree>
    <p:extLst>
      <p:ext uri="{BB962C8B-B14F-4D97-AF65-F5344CB8AC3E}">
        <p14:creationId xmlns:p14="http://schemas.microsoft.com/office/powerpoint/2010/main" val="295444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6;6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en-US" sz="2400" dirty="0" err="1"/>
                  <a:t>mo</a:t>
                </a:r>
                <a:r>
                  <a:rPr lang="cs-CZ" sz="2400" dirty="0" err="1"/>
                  <a:t>žných</a:t>
                </a:r>
                <a:r>
                  <a:rPr lang="cs-CZ" sz="2400" dirty="0"/>
                  <a:t> výsledků je 36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součet obou čísel je roven 5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Tj</a:t>
                </a:r>
                <a:r>
                  <a:rPr lang="en-US" sz="2400" dirty="0"/>
                  <a:t>. P(A)=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sz="2400" dirty="0"/>
                  <a:t> = </a:t>
                </a:r>
                <a:r>
                  <a:rPr lang="en-US" sz="2400" dirty="0"/>
                  <a:t>0,1111111111111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Př.1</a:t>
            </a:r>
            <a:r>
              <a:rPr lang="en-US" dirty="0"/>
              <a:t>: </a:t>
            </a:r>
            <a:r>
              <a:rPr lang="cs-CZ" dirty="0"/>
              <a:t>Dvakrát hodíme kostkou – jaká je pst, že součet obou </a:t>
            </a:r>
            <a:r>
              <a:rPr lang="en-US" dirty="0" err="1"/>
              <a:t>hod</a:t>
            </a:r>
            <a:r>
              <a:rPr lang="cs-CZ" dirty="0"/>
              <a:t>ů je roven 5?</a:t>
            </a:r>
          </a:p>
        </p:txBody>
      </p:sp>
    </p:spTree>
    <p:extLst>
      <p:ext uri="{BB962C8B-B14F-4D97-AF65-F5344CB8AC3E}">
        <p14:creationId xmlns:p14="http://schemas.microsoft.com/office/powerpoint/2010/main" val="164682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40147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r>
                  <a:rPr lang="cs-CZ" sz="2400" dirty="0"/>
                  <a:t>A= ty čtveřice, </a:t>
                </a:r>
                <a:r>
                  <a:rPr lang="en-US" sz="2400" dirty="0" err="1"/>
                  <a:t>kde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</a:t>
                </a:r>
                <a:r>
                  <a:rPr lang="cs-CZ" sz="2400" dirty="0" err="1"/>
                  <a:t>ávě</a:t>
                </a:r>
                <a:r>
                  <a:rPr lang="cs-CZ" sz="2400" dirty="0"/>
                  <a:t> jedna karta je eso </a:t>
                </a:r>
                <a:r>
                  <a:rPr lang="en-US" sz="2400" dirty="0"/>
                  <a:t>+ </a:t>
                </a:r>
                <a:r>
                  <a:rPr lang="cs-CZ" sz="2400" dirty="0"/>
                  <a:t>čtveřice, kde právě dvě karty jsou eso </a:t>
                </a:r>
                <a:r>
                  <a:rPr lang="en-US" sz="2400" dirty="0"/>
                  <a:t>+</a:t>
                </a:r>
                <a:r>
                  <a:rPr lang="cs-CZ" sz="2400" dirty="0"/>
                  <a:t> čtveřice, kde právě 3 karty jsou eso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jedin</a:t>
                </a:r>
                <a:r>
                  <a:rPr lang="cs-CZ" sz="2400" dirty="0"/>
                  <a:t>á čtveřice se všemi čtyřmi esy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 = …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40147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Z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cs-CZ" dirty="0" err="1"/>
              <a:t>áš</a:t>
            </a:r>
            <a:r>
              <a:rPr lang="cs-CZ" dirty="0"/>
              <a:t> (32) vybereme 4 … jaká je pst, že aspoň jedna je eso?</a:t>
            </a:r>
          </a:p>
        </p:txBody>
      </p:sp>
    </p:spTree>
    <p:extLst>
      <p:ext uri="{BB962C8B-B14F-4D97-AF65-F5344CB8AC3E}">
        <p14:creationId xmlns:p14="http://schemas.microsoft.com/office/powerpoint/2010/main" val="7146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4557713"/>
                <a:ext cx="10971184" cy="2015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r>
                  <a:rPr lang="cs-CZ" sz="2400" dirty="0"/>
                  <a:t>A= ty čtveřice, </a:t>
                </a:r>
                <a:r>
                  <a:rPr lang="en-US" sz="2400" dirty="0" err="1"/>
                  <a:t>kde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</a:t>
                </a:r>
                <a:r>
                  <a:rPr lang="cs-CZ" sz="2400" dirty="0" err="1"/>
                  <a:t>ávě</a:t>
                </a:r>
                <a:r>
                  <a:rPr lang="cs-CZ" sz="2400" dirty="0"/>
                  <a:t> jedna karta je eso </a:t>
                </a:r>
                <a:r>
                  <a:rPr lang="en-US" sz="2400" dirty="0"/>
                  <a:t>+ </a:t>
                </a:r>
                <a:r>
                  <a:rPr lang="cs-CZ" sz="2400" dirty="0"/>
                  <a:t>čtveřice, kde právě dvě karty jsou eso </a:t>
                </a:r>
                <a:r>
                  <a:rPr lang="en-US" sz="2400" dirty="0"/>
                  <a:t>+</a:t>
                </a:r>
                <a:r>
                  <a:rPr lang="cs-CZ" sz="2400" dirty="0"/>
                  <a:t> čtveřice, kde právě 3 karty jsou eso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jedin</a:t>
                </a:r>
                <a:r>
                  <a:rPr lang="cs-CZ" sz="2400" dirty="0"/>
                  <a:t>á čtveřice se všemi čtyřmi esy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num>
                              <m:den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0,4305895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≐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0,4306</m:t>
                    </m:r>
                  </m:oMath>
                </a14:m>
                <a:r>
                  <a:rPr lang="en-US" sz="2400" dirty="0"/>
                  <a:t>. 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4557713"/>
                <a:ext cx="10971184" cy="2015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Z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cs-CZ" dirty="0" err="1"/>
              <a:t>áš</a:t>
            </a:r>
            <a:r>
              <a:rPr lang="cs-CZ" dirty="0"/>
              <a:t> (32) vybereme 4 … jaká je pst, že aspoň jedna je eso?</a:t>
            </a:r>
          </a:p>
        </p:txBody>
      </p:sp>
    </p:spTree>
    <p:extLst>
      <p:ext uri="{BB962C8B-B14F-4D97-AF65-F5344CB8AC3E}">
        <p14:creationId xmlns:p14="http://schemas.microsoft.com/office/powerpoint/2010/main" val="86784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Ne</a:t>
            </a:r>
            <a:r>
              <a:rPr lang="cs-CZ" dirty="0"/>
              <a:t>šel by spočítat nějak jednodušeji?</a:t>
            </a:r>
          </a:p>
        </p:txBody>
      </p:sp>
    </p:spTree>
    <p:extLst>
      <p:ext uri="{BB962C8B-B14F-4D97-AF65-F5344CB8AC3E}">
        <p14:creationId xmlns:p14="http://schemas.microsoft.com/office/powerpoint/2010/main" val="36251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4314825"/>
                <a:ext cx="10971184" cy="22582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sz="2400" dirty="0"/>
                  <a:t> … žádná z dané čtveřice není eso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32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200" dirty="0"/>
                  <a:t>1-</a:t>
                </a:r>
                <a:r>
                  <a:rPr lang="en-US" sz="32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/>
                  <a:t>)</a:t>
                </a:r>
                <a:r>
                  <a:rPr lang="cs-CZ" sz="3200" dirty="0"/>
                  <a:t>=1</a:t>
                </a:r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num>
                              <m:den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≐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0,4306</m:t>
                    </m:r>
                  </m:oMath>
                </a14:m>
                <a:r>
                  <a:rPr lang="en-US" sz="3200" dirty="0"/>
                  <a:t>.</a:t>
                </a:r>
                <a:endParaRPr lang="cs-CZ" sz="32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4314825"/>
                <a:ext cx="10971184" cy="22582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</a:t>
            </a:r>
            <a:r>
              <a:rPr lang="cs-CZ" dirty="0"/>
              <a:t>Ano, pomocí opačného jevu:</a:t>
            </a:r>
          </a:p>
        </p:txBody>
      </p:sp>
    </p:spTree>
    <p:extLst>
      <p:ext uri="{BB962C8B-B14F-4D97-AF65-F5344CB8AC3E}">
        <p14:creationId xmlns:p14="http://schemas.microsoft.com/office/powerpoint/2010/main" val="1032251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3608</TotalTime>
  <Words>1216</Words>
  <Application>Microsoft Office PowerPoint</Application>
  <PresentationFormat>Širokoúhlá obrazovka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Century Gothic</vt:lpstr>
      <vt:lpstr>Wingdings 2</vt:lpstr>
      <vt:lpstr>Citáty</vt:lpstr>
      <vt:lpstr>MA 0008 – teorie psti  přednáška 03: klasická a geometrická pst</vt:lpstr>
      <vt:lpstr>V jednom příkladu z minulé přednášky jsme se setkali s tím, že jistý elementární případ měl jinou pst než ty ostatní … existuje tedy více modelů pro popis náhodnosti … dnes se s nimi stručně seznámíme</vt:lpstr>
      <vt:lpstr>model psti 01 – klasická pst</vt:lpstr>
      <vt:lpstr>Př.1: Dvakrát hodíme kostkou – jaká je pst, že součet obou hodů je roven 5?</vt:lpstr>
      <vt:lpstr>Př.1: Dvakrát hodíme kostkou – jaká je pst, že součet obou hodů je roven 5?</vt:lpstr>
      <vt:lpstr>Př.2: Z karet na mariáš (32) vybereme 4 … jaká je pst, že aspoň jedna je eso?</vt:lpstr>
      <vt:lpstr>Př.2: Z karet na mariáš (32) vybereme 4 … jaká je pst, že aspoň jedna je eso?</vt:lpstr>
      <vt:lpstr>Př.2: Nešel by spočítat nějak jednodušeji?</vt:lpstr>
      <vt:lpstr>Př.2: Ano, pomocí opačného jevu:</vt:lpstr>
      <vt:lpstr>model psti 02 – geometrická pst</vt:lpstr>
      <vt:lpstr>Př.3: Tramvaj jezdí v 7-min intervalech. Jaká je pst, že budeme čekat ≥ 4 min?</vt:lpstr>
      <vt:lpstr>Př.3: Tramvaj jezdí v 7-min intervalech. Jaká je pst, že budeme čekat ≥ 4 min?</vt:lpstr>
      <vt:lpstr>Př.4: Honza a Marek se domluvili na setkání mezi 8 a 9 hod ráno</vt:lpstr>
      <vt:lpstr>Označme: 8+x … doba přích. Honzy        8+y … doba přích. Marka</vt:lpstr>
      <vt:lpstr>x,y se nesmí lišit o více než 0,25 hod:</vt:lpstr>
      <vt:lpstr>Obsah plochy A lze zjistit podle počtu vyšrafovaných čtverců o hraně 0,25: </vt:lpstr>
      <vt:lpstr>09: model psti 03 – diskrétní pst</vt:lpstr>
      <vt:lpstr>Z axiomů psti plyne pro pstní funkci:</vt:lpstr>
      <vt:lpstr>model psti 04 – spojitá pst</vt:lpstr>
      <vt:lpstr>Z axiomů psti plyne pro hustotu psti:</vt:lpstr>
      <vt:lpstr>Rekapitulace otázek: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lektor</cp:lastModifiedBy>
  <cp:revision>160</cp:revision>
  <cp:lastPrinted>2017-03-18T19:09:39Z</cp:lastPrinted>
  <dcterms:created xsi:type="dcterms:W3CDTF">2017-03-12T08:40:04Z</dcterms:created>
  <dcterms:modified xsi:type="dcterms:W3CDTF">2024-03-06T11:01:14Z</dcterms:modified>
</cp:coreProperties>
</file>