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8"/>
  </p:handoutMasterIdLst>
  <p:sldIdLst>
    <p:sldId id="328" r:id="rId2"/>
    <p:sldId id="316" r:id="rId3"/>
    <p:sldId id="329" r:id="rId4"/>
    <p:sldId id="330" r:id="rId5"/>
    <p:sldId id="331" r:id="rId6"/>
    <p:sldId id="377" r:id="rId7"/>
    <p:sldId id="319" r:id="rId8"/>
    <p:sldId id="322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5" r:id="rId22"/>
    <p:sldId id="346" r:id="rId23"/>
    <p:sldId id="347" r:id="rId24"/>
    <p:sldId id="348" r:id="rId25"/>
    <p:sldId id="349" r:id="rId26"/>
    <p:sldId id="344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76" r:id="rId36"/>
    <p:sldId id="37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2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12.08.2021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03: </a:t>
            </a:r>
            <a:br>
              <a:rPr lang="cs-CZ" dirty="0"/>
            </a:br>
            <a:r>
              <a:rPr lang="cs-CZ" dirty="0"/>
              <a:t>další pravidla pro výpočet </a:t>
            </a:r>
            <a:r>
              <a:rPr lang="cs-CZ" dirty="0" err="1"/>
              <a:t>pstí</a:t>
            </a:r>
            <a:r>
              <a:rPr lang="cs-CZ" dirty="0"/>
              <a:t>: věta o součtu </a:t>
            </a:r>
            <a:r>
              <a:rPr lang="cs-CZ" dirty="0" err="1"/>
              <a:t>pstí</a:t>
            </a:r>
            <a:r>
              <a:rPr lang="cs-CZ" dirty="0"/>
              <a:t>, věta o součinu </a:t>
            </a:r>
            <a:r>
              <a:rPr lang="cs-CZ" dirty="0" err="1"/>
              <a:t>pstí</a:t>
            </a:r>
            <a:r>
              <a:rPr lang="cs-CZ" dirty="0"/>
              <a:t>, podmíněná pst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= 0,04166666…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cs-CZ" sz="2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800" dirty="0"/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--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cs-CZ" sz="2800" dirty="0"/>
                  <a:t> 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)- …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+ </a:t>
                </a:r>
              </a:p>
              <a:p>
                <a:pPr marL="0" indent="0">
                  <a:buNone/>
                </a:pPr>
                <a:r>
                  <a:rPr lang="en-US" sz="2800" dirty="0"/>
                  <a:t>	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	+</a:t>
                </a:r>
                <a:r>
                  <a:rPr lang="cs-CZ" sz="2800" dirty="0"/>
                  <a:t> </a:t>
                </a:r>
                <a:r>
                  <a:rPr lang="en-US" sz="2800" dirty="0"/>
                  <a:t>	+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)– 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(3! + 3! + 3! + 3! – 2! - 2! – 2! – 2!  - 2! -2! + 1+1+1+1-1)= 0,625</a:t>
                </a: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19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Jaká je pst, že</a:t>
                </a:r>
              </a:p>
              <a:p>
                <a:pPr marL="0" indent="0">
                  <a:buNone/>
                </a:pPr>
                <a:r>
                  <a:rPr lang="cs-CZ" sz="2400" dirty="0"/>
                  <a:t>a) Všechny zvonky zapojí ke správným bytům</a:t>
                </a:r>
              </a:p>
              <a:p>
                <a:pPr marL="0" indent="0">
                  <a:buNone/>
                </a:pPr>
                <a:r>
                  <a:rPr lang="cs-CZ" sz="2400" dirty="0"/>
                  <a:t>b) Aspoň jeden zvonek zapojí správně?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c) Žádný zvonek nezapojí správně?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:r>
                  <a:rPr lang="en-US" sz="2400" dirty="0"/>
                  <a:t>1-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1- 0,625 = 0,375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4496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2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12: Stochastická nezávislost jevů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stocazomai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tuším, domnívám se, odhaduji</a:t>
            </a:r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stocastikoj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důvtipný, </a:t>
            </a:r>
            <a:r>
              <a:rPr lang="cs-CZ" sz="2800" dirty="0" err="1"/>
              <a:t>bystý</a:t>
            </a:r>
            <a:r>
              <a:rPr lang="cs-CZ" sz="2800" dirty="0"/>
              <a:t> (o lidech)</a:t>
            </a:r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stocastikoj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odhadovaný, náhodný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Stochastické metody = odhadové metody, přibližné metody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5335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Definice: (Králová, Budíková, Maroš, str. 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528888"/>
                <a:ext cx="10554574" cy="410051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800" dirty="0"/>
                  <a:t> se </a:t>
                </a:r>
                <a:r>
                  <a:rPr lang="cs-CZ" sz="2800" dirty="0" err="1"/>
                  <a:t>naz</a:t>
                </a:r>
                <a:r>
                  <a:rPr lang="cs-CZ" sz="2800" dirty="0"/>
                  <a:t>. stochasticky nezávislé, když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 =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se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naz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stochasticky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nez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ávislé</a:t>
                </a:r>
                <a:r>
                  <a:rPr lang="cs-CZ" sz="2800" dirty="0">
                    <a:solidFill>
                      <a:srgbClr val="FFFF00"/>
                    </a:solidFill>
                  </a:rPr>
                  <a:t>, když</a:t>
                </a: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		pro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   </a:t>
                </a:r>
                <a:r>
                  <a:rPr lang="cs-CZ" sz="2800" dirty="0">
                    <a:solidFill>
                      <a:srgbClr val="FFFF00"/>
                    </a:solidFill>
                  </a:rPr>
                  <a:t>	1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 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 j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 	pro   	</a:t>
                </a:r>
                <a:r>
                  <a:rPr lang="cs-CZ" sz="2800" dirty="0">
                    <a:solidFill>
                      <a:srgbClr val="FFFF00"/>
                    </a:solidFill>
                  </a:rPr>
                  <a:t> 1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 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 j &lt; k 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</a:p>
              <a:p>
                <a:pPr marL="571500" indent="-571500">
                  <a:buAutoNum type="romanLcParenBoth"/>
                </a:pPr>
                <a:r>
                  <a:rPr lang="en-US" sz="2800" dirty="0">
                    <a:solidFill>
                      <a:srgbClr val="FFFF00"/>
                    </a:solidFill>
                  </a:rPr>
                  <a:t>…</a:t>
                </a: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)=</a:t>
                </a:r>
                <a:r>
                  <a:rPr lang="cs-CZ" sz="2800" dirty="0">
                    <a:solidFill>
                      <a:srgbClr val="FFFF00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tedy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ov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ěřujeme</a:t>
                </a:r>
                <a:r>
                  <a:rPr lang="cs-CZ" sz="2800" dirty="0">
                    <a:solidFill>
                      <a:srgbClr val="FFFF00"/>
                    </a:solidFill>
                  </a:rPr>
                  <a:t> celkem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vztahů</a:t>
                </a:r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528888"/>
                <a:ext cx="10554574" cy="41005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46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Házíme dva hody mincí, padá líc nebo rub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		A … v prvním hodu padne líc </a:t>
            </a:r>
          </a:p>
          <a:p>
            <a:pPr marL="0" indent="0">
              <a:buNone/>
            </a:pPr>
            <a:r>
              <a:rPr lang="cs-CZ" sz="2800" dirty="0"/>
              <a:t>	     B … ve druhém hodu padne </a:t>
            </a:r>
            <a:r>
              <a:rPr lang="en-US" sz="2800" dirty="0"/>
              <a:t>rub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		C … v obou hodech padne stejná strana</a:t>
            </a:r>
          </a:p>
          <a:p>
            <a:pPr marL="0" indent="0">
              <a:buNone/>
            </a:pPr>
            <a:r>
              <a:rPr lang="cs-CZ" sz="2800" dirty="0"/>
              <a:t>Ověřte, zda jsou jevy A, B, C stochasticky nezávislé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2832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d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… </a:t>
                </a:r>
                <a:r>
                  <a:rPr lang="cs-CZ" sz="2400" dirty="0"/>
                  <a:t>všechny element </a:t>
                </a:r>
                <a:r>
                  <a:rPr lang="cs-CZ" sz="2400" dirty="0" err="1"/>
                  <a:t>výsl</a:t>
                </a:r>
                <a:r>
                  <a:rPr lang="cs-CZ" sz="2400" dirty="0"/>
                  <a:t> nastávají stejně často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v prvním hodu padne líc</a:t>
                </a:r>
              </a:p>
              <a:p>
                <a:pPr marL="0" indent="0">
                  <a:buNone/>
                </a:pPr>
                <a:r>
                  <a:rPr lang="cs-CZ" sz="24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B … ve druhém hodu padne rub</a:t>
                </a:r>
              </a:p>
              <a:p>
                <a:pPr marL="0" indent="0">
                  <a:buNone/>
                </a:pPr>
                <a:r>
                  <a:rPr lang="cs-CZ" sz="2400" dirty="0"/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𝐿𝑅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C … v obou hodech padne stejná strana</a:t>
                </a:r>
              </a:p>
              <a:p>
                <a:pPr marL="0" indent="0">
                  <a:buNone/>
                </a:pPr>
                <a:r>
                  <a:rPr lang="cs-CZ" sz="2400" dirty="0"/>
                  <a:t>C=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52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/>
                  <a:t>B</a:t>
                </a:r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??????????????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ověřit čtyři vztahy:</a:t>
            </a:r>
          </a:p>
        </p:txBody>
      </p:sp>
    </p:spTree>
    <p:extLst>
      <p:ext uri="{BB962C8B-B14F-4D97-AF65-F5344CB8AC3E}">
        <p14:creationId xmlns:p14="http://schemas.microsoft.com/office/powerpoint/2010/main" val="350098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/>
                  <a:t>B</a:t>
                </a:r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</a:t>
                </a:r>
                <a:r>
                  <a:rPr lang="en-US" sz="2400" dirty="0">
                    <a:solidFill>
                      <a:srgbClr val="FFFF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cs-CZ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… not OK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jevy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A, B, C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nejsou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stochasticky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nez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ávislé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(závislost je ukryta až při interakci všech tří jevů)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03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Další příklad: Házíme čtyřstěnem; jsou náhodné jevy R,G,B stochasticky nezávislé?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600325"/>
                <a:ext cx="10554574" cy="40290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stěna A … obarvena červeně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stěna B … obarvena zeleně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stěna C … obarvena modře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stěna D … obarvena část červeně, část zeleně, část modře</a:t>
                </a:r>
              </a:p>
              <a:p>
                <a:pPr marL="0" indent="0">
                  <a:buNone/>
                </a:pPr>
                <a:r>
                  <a:rPr lang="cs-CZ" sz="2800" dirty="0"/>
                  <a:t>R … padne aspoň část stěny červené ….. R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G … padne aspoň část stěny zelené ….  G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B … padne aspoň část stěny modré ….. B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 algn="ctr">
                  <a:buNone/>
                </a:pPr>
                <a:r>
                  <a:rPr lang="el-GR" sz="2800" dirty="0"/>
                  <a:t>Ω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600325"/>
                <a:ext cx="10554574" cy="4029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02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??????????????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ověřit čtyři vztahy:</a:t>
            </a:r>
          </a:p>
        </p:txBody>
      </p:sp>
    </p:spTree>
    <p:extLst>
      <p:ext uri="{BB962C8B-B14F-4D97-AF65-F5344CB8AC3E}">
        <p14:creationId xmlns:p14="http://schemas.microsoft.com/office/powerpoint/2010/main" val="129739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Axiom 3: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…)=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pro </a:t>
                </a:r>
                <a:r>
                  <a:rPr lang="en-US" sz="2400" dirty="0" err="1"/>
                  <a:t>navz</a:t>
                </a:r>
                <a:r>
                  <a:rPr lang="cs-CZ" sz="2400" dirty="0" err="1"/>
                  <a:t>ájem</a:t>
                </a:r>
                <a:r>
                  <a:rPr lang="cs-CZ" sz="2400" dirty="0"/>
                  <a:t> neslučitelné jevy  </a:t>
                </a:r>
              </a:p>
              <a:p>
                <a:pPr marL="0" indent="0">
                  <a:buNone/>
                </a:pPr>
                <a:r>
                  <a:rPr lang="cs-CZ" sz="2400" dirty="0"/>
                  <a:t>	(axiom součtu pravděpodobností konečně mnoha nebo nekonečně mnoha neslučitelných jevů)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Musíme se ovšem zabývat ještě situací, kdy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  NEJSOU neslučitelné, tj. nějaké elementární výsledky experimentu leží v jejich průniku</a:t>
                </a:r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Jeden princip součtu je třetím axiomem v definici </a:t>
            </a:r>
            <a:r>
              <a:rPr lang="cs-CZ" dirty="0" err="1"/>
              <a:t>psti</a:t>
            </a:r>
            <a:r>
              <a:rPr lang="cs-CZ" dirty="0"/>
              <a:t>, a sice pro neslučitelné jevy:</a:t>
            </a:r>
          </a:p>
        </p:txBody>
      </p:sp>
    </p:spTree>
    <p:extLst>
      <p:ext uri="{BB962C8B-B14F-4D97-AF65-F5344CB8AC3E}">
        <p14:creationId xmlns:p14="http://schemas.microsoft.com/office/powerpoint/2010/main" val="170443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… not OK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jevy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A, B, C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nejsou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stochasticky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nez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ávislé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(závislost je ukryta až při interakci všech tří jevů)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68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1</a:t>
            </a:r>
            <a:r>
              <a:rPr lang="en-US" sz="3000" i="1" dirty="0"/>
              <a:t>3</a:t>
            </a:r>
            <a:r>
              <a:rPr lang="cs-CZ" sz="3000" i="1" dirty="0"/>
              <a:t>: </a:t>
            </a:r>
            <a:r>
              <a:rPr lang="en-US" sz="3000" i="1" dirty="0" err="1"/>
              <a:t>podm</a:t>
            </a:r>
            <a:r>
              <a:rPr lang="cs-CZ" sz="3000" i="1" dirty="0" err="1"/>
              <a:t>íněná</a:t>
            </a:r>
            <a:r>
              <a:rPr lang="cs-CZ" sz="3000" i="1" dirty="0"/>
              <a:t> pst</a:t>
            </a:r>
            <a:br>
              <a:rPr lang="en-US" sz="3000" i="1" dirty="0"/>
            </a:br>
            <a:r>
              <a:rPr lang="en-US" sz="3000" i="1" dirty="0"/>
              <a:t>(</a:t>
            </a:r>
            <a:r>
              <a:rPr lang="cs-CZ" sz="3000" i="1" dirty="0"/>
              <a:t>označení i </a:t>
            </a:r>
            <a:r>
              <a:rPr lang="en-US" sz="3000" i="1" dirty="0" err="1"/>
              <a:t>vzorec</a:t>
            </a:r>
            <a:r>
              <a:rPr lang="en-US" sz="3000" i="1" dirty="0"/>
              <a:t> j</a:t>
            </a:r>
            <a:r>
              <a:rPr lang="cs-CZ" sz="3000" i="1" dirty="0" err="1"/>
              <a:t>sou</a:t>
            </a:r>
            <a:r>
              <a:rPr lang="en-US" sz="3000" i="1" dirty="0"/>
              <a:t> </a:t>
            </a:r>
            <a:r>
              <a:rPr lang="en-US" sz="3000" i="1" dirty="0" err="1"/>
              <a:t>vysv</a:t>
            </a:r>
            <a:r>
              <a:rPr lang="cs-CZ" sz="3000" i="1" dirty="0" err="1"/>
              <a:t>ětleny</a:t>
            </a:r>
            <a:r>
              <a:rPr lang="cs-CZ" sz="3000" i="1" dirty="0"/>
              <a:t> na příkladu</a:t>
            </a:r>
            <a:r>
              <a:rPr lang="en-US" sz="3000" i="1" dirty="0"/>
              <a:t>)</a:t>
            </a:r>
            <a:r>
              <a:rPr lang="cs-CZ" sz="3000" i="1" dirty="0"/>
              <a:t>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185988"/>
            <a:ext cx="10554574" cy="4443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Příklad: Uvažujme situaci, kdy zásilkový prodejce vyřizuje objednávky zboží telefonicky, emailem nebo formulářem při osobním odběru</a:t>
            </a:r>
          </a:p>
          <a:p>
            <a:pPr marL="0" indent="0">
              <a:buNone/>
            </a:pPr>
            <a:r>
              <a:rPr lang="cs-CZ" sz="2800" dirty="0"/>
              <a:t>T … objednávka bude se děje telefonicky</a:t>
            </a:r>
          </a:p>
          <a:p>
            <a:pPr marL="0" indent="0">
              <a:buNone/>
            </a:pPr>
            <a:r>
              <a:rPr lang="cs-CZ" sz="2800" dirty="0"/>
              <a:t>E … objednávka se děje emailem</a:t>
            </a:r>
          </a:p>
          <a:p>
            <a:pPr marL="0" indent="0">
              <a:buNone/>
            </a:pPr>
            <a:r>
              <a:rPr lang="cs-CZ" sz="2800" dirty="0"/>
              <a:t>F … objednávka se děje formulářem při osobním odběru</a:t>
            </a:r>
          </a:p>
          <a:p>
            <a:pPr marL="0" indent="0">
              <a:buNone/>
            </a:pPr>
            <a:r>
              <a:rPr lang="cs-CZ" sz="2800" dirty="0"/>
              <a:t>---</a:t>
            </a:r>
          </a:p>
          <a:p>
            <a:pPr marL="0" indent="0">
              <a:buNone/>
            </a:pPr>
            <a:r>
              <a:rPr lang="cs-CZ" sz="2800" dirty="0"/>
              <a:t>M … objednávka je malá</a:t>
            </a:r>
          </a:p>
          <a:p>
            <a:pPr marL="0" indent="0">
              <a:buNone/>
            </a:pPr>
            <a:r>
              <a:rPr lang="cs-CZ" sz="2800" dirty="0"/>
              <a:t>S … objednávka je střední</a:t>
            </a:r>
          </a:p>
          <a:p>
            <a:pPr marL="0" indent="0">
              <a:buNone/>
            </a:pPr>
            <a:r>
              <a:rPr lang="cs-CZ" sz="2800" dirty="0"/>
              <a:t>V … objednávka je velká</a:t>
            </a:r>
          </a:p>
          <a:p>
            <a:pPr marL="0" indent="0">
              <a:buNone/>
            </a:pPr>
            <a:r>
              <a:rPr lang="en-US" sz="2800" dirty="0"/>
              <a:t>H</a:t>
            </a:r>
            <a:r>
              <a:rPr lang="cs-CZ" sz="2800" dirty="0"/>
              <a:t> … objednávka je prioritní</a:t>
            </a:r>
            <a:r>
              <a:rPr lang="en-US" sz="2800" dirty="0"/>
              <a:t>, HIGH PRIORITY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949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Jsou známa následující data z letošního roku: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8AFAA8C-5F0D-4DFE-B3AA-D4681853E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58521"/>
              </p:ext>
            </p:extLst>
          </p:nvPr>
        </p:nvGraphicFramePr>
        <p:xfrm>
          <a:off x="1971675" y="3228975"/>
          <a:ext cx="8401050" cy="230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1005181637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192007217"/>
                    </a:ext>
                  </a:extLst>
                </a:gridCol>
                <a:gridCol w="1494642">
                  <a:extLst>
                    <a:ext uri="{9D8B030D-6E8A-4147-A177-3AD203B41FA5}">
                      <a16:colId xmlns:a16="http://schemas.microsoft.com/office/drawing/2014/main" val="203750442"/>
                    </a:ext>
                  </a:extLst>
                </a:gridCol>
                <a:gridCol w="1495185">
                  <a:extLst>
                    <a:ext uri="{9D8B030D-6E8A-4147-A177-3AD203B41FA5}">
                      <a16:colId xmlns:a16="http://schemas.microsoft.com/office/drawing/2014/main" val="1247769615"/>
                    </a:ext>
                  </a:extLst>
                </a:gridCol>
                <a:gridCol w="1363256">
                  <a:extLst>
                    <a:ext uri="{9D8B030D-6E8A-4147-A177-3AD203B41FA5}">
                      <a16:colId xmlns:a16="http://schemas.microsoft.com/office/drawing/2014/main" val="412486220"/>
                    </a:ext>
                  </a:extLst>
                </a:gridCol>
                <a:gridCol w="1247617">
                  <a:extLst>
                    <a:ext uri="{9D8B030D-6E8A-4147-A177-3AD203B41FA5}">
                      <a16:colId xmlns:a16="http://schemas.microsoft.com/office/drawing/2014/main" val="3115524200"/>
                    </a:ext>
                  </a:extLst>
                </a:gridCol>
              </a:tblGrid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Typ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Malá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Střední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Velká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Prior. </a:t>
                      </a:r>
                      <a:r>
                        <a:rPr lang="cs-CZ" dirty="0" err="1"/>
                        <a:t>obj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7364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Telefon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1360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54257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26471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Formulář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1497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1826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82251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en-US" dirty="0" err="1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4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6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Dv</a:t>
            </a:r>
            <a:r>
              <a:rPr lang="cs-CZ" sz="3000" i="1" dirty="0"/>
              <a:t>ě otázky v tomto příkladu: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Právě volá zákazník, který si chce objednat zboží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bude jeho objednávka prioritní?</a:t>
                </a:r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Referentka řekla, že právě vyřídila prioritní objednávku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ji vyřizovala se zákazníkem telefonicky?</a:t>
                </a:r>
              </a:p>
              <a:p>
                <a:pPr marL="0" indent="0">
                  <a:buNone/>
                </a:pPr>
                <a:r>
                  <a:rPr lang="cs-CZ" sz="2800" dirty="0"/>
                  <a:t>Charakter otázek: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>
                    <a:solidFill>
                      <a:srgbClr val="FFFF00"/>
                    </a:solidFill>
                  </a:rPr>
                  <a:t>Je nám známá část informace – </a:t>
                </a:r>
                <a:r>
                  <a:rPr lang="cs-CZ" sz="2800" u="sng" dirty="0">
                    <a:solidFill>
                      <a:srgbClr val="FFFF00"/>
                    </a:solidFill>
                  </a:rPr>
                  <a:t>víme</a:t>
                </a:r>
                <a:r>
                  <a:rPr lang="cs-CZ" sz="2800" dirty="0">
                    <a:solidFill>
                      <a:srgbClr val="FFFF00"/>
                    </a:solidFill>
                  </a:rPr>
                  <a:t>, že nastal jev V (podmínka)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Situace ještě stále obsahuje náhodnost – nevíme, zda nastal N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Chceme spočítat tzv. podmíněnou pst 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:r>
                  <a:rPr lang="cs-CZ" sz="2800" dirty="0">
                    <a:solidFill>
                      <a:srgbClr val="00B0F0"/>
                    </a:solidFill>
                  </a:rPr>
                  <a:t>N</a:t>
                </a:r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V</a:t>
                </a:r>
                <a:r>
                  <a:rPr lang="en-US" sz="2800" dirty="0">
                    <a:solidFill>
                      <a:srgbClr val="00B0F0"/>
                    </a:solidFill>
                  </a:rPr>
                  <a:t>) …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pst</a:t>
                </a:r>
                <a:r>
                  <a:rPr lang="en-US" sz="2800" dirty="0">
                    <a:solidFill>
                      <a:srgbClr val="00B0F0"/>
                    </a:solidFill>
                  </a:rPr>
                  <a:t> v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ýskytu</a:t>
                </a:r>
                <a:r>
                  <a:rPr lang="cs-CZ" sz="2800" dirty="0">
                    <a:solidFill>
                      <a:srgbClr val="00B0F0"/>
                    </a:solidFill>
                  </a:rPr>
                  <a:t> jevu N, pokud je známo, že nastala situace V</a:t>
                </a:r>
                <a:r>
                  <a:rPr lang="cs-CZ" sz="2800" dirty="0"/>
                  <a:t>     (obr. … N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cs-CZ" sz="2800" dirty="0"/>
                  <a:t> V)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752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Odpověď na první otázku: 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Vzorec: </a:t>
                </a:r>
                <a:r>
                  <a:rPr lang="en-US" sz="2800" dirty="0">
                    <a:solidFill>
                      <a:srgbClr val="00B0F0"/>
                    </a:solidFill>
                  </a:rPr>
                  <a:t>		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(N|V)=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… plat</a:t>
                </a:r>
                <a:r>
                  <a:rPr lang="cs-CZ" sz="2800" dirty="0">
                    <a:solidFill>
                      <a:srgbClr val="00B0F0"/>
                    </a:solidFill>
                  </a:rPr>
                  <a:t>í, pokud jev V má nenulovou pst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Právě volá zákazník, který si chce objednat zboží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bude jeho objednávka prioritní?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Máme počítat P</a:t>
                </a:r>
                <a:r>
                  <a:rPr lang="en-US" sz="2800" dirty="0"/>
                  <a:t>(H|T) … </a:t>
                </a:r>
                <a:r>
                  <a:rPr lang="en-US" sz="2800" dirty="0" err="1"/>
                  <a:t>pst</a:t>
                </a:r>
                <a:r>
                  <a:rPr lang="en-US" sz="2800" dirty="0"/>
                  <a:t>, </a:t>
                </a:r>
                <a:r>
                  <a:rPr lang="cs-CZ" sz="2800" dirty="0"/>
                  <a:t>že objednávka je prioritní, pokud víme, že k ní došlo telefonicky</a:t>
                </a:r>
                <a:r>
                  <a:rPr lang="en-US" sz="2800" dirty="0"/>
                  <a:t>: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(H|T)=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1360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/>
                  <a:t> 0,0103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66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Odpověď na </a:t>
            </a:r>
            <a:r>
              <a:rPr lang="en-US" sz="3000" i="1" dirty="0" err="1"/>
              <a:t>druhou</a:t>
            </a:r>
            <a:r>
              <a:rPr lang="cs-CZ" sz="3000" i="1" dirty="0"/>
              <a:t> otázku: 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Vzorec: </a:t>
                </a:r>
                <a:r>
                  <a:rPr lang="en-US" sz="2800" dirty="0">
                    <a:solidFill>
                      <a:srgbClr val="00B0F0"/>
                    </a:solidFill>
                  </a:rPr>
                  <a:t>		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(N|V)=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… plat</a:t>
                </a:r>
                <a:r>
                  <a:rPr lang="cs-CZ" sz="2800" dirty="0">
                    <a:solidFill>
                      <a:srgbClr val="00B0F0"/>
                    </a:solidFill>
                  </a:rPr>
                  <a:t>í, pokud jev V má nenulovou pst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en-US" sz="2800" dirty="0" err="1">
                    <a:solidFill>
                      <a:srgbClr val="FFFF00"/>
                    </a:solidFill>
                  </a:rPr>
                  <a:t>Referentka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řekla, že právě vyřídila prioritní objednávku. </a:t>
                </a:r>
                <a:r>
                  <a:rPr lang="cs-CZ" sz="2800" dirty="0"/>
                  <a:t>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ji vyřizovala se zákazníkem telefonicky?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Máme počítat P</a:t>
                </a:r>
                <a:r>
                  <a:rPr lang="en-US" sz="2800" dirty="0"/>
                  <a:t>(</a:t>
                </a:r>
                <a:r>
                  <a:rPr lang="cs-CZ" sz="2800" dirty="0"/>
                  <a:t>T</a:t>
                </a:r>
                <a:r>
                  <a:rPr lang="en-US" sz="2800" dirty="0"/>
                  <a:t>|</a:t>
                </a:r>
                <a:r>
                  <a:rPr lang="cs-CZ" sz="2800" dirty="0"/>
                  <a:t>H</a:t>
                </a:r>
                <a:r>
                  <a:rPr lang="en-US" sz="2800" dirty="0"/>
                  <a:t>) … </a:t>
                </a:r>
                <a:r>
                  <a:rPr lang="en-US" sz="2800" dirty="0" err="1"/>
                  <a:t>pst</a:t>
                </a:r>
                <a:r>
                  <a:rPr lang="en-US" sz="2800" dirty="0"/>
                  <a:t>, </a:t>
                </a:r>
                <a:r>
                  <a:rPr lang="cs-CZ" sz="2800" dirty="0"/>
                  <a:t>že objednávka je telefonická, pokud víme, že je HIGH priority</a:t>
                </a:r>
                <a:r>
                  <a:rPr lang="en-US" sz="2800" dirty="0"/>
                  <a:t>: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:r>
                  <a:rPr lang="cs-CZ" sz="2800" dirty="0">
                    <a:solidFill>
                      <a:srgbClr val="00B0F0"/>
                    </a:solidFill>
                  </a:rPr>
                  <a:t>T</a:t>
                </a:r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H</a:t>
                </a:r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76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/>
                  <a:t> 0,1842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96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14: věta o součinu </a:t>
            </a:r>
            <a:r>
              <a:rPr lang="cs-CZ" sz="3000" i="1" dirty="0" err="1"/>
              <a:t>pstí</a:t>
            </a:r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Ze vzorce pro podmíněnou pst plyne: 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(V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N)=P(V)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P(N|V)</a:t>
                </a:r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/>
                  <a:t>Obecn</a:t>
                </a:r>
                <a:r>
                  <a:rPr lang="cs-CZ" sz="2800" dirty="0"/>
                  <a:t>ě pro n jevů (věta o součinu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):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Pokud</a:t>
                </a:r>
                <a:r>
                  <a:rPr lang="en-US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)≠0 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800" dirty="0">
                    <a:solidFill>
                      <a:srgbClr val="FFFF00"/>
                    </a:solidFill>
                  </a:rPr>
                  <a:t>.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jmenovatel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posledn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ího</a:t>
                </a:r>
                <a:r>
                  <a:rPr lang="cs-CZ" sz="2800" dirty="0">
                    <a:solidFill>
                      <a:srgbClr val="FFFF00"/>
                    </a:solidFill>
                  </a:rPr>
                  <a:t> člene v následující rovnosti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je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nenulov</a:t>
                </a:r>
                <a:r>
                  <a:rPr lang="cs-CZ" sz="2800" dirty="0">
                    <a:solidFill>
                      <a:srgbClr val="FFFF00"/>
                    </a:solidFill>
                  </a:rPr>
                  <a:t>ý</a:t>
                </a:r>
                <a:r>
                  <a:rPr lang="en-US" sz="2800" dirty="0">
                    <a:solidFill>
                      <a:srgbClr val="FFFF00"/>
                    </a:solidFill>
                  </a:rPr>
                  <a:t>),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/>
                  <a:t>tak  platí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>
                    <a:solidFill>
                      <a:srgbClr val="00B0F0"/>
                    </a:solidFill>
                  </a:rPr>
                  <a:t>=</a:t>
                </a:r>
                <a:r>
                  <a:rPr lang="en-US" sz="2800" dirty="0">
                    <a:solidFill>
                      <a:srgbClr val="00B0F0"/>
                    </a:solidFill>
                  </a:rPr>
                  <a:t> 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												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44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Ze sady 100 výrobků je 10 zmetků. Při kontrole jakosti vybereme náhodně tři výrobky z této sady.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Určete pst, že první dva výrobky budou kvalitní a třetí bude zmetek (</a:t>
            </a:r>
            <a:r>
              <a:rPr lang="cs-CZ" sz="2800" dirty="0"/>
              <a:t>tj. záleží na pořadí zmetku</a:t>
            </a:r>
            <a:r>
              <a:rPr lang="cs-CZ" sz="2800" dirty="0">
                <a:solidFill>
                  <a:srgbClr val="FFFF00"/>
                </a:solidFill>
              </a:rPr>
              <a:t>). </a:t>
            </a:r>
            <a:r>
              <a:rPr lang="cs-CZ" sz="2800" dirty="0">
                <a:solidFill>
                  <a:srgbClr val="00B0F0"/>
                </a:solidFill>
              </a:rPr>
              <a:t>Jen tato část a) se týká podmíněné </a:t>
            </a:r>
            <a:r>
              <a:rPr lang="cs-CZ" sz="2800" dirty="0" err="1">
                <a:solidFill>
                  <a:srgbClr val="00B0F0"/>
                </a:solidFill>
              </a:rPr>
              <a:t>psti</a:t>
            </a:r>
            <a:r>
              <a:rPr lang="cs-CZ" sz="2800" dirty="0">
                <a:solidFill>
                  <a:srgbClr val="00B0F0"/>
                </a:solidFill>
              </a:rPr>
              <a:t>, naučte se v této </a:t>
            </a:r>
            <a:r>
              <a:rPr lang="cs-CZ" sz="2800" dirty="0" err="1">
                <a:solidFill>
                  <a:srgbClr val="00B0F0"/>
                </a:solidFill>
              </a:rPr>
              <a:t>ot.ázce</a:t>
            </a:r>
            <a:r>
              <a:rPr lang="cs-CZ" sz="2800" dirty="0">
                <a:solidFill>
                  <a:srgbClr val="00B0F0"/>
                </a:solidFill>
              </a:rPr>
              <a:t> 14 jen tu.</a:t>
            </a:r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Určete pst, že ze tří vybraných výrobků budou dva kvalitní a jeden zmetek. </a:t>
            </a:r>
            <a:r>
              <a:rPr lang="cs-CZ" sz="2800" dirty="0"/>
              <a:t>Nezáleží na pořadí zmetku. Počítejte podle věty o součinu.</a:t>
            </a:r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Totéž jako b)</a:t>
            </a:r>
            <a:r>
              <a:rPr lang="cs-CZ" sz="2800" dirty="0"/>
              <a:t>, ale počítejte pomocí klasické </a:t>
            </a:r>
            <a:r>
              <a:rPr lang="cs-CZ" sz="2800" dirty="0" err="1"/>
              <a:t>psti</a:t>
            </a:r>
            <a:r>
              <a:rPr lang="en-US" sz="2800" dirty="0"/>
              <a:t> (</a:t>
            </a:r>
            <a:r>
              <a:rPr lang="en-US" sz="2800" dirty="0" err="1"/>
              <a:t>tak</a:t>
            </a:r>
            <a:r>
              <a:rPr lang="en-US" sz="2800" dirty="0"/>
              <a:t> n</a:t>
            </a:r>
            <a:r>
              <a:rPr lang="cs-CZ" sz="2800" dirty="0" err="1"/>
              <a:t>ějak</a:t>
            </a:r>
            <a:r>
              <a:rPr lang="cs-CZ" sz="2800" dirty="0"/>
              <a:t> najednou, když nezáleží na pořadí</a:t>
            </a:r>
            <a:r>
              <a:rPr lang="en-US" sz="2800" dirty="0"/>
              <a:t>)</a:t>
            </a:r>
            <a:r>
              <a:rPr lang="cs-CZ" sz="2800" dirty="0"/>
              <a:t>.</a:t>
            </a:r>
            <a:endParaRPr lang="en-US" sz="2800" dirty="0"/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FF00"/>
                </a:solidFill>
              </a:rPr>
              <a:t>Ur</a:t>
            </a:r>
            <a:r>
              <a:rPr lang="cs-CZ" sz="2800" dirty="0" err="1">
                <a:solidFill>
                  <a:srgbClr val="FFFF00"/>
                </a:solidFill>
              </a:rPr>
              <a:t>čete</a:t>
            </a:r>
            <a:r>
              <a:rPr lang="cs-CZ" sz="2800" dirty="0">
                <a:solidFill>
                  <a:srgbClr val="FFFF00"/>
                </a:solidFill>
              </a:rPr>
              <a:t> pst, že druhý výrobek bude vybrán kvalitní</a:t>
            </a:r>
            <a:r>
              <a:rPr lang="cs-CZ" sz="2800" dirty="0"/>
              <a:t>, bez ohledu na to, jaký byl vytažen poprvé (nevíme, jaký byl vytažen poprvé)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2938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Ze sady 100 výrobků je 10 zmetků. Při kontrole jakosti vybereme náhodně tři výrobky z této sady.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první dva výrobky budou kvalitní a třetí bude zmetek (</a:t>
                </a:r>
                <a:r>
                  <a:rPr lang="cs-CZ" sz="2800" dirty="0"/>
                  <a:t>tj. záleží na pořadí zmetku</a:t>
                </a:r>
                <a:r>
                  <a:rPr lang="cs-CZ" sz="2800" dirty="0">
                    <a:solidFill>
                      <a:srgbClr val="FFFF00"/>
                    </a:solidFill>
                  </a:rPr>
                  <a:t>). 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… první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… druhý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… třetí vybraný výrobek bude zmetek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)=P(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 …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486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první dva výrobky budou kvalitní a třetí bude zmetek (</a:t>
                </a:r>
                <a:r>
                  <a:rPr lang="cs-CZ" sz="2800" dirty="0"/>
                  <a:t>tj. záleží na pořadí zmetku</a:t>
                </a:r>
                <a:r>
                  <a:rPr lang="cs-CZ" sz="2800" dirty="0">
                    <a:solidFill>
                      <a:srgbClr val="FFFF00"/>
                    </a:solidFill>
                  </a:rPr>
                  <a:t>). 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… první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… druhý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… třetí vybraný výrobek bude zmetek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)=P(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0,0826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8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3: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    </a:t>
                </a:r>
                <a:r>
                  <a:rPr lang="en-US" sz="2400" dirty="0"/>
                  <a:t> pro </a:t>
                </a:r>
                <a:r>
                  <a:rPr lang="en-US" sz="2400" dirty="0" err="1"/>
                  <a:t>libov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Pokud existují nějaké prvky v průniku obou množin, lze sjednocení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rozložit na tři disjunktní podmnožiny: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.</a:t>
                </a:r>
              </a:p>
              <a:p>
                <a:pPr marL="0" indent="0">
                  <a:buNone/>
                </a:pPr>
                <a:r>
                  <a:rPr lang="cs-CZ" sz="2400" dirty="0"/>
                  <a:t>Pak podle axiomu 3 platí:</a:t>
                </a:r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tři </a:t>
                </a:r>
                <a:r>
                  <a:rPr lang="cs-CZ" sz="2400" dirty="0" err="1"/>
                  <a:t>disjmnožiny</a:t>
                </a:r>
                <a:r>
                  <a:rPr lang="cs-CZ" sz="2400" dirty="0"/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dvě disjunktní množiny)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/>
                  <a:t>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dvě disjunktní množiny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Začněme obecnou situací dvou jevů:</a:t>
            </a:r>
          </a:p>
        </p:txBody>
      </p:sp>
    </p:spTree>
    <p:extLst>
      <p:ext uri="{BB962C8B-B14F-4D97-AF65-F5344CB8AC3E}">
        <p14:creationId xmlns:p14="http://schemas.microsoft.com/office/powerpoint/2010/main" val="3508421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 (jevu B), že ze tří vybraných výrobků budou dva kvalitní a jeden zmetek. </a:t>
                </a:r>
                <a:r>
                  <a:rPr lang="cs-CZ" sz="2800" dirty="0"/>
                  <a:t>Nezáleží na pořadí zmetku.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…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695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ze tří vybraných výrobků budou dva kvalitní a jeden zmetek. </a:t>
                </a:r>
                <a:r>
                  <a:rPr lang="cs-CZ" sz="2800" dirty="0"/>
                  <a:t>Nezáleží na pořadí zmetku.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			</a:t>
                </a:r>
                <a:r>
                  <a:rPr lang="cs-CZ" sz="2800" dirty="0"/>
                  <a:t>     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0,2478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708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/>
              <a:t>N</a:t>
            </a:r>
            <a:r>
              <a:rPr lang="cs-CZ" sz="3000" i="1" dirty="0" err="1"/>
              <a:t>ěkteré</a:t>
            </a:r>
            <a:r>
              <a:rPr lang="cs-CZ" sz="3000" i="1" dirty="0"/>
              <a:t> příklady lze řešit i více způsoby: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>
                    <a:solidFill>
                      <a:srgbClr val="FFFF00"/>
                    </a:solidFill>
                  </a:rPr>
                  <a:t>Totéž jako b): Určete pst, že ze tří vybraných výrobků budou dva kvalitní a jeden zmetek</a:t>
                </a:r>
                <a:r>
                  <a:rPr lang="cs-CZ" sz="2800" dirty="0"/>
                  <a:t>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69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>
                    <a:solidFill>
                      <a:srgbClr val="FFFF00"/>
                    </a:solidFill>
                  </a:rPr>
                  <a:t>Totéž jako b): Určete pst, že ze tří vybraných výrobků budou dva kvalitní a jeden zmetek</a:t>
                </a:r>
                <a:r>
                  <a:rPr lang="cs-CZ" sz="2800" dirty="0"/>
                  <a:t>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??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???</m:t>
                        </m:r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440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>
                    <a:solidFill>
                      <a:srgbClr val="FFFF00"/>
                    </a:solidFill>
                  </a:rPr>
                  <a:t>Totéž jako b): Určete pst, že ze tří vybraných výrobků budou dva kvalitní a jeden zmetek</a:t>
                </a:r>
                <a:r>
                  <a:rPr lang="cs-CZ" sz="2800" dirty="0"/>
                  <a:t>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0,2478 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</a:t>
                </a:r>
                <a:r>
                  <a:rPr lang="en-US" sz="2800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stejn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ý výsledek!!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440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4"/>
                </a:pPr>
                <a:r>
                  <a:rPr lang="en-US" sz="2800" dirty="0">
                    <a:solidFill>
                      <a:srgbClr val="FFFF00"/>
                    </a:solidFill>
                  </a:rPr>
                  <a:t>Ur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čete</a:t>
                </a:r>
                <a:r>
                  <a:rPr lang="cs-CZ" sz="2800" dirty="0">
                    <a:solidFill>
                      <a:srgbClr val="FFFF00"/>
                    </a:solidFill>
                  </a:rPr>
                  <a:t> pst, že druhý výrobek bude vybrán kvalitní</a:t>
                </a:r>
                <a:r>
                  <a:rPr lang="cs-CZ" sz="2800" dirty="0"/>
                  <a:t>, bez ohledu na to, jaký byl vytažen poprvé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0,9 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paradox!!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(bez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ohledu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na</a:t>
                </a:r>
                <a:r>
                  <a:rPr lang="en-US" sz="2800" dirty="0">
                    <a:solidFill>
                      <a:srgbClr val="FFFF00"/>
                    </a:solidFill>
                  </a:rPr>
                  <a:t> po</a:t>
                </a:r>
                <a:r>
                  <a:rPr lang="cs-CZ" sz="2800" dirty="0">
                    <a:solidFill>
                      <a:srgbClr val="FFFF00"/>
                    </a:solidFill>
                  </a:rPr>
                  <a:t>řadí tahaného výrobku – pst, že vytáhneme výrobek kvalitní, je pořád stejná a rovná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8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Věta o součtu </a:t>
            </a:r>
            <a:r>
              <a:rPr lang="cs-CZ" sz="2400" dirty="0" err="1"/>
              <a:t>pstí</a:t>
            </a:r>
            <a:r>
              <a:rPr lang="cs-CZ" sz="2400" dirty="0"/>
              <a:t>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Stochasticky nezávislé jevy.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Podmíněná pst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Věta o součinu </a:t>
            </a:r>
            <a:r>
              <a:rPr lang="cs-CZ" sz="2400" dirty="0" err="1"/>
              <a:t>pstí</a:t>
            </a:r>
            <a:endParaRPr lang="cs-CZ" sz="2400" dirty="0"/>
          </a:p>
          <a:p>
            <a:pPr marL="457200" indent="-457200">
              <a:buFont typeface="+mj-lt"/>
              <a:buAutoNum type="arabicPeriod" startAt="11"/>
            </a:pPr>
            <a:endParaRPr lang="cs-CZ" sz="2400" dirty="0"/>
          </a:p>
          <a:p>
            <a:pPr marL="457200" indent="-457200">
              <a:buAutoNum type="arabicPeriod" startAt="11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 – přednáška 3: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Dosazením těchto tří vztahů do levé a právě strany rovnice ve větičce 3 vidíme:</a:t>
                </a:r>
              </a:p>
              <a:p>
                <a:pPr marL="0" indent="0">
                  <a:buNone/>
                </a:pPr>
                <a:r>
                  <a:rPr lang="cs-CZ" sz="2400" dirty="0"/>
                  <a:t>L=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			</a:t>
                </a:r>
                <a:r>
                  <a:rPr lang="cs-CZ" sz="2400" dirty="0"/>
                  <a:t>       </a:t>
                </a:r>
                <a:r>
                  <a:rPr lang="en-US" sz="2400" dirty="0"/>
                  <a:t>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)=</a:t>
                </a:r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O</a:t>
                </a:r>
                <a:r>
                  <a:rPr lang="cs-CZ" sz="2400" dirty="0" err="1"/>
                  <a:t>bě</a:t>
                </a:r>
                <a:r>
                  <a:rPr lang="cs-CZ" sz="2400" dirty="0"/>
                  <a:t> strany se rovnají, tvrzení platí.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8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 --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cs-CZ" sz="2400" dirty="0"/>
                  <a:t>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)- … </a:t>
                </a:r>
                <a:r>
                  <a:rPr lang="cs-CZ" sz="2400" dirty="0"/>
                  <a:t>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 + </a:t>
                </a:r>
              </a:p>
              <a:p>
                <a:pPr marL="0" indent="0">
                  <a:buNone/>
                </a:pPr>
                <a:r>
                  <a:rPr lang="en-US" sz="2400" dirty="0"/>
                  <a:t>	+</a:t>
                </a:r>
                <a:r>
                  <a:rPr lang="cs-CZ" sz="2400" dirty="0"/>
                  <a:t>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)+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)+ …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)—</a:t>
                </a:r>
              </a:p>
              <a:p>
                <a:pPr marL="0" indent="0">
                  <a:buNone/>
                </a:pPr>
                <a:r>
                  <a:rPr lang="en-US" sz="2400" dirty="0"/>
                  <a:t>	…</a:t>
                </a:r>
              </a:p>
              <a:p>
                <a:pPr marL="0" indent="0">
                  <a:buNone/>
                </a:pPr>
                <a:r>
                  <a:rPr lang="en-US" sz="2400" dirty="0"/>
                  <a:t>	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…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						</a:t>
                </a:r>
                <a:r>
                  <a:rPr lang="en-US" sz="2400" dirty="0"/>
                  <a:t>pro </a:t>
                </a:r>
                <a:r>
                  <a:rPr lang="en-US" sz="2400" dirty="0" err="1"/>
                  <a:t>libov</a:t>
                </a:r>
                <a:r>
                  <a:rPr lang="en-US" sz="2400" dirty="0"/>
                  <a:t>.</a:t>
                </a:r>
                <a:r>
                  <a:rPr lang="cs-CZ" sz="2400" dirty="0"/>
                  <a:t> náhodné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/>
                  <a:t>.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(této větě se říká </a:t>
                </a:r>
                <a:r>
                  <a:rPr lang="cs-CZ" sz="2400" dirty="0">
                    <a:solidFill>
                      <a:srgbClr val="FFFF00"/>
                    </a:solidFill>
                  </a:rPr>
                  <a:t>věta o součtu 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pstí</a:t>
                </a:r>
                <a:r>
                  <a:rPr lang="cs-CZ" sz="2400" dirty="0"/>
                  <a:t>)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Lze </a:t>
            </a:r>
            <a:r>
              <a:rPr lang="cs-CZ" dirty="0" err="1"/>
              <a:t>dozákat</a:t>
            </a:r>
            <a:r>
              <a:rPr lang="cs-CZ" dirty="0"/>
              <a:t> větu o </a:t>
            </a:r>
            <a:r>
              <a:rPr lang="cs-CZ" dirty="0" err="1"/>
              <a:t>psti</a:t>
            </a:r>
            <a:r>
              <a:rPr lang="cs-CZ" dirty="0"/>
              <a:t> sjednocení n jevů</a:t>
            </a:r>
            <a:br>
              <a:rPr lang="cs-CZ" dirty="0"/>
            </a:br>
            <a:r>
              <a:rPr lang="cs-CZ" dirty="0"/>
              <a:t>(otázka č. 11):</a:t>
            </a:r>
          </a:p>
        </p:txBody>
      </p:sp>
    </p:spTree>
    <p:extLst>
      <p:ext uri="{BB962C8B-B14F-4D97-AF65-F5344CB8AC3E}">
        <p14:creationId xmlns:p14="http://schemas.microsoft.com/office/powerpoint/2010/main" val="418511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/>
              <a:t>Důkaz pro 3 jevy: jeden obrázek</a:t>
            </a:r>
          </a:p>
          <a:p>
            <a:pPr marL="457200" indent="-457200">
              <a:buAutoNum type="alphaLcParenR"/>
            </a:pPr>
            <a:endParaRPr lang="cs-CZ" sz="2400" i="1" dirty="0"/>
          </a:p>
          <a:p>
            <a:pPr marL="457200" indent="-457200">
              <a:buAutoNum type="alphaLcParenR"/>
            </a:pPr>
            <a:r>
              <a:rPr lang="cs-CZ" sz="2400" i="1" dirty="0"/>
              <a:t>Důkaz pro 4 jevy: viz jeden obrázek, kde vzniká hvězdice vzájemných průniků každých tří množin … ale tento obrázek je zkreslený (protože budí zdání, jako by průniky dvojic množin byly čtyři, ale ono jejich šest), vhodný obrázek by byl čtyři koule se středy ve vrcholech čtyřstěnu … </a:t>
            </a:r>
            <a:r>
              <a:rPr lang="cs-CZ" sz="2400" i="1" dirty="0" err="1"/>
              <a:t>Vennovy</a:t>
            </a:r>
            <a:r>
              <a:rPr lang="cs-CZ" sz="2400" i="1" dirty="0"/>
              <a:t> diagramy zde selhávají, důkaz by byl veden pomocí charakteristického obecného prvku x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Lze </a:t>
            </a:r>
            <a:r>
              <a:rPr lang="cs-CZ" dirty="0" err="1"/>
              <a:t>dozákat</a:t>
            </a:r>
            <a:r>
              <a:rPr lang="cs-CZ" dirty="0"/>
              <a:t> větu o </a:t>
            </a:r>
            <a:r>
              <a:rPr lang="cs-CZ" dirty="0" err="1"/>
              <a:t>psti</a:t>
            </a:r>
            <a:r>
              <a:rPr lang="cs-CZ" dirty="0"/>
              <a:t> sjednocení n jevů</a:t>
            </a:r>
            <a:br>
              <a:rPr lang="cs-CZ" dirty="0"/>
            </a:br>
            <a:r>
              <a:rPr lang="cs-CZ" dirty="0"/>
              <a:t>(otázka č. 11):</a:t>
            </a:r>
          </a:p>
        </p:txBody>
      </p:sp>
    </p:spTree>
    <p:extLst>
      <p:ext uri="{BB962C8B-B14F-4D97-AF65-F5344CB8AC3E}">
        <p14:creationId xmlns:p14="http://schemas.microsoft.com/office/powerpoint/2010/main" val="14076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Jaká je pst, že</a:t>
                </a:r>
              </a:p>
              <a:p>
                <a:pPr marL="0" indent="0">
                  <a:buNone/>
                </a:pPr>
                <a:r>
                  <a:rPr lang="cs-CZ" sz="2400" dirty="0"/>
                  <a:t>a) Všechny zvonky zapojí ke správným bytům</a:t>
                </a:r>
              </a:p>
              <a:p>
                <a:pPr marL="0" indent="0">
                  <a:buNone/>
                </a:pPr>
                <a:r>
                  <a:rPr lang="cs-CZ" sz="2400" dirty="0"/>
                  <a:t>b) Aspoň jeden zvonek zapojí správně?</a:t>
                </a:r>
              </a:p>
              <a:p>
                <a:pPr marL="0" indent="0">
                  <a:buNone/>
                </a:pPr>
                <a:r>
                  <a:rPr lang="cs-CZ" sz="2400" dirty="0"/>
                  <a:t>c) Žádný zvonek nezapojí správně?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1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2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3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4 bude zapojen správně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449664"/>
          </a:xfrm>
        </p:spPr>
        <p:txBody>
          <a:bodyPr/>
          <a:lstStyle/>
          <a:p>
            <a:r>
              <a:rPr lang="cs-CZ" dirty="0"/>
              <a:t>Příklad</a:t>
            </a:r>
            <a:r>
              <a:rPr lang="en-US" dirty="0"/>
              <a:t>: </a:t>
            </a:r>
            <a:r>
              <a:rPr lang="cs-CZ" dirty="0"/>
              <a:t>Elektrikář vytiskl štítky na zvonky domy se 4 byty a zapojuje je náhodně, protože jeho parťák onemocněl</a:t>
            </a:r>
          </a:p>
        </p:txBody>
      </p:sp>
    </p:spTree>
    <p:extLst>
      <p:ext uri="{BB962C8B-B14F-4D97-AF65-F5344CB8AC3E}">
        <p14:creationId xmlns:p14="http://schemas.microsoft.com/office/powerpoint/2010/main" val="295444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Řešení: všech možných připojení zvonků k bytům je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(</a:t>
                </a:r>
                <a:r>
                  <a:rPr lang="cs-CZ" sz="2800" dirty="0"/>
                  <a:t>řešíme pomocí modelu klasické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… každá varianta připojení zvonků je stejně pravděpodobná</a:t>
                </a:r>
                <a:r>
                  <a:rPr lang="en-US" sz="2800" dirty="0"/>
                  <a:t>)</a:t>
                </a: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/>
                    </m:f>
                  </m:oMath>
                </a14:m>
                <a:r>
                  <a:rPr lang="en-US" sz="2800" dirty="0"/>
                  <a:t> = 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17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Řešení: všech možných připojení zvonků k bytům je </a:t>
            </a:r>
            <a:r>
              <a:rPr lang="en-US" sz="3000" i="1" dirty="0"/>
              <a:t>24</a:t>
            </a:r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= 0,04166666…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cs-CZ" sz="2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800" dirty="0"/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--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cs-CZ" sz="2800" dirty="0"/>
                  <a:t> 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)- …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+ </a:t>
                </a:r>
              </a:p>
              <a:p>
                <a:pPr marL="0" indent="0">
                  <a:buNone/>
                </a:pPr>
                <a:r>
                  <a:rPr lang="en-US" sz="2800" dirty="0"/>
                  <a:t>	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	+</a:t>
                </a:r>
                <a:r>
                  <a:rPr lang="cs-CZ" sz="2800" dirty="0"/>
                  <a:t> </a:t>
                </a:r>
                <a:r>
                  <a:rPr lang="en-US" sz="2800" dirty="0"/>
                  <a:t>	+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)– 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( … )</a:t>
                </a: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452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4710</TotalTime>
  <Words>3221</Words>
  <Application>Microsoft Office PowerPoint</Application>
  <PresentationFormat>Širokoúhlá obrazovka</PresentationFormat>
  <Paragraphs>257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Calibri</vt:lpstr>
      <vt:lpstr>Cambria Math</vt:lpstr>
      <vt:lpstr>Century Gothic</vt:lpstr>
      <vt:lpstr>GreekUniversal</vt:lpstr>
      <vt:lpstr>Wingdings 2</vt:lpstr>
      <vt:lpstr>Citáty</vt:lpstr>
      <vt:lpstr>  přednáška 03:  další pravidla pro výpočet pstí: věta o součtu pstí, věta o součinu pstí, podmíněná pst</vt:lpstr>
      <vt:lpstr>Jeden princip součtu je třetím axiomem v definici psti, a sice pro neslučitelné jevy:</vt:lpstr>
      <vt:lpstr>Začněme obecnou situací dvou jevů:</vt:lpstr>
      <vt:lpstr>Prezentace aplikace PowerPoint</vt:lpstr>
      <vt:lpstr>Lze dozákat větu o psti sjednocení n jevů (otázka č. 11):</vt:lpstr>
      <vt:lpstr>Lze dozákat větu o psti sjednocení n jevů (otázka č. 11):</vt:lpstr>
      <vt:lpstr>Příklad: Elektrikář vytiskl štítky na zvonky domy se 4 byty a zapojuje je náhodně, protože jeho parťák onemocněl</vt:lpstr>
      <vt:lpstr>Řešení: všech možných připojení zvonků k bytům je … </vt:lpstr>
      <vt:lpstr>Řešení: všech možných připojení zvonků k bytům je 24</vt:lpstr>
      <vt:lpstr>Prezentace aplikace PowerPoint</vt:lpstr>
      <vt:lpstr>Prezentace aplikace PowerPoint</vt:lpstr>
      <vt:lpstr>Otázka 12: Stochastická nezávislost jevů        </vt:lpstr>
      <vt:lpstr>Definice: (Králová, Budíková, Maroš, str. 59)</vt:lpstr>
      <vt:lpstr>Příklad: Házíme dva hody mincí, padá líc nebo rub</vt:lpstr>
      <vt:lpstr>Prezentace aplikace PowerPoint</vt:lpstr>
      <vt:lpstr>Máme ověřit čtyři vztahy:</vt:lpstr>
      <vt:lpstr>Prezentace aplikace PowerPoint</vt:lpstr>
      <vt:lpstr>Další příklad: Házíme čtyřstěnem; jsou náhodné jevy R,G,B stochasticky nezávislé?</vt:lpstr>
      <vt:lpstr>Máme ověřit čtyři vztahy:</vt:lpstr>
      <vt:lpstr>Prezentace aplikace PowerPoint</vt:lpstr>
      <vt:lpstr>Otázka 13: podmíněná pst (označení i vzorec jsou vysvětleny na příkladu)    </vt:lpstr>
      <vt:lpstr>Jsou známa následující data z letošního roku:        </vt:lpstr>
      <vt:lpstr>Dvě otázky v tomto příkladu:        </vt:lpstr>
      <vt:lpstr>Odpověď na první otázku:         </vt:lpstr>
      <vt:lpstr>Odpověď na druhou otázku:         </vt:lpstr>
      <vt:lpstr>Otázka č. 14: věta o součinu pstí</vt:lpstr>
      <vt:lpstr>Příklad: Ze sady 100 výrobků je 10 zmetků. Při kontrole jakosti vybereme náhodně tři výrobky z této sady. </vt:lpstr>
      <vt:lpstr>Příklad: Ze sady 100 výrobků je 10 zmetků. Při kontrole jakosti vybereme náhodně tři výrobky z této sady. </vt:lpstr>
      <vt:lpstr>Prezentace aplikace PowerPoint</vt:lpstr>
      <vt:lpstr>Prezentace aplikace PowerPoint</vt:lpstr>
      <vt:lpstr>Prezentace aplikace PowerPoint</vt:lpstr>
      <vt:lpstr>Některé příklady lze řešit i více způsoby:</vt:lpstr>
      <vt:lpstr>Prezentace aplikace PowerPoint</vt:lpstr>
      <vt:lpstr>Prezentace aplikace PowerPoint</vt:lpstr>
      <vt:lpstr>Prezentace aplikace PowerPoint</vt:lpstr>
      <vt:lpstr>Rekapitulace otázek – přednáška 3: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200</cp:revision>
  <cp:lastPrinted>2017-03-18T19:09:39Z</cp:lastPrinted>
  <dcterms:created xsi:type="dcterms:W3CDTF">2017-03-12T08:40:04Z</dcterms:created>
  <dcterms:modified xsi:type="dcterms:W3CDTF">2021-08-12T13:46:31Z</dcterms:modified>
</cp:coreProperties>
</file>