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2"/>
  </p:handout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20" r:id="rId9"/>
    <p:sldId id="309" r:id="rId10"/>
    <p:sldId id="310" r:id="rId11"/>
    <p:sldId id="284" r:id="rId12"/>
    <p:sldId id="311" r:id="rId13"/>
    <p:sldId id="312" r:id="rId14"/>
    <p:sldId id="321" r:id="rId15"/>
    <p:sldId id="322" r:id="rId16"/>
    <p:sldId id="313" r:id="rId17"/>
    <p:sldId id="319" r:id="rId18"/>
    <p:sldId id="314" r:id="rId19"/>
    <p:sldId id="315" r:id="rId20"/>
    <p:sldId id="31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5E5C4-290D-4FB7-95A5-3AFBB0ED9FEB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68E71-8D06-4DF1-8AB2-24EFD99B7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42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 0008 – </a:t>
            </a:r>
            <a:r>
              <a:rPr lang="en-US" dirty="0" err="1"/>
              <a:t>teorie</a:t>
            </a:r>
            <a:r>
              <a:rPr lang="en-US" dirty="0"/>
              <a:t> </a:t>
            </a:r>
            <a:r>
              <a:rPr lang="en-US" dirty="0" err="1"/>
              <a:t>psti</a:t>
            </a:r>
            <a:br>
              <a:rPr lang="en-US" dirty="0"/>
            </a:br>
            <a:br>
              <a:rPr lang="cs-CZ" dirty="0"/>
            </a:br>
            <a:r>
              <a:rPr lang="en-US" dirty="0"/>
              <a:t>cvi</a:t>
            </a:r>
            <a:r>
              <a:rPr lang="cs-CZ" dirty="0" err="1"/>
              <a:t>čení</a:t>
            </a:r>
            <a:r>
              <a:rPr lang="cs-CZ" dirty="0"/>
              <a:t> 01: znak a průměr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dirty="0"/>
              <a:t>Cvičení může probíhat před první přednáškou</a:t>
            </a:r>
          </a:p>
        </p:txBody>
      </p:sp>
    </p:spTree>
    <p:extLst>
      <p:ext uri="{BB962C8B-B14F-4D97-AF65-F5344CB8AC3E}">
        <p14:creationId xmlns:p14="http://schemas.microsoft.com/office/powerpoint/2010/main" val="2612098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09999" y="2248792"/>
                <a:ext cx="10971184" cy="4324287"/>
              </a:xfrm>
            </p:spPr>
            <p:txBody>
              <a:bodyPr>
                <a:noAutofit/>
              </a:bodyPr>
              <a:lstStyle/>
              <a:p>
                <a:pPr marL="457200" indent="-457200">
                  <a:buAutoNum type="arabicPeriod"/>
                </a:pPr>
                <a:r>
                  <a:rPr lang="cs-CZ" sz="2400" dirty="0"/>
                  <a:t>Aritmetický průměr hodnot:</a:t>
                </a:r>
                <a:r>
                  <a:rPr lang="en-US" sz="2400" dirty="0"/>
                  <a:t> </a:t>
                </a:r>
                <a:r>
                  <a:rPr lang="cs-CZ" sz="2400" dirty="0"/>
                  <a:t> 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nary>
                      <m:naryPr>
                        <m:chr m:val="∑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eqArr>
                          <m:eqArr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m:rPr>
                                <m:brk m:alnAt="23"/>
                              </m:r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e>
                          <m:e/>
                        </m:eqAr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cs-CZ" sz="2400" dirty="0"/>
              </a:p>
              <a:p>
                <a:pPr marL="457200" indent="-457200">
                  <a:buAutoNum type="arabicPeriod"/>
                </a:pPr>
                <a:r>
                  <a:rPr lang="cs-CZ" sz="2400" dirty="0"/>
                  <a:t>Geometrický průměr hodnot</a:t>
                </a:r>
                <a:r>
                  <a:rPr lang="en-US" sz="2400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∙⋯∙</m:t>
                        </m:r>
                        <m:sSub>
                          <m:sSub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rad>
                  </m:oMath>
                </a14:m>
                <a:endParaRPr lang="en-US" sz="2400" dirty="0"/>
              </a:p>
              <a:p>
                <a:pPr marL="457200" indent="-457200">
                  <a:buFont typeface="Wingdings 2" charset="2"/>
                  <a:buAutoNum type="arabicPeriod"/>
                </a:pPr>
                <a:r>
                  <a:rPr lang="cs-CZ" sz="2400" dirty="0"/>
                  <a:t>Harmonický průměr  hodnot</a:t>
                </a:r>
                <a:r>
                  <a:rPr lang="en-US" sz="2400" dirty="0"/>
                  <a:t>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nary>
                          <m:naryPr>
                            <m:chr m:val="∑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den>
                            </m:f>
                          </m:e>
                        </m:nary>
                      </m:den>
                    </m:f>
                  </m:oMath>
                </a14:m>
                <a:endParaRPr lang="cs-CZ" sz="2400" dirty="0"/>
              </a:p>
              <a:p>
                <a:pPr marL="457200" indent="-457200">
                  <a:buAutoNum type="arabicPeriod"/>
                </a:pPr>
                <a:endParaRPr lang="cs-CZ" sz="2400" dirty="0"/>
              </a:p>
              <a:p>
                <a:pPr marL="0" indent="0">
                  <a:buNone/>
                </a:pPr>
                <a:endParaRPr lang="cs-CZ" sz="2400" i="1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9999" y="2248792"/>
                <a:ext cx="10971184" cy="432428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Máme tedy výběrový soubor a chceme spočítat průměr jeho hodnot:</a:t>
            </a:r>
          </a:p>
        </p:txBody>
      </p:sp>
    </p:spTree>
    <p:extLst>
      <p:ext uri="{BB962C8B-B14F-4D97-AF65-F5344CB8AC3E}">
        <p14:creationId xmlns:p14="http://schemas.microsoft.com/office/powerpoint/2010/main" val="2212657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>
                <a:solidFill>
                  <a:srgbClr val="FF0000"/>
                </a:solidFill>
              </a:rPr>
              <a:t>V jazyku R: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# </a:t>
            </a:r>
            <a:r>
              <a:rPr lang="cs-CZ" sz="2800" dirty="0"/>
              <a:t>slova za znakem křížku jsou poznámky, které už do příkazu v jazyku R nepište (ani ten křížek ne, jen po napsání příkazu stiskněte ENTER)</a:t>
            </a:r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76421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FF00"/>
                </a:solidFill>
              </a:rPr>
              <a:t>Pro</a:t>
            </a:r>
            <a:r>
              <a:rPr lang="cs-CZ" sz="2400" dirty="0" err="1">
                <a:solidFill>
                  <a:srgbClr val="FFFF00"/>
                </a:solidFill>
              </a:rPr>
              <a:t>věrku</a:t>
            </a:r>
            <a:r>
              <a:rPr lang="cs-CZ" sz="2400" dirty="0">
                <a:solidFill>
                  <a:srgbClr val="FFFF00"/>
                </a:solidFill>
              </a:rPr>
              <a:t> psalo 50 lidí – počty bodů zapišme do vektoru v:</a:t>
            </a:r>
            <a:endParaRPr lang="en-US" sz="2400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cs-CZ" sz="2400" i="1" dirty="0"/>
              <a:t>v&lt;</a:t>
            </a:r>
            <a:r>
              <a:rPr lang="en-US" sz="2400" i="1" dirty="0"/>
              <a:t>- c</a:t>
            </a:r>
            <a:r>
              <a:rPr lang="cs-CZ" sz="2400" i="1" dirty="0"/>
              <a:t>(4,</a:t>
            </a:r>
            <a:r>
              <a:rPr lang="en-US" sz="2400" i="1" dirty="0"/>
              <a:t> </a:t>
            </a:r>
            <a:r>
              <a:rPr lang="cs-CZ" sz="2400" i="1" dirty="0"/>
              <a:t>4,</a:t>
            </a:r>
            <a:r>
              <a:rPr lang="en-US" sz="2400" i="1" dirty="0"/>
              <a:t> </a:t>
            </a:r>
            <a:r>
              <a:rPr lang="cs-CZ" sz="2400" i="1" dirty="0"/>
              <a:t>4,</a:t>
            </a:r>
            <a:r>
              <a:rPr lang="en-US" sz="2400" i="1" dirty="0"/>
              <a:t> </a:t>
            </a:r>
            <a:r>
              <a:rPr lang="cs-CZ" sz="2400" i="1" dirty="0"/>
              <a:t>4,</a:t>
            </a:r>
            <a:r>
              <a:rPr lang="en-US" sz="2400" i="1" dirty="0"/>
              <a:t> </a:t>
            </a:r>
            <a:r>
              <a:rPr lang="cs-CZ" sz="2400" i="1" dirty="0"/>
              <a:t>4,</a:t>
            </a:r>
            <a:r>
              <a:rPr lang="en-US" sz="2400" i="1" dirty="0"/>
              <a:t> </a:t>
            </a:r>
            <a:r>
              <a:rPr lang="cs-CZ" sz="2400" i="1" dirty="0"/>
              <a:t>6,</a:t>
            </a:r>
            <a:r>
              <a:rPr lang="en-US" sz="2400" i="1" dirty="0"/>
              <a:t> </a:t>
            </a:r>
            <a:r>
              <a:rPr lang="cs-CZ" sz="2400" i="1" dirty="0"/>
              <a:t>6,</a:t>
            </a:r>
            <a:r>
              <a:rPr lang="en-US" sz="2400" i="1" dirty="0"/>
              <a:t> </a:t>
            </a:r>
            <a:r>
              <a:rPr lang="cs-CZ" sz="2400" i="1" dirty="0"/>
              <a:t>6,</a:t>
            </a:r>
            <a:r>
              <a:rPr lang="en-US" sz="2400" i="1" dirty="0"/>
              <a:t> </a:t>
            </a:r>
            <a:r>
              <a:rPr lang="cs-CZ" sz="2400" i="1" dirty="0"/>
              <a:t>6,</a:t>
            </a:r>
            <a:r>
              <a:rPr lang="en-US" sz="2400" i="1" dirty="0"/>
              <a:t> </a:t>
            </a:r>
            <a:r>
              <a:rPr lang="cs-CZ" sz="2400" i="1" dirty="0"/>
              <a:t>6,</a:t>
            </a:r>
            <a:r>
              <a:rPr lang="en-US" sz="2400" i="1" dirty="0"/>
              <a:t> </a:t>
            </a:r>
            <a:r>
              <a:rPr lang="cs-CZ" sz="2400" i="1" dirty="0"/>
              <a:t>6,</a:t>
            </a:r>
            <a:r>
              <a:rPr lang="en-US" sz="2400" i="1" dirty="0"/>
              <a:t> </a:t>
            </a:r>
            <a:r>
              <a:rPr lang="cs-CZ" sz="2400" i="1" dirty="0"/>
              <a:t>6,</a:t>
            </a:r>
            <a:r>
              <a:rPr lang="en-US" sz="2400" i="1" dirty="0"/>
              <a:t> </a:t>
            </a:r>
            <a:r>
              <a:rPr lang="cs-CZ" sz="2400" i="1" dirty="0"/>
              <a:t>6,</a:t>
            </a:r>
            <a:r>
              <a:rPr lang="en-US" sz="2400" i="1" dirty="0"/>
              <a:t> </a:t>
            </a:r>
            <a:r>
              <a:rPr lang="cs-CZ" sz="2400" i="1" dirty="0"/>
              <a:t>6,</a:t>
            </a:r>
            <a:r>
              <a:rPr lang="en-US" sz="2400" i="1" dirty="0"/>
              <a:t> </a:t>
            </a:r>
            <a:r>
              <a:rPr lang="cs-CZ" sz="2400" i="1" dirty="0"/>
              <a:t>6,</a:t>
            </a:r>
            <a:r>
              <a:rPr lang="en-US" sz="2400" i="1" dirty="0"/>
              <a:t> </a:t>
            </a:r>
            <a:r>
              <a:rPr lang="cs-CZ" sz="2400" i="1" dirty="0"/>
              <a:t>8,</a:t>
            </a:r>
            <a:r>
              <a:rPr lang="en-US" sz="2400" i="1" dirty="0"/>
              <a:t> </a:t>
            </a:r>
            <a:r>
              <a:rPr lang="cs-CZ" sz="2400" i="1" dirty="0"/>
              <a:t>8,</a:t>
            </a:r>
            <a:r>
              <a:rPr lang="en-US" sz="2400" i="1" dirty="0"/>
              <a:t> </a:t>
            </a:r>
            <a:r>
              <a:rPr lang="cs-CZ" sz="2400" i="1" dirty="0"/>
              <a:t>8,</a:t>
            </a:r>
            <a:r>
              <a:rPr lang="en-US" sz="2400" i="1" dirty="0"/>
              <a:t> </a:t>
            </a:r>
            <a:r>
              <a:rPr lang="cs-CZ" sz="2400" i="1" dirty="0"/>
              <a:t>8,</a:t>
            </a:r>
            <a:r>
              <a:rPr lang="en-US" sz="2400" i="1" dirty="0"/>
              <a:t> </a:t>
            </a:r>
            <a:r>
              <a:rPr lang="cs-CZ" sz="2400" i="1" dirty="0"/>
              <a:t>8,</a:t>
            </a:r>
            <a:r>
              <a:rPr lang="en-US" sz="2400" i="1" dirty="0"/>
              <a:t> </a:t>
            </a:r>
            <a:r>
              <a:rPr lang="cs-CZ" sz="2400" i="1" dirty="0"/>
              <a:t>8,</a:t>
            </a:r>
            <a:r>
              <a:rPr lang="en-US" sz="2400" i="1" dirty="0"/>
              <a:t> </a:t>
            </a:r>
            <a:r>
              <a:rPr lang="cs-CZ" sz="2400" i="1" dirty="0"/>
              <a:t>8,</a:t>
            </a:r>
            <a:r>
              <a:rPr lang="en-US" sz="2400" i="1" dirty="0"/>
              <a:t> </a:t>
            </a:r>
            <a:r>
              <a:rPr lang="cs-CZ" sz="2400" i="1" dirty="0"/>
              <a:t>8,</a:t>
            </a:r>
            <a:r>
              <a:rPr lang="en-US" sz="2400" i="1" dirty="0"/>
              <a:t> </a:t>
            </a:r>
            <a:r>
              <a:rPr lang="cs-CZ" sz="2400" i="1" dirty="0"/>
              <a:t>8,</a:t>
            </a:r>
            <a:r>
              <a:rPr lang="en-US" sz="2400" i="1" dirty="0"/>
              <a:t> </a:t>
            </a:r>
            <a:r>
              <a:rPr lang="cs-CZ" sz="2400" i="1" dirty="0"/>
              <a:t>8,</a:t>
            </a:r>
            <a:r>
              <a:rPr lang="en-US" sz="2400" i="1" dirty="0"/>
              <a:t> </a:t>
            </a:r>
            <a:r>
              <a:rPr lang="cs-CZ" sz="2400" i="1" dirty="0"/>
              <a:t>8,</a:t>
            </a:r>
            <a:r>
              <a:rPr lang="en-US" sz="2400" i="1" dirty="0"/>
              <a:t> </a:t>
            </a:r>
            <a:r>
              <a:rPr lang="cs-CZ" sz="2400" i="1" dirty="0"/>
              <a:t>8,</a:t>
            </a:r>
            <a:r>
              <a:rPr lang="en-US" sz="2400" i="1" dirty="0"/>
              <a:t> </a:t>
            </a:r>
            <a:r>
              <a:rPr lang="cs-CZ" sz="2400" i="1" dirty="0"/>
              <a:t>11,</a:t>
            </a:r>
            <a:r>
              <a:rPr lang="en-US" sz="2400" i="1" dirty="0"/>
              <a:t> </a:t>
            </a:r>
            <a:r>
              <a:rPr lang="cs-CZ" sz="2400" i="1" dirty="0"/>
              <a:t>11,</a:t>
            </a:r>
            <a:r>
              <a:rPr lang="en-US" sz="2400" i="1" dirty="0"/>
              <a:t> </a:t>
            </a:r>
            <a:r>
              <a:rPr lang="cs-CZ" sz="2400" i="1" dirty="0"/>
              <a:t>11,</a:t>
            </a:r>
            <a:r>
              <a:rPr lang="en-US" sz="2400" i="1" dirty="0"/>
              <a:t> </a:t>
            </a:r>
            <a:r>
              <a:rPr lang="cs-CZ" sz="2400" i="1" dirty="0"/>
              <a:t>11,11,11,11,11,11,11,11,11,11,11,11,12,12,12,12,12,12,12,12</a:t>
            </a:r>
            <a:r>
              <a:rPr lang="en-US" sz="2400" i="1" dirty="0"/>
              <a:t>) </a:t>
            </a:r>
            <a:r>
              <a:rPr lang="en-US" sz="2400" i="1" dirty="0">
                <a:solidFill>
                  <a:srgbClr val="FFFF00"/>
                </a:solidFill>
              </a:rPr>
              <a:t>p</a:t>
            </a:r>
            <a:r>
              <a:rPr lang="cs-CZ" sz="2400" i="1" dirty="0" err="1">
                <a:solidFill>
                  <a:srgbClr val="FFFF00"/>
                </a:solidFill>
              </a:rPr>
              <a:t>řiřadí</a:t>
            </a:r>
            <a:r>
              <a:rPr lang="cs-CZ" sz="2400" i="1" dirty="0">
                <a:solidFill>
                  <a:srgbClr val="FFFF00"/>
                </a:solidFill>
              </a:rPr>
              <a:t> výběrový soubor do vektoru „v“   (pozn.: c=</a:t>
            </a:r>
            <a:r>
              <a:rPr lang="cs-CZ" sz="2400" i="1" dirty="0" err="1">
                <a:solidFill>
                  <a:srgbClr val="FFFF00"/>
                </a:solidFill>
              </a:rPr>
              <a:t>column</a:t>
            </a:r>
            <a:r>
              <a:rPr lang="cs-CZ" sz="2400" i="1" dirty="0">
                <a:solidFill>
                  <a:srgbClr val="FFFF00"/>
                </a:solidFill>
              </a:rPr>
              <a:t> … sloupcový vektor)</a:t>
            </a:r>
            <a:endParaRPr lang="en-US" sz="2400" i="1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i="1" dirty="0"/>
              <a:t> </a:t>
            </a:r>
            <a:r>
              <a:rPr lang="cs-CZ" sz="2400" i="1" dirty="0" err="1"/>
              <a:t>summary</a:t>
            </a:r>
            <a:r>
              <a:rPr lang="cs-CZ" sz="2400" i="1" dirty="0"/>
              <a:t>(v) </a:t>
            </a:r>
            <a:r>
              <a:rPr lang="en-US" sz="2400" i="1" dirty="0"/>
              <a:t> </a:t>
            </a:r>
            <a:r>
              <a:rPr lang="en-US" sz="2400" i="1" dirty="0">
                <a:solidFill>
                  <a:srgbClr val="FFFF00"/>
                </a:solidFill>
              </a:rPr>
              <a:t># </a:t>
            </a:r>
            <a:r>
              <a:rPr lang="en-US" sz="2400" i="1" dirty="0" err="1">
                <a:solidFill>
                  <a:srgbClr val="FFFF00"/>
                </a:solidFill>
              </a:rPr>
              <a:t>na</a:t>
            </a:r>
            <a:r>
              <a:rPr lang="cs-CZ" sz="2400" i="1" dirty="0">
                <a:solidFill>
                  <a:srgbClr val="FFFF00"/>
                </a:solidFill>
              </a:rPr>
              <a:t>jde průměr, medián, min, max, dolní (1.) kvartil, horní</a:t>
            </a:r>
            <a:r>
              <a:rPr lang="en-US" sz="2400" i="1" dirty="0">
                <a:solidFill>
                  <a:srgbClr val="FFFF00"/>
                </a:solidFill>
              </a:rPr>
              <a:t> (3.)</a:t>
            </a:r>
            <a:r>
              <a:rPr lang="cs-CZ" sz="2400" i="1" dirty="0">
                <a:solidFill>
                  <a:srgbClr val="FFFF00"/>
                </a:solidFill>
              </a:rPr>
              <a:t> kvartil souboru naměřených hodnot</a:t>
            </a:r>
            <a:endParaRPr lang="en-US" sz="2400" i="1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i="1" dirty="0"/>
              <a:t>table(v) </a:t>
            </a:r>
            <a:r>
              <a:rPr lang="en-US" sz="2400" i="1" dirty="0">
                <a:solidFill>
                  <a:srgbClr val="FFFF00"/>
                </a:solidFill>
              </a:rPr>
              <a:t># </a:t>
            </a:r>
            <a:r>
              <a:rPr lang="en-US" sz="2400" i="1" dirty="0" err="1">
                <a:solidFill>
                  <a:srgbClr val="FFFF00"/>
                </a:solidFill>
              </a:rPr>
              <a:t>spo</a:t>
            </a:r>
            <a:r>
              <a:rPr lang="cs-CZ" sz="2400" i="1" dirty="0">
                <a:solidFill>
                  <a:srgbClr val="FFFF00"/>
                </a:solidFill>
              </a:rPr>
              <a:t>čítá</a:t>
            </a:r>
            <a:r>
              <a:rPr lang="en-US" sz="2400" i="1" dirty="0">
                <a:solidFill>
                  <a:srgbClr val="FFFF00"/>
                </a:solidFill>
              </a:rPr>
              <a:t> </a:t>
            </a:r>
            <a:r>
              <a:rPr lang="cs-CZ" sz="2400" i="1" dirty="0">
                <a:solidFill>
                  <a:srgbClr val="FFFF00"/>
                </a:solidFill>
              </a:rPr>
              <a:t>četnosti hodnot v souboru „v“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Př: vypočtete průměr, </a:t>
            </a:r>
            <a:r>
              <a:rPr lang="cs-CZ" dirty="0" err="1"/>
              <a:t>median</a:t>
            </a:r>
            <a:r>
              <a:rPr lang="cs-CZ" dirty="0"/>
              <a:t>, min, max, horní kvartil, dolní kvartil bodů z prověrky</a:t>
            </a:r>
          </a:p>
        </p:txBody>
      </p:sp>
    </p:spTree>
    <p:extLst>
      <p:ext uri="{BB962C8B-B14F-4D97-AF65-F5344CB8AC3E}">
        <p14:creationId xmlns:p14="http://schemas.microsoft.com/office/powerpoint/2010/main" val="2151560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09999" y="2971800"/>
                <a:ext cx="10971184" cy="360127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cs-CZ" sz="2400" dirty="0"/>
                  <a:t>Aritmetický průměr hodnot:</a:t>
                </a:r>
                <a:r>
                  <a:rPr lang="en-US" sz="2400" dirty="0"/>
                  <a:t> </a:t>
                </a:r>
                <a:r>
                  <a:rPr lang="cs-CZ" sz="2400" dirty="0"/>
                  <a:t> 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nary>
                      <m:naryPr>
                        <m:chr m:val="∑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cs-CZ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V</a:t>
                </a:r>
                <a:r>
                  <a:rPr lang="cs-CZ" sz="2400" dirty="0" err="1"/>
                  <a:t>ážený</a:t>
                </a:r>
                <a:r>
                  <a:rPr lang="cs-CZ" sz="2400" dirty="0"/>
                  <a:t> aritmetický průměr hodnot, když máme k dispozici četnosti jednotlivých hodnot:</a:t>
                </a:r>
                <a:r>
                  <a:rPr lang="en-US" sz="2400" dirty="0"/>
                  <a:t> </a:t>
                </a:r>
                <a:r>
                  <a:rPr lang="cs-CZ" sz="2400" dirty="0"/>
                  <a:t> 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nary>
                      <m:naryPr>
                        <m:chr m:val="∑"/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cs-CZ" sz="2400" dirty="0"/>
              </a:p>
              <a:p>
                <a:pPr marL="0" indent="0">
                  <a:buNone/>
                </a:pPr>
                <a:endParaRPr lang="cs-CZ" sz="2400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cs-CZ" sz="2400" dirty="0" err="1"/>
                  <a:t>mean</a:t>
                </a:r>
                <a:r>
                  <a:rPr lang="cs-CZ" sz="2400" dirty="0"/>
                  <a:t>(v)  </a:t>
                </a:r>
                <a:r>
                  <a:rPr lang="en-US" sz="2400" dirty="0">
                    <a:solidFill>
                      <a:srgbClr val="FFFF00"/>
                    </a:solidFill>
                  </a:rPr>
                  <a:t>#  s</a:t>
                </a:r>
                <a:r>
                  <a:rPr lang="cs-CZ" sz="2400" dirty="0">
                    <a:solidFill>
                      <a:srgbClr val="FFFF00"/>
                    </a:solidFill>
                  </a:rPr>
                  <a:t>počte průměr hodnot ve vektoru „v“</a:t>
                </a:r>
              </a:p>
              <a:p>
                <a:pPr marL="0" indent="0">
                  <a:buNone/>
                </a:pPr>
                <a:r>
                  <a:rPr lang="cs-CZ" sz="2400" dirty="0">
                    <a:solidFill>
                      <a:srgbClr val="FFFF00"/>
                    </a:solidFill>
                  </a:rPr>
                  <a:t>(pozor, záleží na velikosti písmen, funkce </a:t>
                </a:r>
                <a:r>
                  <a:rPr lang="cs-CZ" sz="2400" dirty="0" err="1">
                    <a:solidFill>
                      <a:srgbClr val="FFFF00"/>
                    </a:solidFill>
                  </a:rPr>
                  <a:t>Mean</a:t>
                </a:r>
                <a:r>
                  <a:rPr lang="cs-CZ" sz="2400" dirty="0">
                    <a:solidFill>
                      <a:srgbClr val="FFFF00"/>
                    </a:solidFill>
                  </a:rPr>
                  <a:t> neprovede nic)</a:t>
                </a:r>
                <a:endParaRPr lang="en-US" sz="2400" dirty="0">
                  <a:solidFill>
                    <a:srgbClr val="FFFF00"/>
                  </a:solidFill>
                </a:endParaRPr>
              </a:p>
              <a:p>
                <a:pPr marL="457200" indent="-457200">
                  <a:buAutoNum type="arabicPeriod"/>
                </a:pPr>
                <a:endParaRPr lang="cs-CZ" sz="2400" dirty="0"/>
              </a:p>
              <a:p>
                <a:pPr marL="0" indent="0">
                  <a:buNone/>
                </a:pPr>
                <a:endParaRPr lang="cs-CZ" sz="2400" i="1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9999" y="2971800"/>
                <a:ext cx="10971184" cy="360127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1. Aritmetický průměr = běžný průměr libovolných reálných hodnot</a:t>
            </a:r>
          </a:p>
        </p:txBody>
      </p:sp>
    </p:spTree>
    <p:extLst>
      <p:ext uri="{BB962C8B-B14F-4D97-AF65-F5344CB8AC3E}">
        <p14:creationId xmlns:p14="http://schemas.microsoft.com/office/powerpoint/2010/main" val="1576495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cs-CZ" sz="2400" dirty="0"/>
              <a:t>Vypočtěte </a:t>
            </a:r>
            <a:r>
              <a:rPr lang="cs-CZ" sz="2400" dirty="0">
                <a:solidFill>
                  <a:srgbClr val="FFFF00"/>
                </a:solidFill>
              </a:rPr>
              <a:t>vážený průměr pomocí četností</a:t>
            </a:r>
          </a:p>
          <a:p>
            <a:pPr marL="457200" indent="-457200">
              <a:buAutoNum type="arabicPeriod"/>
            </a:pPr>
            <a:endParaRPr lang="cs-CZ" sz="2400" dirty="0"/>
          </a:p>
          <a:p>
            <a:pPr marL="0" indent="0">
              <a:buNone/>
            </a:pPr>
            <a:endParaRPr lang="cs-CZ" sz="2400" i="1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příklad</a:t>
            </a:r>
            <a:r>
              <a:rPr lang="en-US" dirty="0"/>
              <a:t>: </a:t>
            </a:r>
            <a:r>
              <a:rPr lang="cs-CZ" dirty="0"/>
              <a:t>z 15 lidí vyrobili za směnu po řadě: </a:t>
            </a:r>
            <a:r>
              <a:rPr lang="en-US" dirty="0">
                <a:solidFill>
                  <a:srgbClr val="FFFF00"/>
                </a:solidFill>
              </a:rPr>
              <a:t>7,4,8,7,5,5,9,7,6,5,8,6,7,5,4</a:t>
            </a:r>
            <a:r>
              <a:rPr lang="en-US" dirty="0"/>
              <a:t> v</a:t>
            </a:r>
            <a:r>
              <a:rPr lang="cs-CZ" dirty="0" err="1"/>
              <a:t>ýrobků</a:t>
            </a:r>
            <a:endParaRPr lang="cs-CZ" dirty="0"/>
          </a:p>
        </p:txBody>
      </p:sp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id="{929FB138-79C1-49CE-A30F-0D0E9A461B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193525"/>
              </p:ext>
            </p:extLst>
          </p:nvPr>
        </p:nvGraphicFramePr>
        <p:xfrm>
          <a:off x="1443038" y="2571748"/>
          <a:ext cx="8716960" cy="1328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280">
                  <a:extLst>
                    <a:ext uri="{9D8B030D-6E8A-4147-A177-3AD203B41FA5}">
                      <a16:colId xmlns:a16="http://schemas.microsoft.com/office/drawing/2014/main" val="2091647095"/>
                    </a:ext>
                  </a:extLst>
                </a:gridCol>
                <a:gridCol w="1245280">
                  <a:extLst>
                    <a:ext uri="{9D8B030D-6E8A-4147-A177-3AD203B41FA5}">
                      <a16:colId xmlns:a16="http://schemas.microsoft.com/office/drawing/2014/main" val="3287438998"/>
                    </a:ext>
                  </a:extLst>
                </a:gridCol>
                <a:gridCol w="1245280">
                  <a:extLst>
                    <a:ext uri="{9D8B030D-6E8A-4147-A177-3AD203B41FA5}">
                      <a16:colId xmlns:a16="http://schemas.microsoft.com/office/drawing/2014/main" val="2908527471"/>
                    </a:ext>
                  </a:extLst>
                </a:gridCol>
                <a:gridCol w="1245280">
                  <a:extLst>
                    <a:ext uri="{9D8B030D-6E8A-4147-A177-3AD203B41FA5}">
                      <a16:colId xmlns:a16="http://schemas.microsoft.com/office/drawing/2014/main" val="4262128948"/>
                    </a:ext>
                  </a:extLst>
                </a:gridCol>
                <a:gridCol w="1245280">
                  <a:extLst>
                    <a:ext uri="{9D8B030D-6E8A-4147-A177-3AD203B41FA5}">
                      <a16:colId xmlns:a16="http://schemas.microsoft.com/office/drawing/2014/main" val="3568955166"/>
                    </a:ext>
                  </a:extLst>
                </a:gridCol>
                <a:gridCol w="1245280">
                  <a:extLst>
                    <a:ext uri="{9D8B030D-6E8A-4147-A177-3AD203B41FA5}">
                      <a16:colId xmlns:a16="http://schemas.microsoft.com/office/drawing/2014/main" val="4232622327"/>
                    </a:ext>
                  </a:extLst>
                </a:gridCol>
                <a:gridCol w="1245280">
                  <a:extLst>
                    <a:ext uri="{9D8B030D-6E8A-4147-A177-3AD203B41FA5}">
                      <a16:colId xmlns:a16="http://schemas.microsoft.com/office/drawing/2014/main" val="1349721407"/>
                    </a:ext>
                  </a:extLst>
                </a:gridCol>
              </a:tblGrid>
              <a:tr h="727720">
                <a:tc>
                  <a:txBody>
                    <a:bodyPr/>
                    <a:lstStyle/>
                    <a:p>
                      <a:r>
                        <a:rPr lang="en-US" dirty="0"/>
                        <a:t>Po</a:t>
                      </a:r>
                      <a:r>
                        <a:rPr lang="cs-CZ" dirty="0"/>
                        <a:t>čet výrobků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4</a:t>
                      </a:r>
                      <a:endParaRPr lang="cs-CZ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5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6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7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8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9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972325"/>
                  </a:ext>
                </a:extLst>
              </a:tr>
              <a:tr h="601019">
                <a:tc>
                  <a:txBody>
                    <a:bodyPr/>
                    <a:lstStyle/>
                    <a:p>
                      <a:r>
                        <a:rPr lang="cs-CZ" dirty="0"/>
                        <a:t>četnost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4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4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0285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0878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09999" y="2248792"/>
                <a:ext cx="10971184" cy="4324287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endParaRPr lang="cs-CZ" sz="2400" dirty="0"/>
              </a:p>
              <a:p>
                <a:pPr marL="0" indent="0">
                  <a:buNone/>
                </a:pPr>
                <a:endParaRPr lang="cs-CZ" sz="2400" dirty="0"/>
              </a:p>
              <a:p>
                <a:pPr marL="0" indent="0">
                  <a:buNone/>
                </a:pPr>
                <a:endParaRPr lang="cs-CZ" sz="2400" dirty="0"/>
              </a:p>
              <a:p>
                <a:pPr marL="457200" indent="-457200">
                  <a:buAutoNum type="arabicPeriod"/>
                </a:pPr>
                <a:endParaRPr lang="en-US" sz="24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400" dirty="0"/>
                  <a:t>(2</a:t>
                </a:r>
                <a:r>
                  <a:rPr 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sz="2400" dirty="0"/>
                  <a:t>+4</a:t>
                </a:r>
                <a:r>
                  <a:rPr 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US" sz="2400" dirty="0"/>
                  <a:t>+2</a:t>
                </a:r>
                <a:r>
                  <a:rPr 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400" dirty="0"/>
                  <a:t>6+4</a:t>
                </a:r>
                <a:r>
                  <a:rPr 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400" dirty="0"/>
                  <a:t>7+2</a:t>
                </a:r>
                <a:r>
                  <a:rPr 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400" dirty="0"/>
                  <a:t>8+1</a:t>
                </a:r>
                <a:r>
                  <a:rPr 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400" dirty="0"/>
                  <a:t>9) = 6,2</a:t>
                </a:r>
                <a:endParaRPr lang="cs-CZ" sz="2400" dirty="0"/>
              </a:p>
              <a:p>
                <a:pPr marL="0" indent="0">
                  <a:buNone/>
                </a:pPr>
                <a:endParaRPr lang="cs-CZ" sz="2400" dirty="0"/>
              </a:p>
              <a:p>
                <a:pPr marL="0" indent="0">
                  <a:buNone/>
                </a:pPr>
                <a:endParaRPr lang="cs-CZ" sz="2400" i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9999" y="2248792"/>
                <a:ext cx="10971184" cy="432428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příklad</a:t>
            </a:r>
            <a:r>
              <a:rPr lang="en-US" dirty="0"/>
              <a:t>: </a:t>
            </a:r>
            <a:r>
              <a:rPr lang="cs-CZ" dirty="0"/>
              <a:t>z 15 lidí vyrobili za směnu po řadě: </a:t>
            </a:r>
            <a:r>
              <a:rPr lang="en-US" dirty="0">
                <a:solidFill>
                  <a:srgbClr val="FFFF00"/>
                </a:solidFill>
              </a:rPr>
              <a:t>7,4,8,7,5,5,9,7,6,5,8,6,7,5,4</a:t>
            </a:r>
            <a:r>
              <a:rPr lang="en-US" dirty="0"/>
              <a:t> v</a:t>
            </a:r>
            <a:r>
              <a:rPr lang="cs-CZ" dirty="0" err="1"/>
              <a:t>ýrobků</a:t>
            </a:r>
            <a:endParaRPr lang="cs-CZ" dirty="0"/>
          </a:p>
        </p:txBody>
      </p:sp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id="{929FB138-79C1-49CE-A30F-0D0E9A461B75}"/>
              </a:ext>
            </a:extLst>
          </p:cNvPr>
          <p:cNvGraphicFramePr>
            <a:graphicFrameLocks noGrp="1"/>
          </p:cNvGraphicFramePr>
          <p:nvPr/>
        </p:nvGraphicFramePr>
        <p:xfrm>
          <a:off x="1443038" y="2571748"/>
          <a:ext cx="8716960" cy="1328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280">
                  <a:extLst>
                    <a:ext uri="{9D8B030D-6E8A-4147-A177-3AD203B41FA5}">
                      <a16:colId xmlns:a16="http://schemas.microsoft.com/office/drawing/2014/main" val="2091647095"/>
                    </a:ext>
                  </a:extLst>
                </a:gridCol>
                <a:gridCol w="1245280">
                  <a:extLst>
                    <a:ext uri="{9D8B030D-6E8A-4147-A177-3AD203B41FA5}">
                      <a16:colId xmlns:a16="http://schemas.microsoft.com/office/drawing/2014/main" val="3287438998"/>
                    </a:ext>
                  </a:extLst>
                </a:gridCol>
                <a:gridCol w="1245280">
                  <a:extLst>
                    <a:ext uri="{9D8B030D-6E8A-4147-A177-3AD203B41FA5}">
                      <a16:colId xmlns:a16="http://schemas.microsoft.com/office/drawing/2014/main" val="2908527471"/>
                    </a:ext>
                  </a:extLst>
                </a:gridCol>
                <a:gridCol w="1245280">
                  <a:extLst>
                    <a:ext uri="{9D8B030D-6E8A-4147-A177-3AD203B41FA5}">
                      <a16:colId xmlns:a16="http://schemas.microsoft.com/office/drawing/2014/main" val="4262128948"/>
                    </a:ext>
                  </a:extLst>
                </a:gridCol>
                <a:gridCol w="1245280">
                  <a:extLst>
                    <a:ext uri="{9D8B030D-6E8A-4147-A177-3AD203B41FA5}">
                      <a16:colId xmlns:a16="http://schemas.microsoft.com/office/drawing/2014/main" val="3568955166"/>
                    </a:ext>
                  </a:extLst>
                </a:gridCol>
                <a:gridCol w="1245280">
                  <a:extLst>
                    <a:ext uri="{9D8B030D-6E8A-4147-A177-3AD203B41FA5}">
                      <a16:colId xmlns:a16="http://schemas.microsoft.com/office/drawing/2014/main" val="4232622327"/>
                    </a:ext>
                  </a:extLst>
                </a:gridCol>
                <a:gridCol w="1245280">
                  <a:extLst>
                    <a:ext uri="{9D8B030D-6E8A-4147-A177-3AD203B41FA5}">
                      <a16:colId xmlns:a16="http://schemas.microsoft.com/office/drawing/2014/main" val="1349721407"/>
                    </a:ext>
                  </a:extLst>
                </a:gridCol>
              </a:tblGrid>
              <a:tr h="727720">
                <a:tc>
                  <a:txBody>
                    <a:bodyPr/>
                    <a:lstStyle/>
                    <a:p>
                      <a:r>
                        <a:rPr lang="en-US" dirty="0"/>
                        <a:t>Po</a:t>
                      </a:r>
                      <a:r>
                        <a:rPr lang="cs-CZ" dirty="0"/>
                        <a:t>čet výrobků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4</a:t>
                      </a:r>
                      <a:endParaRPr lang="cs-CZ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5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6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7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8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9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972325"/>
                  </a:ext>
                </a:extLst>
              </a:tr>
              <a:tr h="601019">
                <a:tc>
                  <a:txBody>
                    <a:bodyPr/>
                    <a:lstStyle/>
                    <a:p>
                      <a:r>
                        <a:rPr lang="cs-CZ" dirty="0"/>
                        <a:t>četnost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4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4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0285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250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957513"/>
            <a:ext cx="10971184" cy="3449914"/>
          </a:xfrm>
        </p:spPr>
        <p:txBody>
          <a:bodyPr>
            <a:noAutofit/>
          </a:bodyPr>
          <a:lstStyle/>
          <a:p>
            <a:pPr marL="457200" indent="-457200">
              <a:buAutoNum type="alphaLcParenR"/>
            </a:pPr>
            <a:r>
              <a:rPr lang="cs-CZ" sz="2400" dirty="0"/>
              <a:t>Př.: Hodnoty růstu v procentech byly za posledních 5 let </a:t>
            </a:r>
            <a:r>
              <a:rPr lang="en-US" sz="2400" dirty="0"/>
              <a:t>101,3 %, 108,5 %, 100,6 %, 98,7 %, 102,3 %.</a:t>
            </a:r>
            <a:r>
              <a:rPr lang="en-US" sz="2400" dirty="0" err="1"/>
              <a:t>Vypo</a:t>
            </a:r>
            <a:r>
              <a:rPr lang="cs-CZ" sz="2400" dirty="0"/>
              <a:t>čtěte p</a:t>
            </a:r>
            <a:r>
              <a:rPr lang="en-US" sz="2400" dirty="0"/>
              <a:t>r</a:t>
            </a:r>
            <a:r>
              <a:rPr lang="cs-CZ" sz="2400" dirty="0" err="1"/>
              <a:t>ůměrný</a:t>
            </a:r>
            <a:r>
              <a:rPr lang="cs-CZ" sz="2400" dirty="0"/>
              <a:t> roční nárůst za dané pětileté období: </a:t>
            </a:r>
          </a:p>
          <a:p>
            <a:pPr marL="457200" indent="-457200">
              <a:buAutoNum type="alphaLcParenR"/>
            </a:pPr>
            <a:r>
              <a:rPr lang="cs-CZ" sz="2400" dirty="0"/>
              <a:t>Hindls, str. 35, př. 1.8. … </a:t>
            </a:r>
            <a:r>
              <a:rPr lang="cs-CZ" sz="2400" dirty="0" err="1"/>
              <a:t>geom</a:t>
            </a:r>
            <a:r>
              <a:rPr lang="cs-CZ" sz="2400" dirty="0"/>
              <a:t>. průměr, vážený </a:t>
            </a:r>
            <a:r>
              <a:rPr lang="cs-CZ" sz="2400" dirty="0" err="1"/>
              <a:t>geom</a:t>
            </a:r>
            <a:r>
              <a:rPr lang="cs-CZ" sz="2400" dirty="0"/>
              <a:t>. průměr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V jazyce R: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err="1"/>
              <a:t>geometric</a:t>
            </a:r>
            <a:r>
              <a:rPr lang="cs-CZ" sz="2400" dirty="0"/>
              <a:t> </a:t>
            </a:r>
            <a:r>
              <a:rPr lang="en-US" sz="2400" dirty="0"/>
              <a:t>&lt;- function (x) exp(mean(log(x))) </a:t>
            </a:r>
            <a:r>
              <a:rPr lang="en-US" sz="2400" dirty="0">
                <a:solidFill>
                  <a:srgbClr val="FFFF00"/>
                </a:solidFill>
              </a:rPr>
              <a:t># </a:t>
            </a:r>
            <a:r>
              <a:rPr lang="en-US" sz="2400" dirty="0" err="1">
                <a:solidFill>
                  <a:srgbClr val="FFFF00"/>
                </a:solidFill>
              </a:rPr>
              <a:t>definice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funkce</a:t>
            </a:r>
            <a:endParaRPr lang="en-US" sz="2400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geometric(v)  </a:t>
            </a:r>
            <a:r>
              <a:rPr lang="en-US" sz="2400" dirty="0">
                <a:solidFill>
                  <a:srgbClr val="FFFF00"/>
                </a:solidFill>
              </a:rPr>
              <a:t># </a:t>
            </a:r>
            <a:r>
              <a:rPr lang="en-US" sz="2400" dirty="0" err="1">
                <a:solidFill>
                  <a:srgbClr val="FFFF00"/>
                </a:solidFill>
              </a:rPr>
              <a:t>spo</a:t>
            </a:r>
            <a:r>
              <a:rPr lang="cs-CZ" sz="2400" dirty="0">
                <a:solidFill>
                  <a:srgbClr val="FFFF00"/>
                </a:solidFill>
              </a:rPr>
              <a:t>čte průměr  geometrický v souboru měření „v“</a:t>
            </a:r>
          </a:p>
          <a:p>
            <a:pPr marL="457200" indent="-457200">
              <a:buAutoNum type="arabicPeriod"/>
            </a:pPr>
            <a:endParaRPr lang="cs-CZ" sz="2400" dirty="0"/>
          </a:p>
          <a:p>
            <a:pPr marL="0" indent="0">
              <a:buNone/>
            </a:pPr>
            <a:endParaRPr lang="cs-CZ" sz="2400" i="1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2. Geometrický průměr … vyjadřuje např. průměrný roční nárůst produkce za n let </a:t>
            </a:r>
          </a:p>
        </p:txBody>
      </p:sp>
    </p:spTree>
    <p:extLst>
      <p:ext uri="{BB962C8B-B14F-4D97-AF65-F5344CB8AC3E}">
        <p14:creationId xmlns:p14="http://schemas.microsoft.com/office/powerpoint/2010/main" val="2869945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957513"/>
            <a:ext cx="10971184" cy="34499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Pokud v R nadefinujeme funkce </a:t>
            </a:r>
            <a:r>
              <a:rPr lang="cs-CZ" sz="2400" dirty="0" err="1"/>
              <a:t>geometric</a:t>
            </a:r>
            <a:r>
              <a:rPr lang="en-US" sz="2400" dirty="0"/>
              <a:t>(v)</a:t>
            </a:r>
            <a:r>
              <a:rPr lang="cs-CZ" sz="2400" dirty="0"/>
              <a:t>, </a:t>
            </a:r>
            <a:r>
              <a:rPr lang="cs-CZ" sz="2400" dirty="0" err="1"/>
              <a:t>harmonic</a:t>
            </a:r>
            <a:r>
              <a:rPr lang="en-US" sz="2400" dirty="0"/>
              <a:t>(v)</a:t>
            </a:r>
            <a:r>
              <a:rPr lang="cs-CZ" sz="2400" dirty="0"/>
              <a:t>, dále např. výpočet rozptylu (viz cvičení 2) pomocí funkce rozptyl</a:t>
            </a:r>
            <a:r>
              <a:rPr lang="en-US" sz="2400" dirty="0"/>
              <a:t>(v)</a:t>
            </a:r>
          </a:p>
          <a:p>
            <a:pPr marL="0" indent="0">
              <a:buNone/>
            </a:pPr>
            <a:r>
              <a:rPr lang="cs-CZ" sz="2400" dirty="0"/>
              <a:t>a</a:t>
            </a:r>
            <a:r>
              <a:rPr lang="en-US" sz="2400" dirty="0"/>
              <a:t> d</a:t>
            </a:r>
            <a:r>
              <a:rPr lang="cs-CZ" sz="2400" dirty="0" err="1"/>
              <a:t>áme</a:t>
            </a:r>
            <a:r>
              <a:rPr lang="cs-CZ" sz="2400" dirty="0"/>
              <a:t> při vypínání prostředí R volbu uložit „</a:t>
            </a:r>
            <a:r>
              <a:rPr lang="cs-CZ" sz="2400" dirty="0" err="1"/>
              <a:t>workspace</a:t>
            </a:r>
            <a:r>
              <a:rPr lang="cs-CZ" sz="2400" dirty="0"/>
              <a:t>“ YES,</a:t>
            </a:r>
          </a:p>
          <a:p>
            <a:pPr marL="0" indent="0">
              <a:buNone/>
            </a:pPr>
            <a:r>
              <a:rPr lang="cs-CZ" sz="2400" dirty="0"/>
              <a:t>tak při dalším spuštění je obsah všech proměnných, včetně všech funkcí, znovu nastaven, tj. lze pokračovat v rozdělané práci, používat nadefinované funkce, apod.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(při uložení několika různých </a:t>
            </a:r>
            <a:r>
              <a:rPr lang="cs-CZ" sz="2400" dirty="0" err="1"/>
              <a:t>workspace</a:t>
            </a:r>
            <a:r>
              <a:rPr lang="cs-CZ" sz="2400" dirty="0"/>
              <a:t> pod různými jmény je možné nahrát proměnné a funkce různých projektů podle názvu daného </a:t>
            </a:r>
            <a:r>
              <a:rPr lang="cs-CZ" sz="2400" dirty="0" err="1"/>
              <a:t>workspace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endParaRPr lang="cs-CZ" sz="2400" i="1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Důležitá poznámka k jazyku R: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1847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09999" y="2248792"/>
                <a:ext cx="10971184" cy="4324287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cs-CZ" sz="2400" dirty="0"/>
                  <a:t>Harmonický průměr  hodnot</a:t>
                </a:r>
                <a:r>
                  <a:rPr lang="en-US" sz="2400" dirty="0"/>
                  <a:t>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nary>
                          <m:naryPr>
                            <m:chr m:val="∑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cs-CZ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den>
                            </m:f>
                          </m:e>
                        </m:nary>
                      </m:den>
                    </m:f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nary>
                          <m:naryPr>
                            <m:chr m:val="∑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den>
                            </m:f>
                          </m:e>
                        </m:nary>
                      </m:den>
                    </m:f>
                  </m:oMath>
                </a14:m>
                <a:endParaRPr lang="cs-CZ" sz="2400" dirty="0"/>
              </a:p>
              <a:p>
                <a:pPr marL="457200" indent="-457200">
                  <a:buAutoNum type="arabicPeriod"/>
                </a:pPr>
                <a:endParaRPr lang="cs-CZ" sz="2400" dirty="0"/>
              </a:p>
              <a:p>
                <a:pPr marL="0" indent="0">
                  <a:buNone/>
                </a:pPr>
                <a:r>
                  <a:rPr lang="cs-CZ" sz="2400" i="1" dirty="0"/>
                  <a:t>V jazyce R:</a:t>
                </a:r>
                <a:endParaRPr lang="en-US" sz="2400" i="1" dirty="0"/>
              </a:p>
              <a:p>
                <a:pPr marL="0" indent="0">
                  <a:buNone/>
                </a:pPr>
                <a:endParaRPr lang="cs-CZ" sz="2400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cs-CZ" sz="2400" i="1" dirty="0" err="1"/>
                  <a:t>harmonic</a:t>
                </a:r>
                <a:r>
                  <a:rPr lang="en-US" sz="2400" i="1" dirty="0"/>
                  <a:t>&lt;- function (x) 1/mean(1/x)  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# </a:t>
                </a:r>
                <a:r>
                  <a:rPr lang="en-US" sz="2400" i="1" dirty="0" err="1">
                    <a:solidFill>
                      <a:srgbClr val="FF0000"/>
                    </a:solidFill>
                  </a:rPr>
                  <a:t>nadefinuje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 </a:t>
                </a:r>
                <a:r>
                  <a:rPr lang="en-US" sz="2400" i="1" dirty="0" err="1">
                    <a:solidFill>
                      <a:srgbClr val="FF0000"/>
                    </a:solidFill>
                  </a:rPr>
                  <a:t>funkci</a:t>
                </a:r>
                <a:endParaRPr lang="en-US" sz="2400" i="1" dirty="0">
                  <a:solidFill>
                    <a:srgbClr val="FF0000"/>
                  </a:solidFill>
                </a:endParaRP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400" i="1" dirty="0"/>
                  <a:t>harmonic(v)  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#  </a:t>
                </a:r>
                <a:r>
                  <a:rPr lang="en-US" sz="2400" i="1" dirty="0" err="1">
                    <a:solidFill>
                      <a:srgbClr val="FF0000"/>
                    </a:solidFill>
                  </a:rPr>
                  <a:t>vypo</a:t>
                </a:r>
                <a:r>
                  <a:rPr lang="cs-CZ" sz="2400" i="1" dirty="0">
                    <a:solidFill>
                      <a:srgbClr val="FF0000"/>
                    </a:solidFill>
                  </a:rPr>
                  <a:t>čte harmonický průměr souboru „v“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9999" y="2248792"/>
                <a:ext cx="10971184" cy="432428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3. Harmonický průměr = převrácená hodnota průměru převrácených hodnot:</a:t>
            </a:r>
          </a:p>
        </p:txBody>
      </p:sp>
    </p:spTree>
    <p:extLst>
      <p:ext uri="{BB962C8B-B14F-4D97-AF65-F5344CB8AC3E}">
        <p14:creationId xmlns:p14="http://schemas.microsoft.com/office/powerpoint/2010/main" val="26872351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slon chodí po obvodu čtverce o straně 2km, po každé straně jinou rychlostí  (1 km</a:t>
            </a:r>
            <a:r>
              <a:rPr lang="en-US" sz="2400" dirty="0"/>
              <a:t>/</a:t>
            </a:r>
            <a:r>
              <a:rPr lang="en-US" sz="2400" dirty="0" err="1"/>
              <a:t>hod</a:t>
            </a:r>
            <a:r>
              <a:rPr lang="en-US" sz="2400" dirty="0"/>
              <a:t>, 2 km/</a:t>
            </a:r>
            <a:r>
              <a:rPr lang="en-US" sz="2400" dirty="0" err="1"/>
              <a:t>hod</a:t>
            </a:r>
            <a:r>
              <a:rPr lang="en-US" sz="2400" dirty="0"/>
              <a:t>, 4 km/</a:t>
            </a:r>
            <a:r>
              <a:rPr lang="en-US" sz="2400" dirty="0" err="1"/>
              <a:t>hod</a:t>
            </a:r>
            <a:r>
              <a:rPr lang="en-US" sz="2400" dirty="0"/>
              <a:t>, 1km/</a:t>
            </a:r>
            <a:r>
              <a:rPr lang="en-US" sz="2400" dirty="0" err="1"/>
              <a:t>hod</a:t>
            </a:r>
            <a:r>
              <a:rPr lang="cs-CZ" sz="2400" dirty="0"/>
              <a:t>)</a:t>
            </a:r>
            <a:r>
              <a:rPr lang="en-US" sz="2400" dirty="0"/>
              <a:t> </a:t>
            </a:r>
            <a:r>
              <a:rPr lang="cs-CZ" sz="2400" dirty="0"/>
              <a:t>… jaká je jeho průměrná rychlost?</a:t>
            </a:r>
          </a:p>
          <a:p>
            <a:pPr marL="457200" indent="-457200">
              <a:buAutoNum type="alphaLcParenR"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na ZŠ: </a:t>
            </a:r>
            <a:r>
              <a:rPr lang="cs-CZ" sz="2400" dirty="0">
                <a:solidFill>
                  <a:srgbClr val="FFFF00"/>
                </a:solidFill>
              </a:rPr>
              <a:t>asi mohou mít v olympiádě</a:t>
            </a:r>
            <a:r>
              <a:rPr lang="cs-CZ" sz="2400" dirty="0"/>
              <a:t>, typický příklad je a) čtyři lidi urazí dráhu různou rychlostí – jaká je průměrná rychlost? Časy jsou různé, ale dráha je stejná </a:t>
            </a:r>
          </a:p>
          <a:p>
            <a:pPr marL="0" indent="0">
              <a:buNone/>
            </a:pPr>
            <a:endParaRPr lang="cs-CZ" sz="2400" i="1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</p:spTree>
    <p:extLst>
      <p:ext uri="{BB962C8B-B14F-4D97-AF65-F5344CB8AC3E}">
        <p14:creationId xmlns:p14="http://schemas.microsoft.com/office/powerpoint/2010/main" val="1978125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783" y="447188"/>
            <a:ext cx="11834191" cy="970450"/>
          </a:xfrm>
        </p:spPr>
        <p:txBody>
          <a:bodyPr/>
          <a:lstStyle/>
          <a:p>
            <a:r>
              <a:rPr lang="cs-CZ" sz="3000" i="1" dirty="0"/>
              <a:t>Rozdělení oborů tohoto předmětu</a:t>
            </a:r>
            <a:br>
              <a:rPr lang="cs-CZ" sz="3000" i="1" dirty="0"/>
            </a:br>
            <a:r>
              <a:rPr lang="cs-CZ" sz="3000" i="1" dirty="0"/>
              <a:t>(podle Budíková, Maroš, Králová 2009)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88525"/>
          </a:xfrm>
        </p:spPr>
        <p:txBody>
          <a:bodyPr>
            <a:normAutofit fontScale="92500" lnSpcReduction="10000"/>
          </a:bodyPr>
          <a:lstStyle/>
          <a:p>
            <a:endParaRPr lang="cs-CZ" sz="2800" dirty="0"/>
          </a:p>
          <a:p>
            <a:r>
              <a:rPr lang="cs-CZ" sz="2800" dirty="0"/>
              <a:t> A) popisná statistika (týdny 1-2) … </a:t>
            </a:r>
            <a:r>
              <a:rPr lang="cs-CZ" sz="2800" dirty="0" err="1"/>
              <a:t>descriptive</a:t>
            </a:r>
            <a:r>
              <a:rPr lang="cs-CZ" sz="2800" dirty="0"/>
              <a:t> </a:t>
            </a:r>
            <a:r>
              <a:rPr lang="cs-CZ" sz="2800" dirty="0" err="1"/>
              <a:t>statistics</a:t>
            </a:r>
            <a:endParaRPr lang="cs-CZ" sz="2800" dirty="0"/>
          </a:p>
          <a:p>
            <a:pPr marL="0" indent="0">
              <a:buNone/>
            </a:pPr>
            <a:r>
              <a:rPr lang="cs-CZ" dirty="0"/>
              <a:t>Zpřehledňuje informace ukryté v souborech naměřených dat pomocí  tabulek, grafů, funkcí, číselných hodnot.</a:t>
            </a:r>
          </a:p>
          <a:p>
            <a:r>
              <a:rPr lang="cs-CZ" sz="2800" dirty="0"/>
              <a:t>B) teorie </a:t>
            </a:r>
            <a:r>
              <a:rPr lang="cs-CZ" sz="2800" dirty="0" err="1"/>
              <a:t>psti</a:t>
            </a:r>
            <a:r>
              <a:rPr lang="cs-CZ" sz="2800" dirty="0"/>
              <a:t>  (týdny 3-8) … probability </a:t>
            </a:r>
            <a:r>
              <a:rPr lang="cs-CZ" sz="2800" dirty="0" err="1"/>
              <a:t>theory</a:t>
            </a:r>
            <a:endParaRPr lang="cs-CZ" sz="2800" dirty="0"/>
          </a:p>
          <a:p>
            <a:pPr marL="0" indent="0">
              <a:buNone/>
            </a:pPr>
            <a:r>
              <a:rPr lang="cs-CZ" dirty="0"/>
              <a:t>Zabývá se popisem náhodnosti v experimentech, kdy za stejných vstupních podmínek nastávají různé výsledky.</a:t>
            </a:r>
          </a:p>
          <a:p>
            <a:r>
              <a:rPr lang="cs-CZ" sz="2800" dirty="0"/>
              <a:t>C) úsudková statistika (týdny 9-12) … </a:t>
            </a:r>
            <a:r>
              <a:rPr lang="cs-CZ" sz="2800" dirty="0" err="1"/>
              <a:t>statistical</a:t>
            </a:r>
            <a:r>
              <a:rPr lang="cs-CZ" sz="2800" dirty="0"/>
              <a:t> inference</a:t>
            </a:r>
          </a:p>
          <a:p>
            <a:pPr marL="0" indent="0">
              <a:buNone/>
            </a:pPr>
            <a:r>
              <a:rPr lang="cs-CZ" dirty="0"/>
              <a:t>Buduje metody pro analýzu dat, kdy informace (data) získané z náhodného výběru jedinců zobecňuje na celou populaci; její součástí je teorie odhadu, testování statistických hypotéz, statistická predikce = předpověď.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472946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Do cvičení si noste minimálně kalkulačku – budete ji také moci použít u prověrky-a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i="1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236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i="1" dirty="0">
                <a:solidFill>
                  <a:srgbClr val="FFFF00"/>
                </a:solidFill>
              </a:rPr>
              <a:t>Statistická jednotka</a:t>
            </a:r>
            <a:r>
              <a:rPr lang="cs-CZ" sz="2400" i="1" dirty="0"/>
              <a:t> … elementární jednotka podrobená statistickému zpracování (např. zaměstnanec, student, firma, věc (např. doklad), událost (např. nehoda)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Jedna zpracovávaná jednotka má zpravidla několik statistických znaků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>
                <a:solidFill>
                  <a:srgbClr val="FFFF00"/>
                </a:solidFill>
              </a:rPr>
              <a:t>Statistický znak = statistická proměnná</a:t>
            </a:r>
            <a:r>
              <a:rPr lang="cs-CZ" sz="2400" i="1" dirty="0"/>
              <a:t> … konkrétní vlastnost statistické jednotky (např. věk zaměstnance, mzda zaměstnance, nejvyšší dosažené vzdělání, atd.)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A) Popisná statistika</a:t>
            </a:r>
          </a:p>
        </p:txBody>
      </p:sp>
    </p:spTree>
    <p:extLst>
      <p:ext uri="{BB962C8B-B14F-4D97-AF65-F5344CB8AC3E}">
        <p14:creationId xmlns:p14="http://schemas.microsoft.com/office/powerpoint/2010/main" val="3612124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42938" y="2571750"/>
                <a:ext cx="11138245" cy="4001329"/>
              </a:xfrm>
            </p:spPr>
            <p:txBody>
              <a:bodyPr>
                <a:noAutofit/>
              </a:bodyPr>
              <a:lstStyle/>
              <a:p>
                <a:r>
                  <a:rPr lang="cs-CZ" sz="3600" dirty="0"/>
                  <a:t> 1) kvantitativní znak (</a:t>
                </a:r>
                <a:r>
                  <a:rPr lang="cs-CZ" sz="3600" dirty="0" err="1"/>
                  <a:t>quantity</a:t>
                </a:r>
                <a:r>
                  <a:rPr lang="cs-CZ" sz="3600" dirty="0"/>
                  <a:t> = množství)</a:t>
                </a:r>
              </a:p>
              <a:p>
                <a:pPr marL="0" indent="0">
                  <a:buNone/>
                </a:pPr>
                <a:r>
                  <a:rPr lang="cs-CZ" sz="2400" dirty="0"/>
                  <a:t>Lze vyjádřit číselně (např. počet členů domácnosti, spotřeba elektřiny...)</a:t>
                </a:r>
                <a:r>
                  <a:rPr lang="cs-CZ" sz="3600" dirty="0"/>
                  <a:t>		</a:t>
                </a:r>
                <a:endParaRPr lang="cs-CZ" sz="2400" dirty="0"/>
              </a:p>
              <a:p>
                <a:pPr marL="0" indent="0">
                  <a:buNone/>
                </a:pPr>
                <a:r>
                  <a:rPr lang="cs-CZ" sz="2400" dirty="0"/>
                  <a:t>Kvantitativní znaky často dále dělíme na</a:t>
                </a:r>
              </a:p>
              <a:p>
                <a:pPr marL="0" indent="0">
                  <a:buNone/>
                </a:pPr>
                <a:r>
                  <a:rPr lang="cs-CZ" sz="2400" dirty="0"/>
                  <a:t>			</a:t>
                </a:r>
                <a:r>
                  <a:rPr lang="cs-CZ" sz="2400" dirty="0">
                    <a:solidFill>
                      <a:srgbClr val="FFFF00"/>
                    </a:solidFill>
                  </a:rPr>
                  <a:t>diskrétní znaky</a:t>
                </a:r>
                <a:r>
                  <a:rPr lang="cs-CZ" sz="2400" dirty="0"/>
                  <a:t> … nabývají oddělených číselných hodnot (N,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cs-CZ" sz="24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cs-CZ" sz="2400" dirty="0"/>
              </a:p>
              <a:p>
                <a:pPr marL="0" indent="0">
                  <a:buNone/>
                </a:pPr>
                <a:r>
                  <a:rPr lang="cs-CZ" sz="2400" dirty="0"/>
                  <a:t>								např. počet členů domácnosti, počet výrobků</a:t>
                </a:r>
              </a:p>
              <a:p>
                <a:pPr marL="0" indent="0">
                  <a:buNone/>
                </a:pPr>
                <a:r>
                  <a:rPr lang="cs-CZ" sz="2400" dirty="0"/>
                  <a:t>			</a:t>
                </a:r>
                <a:r>
                  <a:rPr lang="cs-CZ" sz="2400" dirty="0">
                    <a:solidFill>
                      <a:srgbClr val="FFFF00"/>
                    </a:solidFill>
                  </a:rPr>
                  <a:t>spojité znaky</a:t>
                </a:r>
                <a:r>
                  <a:rPr lang="cs-CZ" sz="2400" dirty="0"/>
                  <a:t> … nabývají hodnot z intervalu</a:t>
                </a:r>
              </a:p>
              <a:p>
                <a:pPr marL="0" indent="0">
                  <a:buNone/>
                </a:pPr>
                <a:r>
                  <a:rPr lang="cs-CZ" sz="2400" i="1" dirty="0"/>
                  <a:t>								</a:t>
                </a:r>
                <a:r>
                  <a:rPr lang="cs-CZ" sz="2400" dirty="0"/>
                  <a:t>např. spotřeba elektřiny, doba čekání na příchod 								zákazníka k obslužné jednotce</a:t>
                </a:r>
                <a:endParaRPr lang="cs-CZ" sz="2400" i="1" dirty="0"/>
              </a:p>
              <a:p>
                <a:pPr marL="0" indent="0">
                  <a:buNone/>
                </a:pPr>
                <a:endParaRPr lang="cs-CZ" sz="2400" i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2938" y="2571750"/>
                <a:ext cx="11138245" cy="400132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Statistické znaky = proměnné můžeme rozdělit na několik typů:</a:t>
            </a:r>
          </a:p>
        </p:txBody>
      </p:sp>
    </p:spTree>
    <p:extLst>
      <p:ext uri="{BB962C8B-B14F-4D97-AF65-F5344CB8AC3E}">
        <p14:creationId xmlns:p14="http://schemas.microsoft.com/office/powerpoint/2010/main" val="575435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643188"/>
            <a:ext cx="10971184" cy="3929891"/>
          </a:xfrm>
        </p:spPr>
        <p:txBody>
          <a:bodyPr>
            <a:noAutofit/>
          </a:bodyPr>
          <a:lstStyle/>
          <a:p>
            <a:r>
              <a:rPr lang="cs-CZ" sz="3600" dirty="0"/>
              <a:t>2) kvalitativní = nominální = kategoriální znak</a:t>
            </a:r>
          </a:p>
          <a:p>
            <a:pPr marL="0" indent="0">
              <a:buNone/>
            </a:pPr>
            <a:r>
              <a:rPr lang="cs-CZ" sz="2400" dirty="0"/>
              <a:t>Vyjadřuje se slovně (nomen = jméno, název) nebo subjektivním číslem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Kvalitativní znaky někdy dělíme na</a:t>
            </a:r>
          </a:p>
          <a:p>
            <a:pPr marL="0" indent="0">
              <a:buNone/>
            </a:pPr>
            <a:r>
              <a:rPr lang="cs-CZ" sz="2400" dirty="0"/>
              <a:t>		</a:t>
            </a:r>
            <a:r>
              <a:rPr lang="cs-CZ" sz="2400" dirty="0">
                <a:solidFill>
                  <a:srgbClr val="FFFF00"/>
                </a:solidFill>
              </a:rPr>
              <a:t>alternativní</a:t>
            </a:r>
            <a:r>
              <a:rPr lang="cs-CZ" sz="2400" dirty="0"/>
              <a:t> … nabývají dvou hodnot (např. ano-ne, muž-žena)</a:t>
            </a:r>
          </a:p>
          <a:p>
            <a:pPr marL="0" indent="0">
              <a:buNone/>
            </a:pPr>
            <a:r>
              <a:rPr lang="cs-CZ" sz="2400" dirty="0"/>
              <a:t>		</a:t>
            </a:r>
            <a:r>
              <a:rPr lang="cs-CZ" sz="2400" dirty="0">
                <a:solidFill>
                  <a:srgbClr val="FFFF00"/>
                </a:solidFill>
              </a:rPr>
              <a:t>množné</a:t>
            </a:r>
            <a:r>
              <a:rPr lang="cs-CZ" sz="2400" dirty="0"/>
              <a:t> … nabývají </a:t>
            </a:r>
            <a:r>
              <a:rPr lang="en-US" sz="2400" dirty="0"/>
              <a:t>&gt;2 </a:t>
            </a:r>
            <a:r>
              <a:rPr lang="en-US" sz="2400" dirty="0" err="1"/>
              <a:t>hodnot</a:t>
            </a:r>
            <a:r>
              <a:rPr lang="en-US" sz="2400" dirty="0"/>
              <a:t> </a:t>
            </a:r>
            <a:r>
              <a:rPr lang="cs-CZ" sz="2400" dirty="0"/>
              <a:t>(vzdělání: ZŠ, SŠ, VŠ, Ph.D.) </a:t>
            </a:r>
          </a:p>
          <a:p>
            <a:pPr marL="0" indent="0">
              <a:buNone/>
            </a:pPr>
            <a:r>
              <a:rPr lang="cs-CZ" sz="2400" dirty="0"/>
              <a:t>		</a:t>
            </a:r>
            <a:r>
              <a:rPr lang="cs-CZ" sz="2400" dirty="0">
                <a:solidFill>
                  <a:srgbClr val="FFFF00"/>
                </a:solidFill>
              </a:rPr>
              <a:t>ordinální </a:t>
            </a:r>
            <a:r>
              <a:rPr lang="cs-CZ" sz="2400" dirty="0"/>
              <a:t>… vyjádřené subjektivní stupnicí  (např. míra spokojenosti s výrobkem vyjádřená číslem ze stupnice 1=hodně až 5=vůbec ne), známka ve škole)</a:t>
            </a:r>
          </a:p>
          <a:p>
            <a:pPr marL="0" indent="0">
              <a:buNone/>
            </a:pPr>
            <a:endParaRPr lang="cs-CZ" sz="2400" i="1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Statistické znaky = proměnné můžeme rozdělit na několik typů:</a:t>
            </a:r>
          </a:p>
        </p:txBody>
      </p:sp>
    </p:spTree>
    <p:extLst>
      <p:ext uri="{BB962C8B-B14F-4D97-AF65-F5344CB8AC3E}">
        <p14:creationId xmlns:p14="http://schemas.microsoft.com/office/powerpoint/2010/main" val="26412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r>
              <a:rPr lang="cs-CZ" sz="2400" dirty="0"/>
              <a:t>I kvalitativní znaky lze vyjádřit číslem a zpracovat počítačem: </a:t>
            </a:r>
          </a:p>
          <a:p>
            <a:pPr marL="0" indent="0">
              <a:buNone/>
            </a:pPr>
            <a:r>
              <a:rPr lang="cs-CZ" sz="2400" dirty="0"/>
              <a:t>		</a:t>
            </a:r>
            <a:r>
              <a:rPr lang="cs-CZ" sz="2400" dirty="0">
                <a:solidFill>
                  <a:srgbClr val="FFFF00"/>
                </a:solidFill>
              </a:rPr>
              <a:t>alternativní</a:t>
            </a:r>
            <a:r>
              <a:rPr lang="cs-CZ" sz="2400" dirty="0"/>
              <a:t> … např. ano =1, ne=0</a:t>
            </a:r>
          </a:p>
          <a:p>
            <a:pPr marL="0" indent="0">
              <a:buNone/>
            </a:pPr>
            <a:r>
              <a:rPr lang="cs-CZ" sz="2400" dirty="0"/>
              <a:t>		</a:t>
            </a:r>
            <a:r>
              <a:rPr lang="cs-CZ" sz="2400" dirty="0">
                <a:solidFill>
                  <a:srgbClr val="FFFF00"/>
                </a:solidFill>
              </a:rPr>
              <a:t>množné</a:t>
            </a:r>
            <a:r>
              <a:rPr lang="cs-CZ" sz="2400" dirty="0"/>
              <a:t> … např. ZŠ</a:t>
            </a:r>
            <a:r>
              <a:rPr lang="en-US" sz="2400" dirty="0"/>
              <a:t>=1</a:t>
            </a:r>
            <a:r>
              <a:rPr lang="cs-CZ" sz="2400" dirty="0"/>
              <a:t>, SŠ</a:t>
            </a:r>
            <a:r>
              <a:rPr lang="en-US" sz="2400" dirty="0"/>
              <a:t>=2</a:t>
            </a:r>
            <a:r>
              <a:rPr lang="cs-CZ" sz="2400" dirty="0"/>
              <a:t>, VŠ</a:t>
            </a:r>
            <a:r>
              <a:rPr lang="en-US" sz="2400" dirty="0"/>
              <a:t>=3</a:t>
            </a:r>
            <a:r>
              <a:rPr lang="cs-CZ" sz="2400" dirty="0"/>
              <a:t>, Ph.D.</a:t>
            </a:r>
            <a:r>
              <a:rPr lang="en-US" sz="2400" dirty="0"/>
              <a:t>=4</a:t>
            </a:r>
            <a:r>
              <a:rPr lang="cs-CZ" sz="2400" dirty="0"/>
              <a:t>) </a:t>
            </a:r>
          </a:p>
          <a:p>
            <a:pPr marL="0" indent="0">
              <a:buNone/>
            </a:pPr>
            <a:r>
              <a:rPr lang="cs-CZ" sz="2400" dirty="0"/>
              <a:t>		</a:t>
            </a:r>
            <a:r>
              <a:rPr lang="cs-CZ" sz="2400" dirty="0">
                <a:solidFill>
                  <a:srgbClr val="FFFF00"/>
                </a:solidFill>
              </a:rPr>
              <a:t>ordinální </a:t>
            </a:r>
            <a:r>
              <a:rPr lang="cs-CZ" sz="2400" dirty="0"/>
              <a:t>… </a:t>
            </a:r>
            <a:r>
              <a:rPr lang="en-US" sz="2400" dirty="0"/>
              <a:t>u</a:t>
            </a:r>
            <a:r>
              <a:rPr lang="cs-CZ" sz="2400" dirty="0"/>
              <a:t>ž je vyjádřeno číslem na stupnici 1 až 5</a:t>
            </a:r>
          </a:p>
          <a:p>
            <a:r>
              <a:rPr lang="cs-CZ" sz="2400" dirty="0"/>
              <a:t>Ovšem tyto číselné hodnoty jsou subjektivní, např. 2 minus 1 je číselně stejný rozdíl  jako 3 minus 2, přesto nelze říci, že existuje stejný odstup mezi „rozhodně ano“ a „spíše ano“ jako mezi „nevím“ a „spíše ano“ (nebo ve škole nelze říci, že rozdíl mezi známkou 1 a 2 je hodnotově stejný jako rozdíl mezi známkou 4 a 5)</a:t>
            </a:r>
          </a:p>
          <a:p>
            <a:pPr marL="0" indent="0">
              <a:buNone/>
            </a:pPr>
            <a:endParaRPr lang="cs-CZ" sz="2400" i="1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Odlišnost mezi kvantit. a kvalit. znaky:</a:t>
            </a:r>
          </a:p>
        </p:txBody>
      </p:sp>
    </p:spTree>
    <p:extLst>
      <p:ext uri="{BB962C8B-B14F-4D97-AF65-F5344CB8AC3E}">
        <p14:creationId xmlns:p14="http://schemas.microsoft.com/office/powerpoint/2010/main" val="561622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857500"/>
            <a:ext cx="10971184" cy="3715579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FFFF00"/>
                </a:solidFill>
              </a:rPr>
              <a:t>Ve třídě … kvantitativní znaky </a:t>
            </a:r>
            <a:r>
              <a:rPr lang="cs-CZ" sz="2400" dirty="0"/>
              <a:t>… - počet sourozenců</a:t>
            </a:r>
          </a:p>
          <a:p>
            <a:pPr marL="0" indent="0">
              <a:buNone/>
            </a:pPr>
            <a:r>
              <a:rPr lang="cs-CZ" sz="2400" dirty="0"/>
              <a:t>										….. – výška v cm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>
                <a:solidFill>
                  <a:srgbClr val="FFFF00"/>
                </a:solidFill>
              </a:rPr>
              <a:t>Ve třídě … kvalitativní znaky </a:t>
            </a:r>
            <a:r>
              <a:rPr lang="cs-CZ" sz="2400" dirty="0"/>
              <a:t>… - barva očí</a:t>
            </a:r>
          </a:p>
          <a:p>
            <a:pPr marL="0" indent="0">
              <a:buNone/>
            </a:pPr>
            <a:r>
              <a:rPr lang="cs-CZ" sz="2400" dirty="0"/>
              <a:t>									    …. – chlapec, dívka</a:t>
            </a:r>
            <a:endParaRPr lang="cs-CZ" sz="2200" dirty="0"/>
          </a:p>
          <a:p>
            <a:pPr marL="0" indent="0">
              <a:buNone/>
            </a:pPr>
            <a:endParaRPr lang="cs-CZ" sz="2400" i="1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Příklad na ZŠ – práce v hodině</a:t>
            </a:r>
          </a:p>
        </p:txBody>
      </p:sp>
    </p:spTree>
    <p:extLst>
      <p:ext uri="{BB962C8B-B14F-4D97-AF65-F5344CB8AC3E}">
        <p14:creationId xmlns:p14="http://schemas.microsoft.com/office/powerpoint/2010/main" val="700787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857500"/>
            <a:ext cx="10971184" cy="3715579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FFFF00"/>
                </a:solidFill>
              </a:rPr>
              <a:t>Základní soubor</a:t>
            </a:r>
            <a:r>
              <a:rPr lang="cs-CZ" sz="2400" dirty="0"/>
              <a:t> … soubor všech jednotek, na kterých má smysl sledovat určité znaky = proměnné. Zpravidla je velmi obsáhlý, někdy nekonečný, tj. změřit všechny jednotky je často nákladné nebo neproveditelné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/>
              <a:t>A proto provádíme tzv.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>
                <a:solidFill>
                  <a:srgbClr val="FFFF00"/>
                </a:solidFill>
              </a:rPr>
              <a:t>Výběrové šetření</a:t>
            </a:r>
            <a:r>
              <a:rPr lang="cs-CZ" sz="2400" dirty="0"/>
              <a:t> … pro získání informací ze základního souboru vybereme jenom několik jednotek, měřením či dotazníkem získáme tzv. </a:t>
            </a:r>
            <a:r>
              <a:rPr lang="cs-CZ" sz="2400" dirty="0">
                <a:solidFill>
                  <a:srgbClr val="FFFF00"/>
                </a:solidFill>
              </a:rPr>
              <a:t>výběrový soubor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endParaRPr lang="cs-CZ" sz="2400" i="1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Jak získáme data? Měřením nebo dotazníkem</a:t>
            </a:r>
          </a:p>
        </p:txBody>
      </p:sp>
    </p:spTree>
    <p:extLst>
      <p:ext uri="{BB962C8B-B14F-4D97-AF65-F5344CB8AC3E}">
        <p14:creationId xmlns:p14="http://schemas.microsoft.com/office/powerpoint/2010/main" val="2164635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Tento výběrový soubor by měl být získán z </a:t>
            </a:r>
            <a:r>
              <a:rPr lang="cs-CZ" sz="2400" dirty="0">
                <a:solidFill>
                  <a:srgbClr val="FFFF00"/>
                </a:solidFill>
              </a:rPr>
              <a:t>reprezentativního vzorku</a:t>
            </a:r>
            <a:r>
              <a:rPr lang="cs-CZ" sz="2400" dirty="0"/>
              <a:t> populace = z takové množiny vybraných jedinců, který je věrnou zmenšeninou populace, má tedy stejné vlastnosti, výběr nestraní žádnému jednotlivci nebo skupině, tvoří ho jednotky pro základní soubor typické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(získat takový nestranný vzorek může být dost náročné)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i="1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Jak získáme data? Měřením nebo dotazníkem</a:t>
            </a:r>
          </a:p>
        </p:txBody>
      </p:sp>
    </p:spTree>
    <p:extLst>
      <p:ext uri="{BB962C8B-B14F-4D97-AF65-F5344CB8AC3E}">
        <p14:creationId xmlns:p14="http://schemas.microsoft.com/office/powerpoint/2010/main" val="31919342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4210</TotalTime>
  <Words>1476</Words>
  <Application>Microsoft Office PowerPoint</Application>
  <PresentationFormat>Širokoúhlá obrazovka</PresentationFormat>
  <Paragraphs>140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Calibri</vt:lpstr>
      <vt:lpstr>Cambria Math</vt:lpstr>
      <vt:lpstr>Century Gothic</vt:lpstr>
      <vt:lpstr>Wingdings</vt:lpstr>
      <vt:lpstr>Wingdings 2</vt:lpstr>
      <vt:lpstr>Citáty</vt:lpstr>
      <vt:lpstr>MA 0008 – teorie psti  cvičení 01: znak a průměr</vt:lpstr>
      <vt:lpstr>Rozdělení oborů tohoto předmětu (podle Budíková, Maroš, Králová 2009)</vt:lpstr>
      <vt:lpstr>A) Popisná statistika</vt:lpstr>
      <vt:lpstr>Statistické znaky = proměnné můžeme rozdělit na několik typů:</vt:lpstr>
      <vt:lpstr>Statistické znaky = proměnné můžeme rozdělit na několik typů:</vt:lpstr>
      <vt:lpstr>Odlišnost mezi kvantit. a kvalit. znaky:</vt:lpstr>
      <vt:lpstr>Příklad na ZŠ – práce v hodině</vt:lpstr>
      <vt:lpstr>Jak získáme data? Měřením nebo dotazníkem</vt:lpstr>
      <vt:lpstr>Jak získáme data? Měřením nebo dotazníkem</vt:lpstr>
      <vt:lpstr>Máme tedy výběrový soubor a chceme spočítat průměr jeho hodnot:</vt:lpstr>
      <vt:lpstr>V jazyku R:  </vt:lpstr>
      <vt:lpstr>Př: vypočtete průměr, median, min, max, horní kvartil, dolní kvartil bodů z prověrky</vt:lpstr>
      <vt:lpstr>1. Aritmetický průměr = běžný průměr libovolných reálných hodnot</vt:lpstr>
      <vt:lpstr>příklad: z 15 lidí vyrobili za směnu po řadě: 7,4,8,7,5,5,9,7,6,5,8,6,7,5,4 výrobků</vt:lpstr>
      <vt:lpstr>příklad: z 15 lidí vyrobili za směnu po řadě: 7,4,8,7,5,5,9,7,6,5,8,6,7,5,4 výrobků</vt:lpstr>
      <vt:lpstr>2. Geometrický průměr … vyjadřuje např. průměrný roční nárůst produkce za n let </vt:lpstr>
      <vt:lpstr>Důležitá poznámka k jazyku R: </vt:lpstr>
      <vt:lpstr>3. Harmonický průměr = převrácená hodnota průměru převrácených hodnot:</vt:lpstr>
      <vt:lpstr>příklady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Může nás zákon spasit?</dc:title>
  <dc:creator>Breta</dc:creator>
  <cp:lastModifiedBy>Břetislav Fajmon</cp:lastModifiedBy>
  <cp:revision>150</cp:revision>
  <cp:lastPrinted>2017-03-18T19:09:39Z</cp:lastPrinted>
  <dcterms:created xsi:type="dcterms:W3CDTF">2017-03-12T08:40:04Z</dcterms:created>
  <dcterms:modified xsi:type="dcterms:W3CDTF">2024-02-22T08:55:08Z</dcterms:modified>
</cp:coreProperties>
</file>