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9"/>
  </p:handoutMasterIdLst>
  <p:sldIdLst>
    <p:sldId id="256" r:id="rId2"/>
    <p:sldId id="261" r:id="rId3"/>
    <p:sldId id="266" r:id="rId4"/>
    <p:sldId id="268" r:id="rId5"/>
    <p:sldId id="287" r:id="rId6"/>
    <p:sldId id="289" r:id="rId7"/>
    <p:sldId id="29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B5E5C4-290D-4FB7-95A5-3AFBB0ED9FEB}" type="datetimeFigureOut">
              <a:rPr lang="cs-CZ" smtClean="0"/>
              <a:t>04.03.2024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168E71-8D06-4DF1-8AB2-24EFD99B7A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425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3/4/2024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3/4/2024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3/4/2024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3/4/2024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3/4/2024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3/4/2024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3/4/2024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3/4/2024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3/4/2024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cs-CZ" dirty="0"/>
            </a:br>
            <a:r>
              <a:rPr lang="en-US" dirty="0"/>
              <a:t>cvi</a:t>
            </a:r>
            <a:r>
              <a:rPr lang="cs-CZ" dirty="0" err="1"/>
              <a:t>čení</a:t>
            </a:r>
            <a:r>
              <a:rPr lang="cs-CZ" dirty="0"/>
              <a:t> 0</a:t>
            </a:r>
            <a:r>
              <a:rPr lang="en-US" dirty="0"/>
              <a:t>2</a:t>
            </a:r>
            <a:r>
              <a:rPr lang="cs-CZ" dirty="0"/>
              <a:t>: </a:t>
            </a:r>
            <a:r>
              <a:rPr lang="en-US" dirty="0" err="1"/>
              <a:t>popisn</a:t>
            </a:r>
            <a:r>
              <a:rPr lang="cs-CZ" dirty="0"/>
              <a:t>á statistika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12098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9999" y="2248792"/>
            <a:ext cx="10971184" cy="43242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i="1" dirty="0"/>
              <a:t>Robová, Hála, Calda: Komplexní čísla, kombinatorika, pravděpodobnost, statistika</a:t>
            </a:r>
          </a:p>
          <a:p>
            <a:pPr marL="0" indent="0">
              <a:buNone/>
            </a:pPr>
            <a:endParaRPr lang="cs-CZ" sz="2400" i="1" dirty="0"/>
          </a:p>
          <a:p>
            <a:pPr marL="0" indent="0">
              <a:buNone/>
            </a:pPr>
            <a:r>
              <a:rPr lang="cs-CZ" sz="2400" i="1" dirty="0"/>
              <a:t>Část STATISTIKA: str. 148-194, neučte se pojem výběrového rozptylu a výběrové směrodatné odchylky na str. 180-182</a:t>
            </a:r>
            <a:endParaRPr lang="en-US" sz="2400" i="1" dirty="0"/>
          </a:p>
          <a:p>
            <a:pPr marL="0" indent="0">
              <a:buNone/>
            </a:pPr>
            <a:endParaRPr lang="en-US" sz="2400" i="1" dirty="0"/>
          </a:p>
          <a:p>
            <a:pPr marL="0" indent="0">
              <a:buNone/>
            </a:pPr>
            <a:r>
              <a:rPr lang="en-US" sz="2400" i="1" dirty="0" err="1">
                <a:solidFill>
                  <a:srgbClr val="FF0000"/>
                </a:solidFill>
              </a:rPr>
              <a:t>Jazyk</a:t>
            </a:r>
            <a:r>
              <a:rPr lang="en-US" sz="2400" i="1" dirty="0">
                <a:solidFill>
                  <a:srgbClr val="FF0000"/>
                </a:solidFill>
              </a:rPr>
              <a:t> R je </a:t>
            </a:r>
            <a:r>
              <a:rPr lang="en-US" sz="2400" i="1" dirty="0" err="1">
                <a:solidFill>
                  <a:srgbClr val="FF0000"/>
                </a:solidFill>
              </a:rPr>
              <a:t>pouze</a:t>
            </a:r>
            <a:r>
              <a:rPr lang="en-US" sz="2400" i="1" dirty="0">
                <a:solidFill>
                  <a:srgbClr val="FF0000"/>
                </a:solidFill>
              </a:rPr>
              <a:t> pro z</a:t>
            </a:r>
            <a:r>
              <a:rPr lang="cs-CZ" sz="2400" i="1" dirty="0" err="1">
                <a:solidFill>
                  <a:srgbClr val="FF0000"/>
                </a:solidFill>
              </a:rPr>
              <a:t>ájemce</a:t>
            </a:r>
            <a:r>
              <a:rPr lang="cs-CZ" sz="2400" i="1" dirty="0">
                <a:solidFill>
                  <a:srgbClr val="FF0000"/>
                </a:solidFill>
              </a:rPr>
              <a:t>, všechno lze počítat i s kalkulačkou!!</a:t>
            </a: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08383" y="450574"/>
            <a:ext cx="10573615" cy="967064"/>
          </a:xfrm>
        </p:spPr>
        <p:txBody>
          <a:bodyPr/>
          <a:lstStyle/>
          <a:p>
            <a:r>
              <a:rPr lang="cs-CZ" dirty="0"/>
              <a:t>Příklady viz nová učebnice pro SŠ:</a:t>
            </a:r>
          </a:p>
        </p:txBody>
      </p:sp>
    </p:spTree>
    <p:extLst>
      <p:ext uri="{BB962C8B-B14F-4D97-AF65-F5344CB8AC3E}">
        <p14:creationId xmlns:p14="http://schemas.microsoft.com/office/powerpoint/2010/main" val="2445509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/>
              <a:t>Příklad 01 </a:t>
            </a:r>
            <a:r>
              <a:rPr lang="en-US" sz="3000" i="1" dirty="0" err="1"/>
              <a:t>na</a:t>
            </a:r>
            <a:r>
              <a:rPr lang="en-US" sz="3000" i="1" dirty="0"/>
              <a:t> </a:t>
            </a:r>
            <a:r>
              <a:rPr lang="en-US" sz="3000" i="1" dirty="0" err="1"/>
              <a:t>individu</a:t>
            </a:r>
            <a:r>
              <a:rPr lang="cs-CZ" sz="3000" i="1" dirty="0" err="1"/>
              <a:t>ální</a:t>
            </a:r>
            <a:r>
              <a:rPr lang="cs-CZ" sz="3000" i="1" dirty="0"/>
              <a:t> četnosti: tento nebo příklad na počet sourozenců  rodině, viz anketa z přednášky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635713"/>
          </a:xfrm>
        </p:spPr>
        <p:txBody>
          <a:bodyPr>
            <a:normAutofit fontScale="85000" lnSpcReduction="20000"/>
          </a:bodyPr>
          <a:lstStyle/>
          <a:p>
            <a:r>
              <a:rPr lang="cs-CZ" sz="2800" dirty="0"/>
              <a:t>Jsou zadány velikosti prodaných obleků během jednoho týdne v dané prodejně …  	</a:t>
            </a:r>
          </a:p>
          <a:p>
            <a:endParaRPr lang="cs-CZ" sz="2800" dirty="0"/>
          </a:p>
          <a:p>
            <a:pPr marL="0" indent="0">
              <a:buNone/>
            </a:pPr>
            <a:r>
              <a:rPr lang="cs-CZ" sz="2800" dirty="0"/>
              <a:t>	a) sestavte histogram četností a polygon četností z těchto dat, </a:t>
            </a:r>
          </a:p>
          <a:p>
            <a:pPr marL="0" indent="0">
              <a:buNone/>
            </a:pPr>
            <a:r>
              <a:rPr lang="cs-CZ" sz="2800" dirty="0"/>
              <a:t>	b) sestavte tabulku relativních četností, kumulativních absolutních četností, kumulativních relativních četností pro tato data</a:t>
            </a:r>
          </a:p>
          <a:p>
            <a:pPr marL="0" indent="0">
              <a:buNone/>
            </a:pPr>
            <a:r>
              <a:rPr lang="cs-CZ" sz="2800" dirty="0"/>
              <a:t>	c) určete modus a medián, průměr, rozptyl a směrodatnou odchylku velikostí obleku</a:t>
            </a:r>
            <a:endParaRPr lang="cs-CZ" sz="28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cs-CZ" sz="2800" dirty="0"/>
              <a:t>d) Určete variační rozpětí a </a:t>
            </a:r>
            <a:r>
              <a:rPr lang="cs-CZ" sz="2800" dirty="0" err="1"/>
              <a:t>mezikvartilové</a:t>
            </a:r>
            <a:r>
              <a:rPr lang="cs-CZ" sz="2800" dirty="0"/>
              <a:t> rozpětí velikosti obleků</a:t>
            </a:r>
            <a:endParaRPr lang="en-US" sz="2800" dirty="0"/>
          </a:p>
          <a:p>
            <a:pPr marL="0" indent="0">
              <a:buNone/>
            </a:pPr>
            <a:r>
              <a:rPr lang="cs-CZ" sz="2800" dirty="0"/>
              <a:t>e) Určete 0.45-kvantil, 0.57-kvantil, 0.869-kvantil … </a:t>
            </a:r>
            <a:r>
              <a:rPr lang="cs-CZ" sz="2800" dirty="0">
                <a:solidFill>
                  <a:srgbClr val="FFFF00"/>
                </a:solidFill>
              </a:rPr>
              <a:t>pomocí kumulativních relativních četností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80988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/>
              <a:t>Příklad 02 na intervalové rozdělení četností … nebo výšku studenta z ankety z přednášky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2800" dirty="0"/>
              <a:t>Jsou zadány kupní ceny bytů ve velkých městech v roce 2007 …  	</a:t>
            </a:r>
          </a:p>
          <a:p>
            <a:pPr marL="0" indent="0">
              <a:buNone/>
            </a:pPr>
            <a:r>
              <a:rPr lang="cs-CZ" sz="2800" dirty="0"/>
              <a:t>	a) proveďte pro ně intervalové rozdělení četností</a:t>
            </a:r>
          </a:p>
          <a:p>
            <a:pPr marL="0" indent="0">
              <a:buNone/>
            </a:pPr>
            <a:r>
              <a:rPr lang="cs-CZ" sz="2800" dirty="0"/>
              <a:t>	b) sestavte tabulku relativních četností, kumulativních absolutních četností, kumulativních relativních četností pro tato data</a:t>
            </a:r>
          </a:p>
          <a:p>
            <a:pPr marL="0" indent="0">
              <a:buNone/>
            </a:pPr>
            <a:r>
              <a:rPr lang="cs-CZ" sz="2800" dirty="0"/>
              <a:t>	c) najděte jen pomocí tabulky </a:t>
            </a:r>
            <a:r>
              <a:rPr lang="cs-CZ" sz="2800" dirty="0" err="1"/>
              <a:t>relat</a:t>
            </a:r>
            <a:r>
              <a:rPr lang="cs-CZ" sz="2800" dirty="0"/>
              <a:t> četností dolní a horní kvartil, medián, 0,85-kvantil … </a:t>
            </a:r>
            <a:r>
              <a:rPr lang="cs-CZ" sz="2800" dirty="0">
                <a:solidFill>
                  <a:srgbClr val="FFFF00"/>
                </a:solidFill>
              </a:rPr>
              <a:t>str. 192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FFFF00"/>
                </a:solidFill>
              </a:rPr>
              <a:t>d) Vypočtěte průměr a rozptyl, jestliže byste neznali přímo hodnoty, ale jen intervalové četnosti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13464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i="1" dirty="0"/>
              <a:t>ROZ</a:t>
            </a:r>
            <a:r>
              <a:rPr lang="cs-CZ" sz="3000" i="1" dirty="0"/>
              <a:t>DÍL MEZI POJMY </a:t>
            </a:r>
            <a:r>
              <a:rPr lang="cs-CZ" sz="3000" i="1" dirty="0">
                <a:solidFill>
                  <a:srgbClr val="FFFF00"/>
                </a:solidFill>
              </a:rPr>
              <a:t>průměr, medián, modus … lze vysvětlit i v rámci předchozího příkladu 02</a:t>
            </a:r>
            <a:r>
              <a:rPr lang="cs-CZ" sz="3000" i="1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příklad na průměr, medián, modus mzdy v ČR … jen histogram náhodně vybraných 200 osob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404925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i="1" dirty="0"/>
              <a:t>ROZ</a:t>
            </a:r>
            <a:r>
              <a:rPr lang="cs-CZ" sz="3000" i="1" dirty="0"/>
              <a:t>DÍL MEZI POJMY </a:t>
            </a:r>
            <a:r>
              <a:rPr lang="cs-CZ" sz="3000" i="1" dirty="0">
                <a:solidFill>
                  <a:srgbClr val="FFFF00"/>
                </a:solidFill>
              </a:rPr>
              <a:t>průměr, medián, modus</a:t>
            </a:r>
            <a:r>
              <a:rPr lang="cs-CZ" sz="3000" i="1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800" dirty="0"/>
              <a:t>Tedy: </a:t>
            </a:r>
            <a:r>
              <a:rPr lang="cs-CZ" sz="2800" dirty="0">
                <a:solidFill>
                  <a:srgbClr val="FFFF00"/>
                </a:solidFill>
              </a:rPr>
              <a:t>modus</a:t>
            </a:r>
            <a:r>
              <a:rPr lang="cs-CZ" sz="2800" dirty="0"/>
              <a:t> = hodnota, která nastává nejčastěji (jakýsi bod nebo interval, ve kterém se veličina=znak vyskytuje nejčastěji)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>
                <a:solidFill>
                  <a:srgbClr val="FFFF00"/>
                </a:solidFill>
              </a:rPr>
              <a:t>Medián</a:t>
            </a:r>
            <a:r>
              <a:rPr lang="cs-CZ" sz="2800" dirty="0"/>
              <a:t> … hodnota, která rozděluje soubor jednotek na dvě stejně početné skupiny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>
                <a:solidFill>
                  <a:srgbClr val="FFFF00"/>
                </a:solidFill>
              </a:rPr>
              <a:t>Průměr</a:t>
            </a:r>
            <a:r>
              <a:rPr lang="cs-CZ" sz="2800" dirty="0"/>
              <a:t> … může být zkreslený odlehlou hodnotou (extrémně malá životnost, velký plat) </a:t>
            </a:r>
          </a:p>
        </p:txBody>
      </p:sp>
    </p:spTree>
    <p:extLst>
      <p:ext uri="{BB962C8B-B14F-4D97-AF65-F5344CB8AC3E}">
        <p14:creationId xmlns:p14="http://schemas.microsoft.com/office/powerpoint/2010/main" val="2368925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B5D74B-4499-F446-5915-C370872D37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D71319-F6BE-449A-C546-191B112FE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/>
              <a:t>Příklad na vážený průměr, z příkladu o výšce studenta z ankety: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4B2DCA-B4E0-5147-9A2A-A22DFC65F9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Znáte jen počet mužů na přednášce a jejich průměrnou výšku; počet žen na přednášce a jejich průměrnou výšku … vypočtěte celkový průměr výšky všech lidí na přednášce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4713162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TM03457503[[fn=Citáty]]</Template>
  <TotalTime>4114</TotalTime>
  <Words>396</Words>
  <Application>Microsoft Office PowerPoint</Application>
  <PresentationFormat>Širokoúhlá obrazovka</PresentationFormat>
  <Paragraphs>31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Calibri</vt:lpstr>
      <vt:lpstr>Century Gothic</vt:lpstr>
      <vt:lpstr>Wingdings 2</vt:lpstr>
      <vt:lpstr>Citáty</vt:lpstr>
      <vt:lpstr> cvičení 02: popisná statistika</vt:lpstr>
      <vt:lpstr>Příklady viz nová učebnice pro SŠ:</vt:lpstr>
      <vt:lpstr>Příklad 01 na individuální četnosti: tento nebo příklad na počet sourozenců  rodině, viz anketa z přednášky  </vt:lpstr>
      <vt:lpstr>Příklad 02 na intervalové rozdělení četností … nebo výšku studenta z ankety z přednášky</vt:lpstr>
      <vt:lpstr>ROZDÍL MEZI POJMY průměr, medián, modus … lze vysvětlit i v rámci předchozího příkladu 02 </vt:lpstr>
      <vt:lpstr>ROZDÍL MEZI POJMY průměr, medián, modus </vt:lpstr>
      <vt:lpstr>Příklad na vážený průměr, z příkladu o výšce studenta z ankety: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Může nás zákon spasit?</dc:title>
  <dc:creator>Breta</dc:creator>
  <cp:lastModifiedBy>Břetislav Fajmon</cp:lastModifiedBy>
  <cp:revision>183</cp:revision>
  <cp:lastPrinted>2017-03-18T19:09:39Z</cp:lastPrinted>
  <dcterms:created xsi:type="dcterms:W3CDTF">2017-03-12T08:40:04Z</dcterms:created>
  <dcterms:modified xsi:type="dcterms:W3CDTF">2024-03-04T21:44:15Z</dcterms:modified>
</cp:coreProperties>
</file>