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8" r:id="rId4"/>
    <p:sldId id="281" r:id="rId5"/>
    <p:sldId id="280" r:id="rId6"/>
    <p:sldId id="282" r:id="rId7"/>
    <p:sldId id="283" r:id="rId8"/>
    <p:sldId id="311" r:id="rId9"/>
    <p:sldId id="357" r:id="rId10"/>
    <p:sldId id="358" r:id="rId11"/>
    <p:sldId id="266" r:id="rId12"/>
    <p:sldId id="267" r:id="rId13"/>
    <p:sldId id="269" r:id="rId14"/>
    <p:sldId id="312" r:id="rId15"/>
    <p:sldId id="270" r:id="rId16"/>
    <p:sldId id="315" r:id="rId17"/>
    <p:sldId id="320" r:id="rId18"/>
    <p:sldId id="322" r:id="rId19"/>
    <p:sldId id="324" r:id="rId20"/>
    <p:sldId id="325" r:id="rId21"/>
    <p:sldId id="326" r:id="rId22"/>
    <p:sldId id="287" r:id="rId23"/>
    <p:sldId id="327" r:id="rId24"/>
    <p:sldId id="328" r:id="rId25"/>
    <p:sldId id="333" r:id="rId26"/>
    <p:sldId id="329" r:id="rId27"/>
    <p:sldId id="335" r:id="rId28"/>
    <p:sldId id="336" r:id="rId29"/>
    <p:sldId id="337" r:id="rId30"/>
    <p:sldId id="339" r:id="rId31"/>
    <p:sldId id="341" r:id="rId32"/>
    <p:sldId id="338" r:id="rId33"/>
    <p:sldId id="342" r:id="rId34"/>
    <p:sldId id="295" r:id="rId35"/>
    <p:sldId id="294" r:id="rId36"/>
    <p:sldId id="349" r:id="rId37"/>
    <p:sldId id="285" r:id="rId38"/>
    <p:sldId id="343" r:id="rId39"/>
    <p:sldId id="297" r:id="rId40"/>
    <p:sldId id="348" r:id="rId41"/>
    <p:sldId id="350" r:id="rId42"/>
    <p:sldId id="351" r:id="rId43"/>
    <p:sldId id="352" r:id="rId44"/>
    <p:sldId id="345" r:id="rId45"/>
    <p:sldId id="346" r:id="rId46"/>
    <p:sldId id="344" r:id="rId47"/>
    <p:sldId id="353" r:id="rId48"/>
    <p:sldId id="354" r:id="rId49"/>
    <p:sldId id="355" r:id="rId50"/>
    <p:sldId id="356" r:id="rId51"/>
    <p:sldId id="319" r:id="rId52"/>
    <p:sldId id="303" r:id="rId53"/>
    <p:sldId id="271" r:id="rId54"/>
    <p:sldId id="334" r:id="rId55"/>
    <p:sldId id="273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D0F52-C1D4-547C-ECEF-1A04A12C3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A05A89-C944-BCD1-6410-34599201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733CF3-C899-2FA9-F523-4018F30D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FF4328-E106-C1B2-981C-F6370EF3C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AB9310-E9C5-8BC2-7C69-CBE47AB5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7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1DEA2-BC7E-C04F-C859-BF428CED4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11D208-1958-143B-9A7A-7826A0BBB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B93B09-FB65-E9C5-184B-6E3A09D1B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E2346-A491-4E84-7E20-35A4C44D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1AAE41-B961-320D-D868-CA3ADAE4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87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CAA0BB1-B06C-5896-DE4F-EAE40EDBE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893D10-1777-C72B-4DBF-70C8C3CAA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8D2C1A-E787-ED7B-DAC7-CBFF1D0D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DD7574-3316-9FEC-A14E-5D140A4E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54F329-106F-5CD0-F6EF-70ED87D6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744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500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562" y="1604515"/>
            <a:ext cx="10972120" cy="3977484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54027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156BA-3CEF-1EAF-FA76-B6BA6FA9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AD6D17-126D-FA8B-63F7-D005042E3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CDA8B9-125C-DDED-1B04-F55FB488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218936-D604-11A5-D54C-B8D24DD8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A19420-C7D4-8CD8-AEB0-CE5C049F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54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A87B9-DE25-F1E2-A78F-174194AF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03ECBF-E275-6EB5-E31D-481980FE3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3BC0CC-9953-9E53-A48C-21F1BD8E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70B9CD-B011-1A49-9565-63F4A816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0142EE-0DF1-E54A-B960-316434DE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27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CD763-4B77-593F-0FB1-34177A31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AC2843-D245-8735-3055-79A338AC2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378F0C-ACCB-E613-C1CF-F8BA3975D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88F430-2307-3DF4-78D2-4979355E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FB0FF9-FB89-95FD-63B4-43C05404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CDFFEC-621E-1750-D8E2-0E325E4E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32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874AC-B082-2E35-6A81-6CB0C452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74AA4E-9919-ADDB-940C-5355277D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D82B51-C08A-CD1B-2449-803993E1F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1C2E996-817B-39F8-4522-46E83ADE1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64A5440-A742-24DE-AA86-498D4C64D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5723226-3062-1363-EBC0-32D73D48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9E392EC-22BC-57C2-1947-C36C9576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E7A4EC2-C715-E17E-DAC7-AB966A47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8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71A00-585D-2CEA-299C-42E4026E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945EB1-84C9-350F-9E45-C77610D4D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8F610A-CF15-4987-AF08-DE09AE95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8D4524-B11F-B2E5-78DB-9C35EC28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85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1CE1E2-99C3-25AD-A507-8DF6A6EA3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9ED3E51-BB49-D251-9F89-836999A9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18CD28-D47F-446C-6C04-A765FFFE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525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A018F-53C0-709F-FF0E-3DF4B9F7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130DD4-EF8F-389E-4EF9-E0930FD83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14155C-DBB5-A604-43F9-3FEE0A42D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FA568E-D5AE-CDB0-DA84-5802786A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0F8CC6-05C7-C8C6-ABA9-540605F1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9F715E-16BE-049F-EDC3-C6448548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56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CEB20-99C1-7D8C-C8D2-EB4BAFEB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B47D86-9485-07B1-5D8F-7B568B2C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85BAF4-7183-6890-5731-B50C4934B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D82E24-B1DD-D0B3-A20D-48DD7039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7C6EB7-6045-9AD0-BCF1-607F23BF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A93725-363E-FA41-33DE-90385121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96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DBC73FC-E4D1-CA51-176A-7A48C1E6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206AEF-FCD3-CD6C-258E-32AB037C1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F67976-F185-BCD3-B70C-AB802D27D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B803F-0B63-47E4-AB81-B9390336151C}" type="datetimeFigureOut">
              <a:rPr lang="cs-CZ" smtClean="0"/>
              <a:t>08.03.2024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C924E0-8066-FABA-F277-7E2F8538E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E9DC7C-A790-830D-C393-AD0158FD9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88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broadblogs.com/category/feminism/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raz.sk/zahranicie/dve-klimaticke-aktivistky-vyliezli-na-b/673286-clanok.html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nesehnuti.cz/eticky-kodex-ekologickych-organizaci/" TargetMode="External"/><Relationship Id="rId7" Type="http://schemas.openxmlformats.org/officeDocument/2006/relationships/hyperlink" Target="https://www.epet.cz/stand-by/" TargetMode="External"/><Relationship Id="rId12" Type="http://schemas.openxmlformats.org/officeDocument/2006/relationships/hyperlink" Target="https://brnenska.drbna.cz/zpravy/spolecnost/14834-na-svobodaku-se-symbolicky-obesili-lide-stojici-na-tajicim-kusu-ledu.html" TargetMode="External"/><Relationship Id="rId2" Type="http://schemas.openxmlformats.org/officeDocument/2006/relationships/hyperlink" Target="https://blackcatsabotage.wordpres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.facebook.com/GreenStore.cz/photos/a.935423896470060/3756775241001564/?type=3" TargetMode="External"/><Relationship Id="rId11" Type="http://schemas.openxmlformats.org/officeDocument/2006/relationships/hyperlink" Target="https://www.spreaker.com/show/etyka-cnot-srodowiskowych-prof-ucz-dr" TargetMode="External"/><Relationship Id="rId5" Type="http://schemas.openxmlformats.org/officeDocument/2006/relationships/hyperlink" Target="https://fridaysforfuture.org/take-action/how-to-strike/" TargetMode="External"/><Relationship Id="rId10" Type="http://schemas.openxmlformats.org/officeDocument/2006/relationships/hyperlink" Target="https://www.airways.cz/zprava/klimaticti-aktiviste-zablokovali-na-schipholu-soukrome-tryskace/" TargetMode="External"/><Relationship Id="rId4" Type="http://schemas.openxmlformats.org/officeDocument/2006/relationships/hyperlink" Target="https://www.extinctionrebellion.cz/jednejme-okamzite/akcni-konsensus/" TargetMode="External"/><Relationship Id="rId9" Type="http://schemas.openxmlformats.org/officeDocument/2006/relationships/hyperlink" Target="https://kultura.pravda.sk/galeria/clanok/646504-klimaticki-aktivisti-znova-utocia-na-obrazy-v-australii-sa-prilepili-ku-slavnym-warholovym-campbellovym-konzervam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ppmagazin.com/od-gpt-4-k-autonomnimu-ai-aneb-reakce-na-otevreny-dopis-pozastavte-vyvoj-umele-inteligence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06FD37-D9D9-5EE9-9C7D-6168C6988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403416" cy="3932729"/>
          </a:xfrm>
        </p:spPr>
        <p:txBody>
          <a:bodyPr>
            <a:normAutofit/>
          </a:bodyPr>
          <a:lstStyle/>
          <a:p>
            <a:r>
              <a:rPr lang="cs-CZ" sz="4200" dirty="0">
                <a:latin typeface="Arial" panose="020B0604020202020204" pitchFamily="34" charset="0"/>
              </a:rPr>
              <a:t>O</a:t>
            </a:r>
            <a:r>
              <a:rPr lang="cs-CZ" sz="4200" b="0" i="0" dirty="0">
                <a:effectLst/>
                <a:latin typeface="Arial" panose="020B0604020202020204" pitchFamily="34" charset="0"/>
              </a:rPr>
              <a:t>dpovědnost jako environmentální princip</a:t>
            </a:r>
            <a:br>
              <a:rPr lang="cs-CZ" sz="4200" b="0" i="0" dirty="0">
                <a:effectLst/>
                <a:latin typeface="Arial" panose="020B0604020202020204" pitchFamily="34" charset="0"/>
              </a:rPr>
            </a:br>
            <a:br>
              <a:rPr lang="cs-CZ" sz="4200" b="0" i="0" dirty="0">
                <a:effectLst/>
                <a:latin typeface="Arial" panose="020B0604020202020204" pitchFamily="34" charset="0"/>
              </a:rPr>
            </a:br>
            <a:endParaRPr lang="cs-CZ" sz="42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01F854A0-C8DA-8A3B-5C61-DF4AF5163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383" y="5227455"/>
            <a:ext cx="3876085" cy="857461"/>
          </a:xfrm>
        </p:spPr>
        <p:txBody>
          <a:bodyPr>
            <a:normAutofit/>
          </a:bodyPr>
          <a:lstStyle/>
          <a:p>
            <a:r>
              <a:rPr lang="cs-CZ" dirty="0"/>
              <a:t>Slavomír Lesňák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FBD926-14BF-B11B-2FA4-6D7D64318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199" y="2056429"/>
            <a:ext cx="3036067" cy="2331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143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40123-8B3D-AF93-096E-7041D159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BEC70-A850-5758-A94D-5331EE1FC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B511C0-47BE-D5EA-0EA4-D153B8348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9" b="5777"/>
          <a:stretch/>
        </p:blipFill>
        <p:spPr>
          <a:xfrm>
            <a:off x="0" y="579120"/>
            <a:ext cx="12192000" cy="6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8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98FE29-452C-3ECA-ED91-1A094B05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Podporovaný vězeň Earth First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91F7E2-0559-BBCD-87C4-86CA79ED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17" t="22963" r="28333" b="45752"/>
          <a:stretch/>
        </p:blipFill>
        <p:spPr>
          <a:xfrm>
            <a:off x="1143100" y="364143"/>
            <a:ext cx="4526995" cy="3426462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85D90B5-88A8-42CC-CA61-05D7E2AD3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17" t="53752" r="28333" b="6815"/>
          <a:stretch/>
        </p:blipFill>
        <p:spPr>
          <a:xfrm>
            <a:off x="7069868" y="364142"/>
            <a:ext cx="3591587" cy="34264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ADCB6F3-9E01-067F-9ED4-AB8D31F0860E}"/>
              </a:ext>
            </a:extLst>
          </p:cNvPr>
          <p:cNvSpPr txBox="1"/>
          <p:nvPr/>
        </p:nvSpPr>
        <p:spPr>
          <a:xfrm>
            <a:off x="5162719" y="4495568"/>
            <a:ext cx="658691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https://earthfirstjournal.news/prisoners/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0E75F7-FFAC-D6D0-16BD-2569518228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13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1A383C-1F29-6C6E-B575-50033EB8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cs-CZ" sz="3200" b="1"/>
              <a:t>Monkeywrenching – nenásilná ekotáž, sabotáž</a:t>
            </a:r>
            <a:endParaRPr lang="cs-CZ" sz="3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D1453B8-EF78-B5AF-E572-6C0FC08E3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97" y="364143"/>
            <a:ext cx="2227200" cy="342646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FC4A2E6-A187-504E-A66E-AD69518E0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80" y="364142"/>
            <a:ext cx="2287163" cy="34264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C32D7E7-8880-7A27-4805-C8E47D6B4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E05268-55C7-86B8-E28E-B5B824ABA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33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9A4D20-5E3C-18CF-72A9-2CF281EB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sk-SK"/>
              <a:t>Výzvy k nekonání v odborné literatuře (IT)</a:t>
            </a:r>
            <a:endParaRPr lang="cs-CZ"/>
          </a:p>
        </p:txBody>
      </p:sp>
      <p:grpSp>
        <p:nvGrpSpPr>
          <p:cNvPr id="27" name="Group 11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13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03D3D-9B6D-AA22-6768-1923EBD5B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sk-SK" sz="2000" dirty="0"/>
              <a:t>Tiež kombinácia etík podľa potreby (</a:t>
            </a:r>
            <a:r>
              <a:rPr lang="sk-SK" sz="2000" dirty="0" err="1"/>
              <a:t>Bowles</a:t>
            </a:r>
            <a:r>
              <a:rPr lang="sk-SK" sz="2000" dirty="0"/>
              <a:t>, 2021)</a:t>
            </a:r>
          </a:p>
          <a:p>
            <a:r>
              <a:rPr lang="sk-SK" sz="2000" dirty="0"/>
              <a:t>Morálna neposlušnosť</a:t>
            </a: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000" dirty="0"/>
              <a:t>„To </a:t>
            </a:r>
            <a:r>
              <a:rPr lang="sk-SK" sz="2000" dirty="0" err="1"/>
              <a:t>nejlepší</a:t>
            </a:r>
            <a:r>
              <a:rPr lang="sk-SK" sz="2000" dirty="0"/>
              <a:t> a </a:t>
            </a:r>
            <a:r>
              <a:rPr lang="sk-SK" sz="2000" dirty="0" err="1"/>
              <a:t>nejjednoduchší</a:t>
            </a:r>
            <a:r>
              <a:rPr lang="sk-SK" sz="2000" dirty="0"/>
              <a:t>, </a:t>
            </a:r>
            <a:r>
              <a:rPr lang="sk-SK" sz="2000" dirty="0" err="1"/>
              <a:t>co</a:t>
            </a:r>
            <a:r>
              <a:rPr lang="sk-SK" sz="2000" dirty="0"/>
              <a:t> v </a:t>
            </a:r>
            <a:r>
              <a:rPr lang="sk-SK" sz="2000" dirty="0" err="1"/>
              <a:t>prostředí</a:t>
            </a:r>
            <a:r>
              <a:rPr lang="sk-SK" sz="2000" dirty="0"/>
              <a:t>, </a:t>
            </a:r>
            <a:r>
              <a:rPr lang="sk-SK" sz="2000" dirty="0" err="1"/>
              <a:t>které</a:t>
            </a:r>
            <a:r>
              <a:rPr lang="sk-SK" sz="2000" dirty="0"/>
              <a:t> je </a:t>
            </a:r>
            <a:r>
              <a:rPr lang="sk-SK" sz="2000" dirty="0" err="1"/>
              <a:t>vizuálně</a:t>
            </a:r>
            <a:r>
              <a:rPr lang="sk-SK" sz="2000" dirty="0"/>
              <a:t>, </a:t>
            </a:r>
            <a:r>
              <a:rPr lang="sk-SK" sz="2000" dirty="0" err="1"/>
              <a:t>fyzikálně</a:t>
            </a:r>
            <a:r>
              <a:rPr lang="sk-SK" sz="2000" dirty="0"/>
              <a:t> a chemicky </a:t>
            </a:r>
            <a:r>
              <a:rPr lang="sk-SK" sz="2000" dirty="0" err="1"/>
              <a:t>pokřivené</a:t>
            </a:r>
            <a:r>
              <a:rPr lang="sk-SK" sz="2000" dirty="0"/>
              <a:t>, </a:t>
            </a:r>
            <a:r>
              <a:rPr lang="sk-SK" sz="2000" dirty="0" err="1"/>
              <a:t>mohou</a:t>
            </a:r>
            <a:r>
              <a:rPr lang="sk-SK" sz="2000" dirty="0"/>
              <a:t> architekti, </a:t>
            </a:r>
            <a:r>
              <a:rPr lang="sk-SK" sz="2000" dirty="0" err="1"/>
              <a:t>pr</a:t>
            </a:r>
            <a:r>
              <a:rPr lang="cs-CZ" sz="2000" dirty="0" err="1"/>
              <a:t>ůmysloví</a:t>
            </a:r>
            <a:r>
              <a:rPr lang="cs-CZ" sz="2000" dirty="0"/>
              <a:t> designéři, projektanti a další pro lidstvo udělat, je přestat úplně pracovat.“ </a:t>
            </a:r>
          </a:p>
          <a:p>
            <a:pPr marL="0" indent="0">
              <a:buNone/>
            </a:pPr>
            <a:r>
              <a:rPr lang="cs-CZ" sz="2000" dirty="0"/>
              <a:t>Victor </a:t>
            </a:r>
            <a:r>
              <a:rPr lang="cs-CZ" sz="2000" dirty="0" err="1"/>
              <a:t>Papanek</a:t>
            </a:r>
            <a:r>
              <a:rPr lang="sk-SK" sz="2000" dirty="0"/>
              <a:t> (1985)</a:t>
            </a:r>
          </a:p>
          <a:p>
            <a:endParaRPr lang="sk-SK" sz="2000" dirty="0"/>
          </a:p>
          <a:p>
            <a:pPr marL="0" indent="0">
              <a:buNone/>
            </a:pPr>
            <a:r>
              <a:rPr lang="sk-SK" sz="2000" dirty="0"/>
              <a:t>(</a:t>
            </a:r>
            <a:r>
              <a:rPr lang="sk-SK" sz="2000" dirty="0" err="1"/>
              <a:t>Cennydd</a:t>
            </a:r>
            <a:r>
              <a:rPr lang="sk-SK" sz="2000" dirty="0"/>
              <a:t> </a:t>
            </a:r>
            <a:r>
              <a:rPr lang="sk-SK" sz="2000" dirty="0" err="1"/>
              <a:t>Bowles</a:t>
            </a:r>
            <a:r>
              <a:rPr lang="sk-SK" sz="2000" dirty="0"/>
              <a:t>, 2021, 191)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CF7AAB-BFFF-CB21-4D25-58A884AA6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813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F49A6-BBAF-2325-D193-D46ECB1E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 akademické (brněnské) sféře…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E67E2-B5D2-96EE-6082-CA7792E37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03DF03-63E1-2E27-3F60-D9C1CF8A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" t="15507" r="1195" b="19131"/>
          <a:stretch/>
        </p:blipFill>
        <p:spPr>
          <a:xfrm>
            <a:off x="324678" y="1535706"/>
            <a:ext cx="11867322" cy="448254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3352DD6-B9B9-E651-8C02-17539432E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43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9E232-C405-B9C4-B016-ED455534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Podněty k nátlaku až radikalismu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956CF7-7202-00BF-2F14-DB034ECD2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Ignorování a popírání potřeby změny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Franks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Hanscombe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Johnstone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2018;)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Pomalá zelená transformace ekonomiky a politiky (Gates, 2021) - ztráta legitimity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Felicetti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2021)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Nespravedlivá řešení (Hála 2020)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Moc dne (Patočka 2007;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Jaspers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2008) a falešné vědomí (Marx)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Zklamání, smutek (Jemelka 2021;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Dougald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2018; Librová, Pelikán,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Galčánová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Kala 2016;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Scranton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2015)</a:t>
            </a:r>
          </a:p>
          <a:p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Escapismus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(útěk k hédonismu, znovuobjevení spirituality, řešení všech problémů - podpora destrukce: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Wallace-Wells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Komárek 2008;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Fromm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2000) 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Snížení důstojnosti jednotlivce nehumánním jednáním (příklad vysvětlení trestu smrti, možná aplikace na jiné situace?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Švaňa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2016).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0E71E1-5376-001D-79D0-7202E01E6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732DEF7-3310-9D93-5213-0BA97E340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123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2868D5-A9B8-5D54-5079-5B3D1B86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sk-SK" dirty="0" err="1"/>
              <a:t>Jaká</a:t>
            </a:r>
            <a:r>
              <a:rPr lang="sk-SK" dirty="0"/>
              <a:t> je </a:t>
            </a:r>
            <a:r>
              <a:rPr lang="sk-SK" dirty="0" err="1"/>
              <a:t>zodpovědná</a:t>
            </a:r>
            <a:r>
              <a:rPr lang="sk-SK" dirty="0"/>
              <a:t> </a:t>
            </a:r>
            <a:r>
              <a:rPr lang="sk-SK" dirty="0" err="1"/>
              <a:t>společenská</a:t>
            </a:r>
            <a:r>
              <a:rPr lang="sk-SK" dirty="0"/>
              <a:t> </a:t>
            </a:r>
            <a:r>
              <a:rPr lang="sk-SK" dirty="0" err="1"/>
              <a:t>transformace</a:t>
            </a:r>
            <a:r>
              <a:rPr lang="sk-SK" dirty="0"/>
              <a:t>?</a:t>
            </a:r>
            <a:endParaRPr lang="cs-CZ" dirty="0"/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D792D1-60BB-2B35-6F4F-B4FE8750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cs-CZ" sz="2200" dirty="0"/>
              <a:t>Je každá klimatická akce společensky odpovědna?</a:t>
            </a:r>
          </a:p>
          <a:p>
            <a:r>
              <a:rPr lang="cs-CZ" sz="2200" dirty="0"/>
              <a:t>Je každá klimatická akce klimaticky odpovědna?</a:t>
            </a:r>
          </a:p>
          <a:p>
            <a:endParaRPr lang="cs-CZ" sz="2200" dirty="0"/>
          </a:p>
          <a:p>
            <a:r>
              <a:rPr lang="cs-CZ" sz="2200" dirty="0"/>
              <a:t>Jaké etické přístupy řešení klimatické a ekologické krize existují?</a:t>
            </a:r>
          </a:p>
          <a:p>
            <a:r>
              <a:rPr lang="cs-CZ" sz="2200" dirty="0"/>
              <a:t>Jaké jsou příčiny krize? </a:t>
            </a: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CAAED0-E7CB-BDCF-D368-E76CB2B2C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12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ABC8E-468C-A379-8D7D-B5F6DC74B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Odpovědnost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CD6BD0-EAF8-9392-285B-9B7C30B3A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Již Aristoteles řekl, že etika je úvodem (cestou) k politice </a:t>
            </a:r>
          </a:p>
          <a:p>
            <a:r>
              <a:rPr lang="cs-CZ" dirty="0"/>
              <a:t>Morálka: co lidé považují (považovali v minulosti) za správné (jak správně jednat?)</a:t>
            </a:r>
          </a:p>
          <a:p>
            <a:r>
              <a:rPr lang="cs-CZ" dirty="0"/>
              <a:t>Jak ve skutečnosti nakonec jednají (mravy)?</a:t>
            </a:r>
          </a:p>
          <a:p>
            <a:r>
              <a:rPr lang="cs-CZ" dirty="0"/>
              <a:t>Morálka (představy o tom, co je správné) a mravy se často odlišují</a:t>
            </a:r>
          </a:p>
          <a:p>
            <a:r>
              <a:rPr lang="cs-CZ" dirty="0"/>
              <a:t>Odpovědnost vůči druhým v lidském nebo i planetárním společenství za naši svobodu</a:t>
            </a:r>
          </a:p>
          <a:p>
            <a:r>
              <a:rPr lang="cs-CZ" dirty="0"/>
              <a:t>Projevujeme jednáním nebo i nejednáním </a:t>
            </a:r>
          </a:p>
          <a:p>
            <a:pPr lvl="1"/>
            <a:r>
              <a:rPr lang="cs-CZ" dirty="0"/>
              <a:t>spolu-odpovědnost za svět – vytváříme a formujeme svět, ve kterém musí ostatní žít (a na který musí reagovat) (J. P. Sartre)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9BDB5D-B0C6-6BDC-179A-E7BB23C9BE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76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1083B7-A82B-F6F4-2084-DBE1FB8D8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Přístupy v environmentální etice k řešení ekologické krize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2125BD-5D73-25B1-929D-0A0592D90F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B9E272-7325-26C6-4D77-EB11A3BA4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019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742490" y="1788494"/>
            <a:ext cx="6170545" cy="3977484"/>
          </a:xfrm>
        </p:spPr>
        <p:txBody>
          <a:bodyPr/>
          <a:lstStyle/>
          <a:p>
            <a:pPr>
              <a:lnSpc>
                <a:spcPct val="100000"/>
              </a:lnSpc>
              <a:buSzPct val="25000"/>
            </a:pPr>
            <a:r>
              <a:rPr lang="sk-SK" sz="2177" i="1" dirty="0" err="1">
                <a:solidFill>
                  <a:srgbClr val="262626"/>
                </a:solidFill>
                <a:latin typeface="Book Antiqua"/>
                <a:ea typeface="Microsoft YaHei"/>
              </a:rPr>
              <a:t>Zkoumejme</a:t>
            </a:r>
            <a:r>
              <a:rPr lang="sk-SK" sz="2177" i="1" dirty="0">
                <a:solidFill>
                  <a:srgbClr val="262626"/>
                </a:solidFill>
                <a:latin typeface="Book Antiqua"/>
                <a:ea typeface="Microsoft YaHei"/>
              </a:rPr>
              <a:t> každou otázku z </a:t>
            </a:r>
            <a:r>
              <a:rPr lang="sk-SK" sz="2177" i="1" dirty="0" err="1">
                <a:solidFill>
                  <a:srgbClr val="262626"/>
                </a:solidFill>
                <a:latin typeface="Book Antiqua"/>
                <a:ea typeface="Microsoft YaHei"/>
              </a:rPr>
              <a:t>hlediska</a:t>
            </a:r>
            <a:r>
              <a:rPr lang="sk-SK" sz="2177" i="1" dirty="0">
                <a:solidFill>
                  <a:srgbClr val="262626"/>
                </a:solidFill>
                <a:latin typeface="Book Antiqua"/>
                <a:ea typeface="Microsoft YaHei"/>
              </a:rPr>
              <a:t> toho, </a:t>
            </a:r>
            <a:r>
              <a:rPr lang="sk-SK" sz="2177" i="1" dirty="0" err="1">
                <a:solidFill>
                  <a:srgbClr val="262626"/>
                </a:solidFill>
                <a:latin typeface="Book Antiqua"/>
                <a:ea typeface="Microsoft YaHei"/>
              </a:rPr>
              <a:t>co</a:t>
            </a:r>
            <a:r>
              <a:rPr lang="sk-SK" sz="2177" i="1" dirty="0">
                <a:solidFill>
                  <a:srgbClr val="262626"/>
                </a:solidFill>
                <a:latin typeface="Book Antiqua"/>
                <a:ea typeface="Microsoft YaHei"/>
              </a:rPr>
              <a:t> je eticky</a:t>
            </a:r>
          </a:p>
          <a:p>
            <a:pPr algn="just">
              <a:lnSpc>
                <a:spcPct val="100000"/>
              </a:lnSpc>
              <a:buSzPct val="25000"/>
            </a:pPr>
            <a:r>
              <a:rPr lang="sk-SK" sz="2177" i="1" dirty="0">
                <a:solidFill>
                  <a:srgbClr val="262626"/>
                </a:solidFill>
                <a:latin typeface="Book Antiqua"/>
                <a:ea typeface="Microsoft YaHei"/>
              </a:rPr>
              <a:t> a esteticky </a:t>
            </a:r>
            <a:r>
              <a:rPr lang="sk-SK" sz="2177" i="1" dirty="0" err="1">
                <a:solidFill>
                  <a:srgbClr val="262626"/>
                </a:solidFill>
                <a:latin typeface="Book Antiqua"/>
                <a:ea typeface="Microsoft YaHei"/>
              </a:rPr>
              <a:t>správné</a:t>
            </a:r>
            <a:r>
              <a:rPr lang="sk-SK" sz="2177" i="1" dirty="0">
                <a:solidFill>
                  <a:srgbClr val="262626"/>
                </a:solidFill>
                <a:latin typeface="Book Antiqua"/>
                <a:ea typeface="Microsoft YaHei"/>
              </a:rPr>
              <a:t>, </a:t>
            </a:r>
            <a:r>
              <a:rPr lang="sk-SK" sz="2177" i="1" dirty="0" err="1">
                <a:solidFill>
                  <a:srgbClr val="262626"/>
                </a:solidFill>
                <a:latin typeface="Book Antiqua"/>
                <a:ea typeface="Microsoft YaHei"/>
              </a:rPr>
              <a:t>stejně</a:t>
            </a:r>
            <a:r>
              <a:rPr lang="sk-SK" sz="2177" i="1" dirty="0">
                <a:solidFill>
                  <a:srgbClr val="262626"/>
                </a:solidFill>
                <a:latin typeface="Book Antiqua"/>
                <a:ea typeface="Microsoft YaHei"/>
              </a:rPr>
              <a:t> </a:t>
            </a:r>
            <a:r>
              <a:rPr lang="sk-SK" sz="2177" i="1" dirty="0" err="1">
                <a:solidFill>
                  <a:srgbClr val="262626"/>
                </a:solidFill>
                <a:latin typeface="Book Antiqua"/>
                <a:ea typeface="Microsoft YaHei"/>
              </a:rPr>
              <a:t>jako</a:t>
            </a:r>
            <a:r>
              <a:rPr lang="sk-SK" sz="2177" i="1" dirty="0">
                <a:solidFill>
                  <a:srgbClr val="262626"/>
                </a:solidFill>
                <a:latin typeface="Book Antiqua"/>
                <a:ea typeface="Microsoft YaHei"/>
              </a:rPr>
              <a:t> toho, </a:t>
            </a:r>
            <a:r>
              <a:rPr lang="sk-SK" sz="2177" i="1" dirty="0" err="1">
                <a:solidFill>
                  <a:srgbClr val="262626"/>
                </a:solidFill>
                <a:latin typeface="Book Antiqua"/>
                <a:ea typeface="Microsoft YaHei"/>
              </a:rPr>
              <a:t>co</a:t>
            </a:r>
            <a:r>
              <a:rPr lang="sk-SK" sz="2177" i="1" dirty="0">
                <a:solidFill>
                  <a:srgbClr val="262626"/>
                </a:solidFill>
                <a:latin typeface="Book Antiqua"/>
                <a:ea typeface="Microsoft YaHei"/>
              </a:rPr>
              <a:t> je ekonomicky výnosné. </a:t>
            </a:r>
          </a:p>
          <a:p>
            <a:pPr algn="ctr">
              <a:lnSpc>
                <a:spcPct val="100000"/>
              </a:lnSpc>
            </a:pPr>
            <a:endParaRPr lang="sk-SK" sz="2177" i="1" u="sng" dirty="0">
              <a:solidFill>
                <a:srgbClr val="262626"/>
              </a:solidFill>
              <a:latin typeface="Book Antiqua"/>
              <a:ea typeface="Microsoft YaHei"/>
            </a:endParaRPr>
          </a:p>
          <a:p>
            <a:pPr algn="ctr">
              <a:lnSpc>
                <a:spcPct val="100000"/>
              </a:lnSpc>
            </a:pP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Určitá </a:t>
            </a:r>
            <a:r>
              <a:rPr lang="sk-SK" sz="2177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věc</a:t>
            </a: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 je </a:t>
            </a:r>
            <a:r>
              <a:rPr lang="sk-SK" sz="2177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správná</a:t>
            </a: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, </a:t>
            </a:r>
            <a:r>
              <a:rPr lang="sk-SK" sz="2177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když</a:t>
            </a: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 </a:t>
            </a:r>
            <a:r>
              <a:rPr lang="sk-SK" sz="2177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směřuje</a:t>
            </a: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k </a:t>
            </a:r>
            <a:r>
              <a:rPr lang="sk-SK" sz="2177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zachování</a:t>
            </a: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 integrity, </a:t>
            </a:r>
          </a:p>
          <a:p>
            <a:pPr algn="ctr">
              <a:lnSpc>
                <a:spcPct val="100000"/>
              </a:lnSpc>
            </a:pP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stability a krásy biotického </a:t>
            </a:r>
            <a:r>
              <a:rPr lang="sk-SK" sz="2177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společenství</a:t>
            </a: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. </a:t>
            </a:r>
          </a:p>
          <a:p>
            <a:pPr algn="ctr">
              <a:lnSpc>
                <a:spcPct val="100000"/>
              </a:lnSpc>
            </a:pPr>
            <a:r>
              <a:rPr lang="sk-SK" sz="2177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Směřuje</a:t>
            </a: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-li </a:t>
            </a:r>
            <a:r>
              <a:rPr lang="sk-SK" sz="2177" i="1" u="sng" dirty="0" err="1">
                <a:solidFill>
                  <a:srgbClr val="262626"/>
                </a:solidFill>
                <a:latin typeface="Book Antiqua"/>
                <a:ea typeface="Microsoft YaHei"/>
              </a:rPr>
              <a:t>jinam</a:t>
            </a:r>
            <a:r>
              <a:rPr lang="sk-SK" sz="2177" i="1" u="sng" dirty="0">
                <a:solidFill>
                  <a:srgbClr val="262626"/>
                </a:solidFill>
                <a:latin typeface="Book Antiqua"/>
                <a:ea typeface="Microsoft YaHei"/>
              </a:rPr>
              <a:t>, je špatná.</a:t>
            </a:r>
          </a:p>
          <a:p>
            <a:pPr algn="ctr">
              <a:lnSpc>
                <a:spcPct val="100000"/>
              </a:lnSpc>
            </a:pPr>
            <a:endParaRPr lang="sk-SK" sz="2177" i="1" u="sng" dirty="0">
              <a:solidFill>
                <a:srgbClr val="262626"/>
              </a:solidFill>
              <a:latin typeface="Book Antiqua"/>
              <a:ea typeface="Microsoft YaHei"/>
            </a:endParaRPr>
          </a:p>
          <a:p>
            <a:pPr algn="ctr">
              <a:lnSpc>
                <a:spcPct val="100000"/>
              </a:lnSpc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Leopold, A.: Etika Země. FČ 39, 1991/6, str. 1025</a:t>
            </a:r>
            <a:endParaRPr lang="sk-SK" sz="2177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>
                <a:solidFill>
                  <a:srgbClr val="262626"/>
                </a:solidFill>
                <a:latin typeface="Book Antiqua"/>
                <a:ea typeface="Microsoft YaHei"/>
              </a:rPr>
              <a:t>Ekocentrismus</a:t>
            </a:r>
            <a:r>
              <a:rPr lang="sk-SK" dirty="0">
                <a:solidFill>
                  <a:srgbClr val="262626"/>
                </a:solidFill>
                <a:latin typeface="Book Antiqua"/>
                <a:ea typeface="Microsoft YaHei"/>
              </a:rPr>
              <a:t> </a:t>
            </a:r>
            <a:endParaRPr lang="sk-SK" dirty="0"/>
          </a:p>
        </p:txBody>
      </p:sp>
      <p:pic>
        <p:nvPicPr>
          <p:cNvPr id="2050" name="Picture 2" descr="http://www.porubka.esy.es/fond_imgs/297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760" y="2278386"/>
            <a:ext cx="2384890" cy="339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075933" y="6136111"/>
            <a:ext cx="4571040" cy="3715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907"/>
              <a:t>http://www.porubka.esy.es/index.php?se=detail&amp;prc=2970&amp;autor=Aldo%20Leopold&amp;nazov=Obr%C3%A1zky%20z%20chatr%C4%8De</a:t>
            </a:r>
            <a:endParaRPr lang="sk-SK" sz="907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045E214-ADC7-F56C-03BD-6C996EB1D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447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F17037-41DD-92B3-88A7-1892943F6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75" t="24652" r="37750" b="13482"/>
          <a:stretch/>
        </p:blipFill>
        <p:spPr>
          <a:xfrm>
            <a:off x="1367116" y="457200"/>
            <a:ext cx="945776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69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C1D01-F9BD-B390-8544-083C9755C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Ekocentrický</a:t>
            </a:r>
            <a:r>
              <a:rPr lang="cs-CZ" dirty="0"/>
              <a:t> princip odpovědnosti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2EE2F4-DD29-00AB-FE5C-E20CB0AD3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Narušení jedné vazby má vždy vliv na další (jedná se o řetězce vztahů, které tvoří systémy). </a:t>
            </a:r>
          </a:p>
          <a:p>
            <a:pPr marL="0" indent="0">
              <a:buNone/>
            </a:pPr>
            <a:r>
              <a:rPr lang="cs-CZ" dirty="0"/>
              <a:t>→Zvířata v lesích a přírodě můžeme lovit či jinak regulovat, pokud tyto vztahy nenarušujeme a neničíme </a:t>
            </a:r>
          </a:p>
          <a:p>
            <a:pPr marL="0" indent="0">
              <a:buNone/>
            </a:pPr>
            <a:r>
              <a:rPr lang="cs-CZ" dirty="0"/>
              <a:t>→ pokud neohrožujeme ekosystémy, fungující celky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Další </a:t>
            </a:r>
            <a:r>
              <a:rPr lang="cs-CZ" dirty="0" err="1"/>
              <a:t>ekocentrické</a:t>
            </a:r>
            <a:r>
              <a:rPr lang="cs-CZ" dirty="0"/>
              <a:t> koncepty: evoluční ontologie (</a:t>
            </a:r>
            <a:r>
              <a:rPr lang="cs-CZ" dirty="0" err="1"/>
              <a:t>Šmajs</a:t>
            </a:r>
            <a:r>
              <a:rPr lang="cs-CZ" dirty="0"/>
              <a:t>), hypotéza Gaia (</a:t>
            </a:r>
            <a:r>
              <a:rPr lang="cs-CZ" dirty="0" err="1"/>
              <a:t>Lovelock</a:t>
            </a:r>
            <a:r>
              <a:rPr lang="cs-CZ" dirty="0"/>
              <a:t>), etika Země (Leopold, </a:t>
            </a:r>
            <a:r>
              <a:rPr lang="cs-CZ" dirty="0" err="1"/>
              <a:t>Callicott</a:t>
            </a:r>
            <a:r>
              <a:rPr lang="cs-CZ" dirty="0"/>
              <a:t>), a 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A2F3AD-2A24-EF3D-CD14-61841A49C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49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B290D-CC39-0DAD-6024-3A018C53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Evoluční ontologie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F1C36F-6A26-09C1-38C2-DB6652816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Svět kolem nás - původní (přírodní) a umělý (kulturní)</a:t>
            </a:r>
          </a:p>
          <a:p>
            <a:r>
              <a:rPr lang="cs-CZ" dirty="0"/>
              <a:t>Kulturní vzniká vždy na úkor přírodního (devastace) </a:t>
            </a:r>
          </a:p>
          <a:p>
            <a:r>
              <a:rPr lang="cs-CZ" dirty="0"/>
              <a:t>Člověk nemůže za ekologickou krizi</a:t>
            </a:r>
          </a:p>
          <a:p>
            <a:r>
              <a:rPr lang="cs-CZ" dirty="0"/>
              <a:t>Ekologickou krizí ale není ohrožena příroda ale kultura</a:t>
            </a:r>
          </a:p>
          <a:p>
            <a:r>
              <a:rPr lang="cs-CZ" dirty="0"/>
              <a:t>Naší odpovědností – změnit protipřírodní kulturu na </a:t>
            </a:r>
            <a:r>
              <a:rPr lang="cs-CZ" dirty="0" err="1"/>
              <a:t>biofilní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F444C5-48E6-F7EE-46A4-30406760E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055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2237" y="445061"/>
            <a:ext cx="8096428" cy="731109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Evoluční  </a:t>
            </a:r>
            <a:r>
              <a:rPr lang="sk-SK" dirty="0" err="1"/>
              <a:t>ontologie</a:t>
            </a:r>
            <a:br>
              <a:rPr lang="sk-SK" dirty="0"/>
            </a:b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1939555" y="5593271"/>
            <a:ext cx="667562" cy="1145009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4098" name="Picture 2" descr="http://www.pro.sk/ustava-zeme/knihy/big/ustava-z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90" y="1524489"/>
            <a:ext cx="3478875" cy="48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s.muni.cz/do/rect/nakladatelstvi/publikace/27461475/7294-458-Ob-V.jpg">
            <a:extLst>
              <a:ext uri="{FF2B5EF4-FFF2-40B4-BE49-F238E27FC236}">
                <a16:creationId xmlns:a16="http://schemas.microsoft.com/office/drawing/2014/main" id="{EAEABFB9-1B7D-4DF1-8253-F1CB65E32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89" y="1524489"/>
            <a:ext cx="3283576" cy="51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1A43430-91A9-08E8-62C6-6409FD292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079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272BE1-514F-CD1F-25D1-2E5F00AC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99" y="752560"/>
            <a:ext cx="5052369" cy="1035781"/>
          </a:xfrm>
        </p:spPr>
        <p:txBody>
          <a:bodyPr anchor="ctr">
            <a:normAutofit/>
          </a:bodyPr>
          <a:lstStyle/>
          <a:p>
            <a:r>
              <a:rPr lang="cs-CZ" sz="3600" dirty="0"/>
              <a:t>Ekocentrismus v médiích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0F1A8B-60FB-6C37-8075-31CC06BFD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92" y="2524721"/>
            <a:ext cx="6057127" cy="3677123"/>
          </a:xfrm>
        </p:spPr>
        <p:txBody>
          <a:bodyPr anchor="ctr">
            <a:noAutofit/>
          </a:bodyPr>
          <a:lstStyle/>
          <a:p>
            <a:r>
              <a:rPr lang="cs-CZ" sz="1800" dirty="0"/>
              <a:t>2030 konec amazonského deštného pralesa - sója, dřevo </a:t>
            </a:r>
          </a:p>
          <a:p>
            <a:r>
              <a:rPr lang="cs-CZ" sz="1800" dirty="0"/>
              <a:t>katastrofální úbytek druhů, biologická rozmanitost, změna na savanu - změna koloběhu vody na Zemi </a:t>
            </a:r>
          </a:p>
          <a:p>
            <a:r>
              <a:rPr lang="cs-CZ" sz="1800" dirty="0"/>
              <a:t>2030 - tání Arktidy - další oteplování - vymírání živočichů</a:t>
            </a:r>
          </a:p>
          <a:p>
            <a:r>
              <a:rPr lang="cs-CZ" sz="1800" dirty="0"/>
              <a:t>2040 - tání/rozmrazování permafrostu (Sibiř) - uvolňování metanu - skleníkového plynu – oteplování</a:t>
            </a:r>
          </a:p>
          <a:p>
            <a:r>
              <a:rPr lang="cs-CZ" sz="1800" dirty="0"/>
              <a:t>2050 - vymírání korálů v oceánech (teplo, kyselé prostředí - poušť), populace ryb žijících u dna</a:t>
            </a:r>
          </a:p>
          <a:p>
            <a:r>
              <a:rPr lang="cs-CZ" sz="1800" dirty="0"/>
              <a:t>2080 zemědělská krize - vyčerpání půdy + vymizení opylujícího hmyzu</a:t>
            </a:r>
          </a:p>
          <a:p>
            <a:r>
              <a:rPr lang="cs-CZ" sz="1800" dirty="0"/>
              <a:t>2100 - planeta se oteplí o 4 stupně - 6. hromadné vymírání druhů, nárůst uprchlíků</a:t>
            </a:r>
          </a:p>
          <a:p>
            <a:r>
              <a:rPr lang="cs-CZ" sz="1800" dirty="0"/>
              <a:t>Poslední generace lidí na Zemi? (2020-2100)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strom&#10;&#10;Popis byl vytvořen automaticky">
            <a:extLst>
              <a:ext uri="{FF2B5EF4-FFF2-40B4-BE49-F238E27FC236}">
                <a16:creationId xmlns:a16="http://schemas.microsoft.com/office/drawing/2014/main" id="{3DFC5848-4E30-7575-DD5C-5E3D4C7A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93" y="2359195"/>
            <a:ext cx="4223252" cy="219989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EDBF5704-8A34-BB15-2B2A-364BCBBB6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419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BD61B0-AEDA-E2A8-8CE6-4B7F3AE1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Černobyl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, Život na naší planetě, 2020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4E6DD4-0BC7-74C5-C14A-6F41FE3276C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Vrátit přírodě území – ona je zase zaplní…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424309-D56F-7B83-3842-E9E9F1110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6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6943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808AAD-5194-DFB6-1897-F58B149B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7" y="386930"/>
            <a:ext cx="10886443" cy="1188950"/>
          </a:xfrm>
        </p:spPr>
        <p:txBody>
          <a:bodyPr anchor="b">
            <a:normAutofit/>
          </a:bodyPr>
          <a:lstStyle/>
          <a:p>
            <a:pPr algn="ctr"/>
            <a:r>
              <a:rPr lang="cs-CZ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Příroda jako předmět práva</a:t>
            </a:r>
            <a:br>
              <a:rPr lang="cs-CZ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sz="3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0409CE-CBE3-47BD-81DA-63D9521C1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 fontScale="92500" lnSpcReduction="10000"/>
          </a:bodyPr>
          <a:lstStyle/>
          <a:p>
            <a:endParaRPr lang="cs-CZ" sz="17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Není neobvyklým jevem </a:t>
            </a:r>
          </a:p>
          <a:p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 ekvádorské ústavě (2008) </a:t>
            </a:r>
            <a:r>
              <a:rPr lang="cs-CZ" sz="17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pojetí životního prostředí jako Matky Země –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Pachamamy</a:t>
            </a:r>
            <a:endParaRPr lang="cs-CZ" sz="17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zaručena její úcta, existence, obnova jejích cyklů, struktury, evolučních procesů, stát je povinen uplatňovat preventivní opatření a zákazy</a:t>
            </a:r>
          </a:p>
          <a:p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Práva Matky Země - prohlášena za veřejný zájem zákonem v Bolívii (2010)</a:t>
            </a:r>
          </a:p>
          <a:p>
            <a:r>
              <a:rPr lang="cs-CZ" sz="17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ěkteré přírodní oblasti prohlášeny za předmět práv - v dohodě mezi Novým Zélandem a Maorskými kmeny (2012)</a:t>
            </a:r>
          </a:p>
          <a:p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 Belize v 2012 získal korálový útes  nárok na náhradu škody a obnovu do původního stavu</a:t>
            </a:r>
          </a:p>
          <a:p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 Indii v roce 2012 Nejvyšší soud neuznal nadřazenost lidských zájmů nad ochranou životního prostředí, ale naopak uznal přírodní zájmy jako nezávislé </a:t>
            </a:r>
          </a:p>
          <a:p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Vomáčka 2015, 31-37;</a:t>
            </a:r>
            <a:endParaRPr lang="cs-CZ" sz="17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04D3AA-0233-7896-A64E-866F8C901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069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57DAF2-6FE3-679B-FF26-5E93DA4D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200"/>
              <a:t>Antropocentrický princip odpovědnosti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8FA09-E33C-9784-5C26-FA25C3CF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200" dirty="0"/>
              <a:t>V 1979 Hans Jonas: </a:t>
            </a:r>
            <a:r>
              <a:rPr lang="cs-CZ" sz="2200" b="1" dirty="0"/>
              <a:t>Princip odpovědnosti. Pokus o etiku pro technologickou civilizaci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„Jednej tak,  aby účinky tvého jednání byly slučitelné s pokračováním vpravdě lidského života na Zemi." (Jonas, 1997,  35)</a:t>
            </a:r>
          </a:p>
          <a:p>
            <a:endParaRPr lang="cs-CZ" sz="2200" dirty="0"/>
          </a:p>
          <a:p>
            <a:r>
              <a:rPr lang="cs-CZ" sz="2200" dirty="0"/>
              <a:t>Jednat tak, aby důsledky činnosti nepůsobily ničivě na budoucí možnost takového života </a:t>
            </a:r>
          </a:p>
          <a:p>
            <a:r>
              <a:rPr lang="cs-CZ" sz="2200" dirty="0"/>
              <a:t>Neohrožovat podmínky neomezeného trvání lidstva na Zemi</a:t>
            </a:r>
          </a:p>
          <a:p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2FB73D-D8DA-6ED2-809C-37084C005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277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1909EE-A8DC-9BEA-0A5B-0369A758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800"/>
              <a:t>Odpovědnost z vnitřní povinnosti 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30DA0-487C-396D-B305-854FC740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endParaRPr lang="cs-CZ" sz="2200"/>
          </a:p>
          <a:p>
            <a:r>
              <a:rPr lang="cs-CZ" sz="2200"/>
              <a:t>Kvůli něčemu, co ještě není</a:t>
            </a:r>
          </a:p>
          <a:p>
            <a:r>
              <a:rPr lang="cs-CZ" sz="2200"/>
              <a:t>Odpovědnost je svou povahou nereciproční - budoucí generace nám to nevrátí</a:t>
            </a:r>
          </a:p>
          <a:p>
            <a:r>
              <a:rPr lang="cs-CZ" sz="2200"/>
              <a:t>Etika budoucnosti</a:t>
            </a:r>
          </a:p>
          <a:p>
            <a:endParaRPr lang="cs-CZ" sz="2200"/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2198259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D1822E-42ED-06D0-D9F1-C44F566D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dirty="0"/>
              <a:t>Odpovědnost – </a:t>
            </a:r>
            <a:r>
              <a:rPr lang="cs-CZ"/>
              <a:t>znovuovládnutí</a:t>
            </a:r>
            <a:r>
              <a:rPr lang="cs-CZ" dirty="0"/>
              <a:t> techniky </a:t>
            </a:r>
            <a:endParaRPr lang="cs-CZ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CD7E3-AD16-9246-E193-934672153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/>
              <a:t>Již je zřejmý destruktivní účinek technologií a techniky</a:t>
            </a:r>
          </a:p>
          <a:p>
            <a:pPr marL="0" indent="0">
              <a:buNone/>
            </a:pPr>
            <a:r>
              <a:rPr lang="cs-CZ" sz="1700"/>
              <a:t>Technický rozvoj se stále více udržuje sám - je samospásnou hnací silou - mimo kontrolu</a:t>
            </a:r>
          </a:p>
          <a:p>
            <a:pPr marL="0" indent="0">
              <a:buNone/>
            </a:pPr>
            <a:r>
              <a:rPr lang="cs-CZ" sz="1700"/>
              <a:t>Technický pokrok chytil člověka do pasti - nastražuje past sám na sebe</a:t>
            </a:r>
          </a:p>
          <a:p>
            <a:pPr marL="0" indent="0">
              <a:buNone/>
            </a:pPr>
            <a:r>
              <a:rPr lang="cs-CZ" sz="1700"/>
              <a:t>Řešení - proměna podstaty strategie lidského jednání</a:t>
            </a:r>
          </a:p>
          <a:p>
            <a:pPr marL="0" indent="0">
              <a:buNone/>
            </a:pPr>
            <a:r>
              <a:rPr lang="cs-CZ" sz="1700"/>
              <a:t>Tři fáze moci člověka:</a:t>
            </a:r>
          </a:p>
          <a:p>
            <a:pPr marL="0" indent="0">
              <a:buNone/>
            </a:pPr>
            <a:r>
              <a:rPr lang="cs-CZ" sz="1700"/>
              <a:t>Moc člověka prostřednictvím techniky na přírodu</a:t>
            </a:r>
          </a:p>
          <a:p>
            <a:pPr marL="0" indent="0">
              <a:buNone/>
            </a:pPr>
            <a:r>
              <a:rPr lang="cs-CZ" sz="1700"/>
              <a:t>Bez-moc: moc samočinné (neomezené) techniky - člověk je pouze "objektem" techniky </a:t>
            </a:r>
          </a:p>
          <a:p>
            <a:pPr marL="0" indent="0">
              <a:buNone/>
            </a:pPr>
            <a:r>
              <a:rPr lang="cs-CZ" sz="1700"/>
              <a:t>Moc člověka - opětovné ovládnutí technologie - odpovědným jednáním (nutná reflexe ohrožení lidské civilizace)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FC5820-8F33-57E4-DBA5-398FBCD40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498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AFFAB3-FDA8-56A7-AE9A-3165D05A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800"/>
              <a:t>Ekologické problémy s technikou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742AAB-5236-2CD8-A777-CCC818968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cs-CZ" sz="1700" dirty="0"/>
              <a:t>Komerční web: kalkulace </a:t>
            </a:r>
            <a:r>
              <a:rPr lang="cs-CZ" sz="1700" dirty="0" err="1"/>
              <a:t>stand</a:t>
            </a:r>
            <a:r>
              <a:rPr lang="cs-CZ" sz="1700" dirty="0"/>
              <a:t> by režimu za rok: </a:t>
            </a:r>
            <a:r>
              <a:rPr lang="cs-CZ" sz="1700" b="0" dirty="0">
                <a:effectLst/>
              </a:rPr>
              <a:t>604 kWh ročně, cca 2500 Kč</a:t>
            </a:r>
            <a:r>
              <a:rPr lang="cs-CZ" sz="1700" dirty="0"/>
              <a:t> </a:t>
            </a:r>
          </a:p>
          <a:p>
            <a:r>
              <a:rPr lang="cs-CZ" sz="1700" dirty="0"/>
              <a:t>USB šetrnější než virtuální disky (stovky krát), odesílání dat přes 4G 500x víc energie než přes wifi (</a:t>
            </a:r>
            <a:r>
              <a:rPr lang="cs-CZ" sz="1700" dirty="0" err="1"/>
              <a:t>Bowles</a:t>
            </a:r>
            <a:r>
              <a:rPr lang="cs-CZ" sz="1700" dirty="0"/>
              <a:t>, 2020, 187)</a:t>
            </a:r>
          </a:p>
          <a:p>
            <a:r>
              <a:rPr lang="cs-CZ" sz="1700" dirty="0"/>
              <a:t>Granty a dotace: nákupy ton železa</a:t>
            </a:r>
          </a:p>
          <a:p>
            <a:r>
              <a:rPr lang="cs-CZ" sz="1700" dirty="0"/>
              <a:t>Finanční zdroje (nákupy, akcie-fondy, reklama)</a:t>
            </a:r>
          </a:p>
          <a:p>
            <a:pPr lvl="1"/>
            <a:r>
              <a:rPr lang="cs-CZ" sz="1700" dirty="0"/>
              <a:t>Každá bitcoinová transakce hodnotu 437kg/CO2  (hodnota spotřeby 30 amerických domácností denně) (</a:t>
            </a:r>
            <a:r>
              <a:rPr lang="cs-CZ" sz="1700" dirty="0" err="1"/>
              <a:t>Bowles</a:t>
            </a:r>
            <a:r>
              <a:rPr lang="cs-CZ" sz="1700" dirty="0"/>
              <a:t>, 2020, 189) </a:t>
            </a:r>
          </a:p>
          <a:p>
            <a:r>
              <a:rPr lang="cs-CZ" sz="1700" dirty="0"/>
              <a:t>70</a:t>
            </a:r>
            <a:r>
              <a:rPr lang="en-US" sz="1700" dirty="0"/>
              <a:t>% </a:t>
            </a:r>
            <a:r>
              <a:rPr lang="cs-CZ" sz="1700" dirty="0"/>
              <a:t> celosvětového internetového provozu soustředěn v okresu </a:t>
            </a:r>
            <a:r>
              <a:rPr lang="cs-CZ" sz="1700" dirty="0" err="1"/>
              <a:t>Loudoun</a:t>
            </a:r>
            <a:r>
              <a:rPr lang="cs-CZ" sz="1700" dirty="0"/>
              <a:t> (Virginia) – k pohánění datových center – nečistá energie (</a:t>
            </a:r>
            <a:r>
              <a:rPr lang="cs-CZ" sz="1700" dirty="0" err="1"/>
              <a:t>Greenspeace</a:t>
            </a:r>
            <a:r>
              <a:rPr lang="cs-CZ" sz="1700" dirty="0"/>
              <a:t>, </a:t>
            </a:r>
            <a:r>
              <a:rPr lang="cs-CZ" sz="1700" dirty="0" err="1"/>
              <a:t>Bowles</a:t>
            </a:r>
            <a:r>
              <a:rPr lang="cs-CZ" sz="1700" dirty="0"/>
              <a:t>, 2020) </a:t>
            </a:r>
          </a:p>
          <a:p>
            <a:r>
              <a:rPr lang="cs-CZ" sz="1700" dirty="0"/>
              <a:t>Aktualizace – zastarávání techniky (a naopak)</a:t>
            </a:r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pPr marL="0" indent="0">
              <a:buNone/>
            </a:pPr>
            <a:endParaRPr lang="cs-CZ" sz="1700" dirty="0"/>
          </a:p>
          <a:p>
            <a:endParaRPr lang="cs-CZ" sz="1700" dirty="0"/>
          </a:p>
          <a:p>
            <a:endParaRPr lang="cs-CZ" sz="1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0C7AA4-AE6D-D015-426E-CA45CB81E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56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ustralia ekologicí aktivisti Warhol Protest">
            <a:extLst>
              <a:ext uri="{FF2B5EF4-FFF2-40B4-BE49-F238E27FC236}">
                <a16:creationId xmlns:a16="http://schemas.microsoft.com/office/drawing/2014/main" id="{E14157F2-67D2-A7AD-1B89-04129E0FE6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" y="457200"/>
            <a:ext cx="10566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16C22D-55E9-212A-8E7D-1F4A0660E136}"/>
              </a:ext>
            </a:extLst>
          </p:cNvPr>
          <p:cNvSpPr txBox="1"/>
          <p:nvPr/>
        </p:nvSpPr>
        <p:spPr>
          <a:xfrm>
            <a:off x="6437451" y="57409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Foto: SITA/AP, Eric Risberg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677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C6F034-352D-21DF-3BCD-0E413BB0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/>
              <a:t>Škodlivé účinky na zdraví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66BF90-ADFF-D480-D7EB-B5D85B093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" b="40971"/>
          <a:stretch/>
        </p:blipFill>
        <p:spPr>
          <a:xfrm>
            <a:off x="1333997" y="2524715"/>
            <a:ext cx="3752873" cy="371424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71761-8B59-48C3-F25F-5330DA700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1600"/>
              <a:t>Již dnes jednoznačná příčina krátkozrakosti u mladých lidí – IT </a:t>
            </a:r>
          </a:p>
          <a:p>
            <a:r>
              <a:rPr lang="cs-CZ" sz="1600"/>
              <a:t>V roce 2050 bude téměř polovina světové populace trpět na krátkozrakost (každému desátému ztráta zraku) – příčinou používání smartfonů (během vývoje očí u dětí, které rostou) </a:t>
            </a:r>
          </a:p>
          <a:p>
            <a:r>
              <a:rPr lang="cs-CZ" sz="1600"/>
              <a:t>Přibírání na váze a obezita – špatné stravování a vysoká míra používání obrazových médií – zdvojnásobení za posledních 30 let…</a:t>
            </a:r>
          </a:p>
          <a:p>
            <a:r>
              <a:rPr lang="cs-CZ" sz="1600"/>
              <a:t>Oslabování paměti, myšlení, prostorové orientace, </a:t>
            </a:r>
          </a:p>
          <a:p>
            <a:pPr marL="0" indent="0">
              <a:buNone/>
            </a:pPr>
            <a:r>
              <a:rPr lang="cs-CZ" sz="1600"/>
              <a:t>Spitzer, Manfred: Digitální demence, Kybernemoc, Kyber a eko</a:t>
            </a:r>
          </a:p>
          <a:p>
            <a:endParaRPr lang="cs-CZ" sz="1600"/>
          </a:p>
          <a:p>
            <a:endParaRPr lang="cs-CZ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831D63-E74A-5DEE-BF45-29BC04869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436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ADF7E4-8C01-EE00-7C8D-43F70B71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/>
              <a:t>Sociální a psychologické problémy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CBD40F-02B5-D6A6-EB99-E69D12E5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3" t="38222" r="38667" b="29926"/>
          <a:stretch/>
        </p:blipFill>
        <p:spPr>
          <a:xfrm>
            <a:off x="748678" y="2524715"/>
            <a:ext cx="4923511" cy="371424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7DB60B-7192-1BC4-D3D1-0CC24D04F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1400"/>
              <a:t>Podpora vojen a diktatur kvůli nové technice a obchodu</a:t>
            </a:r>
          </a:p>
          <a:p>
            <a:pPr lvl="1"/>
            <a:r>
              <a:rPr lang="cs-CZ" sz="1400"/>
              <a:t> Nepřehledné schéma obchodu s drahými kovy (Kongo</a:t>
            </a:r>
          </a:p>
          <a:p>
            <a:r>
              <a:rPr lang="cs-CZ" sz="1400"/>
              <a:t>The Social Dilemma, 2020</a:t>
            </a:r>
          </a:p>
          <a:p>
            <a:pPr lvl="1"/>
            <a:r>
              <a:rPr lang="cs-CZ" sz="1400"/>
              <a:t>kvůli reklamě je jsou užívatelům nabízeny další možnosti aktivity, např. další konspirační teorie</a:t>
            </a:r>
          </a:p>
          <a:p>
            <a:r>
              <a:rPr lang="cs-CZ" sz="1400" i="1"/>
              <a:t>Když to neudělám já, udělá to někdo jiný…(</a:t>
            </a:r>
            <a:r>
              <a:rPr lang="cs-CZ" sz="1400"/>
              <a:t>dilemata dizajnérů, programátorů, manažerů, atd.) (např. problém lepší navigace – zneužití ve vojenském průmyslu, softvér na rozpoznávání obličejů – zneužití vůči menšinám, diktatury, atd.)</a:t>
            </a:r>
          </a:p>
          <a:p>
            <a:r>
              <a:rPr lang="cs-CZ" sz="1400"/>
              <a:t>Nespravedlivá výměna dat (obr.: Bowles, 2020, 56)</a:t>
            </a:r>
          </a:p>
          <a:p>
            <a:r>
              <a:rPr lang="cs-CZ" sz="1400"/>
              <a:t>Odcizení (sebe, přírodě, ostatním) (Fromm)</a:t>
            </a:r>
          </a:p>
          <a:p>
            <a:r>
              <a:rPr lang="cs-CZ" sz="1400"/>
              <a:t>Další?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B44CA1-0D1F-2DF3-41ED-E35B46FF1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736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35AAF9-B6DF-0E0B-A17D-6BF5328C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 dirty="0"/>
              <a:t>Který </a:t>
            </a:r>
            <a:r>
              <a:rPr lang="cs-CZ" sz="3600" dirty="0" err="1"/>
              <a:t>softvér</a:t>
            </a:r>
            <a:r>
              <a:rPr lang="cs-CZ" sz="3600" dirty="0"/>
              <a:t>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B07BB-FB33-5509-AF8D-FB3EF831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cs-CZ" sz="1800" dirty="0"/>
              <a:t>Počítadlo </a:t>
            </a:r>
          </a:p>
          <a:p>
            <a:r>
              <a:rPr lang="cs-CZ" sz="1800" dirty="0"/>
              <a:t>Tank </a:t>
            </a:r>
          </a:p>
          <a:p>
            <a:r>
              <a:rPr lang="cs-CZ" sz="1800" dirty="0"/>
              <a:t>Rytíř 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651BAA-9C06-0ACF-73EF-2053C1C76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2" t="17480" r="23509" b="10671"/>
          <a:stretch/>
        </p:blipFill>
        <p:spPr>
          <a:xfrm>
            <a:off x="5777455" y="1228725"/>
            <a:ext cx="5798012" cy="41778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D6EB1C-51D1-8FD5-9060-29AED3BAB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95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B33354-5302-409E-90BF-4E7A98AFB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EF4D93-B881-1D1C-1D03-5C69D701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165014"/>
            <a:ext cx="3796306" cy="4666206"/>
          </a:xfrm>
        </p:spPr>
        <p:txBody>
          <a:bodyPr anchor="ctr">
            <a:normAutofit/>
          </a:bodyPr>
          <a:lstStyle/>
          <a:p>
            <a:r>
              <a:rPr lang="cs-CZ" sz="4800"/>
              <a:t>Shrnutí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86DC2-D3F4-85B7-52B5-779498DB5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0" y="1165014"/>
            <a:ext cx="5625253" cy="4666206"/>
          </a:xfrm>
        </p:spPr>
        <p:txBody>
          <a:bodyPr anchor="ctr">
            <a:normAutofit/>
          </a:bodyPr>
          <a:lstStyle/>
          <a:p>
            <a:r>
              <a:rPr lang="cs-CZ" sz="1900"/>
              <a:t>Technosféra: </a:t>
            </a:r>
          </a:p>
          <a:p>
            <a:pPr marL="0" indent="0">
              <a:buNone/>
            </a:pPr>
            <a:r>
              <a:rPr lang="cs-CZ" sz="1900"/>
              <a:t>Technika – technologie – korporace – uživatel – trh - energie - suroviny </a:t>
            </a:r>
          </a:p>
          <a:p>
            <a:pPr marL="0" indent="0">
              <a:buNone/>
            </a:pPr>
            <a:r>
              <a:rPr lang="cs-CZ" sz="1900"/>
              <a:t>Proces, entita, který nikdo neovládá</a:t>
            </a:r>
          </a:p>
          <a:p>
            <a:pPr marL="0" indent="0">
              <a:buNone/>
            </a:pPr>
            <a:endParaRPr lang="cs-CZ" sz="1900"/>
          </a:p>
          <a:p>
            <a:pPr marL="0" indent="0">
              <a:buNone/>
            </a:pPr>
            <a:r>
              <a:rPr lang="cs-CZ" sz="1900"/>
              <a:t>Odpovědnost: </a:t>
            </a:r>
          </a:p>
          <a:p>
            <a:r>
              <a:rPr lang="cs-CZ" sz="1900"/>
              <a:t>Princip předběžné opatrnosti (viz Otevřený dopis proti GPT 4, nikdo umělé mysle nedokáže kontrolovat). </a:t>
            </a:r>
          </a:p>
          <a:p>
            <a:r>
              <a:rPr lang="cs-CZ" sz="1900"/>
              <a:t>Skepticismus, ovládnutí své techniky, čistá energie</a:t>
            </a:r>
          </a:p>
          <a:p>
            <a:r>
              <a:rPr lang="cs-CZ" sz="1900"/>
              <a:t>Osobní zdraví, sociální zdraví</a:t>
            </a:r>
          </a:p>
          <a:p>
            <a:pPr marL="0" indent="0">
              <a:buNone/>
            </a:pPr>
            <a:endParaRPr lang="cs-CZ" sz="1900"/>
          </a:p>
          <a:p>
            <a:pPr marL="0" indent="0">
              <a:buNone/>
            </a:pPr>
            <a:r>
              <a:rPr lang="cs-CZ" sz="190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A57AA9-A165-8612-51F2-1471128EE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94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0E86E-455E-4BDF-A31C-5894A12B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Doktor z Afriky… a jeho koncept úcty k životu</a:t>
            </a:r>
            <a:endParaRPr lang="sk-SK" dirty="0"/>
          </a:p>
        </p:txBody>
      </p:sp>
      <p:pic>
        <p:nvPicPr>
          <p:cNvPr id="5" name="Zástupný objekt pre obsah 4" descr="Obrázok, na ktorom je osoba, okno&#10;&#10;Automaticky generovaný popis">
            <a:extLst>
              <a:ext uri="{FF2B5EF4-FFF2-40B4-BE49-F238E27FC236}">
                <a16:creationId xmlns:a16="http://schemas.microsoft.com/office/drawing/2014/main" id="{8766ABD3-7A57-4E05-AF1A-D92FACC9B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70" y="1526366"/>
            <a:ext cx="6946024" cy="4002104"/>
          </a:xfr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7B1D4EE4-85DF-4D0C-95C3-D47370010FB1}"/>
              </a:ext>
            </a:extLst>
          </p:cNvPr>
          <p:cNvSpPr/>
          <p:nvPr/>
        </p:nvSpPr>
        <p:spPr>
          <a:xfrm>
            <a:off x="6423874" y="6045311"/>
            <a:ext cx="324229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33" dirty="0"/>
              <a:t>http://e-obzor.cz/albert-schweitzer/</a:t>
            </a:r>
          </a:p>
        </p:txBody>
      </p:sp>
    </p:spTree>
    <p:extLst>
      <p:ext uri="{BB962C8B-B14F-4D97-AF65-F5344CB8AC3E}">
        <p14:creationId xmlns:p14="http://schemas.microsoft.com/office/powerpoint/2010/main" val="2505189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C0490-3ACB-42AD-8D62-5BE59489E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Etika úcty k životu Alberta </a:t>
            </a:r>
            <a:r>
              <a:rPr lang="sk-SK" dirty="0" err="1"/>
              <a:t>Schweitzera</a:t>
            </a:r>
            <a:r>
              <a:rPr lang="sk-SK" dirty="0"/>
              <a:t>.</a:t>
            </a:r>
            <a:br>
              <a:rPr lang="sk-SK" dirty="0"/>
            </a:br>
            <a:r>
              <a:rPr lang="sk-SK" dirty="0"/>
              <a:t>Biocentrizmus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D14183-7C63-4E0A-A4B8-935A899A4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b="1" dirty="0" err="1"/>
              <a:t>Já</a:t>
            </a:r>
            <a:r>
              <a:rPr lang="sk-SK" b="1" dirty="0"/>
              <a:t> sem život, </a:t>
            </a:r>
            <a:r>
              <a:rPr lang="sk-SK" b="1" dirty="0" err="1"/>
              <a:t>já</a:t>
            </a:r>
            <a:r>
              <a:rPr lang="sk-SK" b="1" dirty="0"/>
              <a:t> chci žít </a:t>
            </a:r>
            <a:r>
              <a:rPr lang="sk-SK" b="1" dirty="0" err="1"/>
              <a:t>uprostřed</a:t>
            </a:r>
            <a:r>
              <a:rPr lang="sk-SK" b="1" dirty="0"/>
              <a:t> života, </a:t>
            </a:r>
            <a:r>
              <a:rPr lang="sk-SK" b="1" dirty="0" err="1"/>
              <a:t>který</a:t>
            </a:r>
            <a:r>
              <a:rPr lang="sk-SK" b="1" dirty="0"/>
              <a:t> chce žít.</a:t>
            </a:r>
          </a:p>
          <a:p>
            <a:pPr marL="0" indent="0">
              <a:buNone/>
            </a:pPr>
            <a:r>
              <a:rPr lang="sk-SK" b="1" dirty="0"/>
              <a:t>(</a:t>
            </a:r>
            <a:r>
              <a:rPr lang="sk-SK" b="1" dirty="0" err="1"/>
              <a:t>všechny</a:t>
            </a:r>
            <a:r>
              <a:rPr lang="sk-SK" b="1" dirty="0"/>
              <a:t> formy života </a:t>
            </a:r>
            <a:r>
              <a:rPr lang="sk-SK" b="1" dirty="0" err="1"/>
              <a:t>jsou</a:t>
            </a:r>
            <a:r>
              <a:rPr lang="sk-SK" b="1" dirty="0"/>
              <a:t> si </a:t>
            </a:r>
            <a:r>
              <a:rPr lang="sk-SK" b="1" dirty="0" err="1"/>
              <a:t>rovny</a:t>
            </a:r>
            <a:r>
              <a:rPr lang="sk-SK" b="1" dirty="0"/>
              <a:t>)</a:t>
            </a:r>
          </a:p>
          <a:p>
            <a:r>
              <a:rPr lang="sk-SK" dirty="0"/>
              <a:t>Tuto </a:t>
            </a:r>
            <a:r>
              <a:rPr lang="sk-SK" dirty="0" err="1"/>
              <a:t>instinktivní</a:t>
            </a:r>
            <a:r>
              <a:rPr lang="sk-SK" dirty="0"/>
              <a:t> vôli k životu si ale musíme </a:t>
            </a:r>
            <a:r>
              <a:rPr lang="sk-SK" dirty="0" err="1"/>
              <a:t>uvědomit</a:t>
            </a:r>
            <a:r>
              <a:rPr lang="sk-SK" dirty="0"/>
              <a:t> a </a:t>
            </a:r>
            <a:r>
              <a:rPr lang="sk-SK" dirty="0" err="1"/>
              <a:t>ujasnit</a:t>
            </a:r>
            <a:r>
              <a:rPr lang="sk-SK" dirty="0"/>
              <a:t>. </a:t>
            </a:r>
            <a:r>
              <a:rPr lang="sk-SK" dirty="0" err="1"/>
              <a:t>Neboť</a:t>
            </a:r>
            <a:r>
              <a:rPr lang="sk-SK" dirty="0"/>
              <a:t> </a:t>
            </a:r>
            <a:r>
              <a:rPr lang="sk-SK" dirty="0" err="1"/>
              <a:t>přitakání</a:t>
            </a:r>
            <a:r>
              <a:rPr lang="sk-SK" dirty="0"/>
              <a:t> životu znamená </a:t>
            </a:r>
            <a:r>
              <a:rPr lang="sk-SK" dirty="0" err="1"/>
              <a:t>prohloubení</a:t>
            </a:r>
            <a:r>
              <a:rPr lang="sk-SK" dirty="0"/>
              <a:t>, </a:t>
            </a:r>
            <a:r>
              <a:rPr lang="sk-SK" dirty="0" err="1"/>
              <a:t>zvroucnění</a:t>
            </a:r>
            <a:r>
              <a:rPr lang="sk-SK" dirty="0"/>
              <a:t> a </a:t>
            </a:r>
            <a:r>
              <a:rPr lang="sk-SK" dirty="0" err="1"/>
              <a:t>vystupňování</a:t>
            </a:r>
            <a:r>
              <a:rPr lang="sk-SK" dirty="0"/>
              <a:t> v</a:t>
            </a:r>
            <a:r>
              <a:rPr lang="cs-CZ" dirty="0" err="1"/>
              <a:t>ůle</a:t>
            </a:r>
            <a:r>
              <a:rPr lang="cs-CZ" dirty="0"/>
              <a:t> k životu. Současně zažívá myslící člověk nutkání projevovat stejnou úctu  veškeré vůli k životu jako své vlastní. Dokáže se vcítit do jiného života a tím rozlišovat mezi dobrem a zlem.</a:t>
            </a:r>
          </a:p>
          <a:p>
            <a:endParaRPr lang="cs-CZ" dirty="0"/>
          </a:p>
          <a:p>
            <a:r>
              <a:rPr lang="cs-CZ" b="1" dirty="0"/>
              <a:t>Dobré</a:t>
            </a:r>
            <a:r>
              <a:rPr lang="cs-CZ" dirty="0"/>
              <a:t> je život udržovat, život podporovat, vývojeschopný život přivádět k jeho nejvyššímu zhodnocení. </a:t>
            </a:r>
          </a:p>
          <a:p>
            <a:r>
              <a:rPr lang="cs-CZ" b="1" dirty="0"/>
              <a:t>Zlé</a:t>
            </a:r>
            <a:r>
              <a:rPr lang="cs-CZ" dirty="0"/>
              <a:t> je život ničit, životu škodit, vývojeschopný život potlačovat. Toto je jedině myslitelný absolutní základ mravnosti.</a:t>
            </a:r>
          </a:p>
          <a:p>
            <a:r>
              <a:rPr lang="cs-CZ" dirty="0"/>
              <a:t>Petr Lotar: Se života a díla Alberta Schweitzera. Primus, Praha, 1995, s. 46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27228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C2E826-FDB8-5E47-FB34-7321E8C3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cs-CZ" sz="4800"/>
              <a:t>Odpovědnost vůči světu mimo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114509-A149-63D3-E5CF-6996BBDB9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24" y="2524892"/>
            <a:ext cx="6986060" cy="3306638"/>
          </a:xfrm>
        </p:spPr>
        <p:txBody>
          <a:bodyPr anchor="ctr">
            <a:noAutofit/>
          </a:bodyPr>
          <a:lstStyle/>
          <a:p>
            <a:r>
              <a:rPr lang="cs-CZ" sz="2000" dirty="0" err="1"/>
              <a:t>shallow</a:t>
            </a:r>
            <a:r>
              <a:rPr lang="cs-CZ" sz="2000" dirty="0"/>
              <a:t> </a:t>
            </a:r>
            <a:r>
              <a:rPr lang="cs-CZ" sz="2000" dirty="0" err="1"/>
              <a:t>ecology</a:t>
            </a:r>
            <a:r>
              <a:rPr lang="cs-CZ" sz="2000" dirty="0"/>
              <a:t>“ (mělká) -  většina ochranářů a zelených</a:t>
            </a:r>
          </a:p>
          <a:p>
            <a:pPr marL="0" indent="0">
              <a:buNone/>
            </a:pPr>
            <a:r>
              <a:rPr lang="cs-CZ" sz="2000" dirty="0"/>
              <a:t>→ boj proti znečišťování, ničení zdrojů; starostlivost o zdraví člověka</a:t>
            </a:r>
          </a:p>
          <a:p>
            <a:r>
              <a:rPr lang="cs-CZ" sz="2000" dirty="0"/>
              <a:t>„</a:t>
            </a:r>
            <a:r>
              <a:rPr lang="cs-CZ" sz="2000" dirty="0" err="1"/>
              <a:t>deep</a:t>
            </a:r>
            <a:r>
              <a:rPr lang="cs-CZ" sz="2000" dirty="0"/>
              <a:t> </a:t>
            </a:r>
            <a:r>
              <a:rPr lang="cs-CZ" sz="2000" dirty="0" err="1"/>
              <a:t>ecology</a:t>
            </a:r>
            <a:r>
              <a:rPr lang="cs-CZ" sz="2000" dirty="0"/>
              <a:t>“   (hlubinná) – přístup spojený s hodnotami a vnitřním přežíváním </a:t>
            </a:r>
          </a:p>
          <a:p>
            <a:pPr marL="0" indent="0">
              <a:buNone/>
            </a:pPr>
            <a:r>
              <a:rPr lang="cs-CZ" sz="2000" dirty="0"/>
              <a:t>→  nejde o  řešení problémů, ale o to, aby vůbec nevznikali </a:t>
            </a:r>
          </a:p>
          <a:p>
            <a:endParaRPr lang="cs-CZ" sz="2000" dirty="0"/>
          </a:p>
          <a:p>
            <a:r>
              <a:rPr lang="cs-CZ" sz="2000" dirty="0"/>
              <a:t>Netřiďme odpad – raději žádný neprodukujme.</a:t>
            </a:r>
          </a:p>
          <a:p>
            <a:r>
              <a:rPr lang="cs-CZ" sz="2000" dirty="0"/>
              <a:t>Nechraňme přírodu, protože je potřebná a užitečná, ale proto, že je</a:t>
            </a:r>
          </a:p>
          <a:p>
            <a:endParaRPr lang="cs-CZ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534E3560-D2C0-292F-1BF1-02D64B366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4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36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2" name="Rectangle 1639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7" name="Nadpis 2">
            <a:extLst>
              <a:ext uri="{FF2B5EF4-FFF2-40B4-BE49-F238E27FC236}">
                <a16:creationId xmlns:a16="http://schemas.microsoft.com/office/drawing/2014/main" id="{DE1CBCD8-28EE-A699-136C-95BC3DF8D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sk-SK" altLang="cs-CZ" sz="5400"/>
              <a:t>Ekonomika dle Naesse</a:t>
            </a:r>
          </a:p>
        </p:txBody>
      </p:sp>
      <p:grpSp>
        <p:nvGrpSpPr>
          <p:cNvPr id="16394" name="Group 1639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6395" name="Rectangle 1639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96" name="Rectangle 1639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98" name="Rectangle 1639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1AE73F6-46C1-F395-93C3-D3CFC716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sk-SK" sz="2400" dirty="0"/>
              <a:t>Ekonomika rastu? </a:t>
            </a:r>
          </a:p>
          <a:p>
            <a:pPr>
              <a:defRPr/>
            </a:pPr>
            <a:r>
              <a:rPr lang="sk-SK" sz="2400" dirty="0"/>
              <a:t>HNP</a:t>
            </a:r>
          </a:p>
          <a:p>
            <a:pPr lvl="1">
              <a:defRPr/>
            </a:pPr>
            <a:r>
              <a:rPr lang="sk-SK" dirty="0" err="1"/>
              <a:t>Není</a:t>
            </a:r>
            <a:r>
              <a:rPr lang="sk-SK" dirty="0"/>
              <a:t> </a:t>
            </a:r>
            <a:r>
              <a:rPr lang="sk-SK" dirty="0" err="1"/>
              <a:t>měřítkem</a:t>
            </a:r>
            <a:r>
              <a:rPr lang="sk-SK" dirty="0"/>
              <a:t> blahobytu – zahrnuje </a:t>
            </a:r>
            <a:r>
              <a:rPr lang="sk-SK" dirty="0" err="1"/>
              <a:t>méně</a:t>
            </a:r>
            <a:r>
              <a:rPr lang="sk-SK" dirty="0"/>
              <a:t> </a:t>
            </a:r>
            <a:r>
              <a:rPr lang="sk-SK" dirty="0" err="1"/>
              <a:t>produktů</a:t>
            </a:r>
            <a:r>
              <a:rPr lang="sk-SK" dirty="0"/>
              <a:t> a </a:t>
            </a:r>
            <a:r>
              <a:rPr lang="sk-SK" dirty="0" err="1"/>
              <a:t>služeb</a:t>
            </a:r>
            <a:r>
              <a:rPr lang="sk-SK" dirty="0"/>
              <a:t>, </a:t>
            </a:r>
            <a:r>
              <a:rPr lang="sk-SK" dirty="0" err="1"/>
              <a:t>jako</a:t>
            </a:r>
            <a:r>
              <a:rPr lang="sk-SK" dirty="0"/>
              <a:t> </a:t>
            </a:r>
            <a:r>
              <a:rPr lang="sk-SK" dirty="0" err="1"/>
              <a:t>používá</a:t>
            </a:r>
            <a:r>
              <a:rPr lang="sk-SK" dirty="0"/>
              <a:t> </a:t>
            </a:r>
            <a:r>
              <a:rPr lang="sk-SK" dirty="0" err="1"/>
              <a:t>průměrný</a:t>
            </a:r>
            <a:r>
              <a:rPr lang="sk-SK" dirty="0"/>
              <a:t> </a:t>
            </a:r>
            <a:r>
              <a:rPr lang="sk-SK" dirty="0" err="1"/>
              <a:t>člověk</a:t>
            </a:r>
            <a:endParaRPr lang="sk-SK" dirty="0"/>
          </a:p>
          <a:p>
            <a:pPr lvl="1">
              <a:defRPr/>
            </a:pPr>
            <a:r>
              <a:rPr lang="sk-SK" dirty="0"/>
              <a:t>Nepoukazuje na </a:t>
            </a:r>
            <a:r>
              <a:rPr lang="sk-SK" dirty="0" err="1"/>
              <a:t>přerozdělení</a:t>
            </a:r>
            <a:r>
              <a:rPr lang="sk-SK" dirty="0"/>
              <a:t> </a:t>
            </a:r>
            <a:r>
              <a:rPr lang="sk-SK" dirty="0" err="1"/>
              <a:t>produktů</a:t>
            </a:r>
            <a:r>
              <a:rPr lang="sk-SK" dirty="0"/>
              <a:t> a </a:t>
            </a:r>
            <a:r>
              <a:rPr lang="sk-SK" dirty="0" err="1"/>
              <a:t>služeb</a:t>
            </a:r>
            <a:endParaRPr lang="sk-SK" dirty="0"/>
          </a:p>
          <a:p>
            <a:pPr lvl="1">
              <a:defRPr/>
            </a:pPr>
            <a:r>
              <a:rPr lang="sk-SK" dirty="0"/>
              <a:t>Nezachycuje odpracovaný čas, </a:t>
            </a:r>
            <a:r>
              <a:rPr lang="sk-SK" dirty="0" err="1"/>
              <a:t>likvidaci</a:t>
            </a:r>
            <a:r>
              <a:rPr lang="sk-SK" dirty="0"/>
              <a:t> </a:t>
            </a:r>
            <a:r>
              <a:rPr lang="sk-SK" dirty="0" err="1"/>
              <a:t>zdrojů</a:t>
            </a:r>
            <a:r>
              <a:rPr lang="sk-SK" dirty="0"/>
              <a:t>, nezvratné </a:t>
            </a:r>
            <a:r>
              <a:rPr lang="sk-SK" dirty="0" err="1"/>
              <a:t>změny</a:t>
            </a:r>
            <a:endParaRPr lang="sk-SK" dirty="0"/>
          </a:p>
          <a:p>
            <a:pPr lvl="2">
              <a:defRPr/>
            </a:pPr>
            <a:r>
              <a:rPr lang="sk-SK" sz="2400" dirty="0" err="1"/>
              <a:t>kouření</a:t>
            </a:r>
            <a:r>
              <a:rPr lang="sk-SK" sz="2400" dirty="0"/>
              <a:t> – </a:t>
            </a:r>
            <a:r>
              <a:rPr lang="sk-SK" sz="2400" dirty="0" err="1"/>
              <a:t>reklama+prodej+léčení</a:t>
            </a:r>
            <a:r>
              <a:rPr lang="sk-SK" sz="2400" dirty="0"/>
              <a:t> a </a:t>
            </a:r>
            <a:r>
              <a:rPr lang="sk-SK" sz="2400" dirty="0" err="1"/>
              <a:t>léky</a:t>
            </a:r>
            <a:r>
              <a:rPr lang="sk-SK" sz="2400" dirty="0"/>
              <a:t> – rast HNP</a:t>
            </a:r>
          </a:p>
          <a:p>
            <a:pPr lvl="1">
              <a:defRPr/>
            </a:pPr>
            <a:r>
              <a:rPr lang="sk-SK" dirty="0"/>
              <a:t>Nezachycuje a znevýhodňuje </a:t>
            </a:r>
            <a:r>
              <a:rPr lang="sk-SK" dirty="0" err="1"/>
              <a:t>domácí</a:t>
            </a:r>
            <a:r>
              <a:rPr lang="sk-SK" dirty="0"/>
              <a:t> práci</a:t>
            </a:r>
          </a:p>
          <a:p>
            <a:pPr marL="0" indent="0">
              <a:buNone/>
              <a:defRPr/>
            </a:pPr>
            <a:endParaRPr lang="sk-SK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4CD9D0-72F4-6702-3DDB-EE89B3D98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DF1A630-2A9B-41A0-92F9-FDA261070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3DA2D7-5C4D-6453-AD6A-338321B6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1" y="221046"/>
            <a:ext cx="5040285" cy="1169585"/>
          </a:xfrm>
        </p:spPr>
        <p:txBody>
          <a:bodyPr anchor="b">
            <a:normAutofit/>
          </a:bodyPr>
          <a:lstStyle/>
          <a:p>
            <a:r>
              <a:rPr lang="cs-CZ" sz="4000" dirty="0"/>
              <a:t>Změna, transformace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043FD6-411F-9E92-C996-EA6D97FEC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740" y="3163531"/>
            <a:ext cx="6339840" cy="3632493"/>
          </a:xfrm>
        </p:spPr>
        <p:txBody>
          <a:bodyPr anchor="ctr">
            <a:noAutofit/>
          </a:bodyPr>
          <a:lstStyle/>
          <a:p>
            <a:r>
              <a:rPr lang="cs-CZ" sz="1800" dirty="0"/>
              <a:t>Individuální: např. dobrovolná skromnost – únik, moc nad svým životem, environmentální žal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1994: po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zmene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režimu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väčšina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spoločnosti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orientovala na konzum,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iní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v skromnosti 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vidiek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zelení - 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skromne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 ekologických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dôvodov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pestrí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-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zmysluplné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zamestnanie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samota,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umenie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rodina, a ď.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chudoba, problémy s dopravou,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domáce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vzdelávanie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odlúčenosť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ď.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2003: matky do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zamestnaní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presadenie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 podnikaní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zmysluplnej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práci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farmárov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remeselníkov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umelcov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vyššia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spotreba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ale zároveň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vytrvanie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–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nepodľahnutie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príležitostiam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pestrosť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skromnosť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luxusom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iní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(ostatní)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nemajú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2017: 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deti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skromných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navrátili do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miest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štúdium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uplatnenie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ale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nezľavnili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zo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svojich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hodnôt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D60895A-B98B-38C0-8F51-7B75956B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580" y="774285"/>
            <a:ext cx="1416435" cy="199967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78DC746-ACD4-F0BE-7C7E-B2E3D79C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700" y="857120"/>
            <a:ext cx="1416435" cy="1999673"/>
          </a:xfrm>
          <a:prstGeom prst="rect">
            <a:avLst/>
          </a:prstGeom>
        </p:spPr>
      </p:pic>
      <p:pic>
        <p:nvPicPr>
          <p:cNvPr id="10" name="Obrázek 9" descr="Obsah obrázku dopis&#10;&#10;Popis byl vytvořen automaticky">
            <a:extLst>
              <a:ext uri="{FF2B5EF4-FFF2-40B4-BE49-F238E27FC236}">
                <a16:creationId xmlns:a16="http://schemas.microsoft.com/office/drawing/2014/main" id="{255F5E34-9CF0-9AE3-8D8C-E0484A3AB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30" y="2942704"/>
            <a:ext cx="2573394" cy="321354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55529B8-1358-2A6B-28AB-8DB8492520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092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D95CA4-E053-451D-9ECA-73689E8A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744" y="857675"/>
            <a:ext cx="3425032" cy="3847033"/>
          </a:xfrm>
        </p:spPr>
        <p:txBody>
          <a:bodyPr vert="horz" wrap="none" lIns="82953" tIns="41476" rIns="82953" bIns="41476" rtlCol="0" anchor="b">
            <a:normAutofit/>
          </a:bodyPr>
          <a:lstStyle/>
          <a:p>
            <a:pPr algn="ctr" defTabSz="829544"/>
            <a:r>
              <a:rPr lang="cs-CZ" sz="4173" dirty="0">
                <a:solidFill>
                  <a:srgbClr val="FFFFFF"/>
                </a:solidFill>
              </a:rPr>
              <a:t>Ekofeminizmus</a:t>
            </a:r>
            <a:endParaRPr lang="en-US" sz="4173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DCC3CA-6731-4B0E-B859-2590AE9F4DF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191888" y="5967234"/>
            <a:ext cx="3402244" cy="549900"/>
          </a:xfrm>
        </p:spPr>
        <p:txBody>
          <a:bodyPr vert="horz" wrap="none" lIns="82953" tIns="41476" rIns="82953" bIns="41476" rtlCol="0" anchor="ctr">
            <a:normAutofit/>
          </a:bodyPr>
          <a:lstStyle/>
          <a:p>
            <a:pPr algn="ctr" defTabSz="829544">
              <a:spcBef>
                <a:spcPts val="907"/>
              </a:spcBef>
            </a:pPr>
            <a:r>
              <a:rPr lang="en-US" sz="907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2"/>
              </a:rPr>
              <a:t>https://broadblogs.com/category/feminism/</a:t>
            </a:r>
            <a:r>
              <a:rPr lang="cs-CZ" sz="907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endParaRPr lang="en-US" sz="907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CCEA697-13A5-4A86-987B-254355A24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532"/>
          <a:stretch/>
        </p:blipFill>
        <p:spPr>
          <a:xfrm>
            <a:off x="2177637" y="857675"/>
            <a:ext cx="3445648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71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67AEC-6849-0A08-68AF-BEFCD28C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Monet, Botticelli, Picasso…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439158-F722-DE58-63EE-CF9F1B6DD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36091C-7E6F-24F6-6E85-8DA55E68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8" y="1690688"/>
            <a:ext cx="4891252" cy="275389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F89D54B-3610-9D64-8D1E-3EBEAAD777DB}"/>
              </a:ext>
            </a:extLst>
          </p:cNvPr>
          <p:cNvSpPr txBox="1"/>
          <p:nvPr/>
        </p:nvSpPr>
        <p:spPr>
          <a:xfrm>
            <a:off x="573156" y="6213008"/>
            <a:ext cx="291216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https://www.novinky.cz/clanek/zahranicni-evropa-klimaticti-aktiviste-chrstli-bramborovou-kasi-na-monetuv-obraz-40412466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107FE5C-6654-FB8A-2679-44DF4610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19" y="1112250"/>
            <a:ext cx="4903084" cy="275389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A67D9C-4723-9094-399F-BAE953A8A221}"/>
              </a:ext>
            </a:extLst>
          </p:cNvPr>
          <p:cNvSpPr txBox="1"/>
          <p:nvPr/>
        </p:nvSpPr>
        <p:spPr>
          <a:xfrm>
            <a:off x="9144758" y="6280919"/>
            <a:ext cx="293524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https://www.seznamzpravy.cz/clanek/zahranicni-klimaticti-aktiviste-se-v-italii-prilepili-k-botticelliho-obrazu-209648</a:t>
            </a:r>
          </a:p>
        </p:txBody>
      </p:sp>
      <p:pic>
        <p:nvPicPr>
          <p:cNvPr id="2054" name="Picture 6" descr="Obrázek">
            <a:extLst>
              <a:ext uri="{FF2B5EF4-FFF2-40B4-BE49-F238E27FC236}">
                <a16:creationId xmlns:a16="http://schemas.microsoft.com/office/drawing/2014/main" id="{3DAB755D-300D-0237-2319-6DE64D3C9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21784" r="12435" b="5478"/>
          <a:stretch/>
        </p:blipFill>
        <p:spPr bwMode="auto">
          <a:xfrm>
            <a:off x="4471863" y="3429000"/>
            <a:ext cx="3756991" cy="274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04E7C7-08E0-38CE-BE2E-0A5CA55D1936}"/>
              </a:ext>
            </a:extLst>
          </p:cNvPr>
          <p:cNvSpPr txBox="1"/>
          <p:nvPr/>
        </p:nvSpPr>
        <p:spPr>
          <a:xfrm>
            <a:off x="5009632" y="6280919"/>
            <a:ext cx="268145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https://ekolist.cz/cz/zpravodajstvi/zpravy/australsti-klimaticti-aktiviste-se-v-galerii-na-protest-prilepili-k-picassovi</a:t>
            </a:r>
          </a:p>
        </p:txBody>
      </p:sp>
    </p:spTree>
    <p:extLst>
      <p:ext uri="{BB962C8B-B14F-4D97-AF65-F5344CB8AC3E}">
        <p14:creationId xmlns:p14="http://schemas.microsoft.com/office/powerpoint/2010/main" val="3959080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C3E5D51-F8E7-4DCA-AAE7-E43895B7D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999431-0CB5-D42F-EAF0-BBE39EBF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cs-CZ" sz="3600"/>
              <a:t>(Eko)feministické návrhy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AEEE8F-0D91-C70A-B392-89430A750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71" y="380770"/>
            <a:ext cx="1774521" cy="2811320"/>
          </a:xfrm>
          <a:prstGeom prst="rect">
            <a:avLst/>
          </a:prstGeom>
        </p:spPr>
      </p:pic>
      <p:pic>
        <p:nvPicPr>
          <p:cNvPr id="6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645444C-6AE8-25BD-92D4-879AA229F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57" y="380769"/>
            <a:ext cx="1862499" cy="2811320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49D06435-A4A9-32CD-1080-29FFF59D8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41" y="380769"/>
            <a:ext cx="1990035" cy="2811320"/>
          </a:xfrm>
          <a:prstGeom prst="rect">
            <a:avLst/>
          </a:prstGeom>
        </p:spPr>
      </p:pic>
      <p:pic>
        <p:nvPicPr>
          <p:cNvPr id="4" name="Obrázek 3" descr="Obsah obrázku diagram&#10;&#10;Popis byl vytvořen automaticky">
            <a:extLst>
              <a:ext uri="{FF2B5EF4-FFF2-40B4-BE49-F238E27FC236}">
                <a16:creationId xmlns:a16="http://schemas.microsoft.com/office/drawing/2014/main" id="{BDB0613E-2813-B45B-DDB7-0505D1723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19" y="447554"/>
            <a:ext cx="2515016" cy="26777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7C3504-94A9-545B-E85A-A601AB9F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3930305"/>
            <a:ext cx="6586915" cy="2437244"/>
          </a:xfrm>
        </p:spPr>
        <p:txBody>
          <a:bodyPr anchor="ctr">
            <a:normAutofit/>
          </a:bodyPr>
          <a:lstStyle/>
          <a:p>
            <a:r>
              <a:rPr lang="cs-CZ" sz="2000"/>
              <a:t>Konec panského přístupu k přírodě a ženě! (Kritika F. Bacona a d.)</a:t>
            </a:r>
          </a:p>
          <a:p>
            <a:r>
              <a:rPr lang="cs-CZ" sz="2000"/>
              <a:t>Současný systém poškozuje přírodu a ty nejslabší: starší, nemocné, děti, matky samoživitelky, chudé, marginalizované</a:t>
            </a:r>
          </a:p>
          <a:p>
            <a:r>
              <a:rPr lang="cs-CZ" sz="2000"/>
              <a:t>Kvóty ve vedení společnosti pro ženy nestačí </a:t>
            </a:r>
          </a:p>
          <a:p>
            <a:endParaRPr lang="cs-CZ" sz="2000"/>
          </a:p>
          <a:p>
            <a:endParaRPr lang="cs-CZ" sz="200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A4C60B7-9A16-579E-5E52-3FDC696A0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850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82E4A-C2D4-E64F-5A1F-A53FD498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Muži jsou z Marsu, ženy z Venuše…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54CC4E-A1CA-941B-9583-455C08BDC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Muži  odpradávna lovili, bojovali, přetvářeli krajinu, obchodovali, </a:t>
            </a:r>
            <a:endParaRPr lang="en-US" dirty="0"/>
          </a:p>
          <a:p>
            <a:r>
              <a:rPr lang="cs-CZ" dirty="0"/>
              <a:t>Ženy zůstávaly dom</a:t>
            </a:r>
            <a:r>
              <a:rPr lang="en-US" dirty="0"/>
              <a:t>a</a:t>
            </a:r>
            <a:r>
              <a:rPr lang="cs-CZ" dirty="0"/>
              <a:t> </a:t>
            </a:r>
            <a:r>
              <a:rPr lang="en-US" dirty="0"/>
              <a:t>p</a:t>
            </a:r>
            <a:r>
              <a:rPr lang="cs-CZ" dirty="0" err="1"/>
              <a:t>éče</a:t>
            </a:r>
            <a:r>
              <a:rPr lang="cs-CZ" dirty="0"/>
              <a:t> o děti, nemocné, staré</a:t>
            </a:r>
          </a:p>
          <a:p>
            <a:r>
              <a:rPr lang="cs-CZ" dirty="0"/>
              <a:t>Muži formovali stát, zákony, určili pravidla obchodního světa, prezentovali své náboženské i společenské představy,</a:t>
            </a:r>
          </a:p>
          <a:p>
            <a:r>
              <a:rPr lang="cs-CZ" dirty="0"/>
              <a:t>Žena - druhořadou funkci: kultura má maskulinní charakter</a:t>
            </a:r>
          </a:p>
          <a:p>
            <a:r>
              <a:rPr lang="cs-CZ" dirty="0"/>
              <a:t>Muži:  myslí </a:t>
            </a:r>
            <a:r>
              <a:rPr lang="cs-CZ" dirty="0" err="1"/>
              <a:t>analyticky,abstraktně</a:t>
            </a:r>
            <a:r>
              <a:rPr lang="cs-CZ" dirty="0"/>
              <a:t>, tíhnou k moci, </a:t>
            </a:r>
            <a:r>
              <a:rPr lang="cs-CZ" dirty="0" err="1"/>
              <a:t>instrumentární</a:t>
            </a:r>
            <a:r>
              <a:rPr lang="cs-CZ" dirty="0"/>
              <a:t> rozum, bojovný duch </a:t>
            </a:r>
          </a:p>
          <a:p>
            <a:r>
              <a:rPr lang="cs-CZ" dirty="0"/>
              <a:t>Ženy : myslí celostně, konkrétně, tíhnou k péči, citlivost, mateřský „duch“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4968FF-C760-BAC7-1C3D-A85795061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02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BF959B-FE97-3606-50C9-FB3AB23F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/>
              <a:t>Feministické požadavky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9EA952-4837-9363-4ECC-C5549EE1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Jedním z řešení je ukončit mužskou dominanci ve vedení společnosti</a:t>
            </a:r>
          </a:p>
          <a:p>
            <a:r>
              <a:rPr lang="cs-CZ" sz="2400" dirty="0"/>
              <a:t>odstranit panské principy k lidem a k přírodě</a:t>
            </a:r>
          </a:p>
          <a:p>
            <a:r>
              <a:rPr lang="cs-CZ" sz="2400" dirty="0"/>
              <a:t>Odpovědnost </a:t>
            </a:r>
          </a:p>
          <a:p>
            <a:pPr lvl="1"/>
            <a:r>
              <a:rPr lang="cs-CZ" dirty="0"/>
              <a:t>prosazovat nejen emancipaci žen ve vedení společnosti, </a:t>
            </a:r>
          </a:p>
          <a:p>
            <a:pPr lvl="1"/>
            <a:r>
              <a:rPr lang="cs-CZ" dirty="0"/>
              <a:t>všech menšin, </a:t>
            </a:r>
          </a:p>
          <a:p>
            <a:pPr lvl="1"/>
            <a:r>
              <a:rPr lang="cs-CZ" dirty="0"/>
              <a:t>zvyšovat pluralitu a rozmanitost myšlení,</a:t>
            </a:r>
          </a:p>
          <a:p>
            <a:pPr lvl="1"/>
            <a:r>
              <a:rPr lang="cs-CZ" dirty="0"/>
              <a:t>mírové směřování společnosti vůči druhým i vůči přírodě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51CFF602-5F70-ECAE-73F4-F84D6B23B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453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D4EC16-D90A-31D9-FA1A-EFB1F11F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Zoocentrismus</a:t>
            </a:r>
            <a:r>
              <a:rPr lang="cs-CZ" dirty="0"/>
              <a:t>: </a:t>
            </a:r>
            <a:r>
              <a:rPr lang="cs-CZ" dirty="0" err="1"/>
              <a:t>dpovědnost</a:t>
            </a:r>
            <a:r>
              <a:rPr lang="cs-CZ" dirty="0"/>
              <a:t> k dalším bytostem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7455AA-252A-B292-01F1-220A61430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/>
              <a:t>V roce 1975 Peter Singer: </a:t>
            </a:r>
            <a:r>
              <a:rPr lang="cs-CZ" i="1"/>
              <a:t>Osvobození zvířat</a:t>
            </a:r>
            <a:r>
              <a:rPr lang="cs-CZ"/>
              <a:t> </a:t>
            </a:r>
          </a:p>
          <a:p>
            <a:r>
              <a:rPr lang="cs-CZ"/>
              <a:t>Stimul pro zakládání organizací pro ochranu zvířat</a:t>
            </a:r>
          </a:p>
          <a:p>
            <a:r>
              <a:rPr lang="cs-CZ"/>
              <a:t>jak krutě se lidé chovají ke zvířatům kvůli masu, kůži, zbytečným vědeckým experimentům,  testování kosmetiky, a pod. </a:t>
            </a:r>
          </a:p>
          <a:p>
            <a:r>
              <a:rPr lang="cs-CZ"/>
              <a:t>Lidské a Non-lidské živé bytosti jsou si rovny: každá živá bytost má preferenci netrpět, mnohé mají schopnost uvědomovat si svou minulost a budoucnost. </a:t>
            </a:r>
          </a:p>
          <a:p>
            <a:r>
              <a:rPr lang="cs-CZ"/>
              <a:t>Dle tzv. </a:t>
            </a:r>
            <a:r>
              <a:rPr lang="cs-CZ" b="1"/>
              <a:t>zoocentrismu</a:t>
            </a:r>
            <a:r>
              <a:rPr lang="cs-CZ"/>
              <a:t> je odpovědné jednat v souladu se preferencemi živých bytostí </a:t>
            </a:r>
          </a:p>
          <a:p>
            <a:r>
              <a:rPr lang="cs-CZ"/>
              <a:t>Netrpět je vlastní přirozený způsob života, atd.). </a:t>
            </a:r>
          </a:p>
          <a:p>
            <a:pPr lvl="1"/>
            <a:r>
              <a:rPr lang="cs-CZ"/>
              <a:t>řešením veganství – nahrazení zvířat v potravě, oblečení a v průmyslu </a:t>
            </a:r>
          </a:p>
          <a:p>
            <a:pPr lvl="1"/>
            <a:r>
              <a:rPr lang="cs-CZ"/>
              <a:t>zároveň sníží emise – i environmentální odpovědnost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A6DB8C-AA1D-D3A1-70B1-95415EC31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383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53F9CB-39EF-4E0D-CBC9-7777B517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3700"/>
              <a:t>Cesta individuální cnosti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D71ED9FB-9EAC-33EC-2079-735503E95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000"/>
              <a:t>Rozumnost – kontrola pudů, tužeb, vášní, konzumu </a:t>
            </a:r>
          </a:p>
          <a:p>
            <a:r>
              <a:rPr lang="cs-CZ" sz="2000"/>
              <a:t>Zvyky a zlozvyky</a:t>
            </a:r>
          </a:p>
          <a:p>
            <a:r>
              <a:rPr lang="cs-CZ" sz="2000"/>
              <a:t>Vzory </a:t>
            </a:r>
          </a:p>
          <a:p>
            <a:r>
              <a:rPr lang="cs-CZ" sz="2000"/>
              <a:t>Kompetence </a:t>
            </a:r>
          </a:p>
          <a:p>
            <a:r>
              <a:rPr lang="cs-CZ" sz="2000"/>
              <a:t>Autonomie </a:t>
            </a:r>
            <a:endParaRPr lang="en-US" sz="20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toaletní potřeby, vizitka, krém&#10;&#10;Popis byl vytvořen automaticky">
            <a:extLst>
              <a:ext uri="{FF2B5EF4-FFF2-40B4-BE49-F238E27FC236}">
                <a16:creationId xmlns:a16="http://schemas.microsoft.com/office/drawing/2014/main" id="{224CEF32-D07A-4513-2F60-15CDB6822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12233" r="27926" b="9277"/>
          <a:stretch/>
        </p:blipFill>
        <p:spPr>
          <a:xfrm>
            <a:off x="6620333" y="1270000"/>
            <a:ext cx="4432533" cy="41280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832C95-762C-4B85-A3C1-2A422F246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376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0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1F842B-8E65-02D1-DF9A-AD1069AA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cs-CZ" sz="4800"/>
              <a:t>Sociální a ekonomická transformace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CB02A2-600D-EA35-09A3-EA1A744E1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 lnSpcReduction="10000"/>
          </a:bodyPr>
          <a:lstStyle/>
          <a:p>
            <a:r>
              <a:rPr lang="cs-CZ" sz="2000" dirty="0"/>
              <a:t>Politická transformace</a:t>
            </a:r>
          </a:p>
          <a:p>
            <a:r>
              <a:rPr lang="cs-CZ" sz="2000" dirty="0"/>
              <a:t>Vytvoření globálního státu – silnějšího než korporace</a:t>
            </a:r>
          </a:p>
          <a:p>
            <a:r>
              <a:rPr lang="cs-CZ" sz="2000" dirty="0"/>
              <a:t>Škola sociální kritiky</a:t>
            </a:r>
          </a:p>
          <a:p>
            <a:r>
              <a:rPr lang="cs-CZ" sz="2000" dirty="0"/>
              <a:t>Hérakleitos: většina lidí je špatná</a:t>
            </a:r>
          </a:p>
          <a:p>
            <a:r>
              <a:rPr lang="cs-CZ" sz="2000" dirty="0"/>
              <a:t>Marx: etika není potřebná, stačí revoluce – změna materiální základny</a:t>
            </a:r>
          </a:p>
          <a:p>
            <a:r>
              <a:rPr lang="cs-CZ" sz="2000" dirty="0"/>
              <a:t>Sociální ekologie: co škodí přírodě, škodí i člověku</a:t>
            </a:r>
          </a:p>
          <a:p>
            <a:r>
              <a:rPr lang="sk-SK" altLang="sk-SK" sz="2400" dirty="0" err="1"/>
              <a:t>Transnacionální</a:t>
            </a:r>
            <a:r>
              <a:rPr lang="sk-SK" altLang="sk-SK" sz="2400" dirty="0"/>
              <a:t> </a:t>
            </a:r>
            <a:r>
              <a:rPr lang="sk-SK" altLang="sk-SK" sz="2400" dirty="0" err="1"/>
              <a:t>uznání</a:t>
            </a:r>
            <a:r>
              <a:rPr lang="sk-SK" altLang="sk-SK" sz="2400" dirty="0"/>
              <a:t> </a:t>
            </a:r>
            <a:r>
              <a:rPr lang="sk-SK" altLang="sk-SK" sz="2400" dirty="0" err="1"/>
              <a:t>odpovědnosti</a:t>
            </a:r>
            <a:endParaRPr lang="sk-SK" altLang="sk-SK" sz="2400" dirty="0"/>
          </a:p>
          <a:p>
            <a:endParaRPr lang="cs-CZ" sz="2000" dirty="0"/>
          </a:p>
          <a:p>
            <a:endParaRPr lang="en-US" sz="2000" dirty="0"/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dopis&#10;&#10;Popis byl vytvořen automaticky">
            <a:extLst>
              <a:ext uri="{FF2B5EF4-FFF2-40B4-BE49-F238E27FC236}">
                <a16:creationId xmlns:a16="http://schemas.microsoft.com/office/drawing/2014/main" id="{487798CD-AC7E-51B1-683F-8D71924F5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28" y="1387735"/>
            <a:ext cx="3112158" cy="4593592"/>
          </a:xfrm>
          <a:prstGeom prst="rect">
            <a:avLst/>
          </a:prstGeom>
        </p:spPr>
      </p:pic>
      <p:sp>
        <p:nvSpPr>
          <p:cNvPr id="45" name="Rectangle 3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05F260-BBD1-C76A-701E-D7288B270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885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D844B0-5D67-EFEF-CDC7-ED955D29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cs-CZ" sz="3600"/>
              <a:t>Zelený kapitalismus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36F57-57C2-0380-F6DD-A00E16B82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cs-CZ" sz="1800"/>
              <a:t>Zelený kapitalismus: transformace ekonomiky – nulové emise do 2050</a:t>
            </a:r>
          </a:p>
          <a:p>
            <a:r>
              <a:rPr lang="cs-CZ" sz="1800"/>
              <a:t>žádné zmínky o změně paradigmatu – jen technický návod v rámci systému</a:t>
            </a:r>
          </a:p>
          <a:p>
            <a:endParaRPr lang="cs-CZ" sz="1800"/>
          </a:p>
          <a:p>
            <a:r>
              <a:rPr lang="cs-CZ" sz="1800"/>
              <a:t>Gates, 2021 </a:t>
            </a:r>
          </a:p>
          <a:p>
            <a:endParaRPr lang="cs-CZ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90AC0E-0DC6-6FD0-FA99-8E50A484F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13" y="901032"/>
            <a:ext cx="3404611" cy="511622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5353D72F-E799-C9BD-5935-09082EBEE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803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2B3F74-78FD-AE87-7482-25D38559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LOHAS, BIO, CSR, FAIRTRADE, a d.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F8354B-BB20-486D-93B3-6599BE479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Lifestyles of Health And Sustainability</a:t>
            </a:r>
            <a:endParaRPr lang="cs-CZ" dirty="0"/>
          </a:p>
          <a:p>
            <a:r>
              <a:rPr lang="cs-CZ" dirty="0"/>
              <a:t>Značky kvality</a:t>
            </a:r>
          </a:p>
          <a:p>
            <a:r>
              <a:rPr lang="cs-CZ" dirty="0"/>
              <a:t>Společenské odpovědnosti – EK EU</a:t>
            </a:r>
          </a:p>
          <a:p>
            <a:r>
              <a:rPr lang="cs-CZ" dirty="0"/>
              <a:t>Eliminace vykořisťování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E3B022-7128-EEBF-0BFE-6DE671734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914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1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F2476F-B295-CD63-C0F3-D4B65D51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0"/>
            <a:ext cx="9849751" cy="1349671"/>
          </a:xfrm>
        </p:spPr>
        <p:txBody>
          <a:bodyPr anchor="b">
            <a:normAutofit/>
          </a:bodyPr>
          <a:lstStyle/>
          <a:p>
            <a:r>
              <a:rPr lang="cs-CZ" sz="5400"/>
              <a:t>Zásady LOHAS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EE55EA-330D-F5D1-D941-F26779061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2902913"/>
            <a:ext cx="9849751" cy="3032168"/>
          </a:xfrm>
        </p:spPr>
        <p:txBody>
          <a:bodyPr anchor="ctr">
            <a:normAutofit/>
          </a:bodyPr>
          <a:lstStyle/>
          <a:p>
            <a:r>
              <a:rPr lang="cs-CZ" sz="2000"/>
              <a:t>1. produkty založené výhradně na přírodních složkách</a:t>
            </a:r>
          </a:p>
          <a:p>
            <a:r>
              <a:rPr lang="cs-CZ" sz="2000"/>
              <a:t>vyloučení chemických látek, barviv, aromat, konzervačních látek, upřednostnění přírodních materiálů před plasty</a:t>
            </a:r>
          </a:p>
          <a:p>
            <a:r>
              <a:rPr lang="cs-CZ" sz="2000"/>
              <a:t>2. složení - biologicky odbouratelné</a:t>
            </a:r>
          </a:p>
          <a:p>
            <a:r>
              <a:rPr lang="cs-CZ" sz="2000"/>
              <a:t>3. důraz na obnovitelné zdroje energie z biomasy, alternativní zdroje</a:t>
            </a:r>
          </a:p>
          <a:p>
            <a:r>
              <a:rPr lang="cs-CZ" sz="2000"/>
              <a:t>4. recyklovatelnost papír, lepenka, samoodbouratelné plastové sáčky</a:t>
            </a:r>
          </a:p>
          <a:p>
            <a:r>
              <a:rPr lang="cs-CZ" sz="2000"/>
              <a:t>5. etické získávání a výroba odmítání vykořisťovatelských praktik ve třetím světě, dětské práce, testování na zvířatech...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645D71-1034-FC46-E605-63F492F9B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509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5001-005A-3995-8224-E5003E6D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 dirty="0"/>
              <a:t>Morálně sporné (CSR, BIO, LOHAS)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FDC8CD-D6F5-6C74-7B2F-5BD9CCB19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Zdravější jen bohatší? → lepší jen...</a:t>
            </a:r>
          </a:p>
          <a:p>
            <a:r>
              <a:rPr lang="cs-CZ" sz="2400" dirty="0"/>
              <a:t>Méně konzumu? (rozšiřování nabídky, nikoliv nahrazování...)</a:t>
            </a:r>
          </a:p>
          <a:p>
            <a:r>
              <a:rPr lang="cs-CZ" sz="2400" dirty="0"/>
              <a:t>Obchodní model marketingu? Bio ve velkém? </a:t>
            </a:r>
          </a:p>
          <a:p>
            <a:r>
              <a:rPr lang="cs-CZ" sz="2400" dirty="0"/>
              <a:t>Kvalita → méně potravin → méně pro hladové? </a:t>
            </a:r>
          </a:p>
          <a:p>
            <a:r>
              <a:rPr lang="cs-CZ" sz="2400" dirty="0"/>
              <a:t>A co výdobytky vědy? Budeme je vyhazovat?</a:t>
            </a:r>
          </a:p>
          <a:p>
            <a:r>
              <a:rPr lang="cs-CZ" sz="2400" dirty="0"/>
              <a:t>Nesmysl - </a:t>
            </a:r>
            <a:r>
              <a:rPr lang="cs-CZ" sz="2400" dirty="0" err="1"/>
              <a:t>biocigarety</a:t>
            </a:r>
            <a:endParaRPr lang="cs-CZ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F06A1F4-FC3D-73AC-635B-4140C7FB1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50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0A31876-EC2D-F43B-8098-751E54CA3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71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0BACE1-B22A-EAF1-8088-36580F58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/>
              <a:t>Tlak: občanská neposlušnost, sabotáže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E457A-D238-CD8F-F58A-3700F5B5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Autofit/>
          </a:bodyPr>
          <a:lstStyle/>
          <a:p>
            <a:r>
              <a:rPr lang="cs-CZ" sz="2000" dirty="0"/>
              <a:t>ON: Transparentní odpor proti určené nelegitimitě, nefunkčním zákonům a nespravedlnosti</a:t>
            </a:r>
          </a:p>
          <a:p>
            <a:r>
              <a:rPr lang="cs-CZ" sz="2000" dirty="0"/>
              <a:t>Veřejně: ve snaze zabránit škodám (na životě a zdraví)</a:t>
            </a:r>
          </a:p>
          <a:p>
            <a:r>
              <a:rPr lang="cs-CZ" sz="2000" dirty="0"/>
              <a:t>Neseme důsledky za nezákonnost</a:t>
            </a:r>
          </a:p>
          <a:p>
            <a:endParaRPr lang="cs-CZ" sz="2000" dirty="0"/>
          </a:p>
          <a:p>
            <a:r>
              <a:rPr lang="cs-CZ" sz="2000" dirty="0"/>
              <a:t>Sabotáže</a:t>
            </a:r>
          </a:p>
          <a:p>
            <a:r>
              <a:rPr lang="cs-CZ" sz="2000" dirty="0"/>
              <a:t>Netransparentní - skrytá činnost/nečinnost (neplnění povinností)</a:t>
            </a:r>
          </a:p>
          <a:p>
            <a:r>
              <a:rPr lang="cs-CZ" sz="2000" dirty="0"/>
              <a:t>Ostatní nemají příliš šancí se na to připravit</a:t>
            </a:r>
          </a:p>
          <a:p>
            <a:r>
              <a:rPr lang="cs-CZ" sz="2000" dirty="0"/>
              <a:t>Nehody, menší motivace zvažovat důsledky</a:t>
            </a:r>
          </a:p>
          <a:p>
            <a:r>
              <a:rPr lang="cs-CZ" sz="2000" dirty="0"/>
              <a:t>Zejména hnutí z 80., 90. let 20. stol. ALF, ELF, </a:t>
            </a:r>
            <a:r>
              <a:rPr lang="cs-CZ" sz="2000" dirty="0" err="1"/>
              <a:t>Earth</a:t>
            </a:r>
            <a:r>
              <a:rPr lang="cs-CZ" sz="2000" dirty="0"/>
              <a:t> </a:t>
            </a:r>
            <a:r>
              <a:rPr lang="cs-CZ" sz="2000" dirty="0" err="1"/>
              <a:t>First</a:t>
            </a:r>
            <a:r>
              <a:rPr lang="cs-CZ" sz="2000" dirty="0"/>
              <a:t>, </a:t>
            </a:r>
            <a:r>
              <a:rPr lang="cs-CZ" sz="2000" dirty="0" err="1"/>
              <a:t>a.j</a:t>
            </a:r>
            <a:r>
              <a:rPr lang="cs-CZ" sz="20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62EB29-DDC6-2A33-63D0-CCB476B62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759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784460-061D-EBDC-EEF8-3AFAEA3B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/>
          <a:p>
            <a:pPr algn="ctr"/>
            <a:r>
              <a:rPr lang="cs-CZ" dirty="0"/>
              <a:t>Průvodce eko-odpovědnosti v rozhodování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BC196-2902-94EB-142B-82C16DBC1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Autor: Slavomír Lesňák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111434-9D37-B27A-BE4C-EB118E1BA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7" t="42963" r="29250" b="26815"/>
          <a:stretch/>
        </p:blipFill>
        <p:spPr>
          <a:xfrm>
            <a:off x="2286000" y="2395426"/>
            <a:ext cx="7620000" cy="32117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724E75A-CC46-B2C2-2C2C-5AC6D4AB9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4194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51870-1652-6D12-2C83-E5058420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148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Průvodce etickým rozhodováním pro odpovědnou klimatickou transformaci (I.)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FE35B-2D4B-1C5A-1D90-5B8DB1C99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cs-CZ" dirty="0"/>
              <a:t>Nedostává motiv - idea jednání (změny) přednost před křehkostí-smrtelnosti konkrétního člověka? (ve zkratce: nemůže někomu mé jednání ublížit? komu?)</a:t>
            </a:r>
          </a:p>
          <a:p>
            <a:pPr marL="514350" indent="-514350">
              <a:buAutoNum type="arabicPeriod"/>
            </a:pPr>
            <a:r>
              <a:rPr lang="cs-CZ" dirty="0"/>
              <a:t>Napomáhá činnost k dalšímu rozšiřování umělého světa (kultury) na úkor přírody, anebo naopak napomáhá jeho ustupování? (ve zkratce: činnost může vést k obstarání nových produktů, na výrobu kterých je použita energie, voda, materiál – to vše je z přírody neodvratně odstraněno – zničeno; výjimkou je použití zánovních předmětů, klimaticky neutrální energie, apod.).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Napomáhá činnost k dalšímu rozšiřování </a:t>
            </a:r>
            <a:r>
              <a:rPr lang="cs-CZ" dirty="0" err="1"/>
              <a:t>technosféry</a:t>
            </a:r>
            <a:r>
              <a:rPr lang="cs-CZ" dirty="0"/>
              <a:t> ve světě, nebo přispívá k její minimalizaci? (ve zkratce: zvyšuje, nebo snižuje činnost naši závislost na technice a technologiích? Nepodporuje činnost technologické firmy, které vyvíjejí nadbytečné/neúsporné/klimaticky zatěžující produkty a aplikace?)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Pomáhá aktivita eliminovat, nebo zmírnit existující systémové (neviditelné) násilí ve světě? (ve zkratce: nepodporuje válečné konflikty, vykořisťování lidí v jiných částech světa, vyhánění lidí z domovů, ničení a vypalování pralesů, znečišťování vodních a půdních zdrojů, které poškozují lidi i další živé bytosti?, ad.)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Pomáhá činnost odstraňovat diskriminaci a utrpení zranitelných skupin obyvatelstva (žen, dětí, starších, hendikepovaných), nebo utrpení dále prohlubuje? (ve zkratce: nepodporuje mé jednání režimy, které diskriminují, pronásledují, zneužívají, likvidují své občany a občanky? Rovněž: ne každé klimaticky vhodné jednání může mít pozitivní dopad na seniory, děti, nemocné, matky samoživitelky, hendikepované – nutné emise se dají vyvážit snížením v jiné vhodnější oblasti).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Neodlišují se cíle a prostředky naší činnosti? (když chceme zachovat demokracii, nebudeme ji naší činností oslabovat; když chceme bezpečnou společnost, nebudeme šířit nebezpečí, když chceme klimaticky neutrální společnost, bude činnost již teď neutrální, když chceme v budoucí společnosti zachování lidských prav, respektujeme je i nyní; když chceme nenásilnou společnost, používáme nenásilní prostředky).  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Nemuseli bychom se obávat o našem jednání povědět naším blízkým? (rodičům, partnerům, dětem, atd.). Nestydíme se za to?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EABF87-A65A-0668-182D-414873063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267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E72480-D74E-0C8D-EA2D-895EDCC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8600" cy="1325563"/>
          </a:xfrm>
        </p:spPr>
        <p:txBody>
          <a:bodyPr/>
          <a:lstStyle/>
          <a:p>
            <a:pPr algn="ctr"/>
            <a:r>
              <a:rPr lang="cs-CZ" dirty="0"/>
              <a:t>Obrázky a internetové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0E571A-71BB-A08B-EC97-F6E8E8AC8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Black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Cat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Sabotage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Dostupné online: 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https://blackcatsabotage.wordpress.com/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https://nesehnuti.cz/eticky-kodex-ekologickych-organizaci/</a:t>
            </a:r>
            <a:endParaRPr lang="cs-CZ" sz="12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https://www.extinctionrebellion.cz/jednejme-okamzite/akcni-konsensus/</a:t>
            </a:r>
            <a:endParaRPr lang="cs-CZ" sz="1200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strike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Dostupné online: </a:t>
            </a:r>
            <a:r>
              <a:rPr lang="sk-SK" sz="1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https://fridaysforfuture.org/take-action/how-to-strike/</a:t>
            </a:r>
            <a:r>
              <a:rPr lang="cs-CZ" sz="1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200" dirty="0">
                <a:hlinkClick r:id="rId6"/>
              </a:rPr>
              <a:t>Obrázek: Trailer život na naší planetě: https://m.facebook.com/GreenStore.cz/photos/a.935423896470060/3756775241001564/?type=3</a:t>
            </a:r>
            <a:endParaRPr lang="cs-CZ" sz="1200" dirty="0"/>
          </a:p>
          <a:p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Obrázek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Černobyl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ve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filmu Život na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naší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planetě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https://www.artoftheancestors.com/blog/daavid-attenborough-life-on-our-planet </a:t>
            </a:r>
          </a:p>
          <a:p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Stand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by režim: 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  <a:hlinkClick r:id="rId7"/>
              </a:rPr>
              <a:t>https://www.epet.cz/stand-by/</a:t>
            </a:r>
            <a:endParaRPr lang="sk-SK" sz="1200" u="sng" dirty="0">
              <a:solidFill>
                <a:srgbClr val="0563C1"/>
              </a:solidFill>
              <a:cs typeface="Times New Roman" panose="02020603050405020304" pitchFamily="18" charset="0"/>
            </a:endParaRPr>
          </a:p>
          <a:p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Na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Brandenburské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bráně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</a:t>
            </a:r>
            <a:r>
              <a:rPr lang="cs-CZ" sz="1200" dirty="0">
                <a:hlinkClick r:id="rId8"/>
              </a:rPr>
              <a:t>https://www.teraz.sk/zahranicie/dve-klimaticke-aktivistky-vyliezli-na-b/673286-clanok.html</a:t>
            </a:r>
            <a:endParaRPr lang="cs-CZ" sz="1200" dirty="0"/>
          </a:p>
          <a:p>
            <a:r>
              <a:rPr lang="cs-CZ" sz="1200" dirty="0"/>
              <a:t>V galerii: </a:t>
            </a:r>
            <a:r>
              <a:rPr lang="cs-CZ" sz="1200" dirty="0">
                <a:hlinkClick r:id="rId9"/>
              </a:rPr>
              <a:t>https://kultura.pravda.sk/galeria/clanok/646504-klimaticki-aktivisti-znova-utocia-na-obrazy-v-australii-sa-prilepili-ku-slavnym-warholovym-campbellovym-konzervam/</a:t>
            </a:r>
            <a:r>
              <a:rPr lang="cs-CZ" sz="1200" dirty="0"/>
              <a:t> </a:t>
            </a:r>
          </a:p>
          <a:p>
            <a:r>
              <a:rPr lang="cs-CZ" sz="1200" dirty="0"/>
              <a:t>Polité obrazy děli společnost: https://www.irozhlas.cz/zivotni-styl/spolecnost/klimaticti-aktiviste-polite-obrazy-podcast-vinohradska-12-krajhanzl_2210270600_cen</a:t>
            </a:r>
          </a:p>
          <a:p>
            <a:r>
              <a:rPr lang="cs-CZ" sz="1200" dirty="0"/>
              <a:t> Zablokované tryskáče: </a:t>
            </a:r>
            <a:r>
              <a:rPr lang="cs-CZ" sz="1200" dirty="0">
                <a:hlinkClick r:id="rId10"/>
              </a:rPr>
              <a:t>https://www.airways.cz/zprava/klimaticti-aktiviste-zablokovali-na-schipholu-soukrome-tryskace/</a:t>
            </a:r>
            <a:endParaRPr lang="cs-CZ" sz="1200" dirty="0"/>
          </a:p>
          <a:p>
            <a:r>
              <a:rPr lang="cs-CZ" sz="1200" dirty="0" err="1"/>
              <a:t>Podcast</a:t>
            </a:r>
            <a:r>
              <a:rPr lang="cs-CZ" sz="1200" dirty="0"/>
              <a:t> D. </a:t>
            </a:r>
            <a:r>
              <a:rPr lang="cs-CZ" sz="1200" dirty="0" err="1"/>
              <a:t>Dzwonkowska</a:t>
            </a:r>
            <a:r>
              <a:rPr lang="cs-CZ" sz="1200" dirty="0"/>
              <a:t>: </a:t>
            </a:r>
            <a:r>
              <a:rPr lang="cs-CZ" sz="1200" dirty="0">
                <a:hlinkClick r:id="rId11"/>
              </a:rPr>
              <a:t>https://www.spreaker.com/show/etyka-cnot-srodowiskowych-prof-ucz-dr</a:t>
            </a:r>
            <a:r>
              <a:rPr lang="cs-CZ" sz="1200" dirty="0"/>
              <a:t> </a:t>
            </a:r>
          </a:p>
          <a:p>
            <a:r>
              <a:rPr lang="cs-CZ" sz="1200" dirty="0"/>
              <a:t>Brněnský </a:t>
            </a:r>
            <a:r>
              <a:rPr lang="cs-CZ" sz="1200" dirty="0" err="1"/>
              <a:t>Extinction</a:t>
            </a:r>
            <a:r>
              <a:rPr lang="cs-CZ" sz="1200" dirty="0"/>
              <a:t> </a:t>
            </a:r>
            <a:r>
              <a:rPr lang="cs-CZ" sz="1200" dirty="0" err="1"/>
              <a:t>rebellion</a:t>
            </a:r>
            <a:r>
              <a:rPr lang="cs-CZ" sz="1200" dirty="0"/>
              <a:t>: </a:t>
            </a:r>
            <a:r>
              <a:rPr lang="cs-CZ" sz="1200" dirty="0">
                <a:hlinkClick r:id="rId12"/>
              </a:rPr>
              <a:t>https://brnenska.drbna.cz/zpravy/spolecnost/14834-na-svobodaku-se-symbolicky-obesili-lide-stojici-na-tajicim-kusu-ledu.html</a:t>
            </a:r>
            <a:r>
              <a:rPr lang="cs-CZ" sz="1200" dirty="0"/>
              <a:t> 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5F8DD75-056B-E0E2-6AB3-50BADD223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048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ACB9B6-D271-0510-1E70-FB024312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BAEA4-D8D5-72F9-63D3-150FDC6F9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dirty="0"/>
              <a:t>BOWLES, </a:t>
            </a:r>
            <a:r>
              <a:rPr lang="cs-CZ" dirty="0" err="1"/>
              <a:t>Cennydd</a:t>
            </a:r>
            <a:r>
              <a:rPr lang="cs-CZ" dirty="0"/>
              <a:t>. </a:t>
            </a:r>
            <a:r>
              <a:rPr lang="cs-CZ" i="1" dirty="0"/>
              <a:t>Etika budoucnosti</a:t>
            </a:r>
            <a:r>
              <a:rPr lang="cs-CZ" dirty="0"/>
              <a:t>. Praha: Academia, 2021</a:t>
            </a:r>
          </a:p>
          <a:p>
            <a:r>
              <a:rPr lang="cs-CZ" dirty="0"/>
              <a:t>GATES, Bill. </a:t>
            </a:r>
            <a:r>
              <a:rPr lang="cs-CZ" i="1" dirty="0"/>
              <a:t>Jak zabránit klimatické katastrofě: řešení, která máme, a průlomy, které potřebujeme</a:t>
            </a:r>
            <a:r>
              <a:rPr lang="cs-CZ" dirty="0"/>
              <a:t>. V Brně: Jan </a:t>
            </a:r>
            <a:r>
              <a:rPr lang="cs-CZ" dirty="0" err="1"/>
              <a:t>Melvil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/>
              <a:t>, 2021.</a:t>
            </a:r>
          </a:p>
          <a:p>
            <a:r>
              <a:rPr lang="cs-CZ" dirty="0"/>
              <a:t>JONAS, Hans. </a:t>
            </a:r>
            <a:r>
              <a:rPr lang="cs-CZ" i="1" dirty="0"/>
              <a:t>Princip odpovědnosti: pokus o etiku pro technologickou civilizaci</a:t>
            </a:r>
            <a:r>
              <a:rPr lang="cs-CZ" dirty="0"/>
              <a:t>. Praha: </a:t>
            </a:r>
            <a:r>
              <a:rPr lang="cs-CZ" dirty="0" err="1"/>
              <a:t>Oikoymenh</a:t>
            </a:r>
            <a:r>
              <a:rPr lang="cs-CZ" dirty="0"/>
              <a:t>, 1997.</a:t>
            </a:r>
          </a:p>
          <a:p>
            <a:r>
              <a:rPr lang="cs-CZ" dirty="0"/>
              <a:t>VOMÁČKA, Vojtěch. </a:t>
            </a:r>
            <a:r>
              <a:rPr lang="cs-CZ" i="1" dirty="0"/>
              <a:t>Země jako subjekt práv? Tendence v </a:t>
            </a:r>
            <a:r>
              <a:rPr lang="cs-CZ" i="1" dirty="0" err="1"/>
              <a:t>ekocentrickém</a:t>
            </a:r>
            <a:r>
              <a:rPr lang="cs-CZ" i="1" dirty="0"/>
              <a:t> pojetí právní ochrany životního prostředí</a:t>
            </a:r>
            <a:r>
              <a:rPr lang="cs-CZ" dirty="0"/>
              <a:t>. In Josef </a:t>
            </a:r>
            <a:r>
              <a:rPr lang="cs-CZ" dirty="0" err="1"/>
              <a:t>Šmajs</a:t>
            </a:r>
            <a:r>
              <a:rPr lang="cs-CZ" dirty="0"/>
              <a:t>. Ústava Země. Banská Bystrica: </a:t>
            </a:r>
            <a:r>
              <a:rPr lang="cs-CZ" dirty="0" err="1"/>
              <a:t>Vydavatel'stvo</a:t>
            </a:r>
            <a:r>
              <a:rPr lang="cs-CZ" dirty="0"/>
              <a:t> PRO, 2015.</a:t>
            </a:r>
          </a:p>
          <a:p>
            <a:r>
              <a:rPr lang="cs-CZ" dirty="0"/>
              <a:t>ŠMAJS, Josef. </a:t>
            </a:r>
            <a:r>
              <a:rPr lang="cs-CZ" i="1" dirty="0"/>
              <a:t>Ústava Země</a:t>
            </a:r>
            <a:r>
              <a:rPr lang="cs-CZ" dirty="0"/>
              <a:t>. Banská Bystrica: </a:t>
            </a:r>
            <a:r>
              <a:rPr lang="cs-CZ" dirty="0" err="1"/>
              <a:t>Vydavatel'stvo</a:t>
            </a:r>
            <a:r>
              <a:rPr lang="cs-CZ" dirty="0"/>
              <a:t> PRO, 2015</a:t>
            </a:r>
          </a:p>
          <a:p>
            <a:r>
              <a:rPr lang="cs-CZ" dirty="0"/>
              <a:t>Otevřený dopis: </a:t>
            </a:r>
            <a:r>
              <a:rPr lang="cs-CZ" dirty="0">
                <a:hlinkClick r:id="rId2"/>
              </a:rPr>
              <a:t>https://www.ppmagazin.com/od-gpt-4-k-autonomnimu-ai-aneb-reakce-na-otevreny-dopis-pozastavte-vyvoj-umele-inteligence/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691178-B085-C5E1-9FA3-B1BEA5DF7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187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20B70-2226-7BF9-DED5-C70B4781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Další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49CF4-0D38-EC47-0934-5C361558B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626" y="1825625"/>
            <a:ext cx="5632174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ABBEY, Edward.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Gang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obrancov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Zeme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Tulčík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Abies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1994.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ARRUZZA,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Cinzia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BHATTACHARYA,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Tithi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., FRASER, Nancy.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Feminismus pro 99 %: manifest.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Praha: Neklid 2020.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BĚLOHRADSKÝ, Václav.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Mezi světy &amp;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mezisvěty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reloaded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2013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2.,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opr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a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rozš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vyd. Praha: Novela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bohemica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2013.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BOWLES,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Cennydd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Etika budoucnosti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Praha: Academia 2021.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BROOKS, Leonard J. a Paul DUNN. </a:t>
            </a:r>
            <a:r>
              <a:rPr lang="en-US" sz="1400" i="1" dirty="0"/>
              <a:t>Business and professional ethics for directors, executives &amp; accountants</a:t>
            </a:r>
            <a:r>
              <a:rPr lang="en-US" sz="1400" dirty="0"/>
              <a:t>. Boston, MA: Cengage Learning, </a:t>
            </a:r>
            <a:r>
              <a:rPr lang="cs-CZ" sz="1400" dirty="0"/>
              <a:t>2018.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FELICETTI, Andrea.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Systemic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Unsustainability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as a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Threat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Democracy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Values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2021, 30(4), s. 431-451. 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GATES, Bill.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Jak zabránit klimatické katastrofě: řešení, která máme, a průlomy, které potřebujeme.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Brno: Jan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Melvil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Publishing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2021.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GLUCHMANOVÁ, Marta: </a:t>
            </a:r>
            <a:r>
              <a:rPr lang="cs-CZ" sz="1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Učiteľská</a:t>
            </a:r>
            <a:r>
              <a:rPr lang="cs-CZ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etika. Prešov: Filozofická fakulta </a:t>
            </a:r>
            <a:r>
              <a:rPr lang="cs-CZ" sz="1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Prešovskej</a:t>
            </a:r>
            <a:r>
              <a:rPr lang="cs-CZ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univerzity, 2008.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GOLDMAN, Emma. Ruská revoluce a autoritativní princip (1924). In TOMEK, Václav (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ed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.):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Anarchismus v proměnách dvacátého století. Vybrané osobnosti a ideje.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FÚ AV ČR, Praha, 2012,  s. 567-591.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HÁLA, Vlastimil – KOLÁŘSKÝ, Rudolf.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Filosofie a ohrožená Země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Filosofia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Nakladatelství Filosofického ústavu AV ČR, Praha 2020.  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HRUBEC, Marek.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Od zneuznání ke spravedlnosti: kritická teorie globální společnosti a politiky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Praha: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Filosofia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2011.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JASPERS, Karl.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Duchovní situace doby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Academia 2008.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3E9A7F-AE5B-AF5E-39C4-65404811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923722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JONAS, Hans.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Princip odpovědnosti: pokus o etiku pro technologickou civilizaci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Praha: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Oikoymenh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1997. 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KOMÁREK, Stanislav.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Příroda a kultura: svět jevů a svět interpretací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Vyd. 2. Praha: Academia 2008. 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LIBROVÁ, Hana, PELIKÁN,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Vojtěch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Ethical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Motivations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Phenomenon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Disappointment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Two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Types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Movements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Neo-Environmentalism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Dark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Mountain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Project</a:t>
            </a:r>
            <a:r>
              <a:rPr lang="sk-SK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r>
              <a:rPr lang="sk-SK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Values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Cambridge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White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Horse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Press, 2016, 25 (2), s. 167-193.  </a:t>
            </a:r>
            <a:endParaRPr lang="cs-CZ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MALANKIEVIČOVÁ, Silvia. </a:t>
            </a:r>
            <a:r>
              <a:rPr lang="cs-CZ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Profesijná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etika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(v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súčasných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perspektívach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aplikovaného diskurzu). Prešov: Filozofická fakulta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Prešovskej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univerzity, 2008. Acta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Facultatis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philosophicae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Universitatis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Prešoviensis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217/299.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PATOČKA, Jan. 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Kacířské eseje o filosofii dějin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Praha: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Oikoymenh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2007.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ŠMAJS, Josef.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Ústava Země: filosofický koncept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Vydanie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I. Banská Bystrica: PRO 2015.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ŠVAŇA, Lukáš.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Etika vojny a terorizmu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Prešov: Filozofická fakulta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Prešovskej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univerzity 2016. Opera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philosophica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2/2016.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ŽIŽEK, Slavoj.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Násilí.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Praha: Rybka 2013. 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WALLACE-WELLS, David. </a:t>
            </a:r>
            <a:r>
              <a:rPr lang="sk-SK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Neobyvatelná</a:t>
            </a:r>
            <a:r>
              <a:rPr lang="sk-SK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Země</a:t>
            </a:r>
            <a:r>
              <a:rPr lang="sk-SK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Život po oteplení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Brno: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Host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2020.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TAYLOR,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Raymond.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Resistance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 :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Emergence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Radical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Environmentalism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SUNY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1995.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12DEC7-3541-2D0B-CDB4-D0A177CB5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285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37A0FF-BAD6-902E-BF3F-35B11A06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Zablokované soukromé tryskáče</a:t>
            </a:r>
          </a:p>
        </p:txBody>
      </p:sp>
      <p:pic>
        <p:nvPicPr>
          <p:cNvPr id="3074" name="Picture 2" descr="Obsah obrázku hoblovat, osoba, lidé, přistávací dráha&#10;&#10;Popis byl vytvořen automaticky">
            <a:extLst>
              <a:ext uri="{FF2B5EF4-FFF2-40B4-BE49-F238E27FC236}">
                <a16:creationId xmlns:a16="http://schemas.microsoft.com/office/drawing/2014/main" id="{970402A5-86C3-F040-E02A-C09B012C3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3"/>
          <a:stretch/>
        </p:blipFill>
        <p:spPr bwMode="auto">
          <a:xfrm>
            <a:off x="4502428" y="1704754"/>
            <a:ext cx="7225748" cy="344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B749DA9-E27D-EDD4-C60B-45F93154B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52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136D742-B157-BDCB-848B-45006F643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5DF77D-D90E-C521-006C-2FA46045B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 blokování dopravy umřela cyklistka…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2CF489C1-E538-0B33-D522-0523E2F7B53B}"/>
              </a:ext>
            </a:extLst>
          </p:cNvPr>
          <p:cNvSpPr txBox="1"/>
          <p:nvPr/>
        </p:nvSpPr>
        <p:spPr>
          <a:xfrm>
            <a:off x="2428860" y="6492875"/>
            <a:ext cx="819855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50" dirty="0"/>
              <a:t>https://www.seznamzpravy.cz/clanek/zahranicni-stredni-evropa-v-nemecu-zemrela-cyklistka-pomoc-po-nehode-zdrzeli-aktiviste-21k8475</a:t>
            </a:r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2041103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D66C8-B7EF-895F-A087-0921E709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F8D8A9-3E90-C8D6-C636-79006D70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935B5B-C1E8-2D13-EA50-D37F1A757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" t="17037" r="3167" b="7111"/>
          <a:stretch/>
        </p:blipFill>
        <p:spPr>
          <a:xfrm>
            <a:off x="127000" y="2463483"/>
            <a:ext cx="11592560" cy="52019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C05157-50D1-38CA-A76A-060A4DD22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" t="16690" r="2500" b="69037"/>
          <a:stretch/>
        </p:blipFill>
        <p:spPr>
          <a:xfrm>
            <a:off x="213360" y="31751"/>
            <a:ext cx="11673840" cy="9788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29F7EC-208D-B0F6-26FB-9A6FA0B5C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" t="62370" r="3166" b="16444"/>
          <a:stretch/>
        </p:blipFill>
        <p:spPr>
          <a:xfrm>
            <a:off x="299720" y="1010603"/>
            <a:ext cx="11419840" cy="14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07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12479-00FA-8D32-8F46-29EC3970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text, venku, budova, území&#10;&#10;Popis byl vytvořen automaticky">
            <a:extLst>
              <a:ext uri="{FF2B5EF4-FFF2-40B4-BE49-F238E27FC236}">
                <a16:creationId xmlns:a16="http://schemas.microsoft.com/office/drawing/2014/main" id="{AD856DEC-38C1-D167-2756-B705CB4ED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7" y="1633538"/>
            <a:ext cx="8620125" cy="4543425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8C8E2AFF-066F-3D2B-CD02-4DC2CFE1E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23" t="15360" r="35645" b="6464"/>
          <a:stretch/>
        </p:blipFill>
        <p:spPr>
          <a:xfrm>
            <a:off x="1096010" y="72376"/>
            <a:ext cx="9637800" cy="6713248"/>
          </a:xfrm>
        </p:spPr>
      </p:pic>
    </p:spTree>
    <p:extLst>
      <p:ext uri="{BB962C8B-B14F-4D97-AF65-F5344CB8AC3E}">
        <p14:creationId xmlns:p14="http://schemas.microsoft.com/office/powerpoint/2010/main" val="22194078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19419</TotalTime>
  <Words>3756</Words>
  <Application>Microsoft Office PowerPoint</Application>
  <PresentationFormat>Širokoúhlá obrazovka</PresentationFormat>
  <Paragraphs>342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2" baseType="lpstr">
      <vt:lpstr>Arial</vt:lpstr>
      <vt:lpstr>Book Antiqua</vt:lpstr>
      <vt:lpstr>Calibri</vt:lpstr>
      <vt:lpstr>Calibri Light</vt:lpstr>
      <vt:lpstr>Open Sans</vt:lpstr>
      <vt:lpstr>Times New Roman</vt:lpstr>
      <vt:lpstr>Motiv Office</vt:lpstr>
      <vt:lpstr>Odpovědnost jako environmentální princip  </vt:lpstr>
      <vt:lpstr>Prezentace aplikace PowerPoint</vt:lpstr>
      <vt:lpstr>Prezentace aplikace PowerPoint</vt:lpstr>
      <vt:lpstr>Monet, Botticelli, Picasso…</vt:lpstr>
      <vt:lpstr>Prezentace aplikace PowerPoint</vt:lpstr>
      <vt:lpstr>Zablokované soukromé tryskáče</vt:lpstr>
      <vt:lpstr>Po blokování dopravy umřela cyklistka…</vt:lpstr>
      <vt:lpstr>Prezentace aplikace PowerPoint</vt:lpstr>
      <vt:lpstr>Prezentace aplikace PowerPoint</vt:lpstr>
      <vt:lpstr>Prezentace aplikace PowerPoint</vt:lpstr>
      <vt:lpstr>Podporovaný vězeň Earth First</vt:lpstr>
      <vt:lpstr>Monkeywrenching – nenásilná ekotáž, sabotáž</vt:lpstr>
      <vt:lpstr>Výzvy k nekonání v odborné literatuře (IT)</vt:lpstr>
      <vt:lpstr>V akademické (brněnské) sféře…</vt:lpstr>
      <vt:lpstr>Podněty k nátlaku až radikalismu </vt:lpstr>
      <vt:lpstr>Jaká je zodpovědná společenská transformace?</vt:lpstr>
      <vt:lpstr>Odpovědnost </vt:lpstr>
      <vt:lpstr>Přístupy v environmentální etice k řešení ekologické krize</vt:lpstr>
      <vt:lpstr>Ekocentrismus </vt:lpstr>
      <vt:lpstr>Ekocentrický princip odpovědnosti</vt:lpstr>
      <vt:lpstr>Evoluční ontologie</vt:lpstr>
      <vt:lpstr>Evoluční  ontologie </vt:lpstr>
      <vt:lpstr>Ekocentrismus v médiích</vt:lpstr>
      <vt:lpstr>Černobyl, Život na naší planetě, 2020 </vt:lpstr>
      <vt:lpstr>Příroda jako předmět práva </vt:lpstr>
      <vt:lpstr>Antropocentrický princip odpovědnosti</vt:lpstr>
      <vt:lpstr>Odpovědnost z vnitřní povinnosti </vt:lpstr>
      <vt:lpstr>Odpovědnost – znovuovládnutí techniky </vt:lpstr>
      <vt:lpstr>Ekologické problémy s technikou</vt:lpstr>
      <vt:lpstr>Škodlivé účinky na zdraví</vt:lpstr>
      <vt:lpstr>Sociální a psychologické problémy</vt:lpstr>
      <vt:lpstr>Který softvér? </vt:lpstr>
      <vt:lpstr>Shrnutí</vt:lpstr>
      <vt:lpstr>Doktor z Afriky… a jeho koncept úcty k životu</vt:lpstr>
      <vt:lpstr>Etika úcty k životu Alberta Schweitzera. Biocentrizmus</vt:lpstr>
      <vt:lpstr>Odpovědnost vůči světu mimo člověka</vt:lpstr>
      <vt:lpstr>Ekonomika dle Naesse</vt:lpstr>
      <vt:lpstr>Změna, transformace</vt:lpstr>
      <vt:lpstr>Ekofeminizmus</vt:lpstr>
      <vt:lpstr>(Eko)feministické návrhy</vt:lpstr>
      <vt:lpstr>Muži jsou z Marsu, ženy z Venuše…</vt:lpstr>
      <vt:lpstr>Feministické požadavky</vt:lpstr>
      <vt:lpstr>Zoocentrismus: dpovědnost k dalším bytostem</vt:lpstr>
      <vt:lpstr>Cesta individuální cnosti</vt:lpstr>
      <vt:lpstr>Sociální a ekonomická transformace</vt:lpstr>
      <vt:lpstr>Zelený kapitalismus</vt:lpstr>
      <vt:lpstr>LOHAS, BIO, CSR, FAIRTRADE, a d.</vt:lpstr>
      <vt:lpstr>Zásady LOHAS</vt:lpstr>
      <vt:lpstr>Morálně sporné (CSR, BIO, LOHAS)</vt:lpstr>
      <vt:lpstr>Tlak: občanská neposlušnost, sabotáže</vt:lpstr>
      <vt:lpstr>Průvodce eko-odpovědnosti v rozhodování </vt:lpstr>
      <vt:lpstr>Průvodce etickým rozhodováním pro odpovědnou klimatickou transformaci (I.) </vt:lpstr>
      <vt:lpstr>Obrázky a internetové zdroje</vt:lpstr>
      <vt:lpstr>Literatura</vt:lpstr>
      <vt:lpstr>Další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Návrh sprievodcu morálneho rozhodovania sa pre aktérov zastavenia klimatickej zmeny  Analýza už existujúcich odporúčaní súčasných hnutí a mimovládních organizácií</dc:title>
  <dc:creator>Slavomír Lesňák</dc:creator>
  <cp:lastModifiedBy>Slavomír Lesňák</cp:lastModifiedBy>
  <cp:revision>8</cp:revision>
  <dcterms:created xsi:type="dcterms:W3CDTF">2022-09-27T07:37:08Z</dcterms:created>
  <dcterms:modified xsi:type="dcterms:W3CDTF">2024-03-08T11:44:33Z</dcterms:modified>
</cp:coreProperties>
</file>