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media/image5.jpg" ContentType="image/jpg"/>
  <Override PartName="/ppt/media/image8.jpg" ContentType="image/jp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99" r:id="rId3"/>
    <p:sldId id="257" r:id="rId4"/>
    <p:sldId id="258" r:id="rId5"/>
    <p:sldId id="304" r:id="rId6"/>
    <p:sldId id="305" r:id="rId7"/>
    <p:sldId id="303" r:id="rId8"/>
    <p:sldId id="302" r:id="rId9"/>
    <p:sldId id="319" r:id="rId10"/>
    <p:sldId id="318" r:id="rId11"/>
    <p:sldId id="317" r:id="rId12"/>
    <p:sldId id="316" r:id="rId13"/>
    <p:sldId id="314" r:id="rId14"/>
    <p:sldId id="306" r:id="rId15"/>
    <p:sldId id="307" r:id="rId16"/>
    <p:sldId id="308" r:id="rId17"/>
    <p:sldId id="313" r:id="rId18"/>
    <p:sldId id="312" r:id="rId19"/>
    <p:sldId id="309" r:id="rId20"/>
    <p:sldId id="310" r:id="rId21"/>
    <p:sldId id="311" r:id="rId22"/>
    <p:sldId id="259" r:id="rId23"/>
    <p:sldId id="260" r:id="rId24"/>
    <p:sldId id="261" r:id="rId25"/>
    <p:sldId id="262" r:id="rId26"/>
    <p:sldId id="263" r:id="rId27"/>
    <p:sldId id="264" r:id="rId28"/>
    <p:sldId id="265" r:id="rId29"/>
    <p:sldId id="266" r:id="rId30"/>
    <p:sldId id="315" r:id="rId31"/>
    <p:sldId id="267" r:id="rId32"/>
    <p:sldId id="268" r:id="rId33"/>
    <p:sldId id="269" r:id="rId34"/>
    <p:sldId id="270" r:id="rId35"/>
    <p:sldId id="271" r:id="rId36"/>
    <p:sldId id="272" r:id="rId37"/>
    <p:sldId id="273" r:id="rId38"/>
    <p:sldId id="274" r:id="rId39"/>
    <p:sldId id="275" r:id="rId40"/>
    <p:sldId id="297" r:id="rId41"/>
    <p:sldId id="276" r:id="rId42"/>
    <p:sldId id="277" r:id="rId43"/>
    <p:sldId id="278" r:id="rId44"/>
    <p:sldId id="296" r:id="rId45"/>
    <p:sldId id="279" r:id="rId46"/>
    <p:sldId id="280" r:id="rId47"/>
    <p:sldId id="281" r:id="rId48"/>
    <p:sldId id="282" r:id="rId49"/>
    <p:sldId id="283" r:id="rId50"/>
    <p:sldId id="284" r:id="rId51"/>
    <p:sldId id="285" r:id="rId52"/>
    <p:sldId id="286" r:id="rId53"/>
    <p:sldId id="287" r:id="rId54"/>
    <p:sldId id="301" r:id="rId55"/>
    <p:sldId id="288" r:id="rId56"/>
    <p:sldId id="289" r:id="rId57"/>
    <p:sldId id="290" r:id="rId58"/>
    <p:sldId id="291" r:id="rId59"/>
    <p:sldId id="292" r:id="rId60"/>
    <p:sldId id="293" r:id="rId61"/>
    <p:sldId id="294" r:id="rId62"/>
    <p:sldId id="295" r:id="rId63"/>
  </p:sldIdLst>
  <p:sldSz cx="10083800" cy="7556500"/>
  <p:notesSz cx="10083800" cy="75565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912" y="1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6285" y="2342515"/>
            <a:ext cx="8571230" cy="15868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12570" y="4231640"/>
            <a:ext cx="7058660" cy="1889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4190" y="1737995"/>
            <a:ext cx="4386453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93157" y="1737995"/>
            <a:ext cx="4386453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3/8/2024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3/8/2024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3/8/2024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5041555" y="593454"/>
            <a:ext cx="65" cy="677108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5041555" y="3728404"/>
            <a:ext cx="65" cy="461665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3649093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CC725FEA-F332-4B64-8048-5889891E64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4190" y="7027545"/>
            <a:ext cx="2319274" cy="276999"/>
          </a:xfrm>
        </p:spPr>
        <p:txBody>
          <a:bodyPr/>
          <a:lstStyle/>
          <a:p>
            <a:fld id="{4D23EBCE-D916-456E-B9A9-6CA39889E399}" type="datetimeFigureOut">
              <a:rPr lang="sk-SK" smtClean="0"/>
              <a:t>8. 3. 2024</a:t>
            </a:fld>
            <a:endParaRPr lang="sk-SK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5438643E-4CBA-4C14-8D32-6002A45E6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28492" y="7027545"/>
            <a:ext cx="3226816" cy="276999"/>
          </a:xfrm>
        </p:spPr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CA6F0963-8B5B-40D9-A9BD-96295A7E8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60336" y="7027545"/>
            <a:ext cx="2319274" cy="276999"/>
          </a:xfrm>
        </p:spPr>
        <p:txBody>
          <a:bodyPr/>
          <a:lstStyle/>
          <a:p>
            <a:fld id="{51B8E7EB-C19E-47EF-8C2F-1AF1B54F844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89248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58519" y="553720"/>
            <a:ext cx="8350250" cy="695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5154" y="1596390"/>
            <a:ext cx="8873490" cy="4311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28492" y="7027545"/>
            <a:ext cx="3226816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4190" y="7027545"/>
            <a:ext cx="2319274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60336" y="7027545"/>
            <a:ext cx="2319274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broadblogs.com/category/feminism/" TargetMode="Externa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phil.uniba.sk/fileadmin/user_upload/editors/crs/publikacie/kiczkova_-_ekofeministicke_koncepcie.pdf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bbc.co.uk/history/historic_figures/taylor_harriet.shtml" TargetMode="Externa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ustpaul.ca/en/john-stuart-mill-feminism-and-voting_6254_17.htm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22680" y="241300"/>
            <a:ext cx="7819390" cy="1320800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3326129" marR="5080" indent="-3313429">
              <a:lnSpc>
                <a:spcPts val="4920"/>
              </a:lnSpc>
              <a:spcBef>
                <a:spcPts val="560"/>
              </a:spcBef>
              <a:tabLst>
                <a:tab pos="3643629" algn="l"/>
              </a:tabLst>
            </a:pPr>
            <a:r>
              <a:rPr spc="-5" dirty="0"/>
              <a:t>Feminizmus</a:t>
            </a:r>
            <a:r>
              <a:rPr spc="15" dirty="0"/>
              <a:t> </a:t>
            </a:r>
            <a:r>
              <a:rPr dirty="0"/>
              <a:t>a	</a:t>
            </a:r>
            <a:r>
              <a:rPr spc="-5" dirty="0"/>
              <a:t>ekofeminizmus</a:t>
            </a:r>
            <a:r>
              <a:rPr spc="-70" dirty="0"/>
              <a:t> </a:t>
            </a:r>
            <a:r>
              <a:rPr dirty="0"/>
              <a:t>v </a:t>
            </a:r>
            <a:r>
              <a:rPr spc="-1205" dirty="0"/>
              <a:t> </a:t>
            </a:r>
            <a:r>
              <a:rPr spc="-5" dirty="0"/>
              <a:t>etike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404494" rIns="0" bIns="0" rtlCol="0">
            <a:spAutoFit/>
          </a:bodyPr>
          <a:lstStyle/>
          <a:p>
            <a:pPr marL="226695" marR="232410" indent="-4445" algn="ctr">
              <a:lnSpc>
                <a:spcPts val="3590"/>
              </a:lnSpc>
              <a:spcBef>
                <a:spcPts val="425"/>
              </a:spcBef>
            </a:pPr>
            <a:r>
              <a:rPr sz="3200" dirty="0"/>
              <a:t>Spracované</a:t>
            </a:r>
            <a:r>
              <a:rPr sz="3200" spc="-10" dirty="0"/>
              <a:t> </a:t>
            </a:r>
            <a:r>
              <a:rPr sz="3200" dirty="0"/>
              <a:t>podľa</a:t>
            </a:r>
            <a:r>
              <a:rPr sz="3200" spc="-10" dirty="0"/>
              <a:t> </a:t>
            </a:r>
            <a:r>
              <a:rPr sz="3200" spc="-5" dirty="0"/>
              <a:t>FILOZOFIA</a:t>
            </a:r>
            <a:r>
              <a:rPr sz="3200" spc="-195" dirty="0"/>
              <a:t> </a:t>
            </a:r>
            <a:r>
              <a:rPr sz="3200" dirty="0"/>
              <a:t>SO</a:t>
            </a:r>
            <a:r>
              <a:rPr sz="3200" spc="-15" dirty="0"/>
              <a:t> </a:t>
            </a:r>
            <a:r>
              <a:rPr sz="3200" spc="-5" dirty="0"/>
              <a:t>ŽENSKOU </a:t>
            </a:r>
            <a:r>
              <a:rPr sz="3200" spc="-875" dirty="0"/>
              <a:t> </a:t>
            </a:r>
            <a:r>
              <a:rPr sz="3200" spc="-5" dirty="0"/>
              <a:t>TVÁROU?</a:t>
            </a:r>
            <a:r>
              <a:rPr sz="3200" spc="-20" dirty="0"/>
              <a:t> FILOZOFOVANIE</a:t>
            </a:r>
            <a:r>
              <a:rPr sz="3200" spc="-25" dirty="0"/>
              <a:t> </a:t>
            </a:r>
            <a:r>
              <a:rPr sz="3200" dirty="0"/>
              <a:t>ZO</a:t>
            </a:r>
            <a:r>
              <a:rPr sz="3200" spc="-20" dirty="0"/>
              <a:t> </a:t>
            </a:r>
            <a:r>
              <a:rPr sz="3200" spc="-5" dirty="0"/>
              <a:t>ŽENSKÉHO</a:t>
            </a:r>
            <a:endParaRPr sz="3200"/>
          </a:p>
          <a:p>
            <a:pPr algn="ctr">
              <a:lnSpc>
                <a:spcPts val="3375"/>
              </a:lnSpc>
            </a:pPr>
            <a:r>
              <a:rPr sz="3200" dirty="0"/>
              <a:t>POHĽADU?</a:t>
            </a:r>
            <a:r>
              <a:rPr sz="3200" spc="-5" dirty="0"/>
              <a:t> Stručný </a:t>
            </a:r>
            <a:r>
              <a:rPr sz="3200" dirty="0"/>
              <a:t>úvod do</a:t>
            </a:r>
            <a:r>
              <a:rPr sz="3200" spc="-10" dirty="0"/>
              <a:t> </a:t>
            </a:r>
            <a:r>
              <a:rPr sz="3200" spc="-5" dirty="0"/>
              <a:t>feministickej</a:t>
            </a:r>
            <a:endParaRPr sz="3200"/>
          </a:p>
          <a:p>
            <a:pPr marL="1836420" marR="1843405" algn="ctr">
              <a:lnSpc>
                <a:spcPts val="3590"/>
              </a:lnSpc>
              <a:spcBef>
                <a:spcPts val="204"/>
              </a:spcBef>
            </a:pPr>
            <a:r>
              <a:rPr sz="3200" spc="-5" dirty="0"/>
              <a:t>filozofie </a:t>
            </a:r>
            <a:r>
              <a:rPr sz="3200" dirty="0"/>
              <a:t>od </a:t>
            </a:r>
            <a:r>
              <a:rPr sz="3200" spc="-5" dirty="0"/>
              <a:t>Etely </a:t>
            </a:r>
            <a:r>
              <a:rPr sz="3200" dirty="0"/>
              <a:t>Farkašovej </a:t>
            </a:r>
            <a:r>
              <a:rPr sz="3200" spc="-880" dirty="0"/>
              <a:t> </a:t>
            </a:r>
            <a:r>
              <a:rPr sz="3200" dirty="0"/>
              <a:t>a</a:t>
            </a:r>
            <a:endParaRPr sz="3200"/>
          </a:p>
          <a:p>
            <a:pPr marR="96520" algn="ctr">
              <a:lnSpc>
                <a:spcPts val="3385"/>
              </a:lnSpc>
            </a:pPr>
            <a:r>
              <a:rPr sz="3200" spc="-5" dirty="0"/>
              <a:t>Ekofeministické</a:t>
            </a:r>
            <a:r>
              <a:rPr sz="3200" spc="-20" dirty="0"/>
              <a:t> </a:t>
            </a:r>
            <a:r>
              <a:rPr sz="3200" dirty="0"/>
              <a:t>koncepcie</a:t>
            </a:r>
            <a:endParaRPr sz="3200"/>
          </a:p>
          <a:p>
            <a:pPr marR="5080" algn="ctr">
              <a:lnSpc>
                <a:spcPts val="3590"/>
              </a:lnSpc>
              <a:spcBef>
                <a:spcPts val="204"/>
              </a:spcBef>
            </a:pPr>
            <a:r>
              <a:rPr sz="3200" dirty="0"/>
              <a:t>ako nová </a:t>
            </a:r>
            <a:r>
              <a:rPr sz="3200" spc="-5" dirty="0"/>
              <a:t>alternatíva </a:t>
            </a:r>
            <a:r>
              <a:rPr sz="3200" dirty="0"/>
              <a:t>vzťahu k prírode od Zuzany </a:t>
            </a:r>
            <a:r>
              <a:rPr sz="3200" spc="-875" dirty="0"/>
              <a:t> </a:t>
            </a:r>
            <a:r>
              <a:rPr sz="3200" dirty="0"/>
              <a:t>Kiczkovej</a:t>
            </a:r>
            <a:endParaRPr sz="3200"/>
          </a:p>
        </p:txBody>
      </p:sp>
      <p:sp>
        <p:nvSpPr>
          <p:cNvPr id="4" name="object 4"/>
          <p:cNvSpPr txBox="1"/>
          <p:nvPr/>
        </p:nvSpPr>
        <p:spPr>
          <a:xfrm>
            <a:off x="4077970" y="6061709"/>
            <a:ext cx="192087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Arial"/>
                <a:cs typeface="Arial"/>
              </a:rPr>
              <a:t>Slavomír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Lesňák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text&#10;&#10;Popis byl vytvořen automaticky">
            <a:extLst>
              <a:ext uri="{FF2B5EF4-FFF2-40B4-BE49-F238E27FC236}">
                <a16:creationId xmlns:a16="http://schemas.microsoft.com/office/drawing/2014/main" id="{04C8B24C-91FA-4FEA-8AA3-62E6A67270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00" y="1339850"/>
            <a:ext cx="3429000" cy="4567428"/>
          </a:xfrm>
          <a:prstGeom prst="rect">
            <a:avLst/>
          </a:prstGeom>
        </p:spPr>
      </p:pic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E5436445-55CA-4AA7-B49F-16E938C9139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43" t="14706" r="25798" b="14706"/>
          <a:stretch/>
        </p:blipFill>
        <p:spPr>
          <a:xfrm>
            <a:off x="5346700" y="1416050"/>
            <a:ext cx="4033157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4318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A18F48CE-BA83-41AB-9CC0-D4191D2278F3}"/>
              </a:ext>
            </a:extLst>
          </p:cNvPr>
          <p:cNvSpPr txBox="1"/>
          <p:nvPr/>
        </p:nvSpPr>
        <p:spPr>
          <a:xfrm>
            <a:off x="1689100" y="6064250"/>
            <a:ext cx="7467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Link na </a:t>
            </a:r>
            <a:r>
              <a:rPr lang="cs-CZ" dirty="0" err="1"/>
              <a:t>krátky</a:t>
            </a:r>
            <a:r>
              <a:rPr lang="cs-CZ" dirty="0"/>
              <a:t> </a:t>
            </a:r>
            <a:r>
              <a:rPr lang="cs-CZ" dirty="0" err="1"/>
              <a:t>audiočlánok</a:t>
            </a:r>
            <a:r>
              <a:rPr lang="cs-CZ" dirty="0"/>
              <a:t>: https://plus.rozhlas.cz/zeny-tri-republik-anna-pammrova-ekolozka-a-feministka-ktera-chtela-zit-bez-muzu-7580744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4D64AB9-A355-45CE-AACB-A57BF2E492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92" t="11041" r="37154" b="16415"/>
          <a:stretch/>
        </p:blipFill>
        <p:spPr>
          <a:xfrm>
            <a:off x="1346200" y="828637"/>
            <a:ext cx="7391400" cy="4989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6401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8AC6C175-D52B-4D35-A26F-703E24CF04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863" t="16415" r="32621" b="294"/>
          <a:stretch/>
        </p:blipFill>
        <p:spPr>
          <a:xfrm>
            <a:off x="2413000" y="196850"/>
            <a:ext cx="5257800" cy="6935822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3D9D2966-3697-4E02-92F2-FC49BC4119B7}"/>
              </a:ext>
            </a:extLst>
          </p:cNvPr>
          <p:cNvSpPr txBox="1"/>
          <p:nvPr/>
        </p:nvSpPr>
        <p:spPr>
          <a:xfrm>
            <a:off x="1384300" y="7115390"/>
            <a:ext cx="7620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http://www.annapammrova.cz/wp-content/uploads/vestniky/vestnik61.pdf</a:t>
            </a:r>
          </a:p>
        </p:txBody>
      </p:sp>
    </p:spTree>
    <p:extLst>
      <p:ext uri="{BB962C8B-B14F-4D97-AF65-F5344CB8AC3E}">
        <p14:creationId xmlns:p14="http://schemas.microsoft.com/office/powerpoint/2010/main" val="20477555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6EBB47AC-5330-4E76-A44D-6EF93B9750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308" t="19101" r="12972" b="4324"/>
          <a:stretch/>
        </p:blipFill>
        <p:spPr>
          <a:xfrm>
            <a:off x="469899" y="349250"/>
            <a:ext cx="9320461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4228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7DBB1741-E181-4EA2-80D7-575EB58658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461" t="22838" r="25063" b="4619"/>
          <a:stretch/>
        </p:blipFill>
        <p:spPr>
          <a:xfrm>
            <a:off x="736600" y="1111250"/>
            <a:ext cx="8610600" cy="5535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507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F01E2E8C-4749-41F7-85D4-6E8CBAB96E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665" t="15071" r="12972" b="12384"/>
          <a:stretch/>
        </p:blipFill>
        <p:spPr>
          <a:xfrm>
            <a:off x="1003300" y="120650"/>
            <a:ext cx="8077200" cy="6815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5751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BBDDCAB4-01FF-4CDE-8787-09E8FEBE78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727" t="17758" r="19774" b="12384"/>
          <a:stretch/>
        </p:blipFill>
        <p:spPr>
          <a:xfrm>
            <a:off x="352671" y="1339850"/>
            <a:ext cx="9566029" cy="5652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5258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A5D8ADE0-2A06-471B-B213-D244982332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705" t="17758" r="13728" b="7010"/>
          <a:stretch/>
        </p:blipFill>
        <p:spPr>
          <a:xfrm>
            <a:off x="75295" y="882650"/>
            <a:ext cx="979714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5834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46C52465-7CD4-4886-A87F-8B0E7010A5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483" t="20446" r="13728" b="13727"/>
          <a:stretch/>
        </p:blipFill>
        <p:spPr>
          <a:xfrm>
            <a:off x="-53332" y="1263650"/>
            <a:ext cx="10159478" cy="5240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1203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5E388550-0577-41EE-B075-31BD337010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705" t="19102" r="11461" b="2981"/>
          <a:stretch/>
        </p:blipFill>
        <p:spPr>
          <a:xfrm>
            <a:off x="170356" y="1416050"/>
            <a:ext cx="9743087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39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1AC7DF-2213-4308-82DD-DBB069381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8986" y="593454"/>
            <a:ext cx="4485202" cy="677108"/>
          </a:xfrm>
        </p:spPr>
        <p:txBody>
          <a:bodyPr/>
          <a:lstStyle/>
          <a:p>
            <a:pPr algn="ctr"/>
            <a:r>
              <a:rPr lang="cs-CZ" dirty="0"/>
              <a:t>Feministická etika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6288D0C-D690-4CA4-9FDD-44680241AE1A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-139700" y="2101850"/>
            <a:ext cx="65" cy="677108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2F64C08-FD51-41EC-8052-E3A90DA5CD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474" t="16424" r="12349" b="20467"/>
          <a:stretch/>
        </p:blipFill>
        <p:spPr>
          <a:xfrm>
            <a:off x="507494" y="1405965"/>
            <a:ext cx="9068189" cy="6255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4060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FB3B3321-E65F-4B42-AA1B-9F1DF9CCA8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949" t="20446" r="11461" b="4324"/>
          <a:stretch/>
        </p:blipFill>
        <p:spPr>
          <a:xfrm>
            <a:off x="0" y="806450"/>
            <a:ext cx="9960428" cy="536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0981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35A373F5-B90E-46C0-9C23-BF694A78EB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216" t="39254" r="14484" b="8354"/>
          <a:stretch/>
        </p:blipFill>
        <p:spPr>
          <a:xfrm>
            <a:off x="393700" y="1720850"/>
            <a:ext cx="9476151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3111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50110" y="553720"/>
            <a:ext cx="576897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079240" algn="l"/>
              </a:tabLst>
            </a:pPr>
            <a:r>
              <a:rPr spc="-10" dirty="0"/>
              <a:t>F</a:t>
            </a:r>
            <a:r>
              <a:rPr spc="-5" dirty="0"/>
              <a:t>á</a:t>
            </a:r>
            <a:r>
              <a:rPr dirty="0"/>
              <a:t>zy</a:t>
            </a:r>
            <a:r>
              <a:rPr spc="5" dirty="0"/>
              <a:t> </a:t>
            </a:r>
            <a:r>
              <a:rPr spc="-5" dirty="0"/>
              <a:t>femini</a:t>
            </a:r>
            <a:r>
              <a:rPr dirty="0"/>
              <a:t>z</a:t>
            </a:r>
            <a:r>
              <a:rPr spc="5" dirty="0"/>
              <a:t>m</a:t>
            </a:r>
            <a:r>
              <a:rPr dirty="0"/>
              <a:t>u	</a:t>
            </a:r>
            <a:r>
              <a:rPr spc="-5" dirty="0"/>
              <a:t>(hla</a:t>
            </a:r>
            <a:r>
              <a:rPr dirty="0"/>
              <a:t>sy)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98830" y="1592351"/>
            <a:ext cx="8703945" cy="4342765"/>
          </a:xfrm>
          <a:prstGeom prst="rect">
            <a:avLst/>
          </a:prstGeom>
        </p:spPr>
        <p:txBody>
          <a:bodyPr vert="horz" wrap="square" lIns="0" tIns="14859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70"/>
              </a:spcBef>
            </a:pPr>
            <a:r>
              <a:rPr sz="2450" spc="5" dirty="0">
                <a:latin typeface="Arial"/>
                <a:cs typeface="Arial"/>
              </a:rPr>
              <a:t>Prvá</a:t>
            </a:r>
            <a:r>
              <a:rPr sz="2450" spc="-35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fáza</a:t>
            </a:r>
            <a:endParaRPr sz="2450">
              <a:latin typeface="Arial"/>
              <a:cs typeface="Arial"/>
            </a:endParaRPr>
          </a:p>
          <a:p>
            <a:pPr marL="370840" indent="-250190">
              <a:lnSpc>
                <a:spcPct val="100000"/>
              </a:lnSpc>
              <a:spcBef>
                <a:spcPts val="930"/>
              </a:spcBef>
              <a:buSzPct val="74418"/>
              <a:buFont typeface="Calibri"/>
              <a:buChar char="–"/>
              <a:tabLst>
                <a:tab pos="370205" algn="l"/>
                <a:tab pos="370840" algn="l"/>
              </a:tabLst>
            </a:pPr>
            <a:r>
              <a:rPr sz="2150" spc="-5" dirty="0">
                <a:latin typeface="Arial"/>
                <a:cs typeface="Arial"/>
              </a:rPr>
              <a:t>nastolenie</a:t>
            </a:r>
            <a:r>
              <a:rPr sz="2150" spc="10" dirty="0">
                <a:latin typeface="Arial"/>
                <a:cs typeface="Arial"/>
              </a:rPr>
              <a:t> </a:t>
            </a:r>
            <a:r>
              <a:rPr sz="2150" spc="-5" dirty="0">
                <a:latin typeface="Arial"/>
                <a:cs typeface="Arial"/>
              </a:rPr>
              <a:t>požiadavky</a:t>
            </a:r>
            <a:r>
              <a:rPr sz="2150" spc="10" dirty="0">
                <a:latin typeface="Arial"/>
                <a:cs typeface="Arial"/>
              </a:rPr>
              <a:t> </a:t>
            </a:r>
            <a:r>
              <a:rPr sz="2150" dirty="0">
                <a:latin typeface="Arial"/>
                <a:cs typeface="Arial"/>
              </a:rPr>
              <a:t>emancipácie</a:t>
            </a:r>
            <a:r>
              <a:rPr sz="2150" spc="10" dirty="0">
                <a:latin typeface="Arial"/>
                <a:cs typeface="Arial"/>
              </a:rPr>
              <a:t> </a:t>
            </a:r>
            <a:r>
              <a:rPr sz="2150" spc="-35" dirty="0">
                <a:latin typeface="Arial"/>
                <a:cs typeface="Arial"/>
              </a:rPr>
              <a:t>ženy,</a:t>
            </a:r>
            <a:r>
              <a:rPr sz="2150" spc="10" dirty="0">
                <a:latin typeface="Arial"/>
                <a:cs typeface="Arial"/>
              </a:rPr>
              <a:t> </a:t>
            </a:r>
            <a:r>
              <a:rPr sz="2150" spc="-5" dirty="0">
                <a:latin typeface="Arial"/>
                <a:cs typeface="Arial"/>
              </a:rPr>
              <a:t>zrovnoprávnenia</a:t>
            </a:r>
            <a:r>
              <a:rPr sz="2150" spc="15" dirty="0">
                <a:latin typeface="Arial"/>
                <a:cs typeface="Arial"/>
              </a:rPr>
              <a:t> </a:t>
            </a:r>
            <a:r>
              <a:rPr sz="2150" dirty="0">
                <a:latin typeface="Arial"/>
                <a:cs typeface="Arial"/>
              </a:rPr>
              <a:t>s</a:t>
            </a:r>
            <a:r>
              <a:rPr sz="2150" spc="10" dirty="0">
                <a:latin typeface="Arial"/>
                <a:cs typeface="Arial"/>
              </a:rPr>
              <a:t> </a:t>
            </a:r>
            <a:r>
              <a:rPr sz="2150" dirty="0">
                <a:latin typeface="Arial"/>
                <a:cs typeface="Arial"/>
              </a:rPr>
              <a:t>mužom</a:t>
            </a:r>
            <a:endParaRPr sz="215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680"/>
              </a:spcBef>
            </a:pPr>
            <a:r>
              <a:rPr sz="2450" spc="10" dirty="0">
                <a:latin typeface="Arial"/>
                <a:cs typeface="Arial"/>
              </a:rPr>
              <a:t>Druhá</a:t>
            </a:r>
            <a:r>
              <a:rPr sz="2450" spc="-45" dirty="0">
                <a:latin typeface="Arial"/>
                <a:cs typeface="Arial"/>
              </a:rPr>
              <a:t> </a:t>
            </a:r>
            <a:r>
              <a:rPr sz="2450" spc="5" dirty="0">
                <a:latin typeface="Arial"/>
                <a:cs typeface="Arial"/>
              </a:rPr>
              <a:t>fáza</a:t>
            </a:r>
            <a:endParaRPr sz="2450">
              <a:latin typeface="Arial"/>
              <a:cs typeface="Arial"/>
            </a:endParaRPr>
          </a:p>
          <a:p>
            <a:pPr marL="370840" indent="-250190">
              <a:lnSpc>
                <a:spcPct val="100000"/>
              </a:lnSpc>
              <a:spcBef>
                <a:spcPts val="919"/>
              </a:spcBef>
              <a:buSzPct val="74418"/>
              <a:buFont typeface="Calibri"/>
              <a:buChar char="–"/>
              <a:tabLst>
                <a:tab pos="370205" algn="l"/>
                <a:tab pos="370840" algn="l"/>
              </a:tabLst>
            </a:pPr>
            <a:r>
              <a:rPr sz="2150" dirty="0">
                <a:latin typeface="Arial"/>
                <a:cs typeface="Arial"/>
              </a:rPr>
              <a:t>dôraz</a:t>
            </a:r>
            <a:r>
              <a:rPr sz="2150" spc="-10" dirty="0">
                <a:latin typeface="Arial"/>
                <a:cs typeface="Arial"/>
              </a:rPr>
              <a:t> </a:t>
            </a:r>
            <a:r>
              <a:rPr sz="2150" dirty="0">
                <a:latin typeface="Arial"/>
                <a:cs typeface="Arial"/>
              </a:rPr>
              <a:t>na</a:t>
            </a:r>
            <a:r>
              <a:rPr sz="2150" spc="-10" dirty="0">
                <a:latin typeface="Arial"/>
                <a:cs typeface="Arial"/>
              </a:rPr>
              <a:t> </a:t>
            </a:r>
            <a:r>
              <a:rPr sz="2150" spc="-5" dirty="0">
                <a:latin typeface="Arial"/>
                <a:cs typeface="Arial"/>
              </a:rPr>
              <a:t>inakosť,odlišnosť</a:t>
            </a:r>
            <a:r>
              <a:rPr sz="2150" spc="-10" dirty="0">
                <a:latin typeface="Arial"/>
                <a:cs typeface="Arial"/>
              </a:rPr>
              <a:t> </a:t>
            </a:r>
            <a:r>
              <a:rPr sz="2150" dirty="0">
                <a:latin typeface="Arial"/>
                <a:cs typeface="Arial"/>
              </a:rPr>
              <a:t>ženy</a:t>
            </a:r>
            <a:endParaRPr sz="2150">
              <a:latin typeface="Arial"/>
              <a:cs typeface="Arial"/>
            </a:endParaRPr>
          </a:p>
          <a:p>
            <a:pPr marL="370840" indent="-250190">
              <a:lnSpc>
                <a:spcPct val="100000"/>
              </a:lnSpc>
              <a:spcBef>
                <a:spcPts val="700"/>
              </a:spcBef>
              <a:buSzPct val="74418"/>
              <a:buFont typeface="Calibri"/>
              <a:buChar char="–"/>
              <a:tabLst>
                <a:tab pos="370205" algn="l"/>
                <a:tab pos="370840" algn="l"/>
              </a:tabLst>
            </a:pPr>
            <a:r>
              <a:rPr sz="2150" spc="-5" dirty="0">
                <a:latin typeface="Arial"/>
                <a:cs typeface="Arial"/>
              </a:rPr>
              <a:t>nepociťuje</a:t>
            </a:r>
            <a:r>
              <a:rPr sz="2150" spc="-15" dirty="0">
                <a:latin typeface="Arial"/>
                <a:cs typeface="Arial"/>
              </a:rPr>
              <a:t> </a:t>
            </a:r>
            <a:r>
              <a:rPr sz="2150" dirty="0">
                <a:latin typeface="Arial"/>
                <a:cs typeface="Arial"/>
              </a:rPr>
              <a:t>sa</a:t>
            </a:r>
            <a:r>
              <a:rPr sz="2150" spc="-10" dirty="0">
                <a:latin typeface="Arial"/>
                <a:cs typeface="Arial"/>
              </a:rPr>
              <a:t> </a:t>
            </a:r>
            <a:r>
              <a:rPr sz="2150" dirty="0">
                <a:latin typeface="Arial"/>
                <a:cs typeface="Arial"/>
              </a:rPr>
              <a:t>ako</a:t>
            </a:r>
            <a:r>
              <a:rPr sz="2150" spc="-10" dirty="0">
                <a:latin typeface="Arial"/>
                <a:cs typeface="Arial"/>
              </a:rPr>
              <a:t> </a:t>
            </a:r>
            <a:r>
              <a:rPr sz="2150" dirty="0">
                <a:latin typeface="Arial"/>
                <a:cs typeface="Arial"/>
              </a:rPr>
              <a:t>čosi</a:t>
            </a:r>
            <a:r>
              <a:rPr sz="2150" spc="-20" dirty="0">
                <a:latin typeface="Arial"/>
                <a:cs typeface="Arial"/>
              </a:rPr>
              <a:t> </a:t>
            </a:r>
            <a:r>
              <a:rPr sz="2150" dirty="0">
                <a:latin typeface="Arial"/>
                <a:cs typeface="Arial"/>
              </a:rPr>
              <a:t>negatívne,</a:t>
            </a:r>
            <a:r>
              <a:rPr sz="2150" spc="-10" dirty="0">
                <a:latin typeface="Arial"/>
                <a:cs typeface="Arial"/>
              </a:rPr>
              <a:t> </a:t>
            </a:r>
            <a:r>
              <a:rPr sz="2150" dirty="0">
                <a:latin typeface="Arial"/>
                <a:cs typeface="Arial"/>
              </a:rPr>
              <a:t>nedostatkové</a:t>
            </a:r>
            <a:endParaRPr sz="2150">
              <a:latin typeface="Arial"/>
              <a:cs typeface="Arial"/>
            </a:endParaRPr>
          </a:p>
          <a:p>
            <a:pPr marL="370840" indent="-250190">
              <a:lnSpc>
                <a:spcPct val="100000"/>
              </a:lnSpc>
              <a:spcBef>
                <a:spcPts val="690"/>
              </a:spcBef>
              <a:buSzPct val="74418"/>
              <a:buFont typeface="Calibri"/>
              <a:buChar char="–"/>
              <a:tabLst>
                <a:tab pos="370205" algn="l"/>
                <a:tab pos="370840" algn="l"/>
              </a:tabLst>
            </a:pPr>
            <a:r>
              <a:rPr sz="2150" spc="-5" dirty="0">
                <a:latin typeface="Arial"/>
                <a:cs typeface="Arial"/>
              </a:rPr>
              <a:t>Naopak </a:t>
            </a:r>
            <a:r>
              <a:rPr sz="2150" dirty="0">
                <a:latin typeface="Arial"/>
                <a:cs typeface="Arial"/>
              </a:rPr>
              <a:t>-</a:t>
            </a:r>
            <a:r>
              <a:rPr sz="2150" spc="10" dirty="0">
                <a:latin typeface="Arial"/>
                <a:cs typeface="Arial"/>
              </a:rPr>
              <a:t> </a:t>
            </a:r>
            <a:r>
              <a:rPr sz="2150" spc="-5" dirty="0">
                <a:latin typeface="Arial"/>
                <a:cs typeface="Arial"/>
              </a:rPr>
              <a:t>inakosť </a:t>
            </a:r>
            <a:r>
              <a:rPr sz="2150" dirty="0">
                <a:latin typeface="Arial"/>
                <a:cs typeface="Arial"/>
              </a:rPr>
              <a:t>ženskosti</a:t>
            </a:r>
            <a:r>
              <a:rPr sz="2150" spc="-5" dirty="0">
                <a:latin typeface="Arial"/>
                <a:cs typeface="Arial"/>
              </a:rPr>
              <a:t> pozitívnou </a:t>
            </a:r>
            <a:r>
              <a:rPr sz="2150" dirty="0">
                <a:latin typeface="Arial"/>
                <a:cs typeface="Arial"/>
              </a:rPr>
              <a:t>hodnotou</a:t>
            </a:r>
            <a:endParaRPr sz="2150">
              <a:latin typeface="Arial"/>
              <a:cs typeface="Arial"/>
            </a:endParaRPr>
          </a:p>
          <a:p>
            <a:pPr marL="370840" indent="-250190">
              <a:lnSpc>
                <a:spcPct val="100000"/>
              </a:lnSpc>
              <a:spcBef>
                <a:spcPts val="690"/>
              </a:spcBef>
              <a:buSzPct val="74418"/>
              <a:buFont typeface="Calibri"/>
              <a:buChar char="–"/>
              <a:tabLst>
                <a:tab pos="370205" algn="l"/>
                <a:tab pos="370840" algn="l"/>
              </a:tabLst>
            </a:pPr>
            <a:r>
              <a:rPr sz="2150" dirty="0">
                <a:latin typeface="Arial"/>
                <a:cs typeface="Arial"/>
              </a:rPr>
              <a:t>rovnocenná</a:t>
            </a:r>
            <a:r>
              <a:rPr sz="2150" spc="-10" dirty="0">
                <a:latin typeface="Arial"/>
                <a:cs typeface="Arial"/>
              </a:rPr>
              <a:t> </a:t>
            </a:r>
            <a:r>
              <a:rPr sz="2150" dirty="0">
                <a:latin typeface="Arial"/>
                <a:cs typeface="Arial"/>
              </a:rPr>
              <a:t>a</a:t>
            </a:r>
            <a:r>
              <a:rPr sz="2150" spc="-10" dirty="0">
                <a:latin typeface="Arial"/>
                <a:cs typeface="Arial"/>
              </a:rPr>
              <a:t> </a:t>
            </a:r>
            <a:r>
              <a:rPr sz="2150" spc="-5" dirty="0">
                <a:latin typeface="Arial"/>
                <a:cs typeface="Arial"/>
              </a:rPr>
              <a:t>komplementárna</a:t>
            </a:r>
            <a:r>
              <a:rPr sz="2150" spc="-10" dirty="0">
                <a:latin typeface="Arial"/>
                <a:cs typeface="Arial"/>
              </a:rPr>
              <a:t> </a:t>
            </a:r>
            <a:r>
              <a:rPr sz="2150" dirty="0">
                <a:latin typeface="Arial"/>
                <a:cs typeface="Arial"/>
              </a:rPr>
              <a:t>s</a:t>
            </a:r>
            <a:r>
              <a:rPr sz="2150" spc="-5" dirty="0">
                <a:latin typeface="Arial"/>
                <a:cs typeface="Arial"/>
              </a:rPr>
              <a:t> </a:t>
            </a:r>
            <a:r>
              <a:rPr sz="2150" dirty="0">
                <a:latin typeface="Arial"/>
                <a:cs typeface="Arial"/>
              </a:rPr>
              <a:t>mužskosťou</a:t>
            </a:r>
            <a:endParaRPr sz="215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680"/>
              </a:spcBef>
            </a:pPr>
            <a:r>
              <a:rPr sz="2450" spc="-10" dirty="0">
                <a:latin typeface="Arial"/>
                <a:cs typeface="Arial"/>
              </a:rPr>
              <a:t>Tretia</a:t>
            </a:r>
            <a:r>
              <a:rPr sz="2450" spc="-40" dirty="0">
                <a:latin typeface="Arial"/>
                <a:cs typeface="Arial"/>
              </a:rPr>
              <a:t> </a:t>
            </a:r>
            <a:r>
              <a:rPr sz="2450" spc="5" dirty="0">
                <a:latin typeface="Arial"/>
                <a:cs typeface="Arial"/>
              </a:rPr>
              <a:t>fáza</a:t>
            </a:r>
            <a:endParaRPr sz="2450">
              <a:latin typeface="Arial"/>
              <a:cs typeface="Arial"/>
            </a:endParaRPr>
          </a:p>
          <a:p>
            <a:pPr marL="370205" marR="715645" indent="-250190">
              <a:lnSpc>
                <a:spcPts val="2400"/>
              </a:lnSpc>
              <a:spcBef>
                <a:spcPts val="1160"/>
              </a:spcBef>
              <a:buSzPct val="74418"/>
              <a:buFont typeface="Calibri"/>
              <a:buChar char="–"/>
              <a:tabLst>
                <a:tab pos="370205" algn="l"/>
                <a:tab pos="370840" algn="l"/>
              </a:tabLst>
            </a:pPr>
            <a:r>
              <a:rPr sz="2150" spc="-5" dirty="0">
                <a:latin typeface="Arial"/>
                <a:cs typeface="Arial"/>
              </a:rPr>
              <a:t>cieľ</a:t>
            </a:r>
            <a:r>
              <a:rPr sz="2150" dirty="0">
                <a:latin typeface="Arial"/>
                <a:cs typeface="Arial"/>
              </a:rPr>
              <a:t> </a:t>
            </a:r>
            <a:r>
              <a:rPr sz="2150" spc="-5" dirty="0">
                <a:latin typeface="Arial"/>
                <a:cs typeface="Arial"/>
              </a:rPr>
              <a:t>zmeniť</a:t>
            </a:r>
            <a:r>
              <a:rPr sz="2150" dirty="0">
                <a:latin typeface="Arial"/>
                <a:cs typeface="Arial"/>
              </a:rPr>
              <a:t> </a:t>
            </a:r>
            <a:r>
              <a:rPr sz="2150" spc="-5" dirty="0">
                <a:latin typeface="Arial"/>
                <a:cs typeface="Arial"/>
              </a:rPr>
              <a:t>spoločenský</a:t>
            </a:r>
            <a:r>
              <a:rPr sz="2150" spc="10" dirty="0">
                <a:latin typeface="Arial"/>
                <a:cs typeface="Arial"/>
              </a:rPr>
              <a:t> </a:t>
            </a:r>
            <a:r>
              <a:rPr sz="2150" spc="-5" dirty="0">
                <a:latin typeface="Arial"/>
                <a:cs typeface="Arial"/>
              </a:rPr>
              <a:t>poriadok</a:t>
            </a:r>
            <a:r>
              <a:rPr sz="2150" spc="10" dirty="0">
                <a:latin typeface="Arial"/>
                <a:cs typeface="Arial"/>
              </a:rPr>
              <a:t> </a:t>
            </a:r>
            <a:r>
              <a:rPr sz="2150" dirty="0">
                <a:latin typeface="Arial"/>
                <a:cs typeface="Arial"/>
              </a:rPr>
              <a:t>pre</a:t>
            </a:r>
            <a:r>
              <a:rPr sz="2150" spc="10" dirty="0">
                <a:latin typeface="Arial"/>
                <a:cs typeface="Arial"/>
              </a:rPr>
              <a:t> </a:t>
            </a:r>
            <a:r>
              <a:rPr sz="2150" spc="-5" dirty="0">
                <a:latin typeface="Arial"/>
                <a:cs typeface="Arial"/>
              </a:rPr>
              <a:t>zaručenie</a:t>
            </a:r>
            <a:r>
              <a:rPr sz="2150" spc="10" dirty="0">
                <a:latin typeface="Arial"/>
                <a:cs typeface="Arial"/>
              </a:rPr>
              <a:t> </a:t>
            </a:r>
            <a:r>
              <a:rPr sz="2150" dirty="0">
                <a:latin typeface="Arial"/>
                <a:cs typeface="Arial"/>
              </a:rPr>
              <a:t>rovnoprávnosť </a:t>
            </a:r>
            <a:r>
              <a:rPr sz="2150" spc="-580" dirty="0">
                <a:latin typeface="Arial"/>
                <a:cs typeface="Arial"/>
              </a:rPr>
              <a:t> </a:t>
            </a:r>
            <a:r>
              <a:rPr sz="2150" dirty="0">
                <a:latin typeface="Arial"/>
                <a:cs typeface="Arial"/>
              </a:rPr>
              <a:t>oboch</a:t>
            </a:r>
            <a:r>
              <a:rPr sz="2150" spc="-5" dirty="0">
                <a:latin typeface="Arial"/>
                <a:cs typeface="Arial"/>
              </a:rPr>
              <a:t> </a:t>
            </a:r>
            <a:r>
              <a:rPr sz="2150" dirty="0">
                <a:latin typeface="Arial"/>
                <a:cs typeface="Arial"/>
              </a:rPr>
              <a:t>rodov</a:t>
            </a:r>
            <a:endParaRPr sz="21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82520" y="553720"/>
            <a:ext cx="530542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Ženská</a:t>
            </a:r>
            <a:r>
              <a:rPr spc="-20" dirty="0"/>
              <a:t> </a:t>
            </a:r>
            <a:r>
              <a:rPr spc="-5" dirty="0"/>
              <a:t>tvár</a:t>
            </a:r>
            <a:r>
              <a:rPr spc="-30" dirty="0"/>
              <a:t> </a:t>
            </a:r>
            <a:r>
              <a:rPr spc="-5" dirty="0"/>
              <a:t>filozofie?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77850" y="1836420"/>
            <a:ext cx="141605" cy="200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50" spc="215" dirty="0">
                <a:latin typeface="Calibri"/>
                <a:cs typeface="Calibri"/>
              </a:rPr>
              <a:t>●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11530" y="1609344"/>
            <a:ext cx="7928609" cy="45021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 marR="80010">
              <a:lnSpc>
                <a:spcPct val="130700"/>
              </a:lnSpc>
              <a:spcBef>
                <a:spcPts val="95"/>
              </a:spcBef>
            </a:pPr>
            <a:r>
              <a:rPr sz="2550" spc="5" dirty="0">
                <a:latin typeface="Arial"/>
                <a:cs typeface="Arial"/>
              </a:rPr>
              <a:t>koncentrácia na ženský </a:t>
            </a:r>
            <a:r>
              <a:rPr sz="2550" dirty="0">
                <a:latin typeface="Arial"/>
                <a:cs typeface="Arial"/>
              </a:rPr>
              <a:t>pohľad, </a:t>
            </a:r>
            <a:r>
              <a:rPr sz="2550" spc="5" dirty="0">
                <a:latin typeface="Arial"/>
                <a:cs typeface="Arial"/>
              </a:rPr>
              <a:t>ženskú skúsenosť, </a:t>
            </a:r>
            <a:r>
              <a:rPr sz="2550" spc="10" dirty="0">
                <a:latin typeface="Arial"/>
                <a:cs typeface="Arial"/>
              </a:rPr>
              <a:t> </a:t>
            </a:r>
            <a:r>
              <a:rPr sz="2550" dirty="0">
                <a:latin typeface="Arial"/>
                <a:cs typeface="Arial"/>
              </a:rPr>
              <a:t>odmietanie</a:t>
            </a:r>
            <a:r>
              <a:rPr sz="2550" spc="-5" dirty="0">
                <a:latin typeface="Arial"/>
                <a:cs typeface="Arial"/>
              </a:rPr>
              <a:t> </a:t>
            </a:r>
            <a:r>
              <a:rPr sz="2550" dirty="0">
                <a:latin typeface="Arial"/>
                <a:cs typeface="Arial"/>
              </a:rPr>
              <a:t>univerzalizmu</a:t>
            </a:r>
            <a:r>
              <a:rPr sz="2550" spc="5" dirty="0">
                <a:latin typeface="Arial"/>
                <a:cs typeface="Arial"/>
              </a:rPr>
              <a:t> mužskej</a:t>
            </a:r>
            <a:r>
              <a:rPr sz="2550" spc="15" dirty="0">
                <a:latin typeface="Arial"/>
                <a:cs typeface="Arial"/>
              </a:rPr>
              <a:t> </a:t>
            </a:r>
            <a:r>
              <a:rPr sz="2550" dirty="0">
                <a:latin typeface="Arial"/>
                <a:cs typeface="Arial"/>
              </a:rPr>
              <a:t>objektivity </a:t>
            </a:r>
            <a:r>
              <a:rPr sz="2550" spc="5" dirty="0">
                <a:latin typeface="Arial"/>
                <a:cs typeface="Arial"/>
              </a:rPr>
              <a:t> </a:t>
            </a:r>
            <a:r>
              <a:rPr sz="2550" dirty="0">
                <a:latin typeface="Arial"/>
                <a:cs typeface="Arial"/>
              </a:rPr>
              <a:t>odmietanie</a:t>
            </a:r>
            <a:r>
              <a:rPr sz="2550" spc="-5" dirty="0">
                <a:latin typeface="Arial"/>
                <a:cs typeface="Arial"/>
              </a:rPr>
              <a:t> </a:t>
            </a:r>
            <a:r>
              <a:rPr sz="2550" dirty="0">
                <a:latin typeface="Arial"/>
                <a:cs typeface="Arial"/>
              </a:rPr>
              <a:t>tradičnej</a:t>
            </a:r>
            <a:r>
              <a:rPr sz="2550" spc="10" dirty="0">
                <a:latin typeface="Arial"/>
                <a:cs typeface="Arial"/>
              </a:rPr>
              <a:t> </a:t>
            </a:r>
            <a:r>
              <a:rPr sz="2550" dirty="0">
                <a:latin typeface="Arial"/>
                <a:cs typeface="Arial"/>
              </a:rPr>
              <a:t>(falokratickej)</a:t>
            </a:r>
            <a:r>
              <a:rPr sz="2550" spc="-5" dirty="0">
                <a:latin typeface="Arial"/>
                <a:cs typeface="Arial"/>
              </a:rPr>
              <a:t> </a:t>
            </a:r>
            <a:r>
              <a:rPr sz="2550" dirty="0">
                <a:latin typeface="Arial"/>
                <a:cs typeface="Arial"/>
              </a:rPr>
              <a:t>filozofie</a:t>
            </a:r>
            <a:endParaRPr sz="2550">
              <a:latin typeface="Arial"/>
              <a:cs typeface="Arial"/>
            </a:endParaRPr>
          </a:p>
          <a:p>
            <a:pPr marL="38100" marR="80010">
              <a:lnSpc>
                <a:spcPts val="2870"/>
              </a:lnSpc>
              <a:spcBef>
                <a:spcPts val="1195"/>
              </a:spcBef>
            </a:pPr>
            <a:r>
              <a:rPr sz="2550" spc="5" dirty="0">
                <a:latin typeface="Arial"/>
                <a:cs typeface="Arial"/>
              </a:rPr>
              <a:t>vyzdvihovanie</a:t>
            </a:r>
            <a:r>
              <a:rPr sz="2550" spc="10" dirty="0">
                <a:latin typeface="Arial"/>
                <a:cs typeface="Arial"/>
              </a:rPr>
              <a:t> </a:t>
            </a:r>
            <a:r>
              <a:rPr sz="2550" dirty="0">
                <a:latin typeface="Arial"/>
                <a:cs typeface="Arial"/>
              </a:rPr>
              <a:t>doteraz</a:t>
            </a:r>
            <a:r>
              <a:rPr sz="2550" spc="10" dirty="0">
                <a:latin typeface="Arial"/>
                <a:cs typeface="Arial"/>
              </a:rPr>
              <a:t> </a:t>
            </a:r>
            <a:r>
              <a:rPr sz="2550" dirty="0">
                <a:latin typeface="Arial"/>
                <a:cs typeface="Arial"/>
              </a:rPr>
              <a:t>potláčaných</a:t>
            </a:r>
            <a:r>
              <a:rPr sz="2550" spc="5" dirty="0">
                <a:latin typeface="Arial"/>
                <a:cs typeface="Arial"/>
              </a:rPr>
              <a:t> </a:t>
            </a:r>
            <a:r>
              <a:rPr sz="2550" dirty="0">
                <a:latin typeface="Arial"/>
                <a:cs typeface="Arial"/>
              </a:rPr>
              <a:t>hodnôt</a:t>
            </a:r>
            <a:r>
              <a:rPr sz="2550" spc="5" dirty="0">
                <a:latin typeface="Arial"/>
                <a:cs typeface="Arial"/>
              </a:rPr>
              <a:t> v </a:t>
            </a:r>
            <a:r>
              <a:rPr sz="2550" dirty="0">
                <a:latin typeface="Arial"/>
                <a:cs typeface="Arial"/>
              </a:rPr>
              <a:t>západnej </a:t>
            </a:r>
            <a:r>
              <a:rPr sz="2550" spc="-690" dirty="0">
                <a:latin typeface="Arial"/>
                <a:cs typeface="Arial"/>
              </a:rPr>
              <a:t> </a:t>
            </a:r>
            <a:r>
              <a:rPr sz="2550" spc="5" dirty="0">
                <a:latin typeface="Arial"/>
                <a:cs typeface="Arial"/>
              </a:rPr>
              <a:t>spoločnosti – </a:t>
            </a:r>
            <a:r>
              <a:rPr sz="2550" dirty="0">
                <a:latin typeface="Arial"/>
                <a:cs typeface="Arial"/>
              </a:rPr>
              <a:t>empatia, súcit, starostlivosť </a:t>
            </a:r>
            <a:r>
              <a:rPr sz="2550" spc="5" dirty="0">
                <a:latin typeface="Arial"/>
                <a:cs typeface="Arial"/>
              </a:rPr>
              <a:t>o </a:t>
            </a:r>
            <a:r>
              <a:rPr sz="2550" dirty="0">
                <a:latin typeface="Arial"/>
                <a:cs typeface="Arial"/>
              </a:rPr>
              <a:t>druhých, </a:t>
            </a:r>
            <a:r>
              <a:rPr sz="2550" spc="5" dirty="0">
                <a:latin typeface="Arial"/>
                <a:cs typeface="Arial"/>
              </a:rPr>
              <a:t> kooperácia</a:t>
            </a:r>
            <a:endParaRPr sz="255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875"/>
              </a:spcBef>
            </a:pPr>
            <a:r>
              <a:rPr sz="2550" spc="5" dirty="0">
                <a:latin typeface="Arial"/>
                <a:cs typeface="Arial"/>
              </a:rPr>
              <a:t>uvádzanie </a:t>
            </a:r>
            <a:r>
              <a:rPr sz="2550" dirty="0">
                <a:latin typeface="Arial"/>
                <a:cs typeface="Arial"/>
              </a:rPr>
              <a:t>ilustratívnych </a:t>
            </a:r>
            <a:r>
              <a:rPr sz="2550" spc="-45" dirty="0">
                <a:latin typeface="Arial"/>
                <a:cs typeface="Arial"/>
              </a:rPr>
              <a:t>tzv.</a:t>
            </a:r>
            <a:r>
              <a:rPr sz="2550" spc="-15" dirty="0">
                <a:latin typeface="Arial"/>
                <a:cs typeface="Arial"/>
              </a:rPr>
              <a:t> </a:t>
            </a:r>
            <a:r>
              <a:rPr sz="2550" dirty="0">
                <a:latin typeface="Arial"/>
                <a:cs typeface="Arial"/>
              </a:rPr>
              <a:t>"nonquestions"</a:t>
            </a:r>
            <a:endParaRPr sz="2550">
              <a:latin typeface="Arial"/>
              <a:cs typeface="Arial"/>
            </a:endParaRPr>
          </a:p>
          <a:p>
            <a:pPr marL="382905" marR="30480" indent="-259079">
              <a:lnSpc>
                <a:spcPts val="2490"/>
              </a:lnSpc>
              <a:spcBef>
                <a:spcPts val="1190"/>
              </a:spcBef>
              <a:buSzPct val="73333"/>
              <a:buFont typeface="Calibri"/>
              <a:buChar char="–"/>
              <a:tabLst>
                <a:tab pos="382905" algn="l"/>
                <a:tab pos="383540" algn="l"/>
              </a:tabLst>
            </a:pPr>
            <a:r>
              <a:rPr sz="2250" spc="-15" dirty="0">
                <a:latin typeface="Arial"/>
                <a:cs typeface="Arial"/>
              </a:rPr>
              <a:t>otázok</a:t>
            </a:r>
            <a:r>
              <a:rPr sz="2250" spc="5" dirty="0">
                <a:latin typeface="Arial"/>
                <a:cs typeface="Arial"/>
              </a:rPr>
              <a:t> </a:t>
            </a:r>
            <a:r>
              <a:rPr sz="2250" spc="-15" dirty="0">
                <a:latin typeface="Arial"/>
                <a:cs typeface="Arial"/>
              </a:rPr>
              <a:t>motivovaných</a:t>
            </a:r>
            <a:r>
              <a:rPr sz="2250" spc="5" dirty="0">
                <a:latin typeface="Arial"/>
                <a:cs typeface="Arial"/>
              </a:rPr>
              <a:t> </a:t>
            </a:r>
            <a:r>
              <a:rPr sz="2250" spc="-15" dirty="0">
                <a:latin typeface="Arial"/>
                <a:cs typeface="Arial"/>
              </a:rPr>
              <a:t>potrebami,</a:t>
            </a:r>
            <a:r>
              <a:rPr sz="2250" spc="15" dirty="0">
                <a:latin typeface="Arial"/>
                <a:cs typeface="Arial"/>
              </a:rPr>
              <a:t> </a:t>
            </a:r>
            <a:r>
              <a:rPr sz="2250" spc="-15" dirty="0">
                <a:latin typeface="Arial"/>
                <a:cs typeface="Arial"/>
              </a:rPr>
              <a:t>záujmami,</a:t>
            </a:r>
            <a:r>
              <a:rPr sz="2250" spc="5" dirty="0">
                <a:latin typeface="Arial"/>
                <a:cs typeface="Arial"/>
              </a:rPr>
              <a:t> </a:t>
            </a:r>
            <a:r>
              <a:rPr sz="2250" spc="-15" dirty="0">
                <a:latin typeface="Arial"/>
                <a:cs typeface="Arial"/>
              </a:rPr>
              <a:t>perspektívami</a:t>
            </a:r>
            <a:r>
              <a:rPr sz="2250" dirty="0">
                <a:latin typeface="Arial"/>
                <a:cs typeface="Arial"/>
              </a:rPr>
              <a:t> </a:t>
            </a:r>
            <a:r>
              <a:rPr sz="2250" spc="-10" dirty="0">
                <a:latin typeface="Arial"/>
                <a:cs typeface="Arial"/>
              </a:rPr>
              <a:t>a </a:t>
            </a:r>
            <a:r>
              <a:rPr sz="2250" spc="-610" dirty="0">
                <a:latin typeface="Arial"/>
                <a:cs typeface="Arial"/>
              </a:rPr>
              <a:t> </a:t>
            </a:r>
            <a:r>
              <a:rPr sz="2250" spc="-15" dirty="0">
                <a:latin typeface="Arial"/>
                <a:cs typeface="Arial"/>
              </a:rPr>
              <a:t>očakávaniami</a:t>
            </a:r>
            <a:r>
              <a:rPr sz="2250" spc="-20" dirty="0">
                <a:latin typeface="Arial"/>
                <a:cs typeface="Arial"/>
              </a:rPr>
              <a:t> </a:t>
            </a:r>
            <a:r>
              <a:rPr sz="2250" spc="-15" dirty="0">
                <a:latin typeface="Arial"/>
                <a:cs typeface="Arial"/>
              </a:rPr>
              <a:t>ženského</a:t>
            </a:r>
            <a:r>
              <a:rPr sz="2250" spc="-25" dirty="0">
                <a:latin typeface="Arial"/>
                <a:cs typeface="Arial"/>
              </a:rPr>
              <a:t> </a:t>
            </a:r>
            <a:r>
              <a:rPr sz="2250" spc="-10" dirty="0">
                <a:latin typeface="Arial"/>
                <a:cs typeface="Arial"/>
              </a:rPr>
              <a:t>subjektu</a:t>
            </a:r>
            <a:endParaRPr sz="2250">
              <a:latin typeface="Arial"/>
              <a:cs typeface="Arial"/>
            </a:endParaRPr>
          </a:p>
          <a:p>
            <a:pPr marL="383540" indent="-259715">
              <a:lnSpc>
                <a:spcPct val="100000"/>
              </a:lnSpc>
              <a:spcBef>
                <a:spcPts val="640"/>
              </a:spcBef>
              <a:buSzPct val="73333"/>
              <a:buFont typeface="Calibri"/>
              <a:buChar char="–"/>
              <a:tabLst>
                <a:tab pos="382905" algn="l"/>
                <a:tab pos="383540" algn="l"/>
              </a:tabLst>
            </a:pPr>
            <a:r>
              <a:rPr sz="2250" spc="-15" dirty="0">
                <a:latin typeface="Arial"/>
                <a:cs typeface="Arial"/>
              </a:rPr>
              <a:t>akademickou</a:t>
            </a:r>
            <a:r>
              <a:rPr sz="2250" spc="-10" dirty="0">
                <a:latin typeface="Arial"/>
                <a:cs typeface="Arial"/>
              </a:rPr>
              <a:t> </a:t>
            </a:r>
            <a:r>
              <a:rPr sz="2250" spc="-15" dirty="0">
                <a:latin typeface="Arial"/>
                <a:cs typeface="Arial"/>
              </a:rPr>
              <a:t>filozofiou</a:t>
            </a:r>
            <a:r>
              <a:rPr sz="2250" spc="-5" dirty="0">
                <a:latin typeface="Arial"/>
                <a:cs typeface="Arial"/>
              </a:rPr>
              <a:t> </a:t>
            </a:r>
            <a:r>
              <a:rPr sz="2250" spc="-15" dirty="0">
                <a:latin typeface="Arial"/>
                <a:cs typeface="Arial"/>
              </a:rPr>
              <a:t>doteraz</a:t>
            </a:r>
            <a:r>
              <a:rPr sz="2250" dirty="0">
                <a:latin typeface="Arial"/>
                <a:cs typeface="Arial"/>
              </a:rPr>
              <a:t> </a:t>
            </a:r>
            <a:r>
              <a:rPr sz="2250" spc="-15" dirty="0">
                <a:latin typeface="Arial"/>
                <a:cs typeface="Arial"/>
              </a:rPr>
              <a:t>nelegitimizované</a:t>
            </a:r>
            <a:endParaRPr sz="22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77850" y="2344420"/>
            <a:ext cx="141605" cy="200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50" spc="215" dirty="0">
                <a:latin typeface="Calibri"/>
                <a:cs typeface="Calibri"/>
              </a:rPr>
              <a:t>●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77850" y="2852420"/>
            <a:ext cx="141605" cy="200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50" spc="215" dirty="0">
                <a:latin typeface="Calibri"/>
                <a:cs typeface="Calibri"/>
              </a:rPr>
              <a:t>●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77850" y="3360420"/>
            <a:ext cx="141605" cy="200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50" spc="215" dirty="0">
                <a:latin typeface="Calibri"/>
                <a:cs typeface="Calibri"/>
              </a:rPr>
              <a:t>●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77850" y="4597400"/>
            <a:ext cx="141605" cy="200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50" spc="215" dirty="0">
                <a:latin typeface="Calibri"/>
                <a:cs typeface="Calibri"/>
              </a:rPr>
              <a:t>●</a:t>
            </a:r>
            <a:endParaRPr sz="11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21989" y="553720"/>
            <a:ext cx="363029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Dejiny</a:t>
            </a:r>
            <a:r>
              <a:rPr spc="-65" dirty="0"/>
              <a:t> </a:t>
            </a:r>
            <a:r>
              <a:rPr spc="-5" dirty="0"/>
              <a:t>filozofie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84200" y="1842769"/>
            <a:ext cx="148590" cy="21145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200" spc="245" dirty="0">
                <a:latin typeface="Calibri"/>
                <a:cs typeface="Calibri"/>
              </a:rPr>
              <a:t>●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74624" rIns="0" bIns="0" rtlCol="0">
            <a:spAutoFit/>
          </a:bodyPr>
          <a:lstStyle/>
          <a:p>
            <a:pPr marL="269875" marR="429259">
              <a:lnSpc>
                <a:spcPts val="3080"/>
              </a:lnSpc>
              <a:spcBef>
                <a:spcPts val="385"/>
              </a:spcBef>
            </a:pPr>
            <a:r>
              <a:rPr sz="2750" spc="-5" dirty="0"/>
              <a:t>dejiny</a:t>
            </a:r>
            <a:r>
              <a:rPr sz="2750" spc="5" dirty="0"/>
              <a:t> </a:t>
            </a:r>
            <a:r>
              <a:rPr sz="2750" spc="-5" dirty="0"/>
              <a:t>filozofie </a:t>
            </a:r>
            <a:r>
              <a:rPr sz="2750" spc="-10" dirty="0"/>
              <a:t>dejinami</a:t>
            </a:r>
            <a:r>
              <a:rPr sz="2750" dirty="0"/>
              <a:t> </a:t>
            </a:r>
            <a:r>
              <a:rPr sz="2750" spc="-5" dirty="0"/>
              <a:t>mužskej</a:t>
            </a:r>
            <a:r>
              <a:rPr sz="2750" spc="5" dirty="0"/>
              <a:t> </a:t>
            </a:r>
            <a:r>
              <a:rPr sz="2750" spc="-5" dirty="0"/>
              <a:t>sociálnej</a:t>
            </a:r>
            <a:r>
              <a:rPr sz="2750" dirty="0"/>
              <a:t> </a:t>
            </a:r>
            <a:r>
              <a:rPr sz="2750" spc="-5" dirty="0"/>
              <a:t>skúsenosti </a:t>
            </a:r>
            <a:r>
              <a:rPr sz="2750" spc="-745" dirty="0"/>
              <a:t> </a:t>
            </a:r>
            <a:r>
              <a:rPr sz="2750" spc="-5" dirty="0"/>
              <a:t>povýšenými</a:t>
            </a:r>
            <a:r>
              <a:rPr sz="2750" dirty="0"/>
              <a:t> </a:t>
            </a:r>
            <a:r>
              <a:rPr sz="2750" spc="-5" dirty="0"/>
              <a:t>na </a:t>
            </a:r>
            <a:r>
              <a:rPr sz="2750" spc="-10" dirty="0"/>
              <a:t>univerzálno </a:t>
            </a:r>
            <a:r>
              <a:rPr sz="2750" spc="-5" dirty="0"/>
              <a:t>(mužská </a:t>
            </a:r>
            <a:r>
              <a:rPr sz="2750" spc="-10" dirty="0"/>
              <a:t>humanita)</a:t>
            </a:r>
            <a:endParaRPr sz="2750"/>
          </a:p>
          <a:p>
            <a:pPr marL="269875">
              <a:lnSpc>
                <a:spcPct val="100000"/>
              </a:lnSpc>
              <a:spcBef>
                <a:spcPts val="925"/>
              </a:spcBef>
            </a:pPr>
            <a:r>
              <a:rPr sz="2750" spc="-10" dirty="0"/>
              <a:t>Sandra</a:t>
            </a:r>
            <a:r>
              <a:rPr sz="2750" spc="-25" dirty="0"/>
              <a:t> </a:t>
            </a:r>
            <a:r>
              <a:rPr sz="2750" spc="-10" dirty="0"/>
              <a:t>Harding</a:t>
            </a:r>
            <a:endParaRPr sz="2750"/>
          </a:p>
          <a:p>
            <a:pPr marL="269875">
              <a:lnSpc>
                <a:spcPct val="100000"/>
              </a:lnSpc>
              <a:spcBef>
                <a:spcPts val="990"/>
              </a:spcBef>
            </a:pPr>
            <a:r>
              <a:rPr sz="2750" spc="-5" dirty="0"/>
              <a:t>historické</a:t>
            </a:r>
            <a:r>
              <a:rPr sz="2750" spc="-10" dirty="0"/>
              <a:t> epochy</a:t>
            </a:r>
            <a:r>
              <a:rPr sz="2750" spc="5" dirty="0"/>
              <a:t> </a:t>
            </a:r>
            <a:r>
              <a:rPr sz="2750" dirty="0"/>
              <a:t>z</a:t>
            </a:r>
            <a:r>
              <a:rPr sz="2750" spc="5" dirty="0"/>
              <a:t> </a:t>
            </a:r>
            <a:r>
              <a:rPr sz="2750" spc="-5" dirty="0"/>
              <a:t>feministickej</a:t>
            </a:r>
            <a:r>
              <a:rPr sz="2750" dirty="0"/>
              <a:t> </a:t>
            </a:r>
            <a:r>
              <a:rPr sz="2750" spc="-5" dirty="0"/>
              <a:t>perspektívy</a:t>
            </a:r>
            <a:endParaRPr sz="2750"/>
          </a:p>
          <a:p>
            <a:pPr marL="641985" indent="-278765">
              <a:lnSpc>
                <a:spcPct val="100000"/>
              </a:lnSpc>
              <a:spcBef>
                <a:spcPts val="1030"/>
              </a:spcBef>
              <a:buSzPct val="75000"/>
              <a:buFont typeface="Calibri"/>
              <a:buChar char="–"/>
              <a:tabLst>
                <a:tab pos="641350" algn="l"/>
                <a:tab pos="641985" algn="l"/>
              </a:tabLst>
            </a:pPr>
            <a:r>
              <a:rPr sz="2400" dirty="0"/>
              <a:t>ak</a:t>
            </a:r>
            <a:r>
              <a:rPr sz="2400" spc="-5" dirty="0"/>
              <a:t> </a:t>
            </a:r>
            <a:r>
              <a:rPr sz="2400" dirty="0"/>
              <a:t>na </a:t>
            </a:r>
            <a:r>
              <a:rPr sz="2400" spc="-5" dirty="0"/>
              <a:t>progrese</a:t>
            </a:r>
            <a:r>
              <a:rPr sz="2400" dirty="0"/>
              <a:t> </a:t>
            </a:r>
            <a:r>
              <a:rPr sz="2400" spc="-5" dirty="0"/>
              <a:t>participovali </a:t>
            </a:r>
            <a:r>
              <a:rPr sz="2400" dirty="0"/>
              <a:t>zväčša </a:t>
            </a:r>
            <a:r>
              <a:rPr sz="2400" spc="-5" dirty="0"/>
              <a:t>len</a:t>
            </a:r>
            <a:r>
              <a:rPr sz="2400" spc="-10" dirty="0"/>
              <a:t> </a:t>
            </a:r>
            <a:r>
              <a:rPr sz="2400" spc="-5" dirty="0"/>
              <a:t>muži</a:t>
            </a:r>
            <a:r>
              <a:rPr sz="2400" spc="-15" dirty="0"/>
              <a:t> </a:t>
            </a:r>
            <a:r>
              <a:rPr sz="2400" dirty="0"/>
              <a:t>-</a:t>
            </a:r>
            <a:r>
              <a:rPr sz="2400" spc="5" dirty="0"/>
              <a:t> </a:t>
            </a:r>
            <a:r>
              <a:rPr sz="2400" spc="-5" dirty="0"/>
              <a:t>prehodnotenie</a:t>
            </a:r>
            <a:endParaRPr sz="2400"/>
          </a:p>
          <a:p>
            <a:pPr marL="641985" marR="657860" indent="-278130">
              <a:lnSpc>
                <a:spcPts val="2680"/>
              </a:lnSpc>
              <a:spcBef>
                <a:spcPts val="1025"/>
              </a:spcBef>
              <a:buSzPct val="75000"/>
              <a:buFont typeface="Calibri"/>
              <a:buChar char="–"/>
              <a:tabLst>
                <a:tab pos="641350" algn="l"/>
                <a:tab pos="641985" algn="l"/>
              </a:tabLst>
            </a:pPr>
            <a:r>
              <a:rPr sz="2400" dirty="0"/>
              <a:t>čím</a:t>
            </a:r>
            <a:r>
              <a:rPr sz="2400" spc="5" dirty="0"/>
              <a:t> </a:t>
            </a:r>
            <a:r>
              <a:rPr sz="2400" spc="-5" dirty="0"/>
              <a:t>viac</a:t>
            </a:r>
            <a:r>
              <a:rPr sz="2400" dirty="0"/>
              <a:t> </a:t>
            </a:r>
            <a:r>
              <a:rPr sz="2400" spc="-5" dirty="0"/>
              <a:t>sociálny</a:t>
            </a:r>
            <a:r>
              <a:rPr sz="2400" dirty="0"/>
              <a:t> </a:t>
            </a:r>
            <a:r>
              <a:rPr sz="2400" spc="-5" dirty="0"/>
              <a:t>život</a:t>
            </a:r>
            <a:r>
              <a:rPr sz="2400" spc="10" dirty="0"/>
              <a:t> </a:t>
            </a:r>
            <a:r>
              <a:rPr sz="2400" spc="-5" dirty="0"/>
              <a:t>racionalizovaný,</a:t>
            </a:r>
            <a:r>
              <a:rPr sz="2400" dirty="0"/>
              <a:t> </a:t>
            </a:r>
            <a:r>
              <a:rPr sz="2400" spc="-5" dirty="0"/>
              <a:t>mechanizovaný, </a:t>
            </a:r>
            <a:r>
              <a:rPr sz="2400" spc="-650" dirty="0"/>
              <a:t> </a:t>
            </a:r>
            <a:r>
              <a:rPr sz="2400" spc="-5" dirty="0"/>
              <a:t>technizovaný </a:t>
            </a:r>
            <a:r>
              <a:rPr sz="2400" spc="10" dirty="0"/>
              <a:t>→</a:t>
            </a:r>
            <a:r>
              <a:rPr sz="2400" spc="-5" dirty="0"/>
              <a:t> menšie</a:t>
            </a:r>
            <a:r>
              <a:rPr sz="2400" spc="-15" dirty="0"/>
              <a:t> </a:t>
            </a:r>
            <a:r>
              <a:rPr sz="2400" dirty="0"/>
              <a:t>šance</a:t>
            </a:r>
            <a:r>
              <a:rPr sz="2400" spc="-10" dirty="0"/>
              <a:t> </a:t>
            </a:r>
            <a:r>
              <a:rPr sz="2400" dirty="0"/>
              <a:t>ženám</a:t>
            </a:r>
            <a:r>
              <a:rPr sz="2400" spc="-5" dirty="0"/>
              <a:t> </a:t>
            </a:r>
            <a:r>
              <a:rPr sz="2400" dirty="0"/>
              <a:t>-</a:t>
            </a:r>
            <a:r>
              <a:rPr sz="2400" spc="-10" dirty="0"/>
              <a:t> </a:t>
            </a:r>
            <a:r>
              <a:rPr sz="2400" spc="-5" dirty="0"/>
              <a:t>prehodnotenie</a:t>
            </a:r>
            <a:endParaRPr sz="2400"/>
          </a:p>
          <a:p>
            <a:pPr marL="641985" indent="-278765">
              <a:lnSpc>
                <a:spcPct val="100000"/>
              </a:lnSpc>
              <a:spcBef>
                <a:spcPts val="715"/>
              </a:spcBef>
              <a:buSzPct val="75000"/>
              <a:buFont typeface="Calibri"/>
              <a:buChar char="–"/>
              <a:tabLst>
                <a:tab pos="641350" algn="l"/>
                <a:tab pos="641985" algn="l"/>
              </a:tabLst>
            </a:pPr>
            <a:r>
              <a:rPr sz="2400" dirty="0"/>
              <a:t>strata</a:t>
            </a:r>
            <a:r>
              <a:rPr sz="2400" spc="-10" dirty="0"/>
              <a:t> </a:t>
            </a:r>
            <a:r>
              <a:rPr sz="2400" spc="-5" dirty="0"/>
              <a:t>statusu</a:t>
            </a:r>
            <a:r>
              <a:rPr sz="2400" spc="5" dirty="0"/>
              <a:t> </a:t>
            </a:r>
            <a:r>
              <a:rPr sz="2400" spc="-5" dirty="0"/>
              <a:t>progresívnych </a:t>
            </a:r>
            <a:r>
              <a:rPr sz="2400" spc="5" dirty="0"/>
              <a:t>a</a:t>
            </a:r>
            <a:r>
              <a:rPr sz="2400" dirty="0"/>
              <a:t> </a:t>
            </a:r>
            <a:r>
              <a:rPr sz="2400" spc="-5" dirty="0"/>
              <a:t>perspektívnych</a:t>
            </a:r>
            <a:r>
              <a:rPr sz="2400" spc="5" dirty="0"/>
              <a:t> </a:t>
            </a:r>
            <a:r>
              <a:rPr sz="2400" spc="-5" dirty="0"/>
              <a:t>epoch</a:t>
            </a:r>
            <a:endParaRPr sz="2400"/>
          </a:p>
        </p:txBody>
      </p:sp>
      <p:sp>
        <p:nvSpPr>
          <p:cNvPr id="5" name="object 5"/>
          <p:cNvSpPr txBox="1"/>
          <p:nvPr/>
        </p:nvSpPr>
        <p:spPr>
          <a:xfrm>
            <a:off x="584200" y="3322319"/>
            <a:ext cx="148590" cy="21145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200" spc="245" dirty="0">
                <a:latin typeface="Calibri"/>
                <a:cs typeface="Calibri"/>
              </a:rPr>
              <a:t>●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63189" y="553720"/>
            <a:ext cx="474599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397250" algn="l"/>
              </a:tabLst>
            </a:pPr>
            <a:r>
              <a:rPr spc="-5" dirty="0"/>
              <a:t>Člo</a:t>
            </a:r>
            <a:r>
              <a:rPr dirty="0"/>
              <a:t>v</a:t>
            </a:r>
            <a:r>
              <a:rPr spc="-10" dirty="0"/>
              <a:t>e</a:t>
            </a:r>
            <a:r>
              <a:rPr dirty="0"/>
              <a:t>k, </a:t>
            </a:r>
            <a:r>
              <a:rPr spc="-10" dirty="0"/>
              <a:t>t</a:t>
            </a:r>
            <a:r>
              <a:rPr dirty="0"/>
              <a:t>o</a:t>
            </a:r>
            <a:r>
              <a:rPr spc="-5" dirty="0"/>
              <a:t> </a:t>
            </a:r>
            <a:r>
              <a:rPr dirty="0"/>
              <a:t>sú	</a:t>
            </a:r>
            <a:r>
              <a:rPr spc="-5" dirty="0"/>
              <a:t>dvaja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19150" y="1616201"/>
            <a:ext cx="7715250" cy="1818639"/>
          </a:xfrm>
          <a:prstGeom prst="rect">
            <a:avLst/>
          </a:prstGeom>
        </p:spPr>
        <p:txBody>
          <a:bodyPr vert="horz" wrap="square" lIns="0" tIns="128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10"/>
              </a:spcBef>
            </a:pPr>
            <a:r>
              <a:rPr sz="2400" spc="15" dirty="0">
                <a:latin typeface="Arial"/>
                <a:cs typeface="Arial"/>
              </a:rPr>
              <a:t>Rozlíšenie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spc="10" dirty="0">
                <a:latin typeface="Arial"/>
                <a:cs typeface="Arial"/>
              </a:rPr>
              <a:t>pojmov: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19"/>
              </a:spcBef>
            </a:pPr>
            <a:r>
              <a:rPr sz="2400" spc="10" dirty="0">
                <a:latin typeface="Arial"/>
                <a:cs typeface="Arial"/>
              </a:rPr>
              <a:t>pohlavie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10" dirty="0">
                <a:latin typeface="Arial"/>
                <a:cs typeface="Arial"/>
              </a:rPr>
              <a:t>(sex)- biologické</a:t>
            </a:r>
            <a:endParaRPr sz="2400">
              <a:latin typeface="Arial"/>
              <a:cs typeface="Arial"/>
            </a:endParaRPr>
          </a:p>
          <a:p>
            <a:pPr marL="12700" marR="5080">
              <a:lnSpc>
                <a:spcPts val="2720"/>
              </a:lnSpc>
              <a:spcBef>
                <a:spcPts val="1145"/>
              </a:spcBef>
            </a:pPr>
            <a:r>
              <a:rPr sz="2400" spc="15" dirty="0">
                <a:latin typeface="Arial"/>
                <a:cs typeface="Arial"/>
              </a:rPr>
              <a:t>rod (gender) – </a:t>
            </a:r>
            <a:r>
              <a:rPr sz="2400" spc="10" dirty="0">
                <a:latin typeface="Arial"/>
                <a:cs typeface="Arial"/>
              </a:rPr>
              <a:t>sociálno-kultúrny </a:t>
            </a:r>
            <a:r>
              <a:rPr sz="2400" spc="15" dirty="0">
                <a:latin typeface="Arial"/>
                <a:cs typeface="Arial"/>
              </a:rPr>
              <a:t>proces, proces výchovy </a:t>
            </a:r>
            <a:r>
              <a:rPr sz="2400" spc="-655" dirty="0">
                <a:latin typeface="Arial"/>
                <a:cs typeface="Arial"/>
              </a:rPr>
              <a:t> </a:t>
            </a:r>
            <a:r>
              <a:rPr sz="2400" spc="10" dirty="0">
                <a:latin typeface="Arial"/>
                <a:cs typeface="Arial"/>
              </a:rPr>
              <a:t>(sociálny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10" dirty="0">
                <a:latin typeface="Arial"/>
                <a:cs typeface="Arial"/>
              </a:rPr>
              <a:t>konštrukt?)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72769" y="2313940"/>
            <a:ext cx="13589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200" dirty="0">
                <a:latin typeface="Calibri"/>
                <a:cs typeface="Calibri"/>
              </a:rPr>
              <a:t>●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72769" y="2796540"/>
            <a:ext cx="13589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200" dirty="0">
                <a:latin typeface="Calibri"/>
                <a:cs typeface="Calibri"/>
              </a:rPr>
              <a:t>●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72769" y="4108450"/>
            <a:ext cx="13589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200" dirty="0">
                <a:latin typeface="Calibri"/>
                <a:cs typeface="Calibri"/>
              </a:rPr>
              <a:t>●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93750" y="3893311"/>
            <a:ext cx="8792845" cy="21412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 marR="30480">
              <a:lnSpc>
                <a:spcPct val="131900"/>
              </a:lnSpc>
              <a:spcBef>
                <a:spcPts val="95"/>
              </a:spcBef>
              <a:tabLst>
                <a:tab pos="3374390" algn="l"/>
                <a:tab pos="4559935" algn="l"/>
              </a:tabLst>
            </a:pPr>
            <a:r>
              <a:rPr sz="2400" spc="15" dirty="0">
                <a:latin typeface="Arial"/>
                <a:cs typeface="Arial"/>
              </a:rPr>
              <a:t>vývin</a:t>
            </a:r>
            <a:r>
              <a:rPr sz="2400" spc="10" dirty="0">
                <a:latin typeface="Arial"/>
                <a:cs typeface="Arial"/>
              </a:rPr>
              <a:t> jedinca </a:t>
            </a:r>
            <a:r>
              <a:rPr sz="2400" spc="15" dirty="0">
                <a:latin typeface="Arial"/>
                <a:cs typeface="Arial"/>
              </a:rPr>
              <a:t>vždy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10" dirty="0">
                <a:latin typeface="Arial"/>
                <a:cs typeface="Arial"/>
              </a:rPr>
              <a:t>prebieha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15" dirty="0">
                <a:latin typeface="Arial"/>
                <a:cs typeface="Arial"/>
              </a:rPr>
              <a:t>podmienený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15" dirty="0">
                <a:latin typeface="Arial"/>
                <a:cs typeface="Arial"/>
              </a:rPr>
              <a:t>rodovou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10" dirty="0">
                <a:latin typeface="Arial"/>
                <a:cs typeface="Arial"/>
              </a:rPr>
              <a:t>príslušnosťou </a:t>
            </a:r>
            <a:r>
              <a:rPr sz="2400" spc="-650" dirty="0">
                <a:latin typeface="Arial"/>
                <a:cs typeface="Arial"/>
              </a:rPr>
              <a:t> </a:t>
            </a:r>
            <a:r>
              <a:rPr sz="2400" spc="20" dirty="0">
                <a:latin typeface="Arial"/>
                <a:cs typeface="Arial"/>
              </a:rPr>
              <a:t>význam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10" dirty="0">
                <a:latin typeface="Arial"/>
                <a:cs typeface="Arial"/>
              </a:rPr>
              <a:t>diferencovanej	</a:t>
            </a:r>
            <a:r>
              <a:rPr sz="2400" spc="15" dirty="0">
                <a:latin typeface="Arial"/>
                <a:cs typeface="Arial"/>
              </a:rPr>
              <a:t>rodovej	</a:t>
            </a:r>
            <a:r>
              <a:rPr sz="2400" spc="10" dirty="0">
                <a:latin typeface="Arial"/>
                <a:cs typeface="Arial"/>
              </a:rPr>
              <a:t>príslušnosti</a:t>
            </a:r>
            <a:endParaRPr sz="2400">
              <a:latin typeface="Arial"/>
              <a:cs typeface="Arial"/>
            </a:endParaRPr>
          </a:p>
          <a:p>
            <a:pPr marL="367030" indent="-246379">
              <a:lnSpc>
                <a:spcPct val="100000"/>
              </a:lnSpc>
              <a:spcBef>
                <a:spcPts val="930"/>
              </a:spcBef>
              <a:buSzPct val="76190"/>
              <a:buFont typeface="Calibri"/>
              <a:buChar char="–"/>
              <a:tabLst>
                <a:tab pos="366395" algn="l"/>
                <a:tab pos="367030" algn="l"/>
                <a:tab pos="903605" algn="l"/>
                <a:tab pos="2430145" algn="l"/>
              </a:tabLst>
            </a:pPr>
            <a:r>
              <a:rPr sz="2100" spc="5" dirty="0">
                <a:latin typeface="Arial"/>
                <a:cs typeface="Arial"/>
              </a:rPr>
              <a:t>pre	socializáciu	jedinca,</a:t>
            </a:r>
            <a:endParaRPr sz="2100">
              <a:latin typeface="Arial"/>
              <a:cs typeface="Arial"/>
            </a:endParaRPr>
          </a:p>
          <a:p>
            <a:pPr marL="367030" marR="902969" indent="-246379">
              <a:lnSpc>
                <a:spcPts val="2370"/>
              </a:lnSpc>
              <a:spcBef>
                <a:spcPts val="925"/>
              </a:spcBef>
              <a:buSzPct val="76190"/>
              <a:buFont typeface="Calibri"/>
              <a:buChar char="–"/>
              <a:tabLst>
                <a:tab pos="366395" algn="l"/>
                <a:tab pos="367030" algn="l"/>
                <a:tab pos="903605" algn="l"/>
                <a:tab pos="1922145" algn="l"/>
                <a:tab pos="3178175" algn="l"/>
                <a:tab pos="3834129" algn="l"/>
                <a:tab pos="5473065" algn="l"/>
                <a:tab pos="6130925" algn="l"/>
                <a:tab pos="7730490" algn="l"/>
              </a:tabLst>
            </a:pPr>
            <a:r>
              <a:rPr sz="2100" spc="10" dirty="0">
                <a:latin typeface="Arial"/>
                <a:cs typeface="Arial"/>
              </a:rPr>
              <a:t>p</a:t>
            </a:r>
            <a:r>
              <a:rPr sz="2100" dirty="0">
                <a:latin typeface="Arial"/>
                <a:cs typeface="Arial"/>
              </a:rPr>
              <a:t>r</a:t>
            </a:r>
            <a:r>
              <a:rPr sz="2100" spc="15" dirty="0">
                <a:latin typeface="Arial"/>
                <a:cs typeface="Arial"/>
              </a:rPr>
              <a:t>e</a:t>
            </a:r>
            <a:r>
              <a:rPr sz="2100" dirty="0">
                <a:latin typeface="Arial"/>
                <a:cs typeface="Arial"/>
              </a:rPr>
              <a:t>	</a:t>
            </a:r>
            <a:r>
              <a:rPr sz="2100" spc="15" dirty="0">
                <a:latin typeface="Arial"/>
                <a:cs typeface="Arial"/>
              </a:rPr>
              <a:t>s</a:t>
            </a:r>
            <a:r>
              <a:rPr sz="2100" spc="10" dirty="0">
                <a:latin typeface="Arial"/>
                <a:cs typeface="Arial"/>
              </a:rPr>
              <a:t>pôso</a:t>
            </a:r>
            <a:r>
              <a:rPr sz="2100" spc="15" dirty="0">
                <a:latin typeface="Arial"/>
                <a:cs typeface="Arial"/>
              </a:rPr>
              <a:t>b</a:t>
            </a:r>
            <a:r>
              <a:rPr sz="2100" dirty="0">
                <a:latin typeface="Arial"/>
                <a:cs typeface="Arial"/>
              </a:rPr>
              <a:t>	</a:t>
            </a:r>
            <a:r>
              <a:rPr sz="2100" spc="5" dirty="0">
                <a:latin typeface="Arial"/>
                <a:cs typeface="Arial"/>
              </a:rPr>
              <a:t>utv</a:t>
            </a:r>
            <a:r>
              <a:rPr sz="2100" spc="10" dirty="0">
                <a:latin typeface="Arial"/>
                <a:cs typeface="Arial"/>
              </a:rPr>
              <a:t>ár</a:t>
            </a:r>
            <a:r>
              <a:rPr sz="2100" dirty="0">
                <a:latin typeface="Arial"/>
                <a:cs typeface="Arial"/>
              </a:rPr>
              <a:t>a</a:t>
            </a:r>
            <a:r>
              <a:rPr sz="2100" spc="5" dirty="0">
                <a:latin typeface="Arial"/>
                <a:cs typeface="Arial"/>
              </a:rPr>
              <a:t>ni</a:t>
            </a:r>
            <a:r>
              <a:rPr sz="2100" spc="15" dirty="0">
                <a:latin typeface="Arial"/>
                <a:cs typeface="Arial"/>
              </a:rPr>
              <a:t>a</a:t>
            </a:r>
            <a:r>
              <a:rPr sz="2100" dirty="0">
                <a:latin typeface="Arial"/>
                <a:cs typeface="Arial"/>
              </a:rPr>
              <a:t>	j</a:t>
            </a:r>
            <a:r>
              <a:rPr sz="2100" spc="-5" dirty="0">
                <a:latin typeface="Arial"/>
                <a:cs typeface="Arial"/>
              </a:rPr>
              <a:t>e</a:t>
            </a:r>
            <a:r>
              <a:rPr sz="2100" spc="10" dirty="0">
                <a:latin typeface="Arial"/>
                <a:cs typeface="Arial"/>
              </a:rPr>
              <a:t>h</a:t>
            </a:r>
            <a:r>
              <a:rPr sz="2100" spc="15" dirty="0">
                <a:latin typeface="Arial"/>
                <a:cs typeface="Arial"/>
              </a:rPr>
              <a:t>o</a:t>
            </a:r>
            <a:r>
              <a:rPr sz="2100" dirty="0">
                <a:latin typeface="Arial"/>
                <a:cs typeface="Arial"/>
              </a:rPr>
              <a:t>	</a:t>
            </a:r>
            <a:r>
              <a:rPr sz="2100" spc="15" dirty="0">
                <a:latin typeface="Arial"/>
                <a:cs typeface="Arial"/>
              </a:rPr>
              <a:t>s</a:t>
            </a:r>
            <a:r>
              <a:rPr sz="2100" spc="10" dirty="0">
                <a:latin typeface="Arial"/>
                <a:cs typeface="Arial"/>
              </a:rPr>
              <a:t>e</a:t>
            </a:r>
            <a:r>
              <a:rPr sz="2100" spc="-5" dirty="0">
                <a:latin typeface="Arial"/>
                <a:cs typeface="Arial"/>
              </a:rPr>
              <a:t>b</a:t>
            </a:r>
            <a:r>
              <a:rPr sz="2100" spc="5" dirty="0">
                <a:latin typeface="Arial"/>
                <a:cs typeface="Arial"/>
              </a:rPr>
              <a:t>ai</a:t>
            </a:r>
            <a:r>
              <a:rPr sz="2100" spc="-5" dirty="0">
                <a:latin typeface="Arial"/>
                <a:cs typeface="Arial"/>
              </a:rPr>
              <a:t>d</a:t>
            </a:r>
            <a:r>
              <a:rPr sz="2100" spc="10" dirty="0">
                <a:latin typeface="Arial"/>
                <a:cs typeface="Arial"/>
              </a:rPr>
              <a:t>e</a:t>
            </a:r>
            <a:r>
              <a:rPr sz="2100" spc="-5" dirty="0">
                <a:latin typeface="Arial"/>
                <a:cs typeface="Arial"/>
              </a:rPr>
              <a:t>n</a:t>
            </a:r>
            <a:r>
              <a:rPr sz="2100" dirty="0">
                <a:latin typeface="Arial"/>
                <a:cs typeface="Arial"/>
              </a:rPr>
              <a:t>tit</a:t>
            </a:r>
            <a:r>
              <a:rPr sz="2100" spc="-145" dirty="0">
                <a:latin typeface="Arial"/>
                <a:cs typeface="Arial"/>
              </a:rPr>
              <a:t>y</a:t>
            </a:r>
            <a:r>
              <a:rPr sz="2100" spc="5" dirty="0">
                <a:latin typeface="Arial"/>
                <a:cs typeface="Arial"/>
              </a:rPr>
              <a:t>,</a:t>
            </a:r>
            <a:r>
              <a:rPr sz="2100" dirty="0">
                <a:latin typeface="Arial"/>
                <a:cs typeface="Arial"/>
              </a:rPr>
              <a:t>	</a:t>
            </a:r>
            <a:r>
              <a:rPr sz="2100" spc="5" dirty="0">
                <a:latin typeface="Arial"/>
                <a:cs typeface="Arial"/>
              </a:rPr>
              <a:t>je</a:t>
            </a:r>
            <a:r>
              <a:rPr sz="2100" spc="-5" dirty="0">
                <a:latin typeface="Arial"/>
                <a:cs typeface="Arial"/>
              </a:rPr>
              <a:t>h</a:t>
            </a:r>
            <a:r>
              <a:rPr sz="2100" spc="15" dirty="0">
                <a:latin typeface="Arial"/>
                <a:cs typeface="Arial"/>
              </a:rPr>
              <a:t>o</a:t>
            </a:r>
            <a:r>
              <a:rPr sz="2100" dirty="0">
                <a:latin typeface="Arial"/>
                <a:cs typeface="Arial"/>
              </a:rPr>
              <a:t>	</a:t>
            </a:r>
            <a:r>
              <a:rPr sz="2100" spc="10" dirty="0">
                <a:latin typeface="Arial"/>
                <a:cs typeface="Arial"/>
              </a:rPr>
              <a:t>se</a:t>
            </a:r>
            <a:r>
              <a:rPr sz="2100" spc="-5" dirty="0">
                <a:latin typeface="Arial"/>
                <a:cs typeface="Arial"/>
              </a:rPr>
              <a:t>b</a:t>
            </a:r>
            <a:r>
              <a:rPr sz="2100" spc="10" dirty="0">
                <a:latin typeface="Arial"/>
                <a:cs typeface="Arial"/>
              </a:rPr>
              <a:t>are</a:t>
            </a:r>
            <a:r>
              <a:rPr sz="2100" spc="-10" dirty="0">
                <a:latin typeface="Arial"/>
                <a:cs typeface="Arial"/>
              </a:rPr>
              <a:t>f</a:t>
            </a:r>
            <a:r>
              <a:rPr sz="2100" spc="5" dirty="0">
                <a:latin typeface="Arial"/>
                <a:cs typeface="Arial"/>
              </a:rPr>
              <a:t>le</a:t>
            </a:r>
            <a:r>
              <a:rPr sz="2100" spc="15" dirty="0">
                <a:latin typeface="Arial"/>
                <a:cs typeface="Arial"/>
              </a:rPr>
              <a:t>x</a:t>
            </a:r>
            <a:r>
              <a:rPr sz="2100" spc="-10" dirty="0">
                <a:latin typeface="Arial"/>
                <a:cs typeface="Arial"/>
              </a:rPr>
              <a:t>i</a:t>
            </a:r>
            <a:r>
              <a:rPr sz="2100" spc="15" dirty="0">
                <a:latin typeface="Arial"/>
                <a:cs typeface="Arial"/>
              </a:rPr>
              <a:t>e</a:t>
            </a:r>
            <a:r>
              <a:rPr sz="2100" dirty="0">
                <a:latin typeface="Arial"/>
                <a:cs typeface="Arial"/>
              </a:rPr>
              <a:t>	</a:t>
            </a:r>
            <a:r>
              <a:rPr sz="2100" spc="10" dirty="0">
                <a:latin typeface="Arial"/>
                <a:cs typeface="Arial"/>
              </a:rPr>
              <a:t>a  </a:t>
            </a:r>
            <a:r>
              <a:rPr sz="2100" spc="5" dirty="0">
                <a:latin typeface="Arial"/>
                <a:cs typeface="Arial"/>
              </a:rPr>
              <a:t>sebavyjadrenia</a:t>
            </a:r>
            <a:endParaRPr sz="21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72769" y="4591050"/>
            <a:ext cx="13589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200" dirty="0">
                <a:latin typeface="Calibri"/>
                <a:cs typeface="Calibri"/>
              </a:rPr>
              <a:t>●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Uplatňovanie</a:t>
            </a:r>
            <a:r>
              <a:rPr spc="-30" dirty="0"/>
              <a:t> </a:t>
            </a:r>
            <a:r>
              <a:rPr spc="-5" dirty="0"/>
              <a:t>ženskej</a:t>
            </a:r>
            <a:r>
              <a:rPr spc="-30" dirty="0"/>
              <a:t> </a:t>
            </a:r>
            <a:r>
              <a:rPr spc="-5" dirty="0"/>
              <a:t>perspektívy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58519" y="1198117"/>
            <a:ext cx="8721725" cy="5490210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5"/>
              </a:spcBef>
              <a:tabLst>
                <a:tab pos="1392555" algn="l"/>
              </a:tabLst>
            </a:pPr>
            <a:r>
              <a:rPr sz="2700" spc="5" dirty="0">
                <a:latin typeface="Arial"/>
                <a:cs typeface="Arial"/>
              </a:rPr>
              <a:t>Adriana	Cavarero:</a:t>
            </a:r>
            <a:endParaRPr sz="2700">
              <a:latin typeface="Arial"/>
              <a:cs typeface="Arial"/>
            </a:endParaRPr>
          </a:p>
          <a:p>
            <a:pPr marL="109220" indent="-96520">
              <a:lnSpc>
                <a:spcPct val="100000"/>
              </a:lnSpc>
              <a:spcBef>
                <a:spcPts val="1000"/>
              </a:spcBef>
              <a:tabLst>
                <a:tab pos="377190" algn="l"/>
                <a:tab pos="2623820" algn="l"/>
                <a:tab pos="4678680" algn="l"/>
              </a:tabLst>
            </a:pPr>
            <a:r>
              <a:rPr sz="2700" spc="10" dirty="0">
                <a:latin typeface="Arial"/>
                <a:cs typeface="Arial"/>
              </a:rPr>
              <a:t>v	</a:t>
            </a:r>
            <a:r>
              <a:rPr sz="2700" spc="5" dirty="0">
                <a:latin typeface="Arial"/>
                <a:cs typeface="Arial"/>
              </a:rPr>
              <a:t>reči</a:t>
            </a:r>
            <a:r>
              <a:rPr sz="2700" spc="10" dirty="0">
                <a:latin typeface="Arial"/>
                <a:cs typeface="Arial"/>
              </a:rPr>
              <a:t> </a:t>
            </a:r>
            <a:r>
              <a:rPr sz="2700" spc="5" dirty="0">
                <a:latin typeface="Arial"/>
                <a:cs typeface="Arial"/>
              </a:rPr>
              <a:t>západnej	kultúry</a:t>
            </a:r>
            <a:r>
              <a:rPr sz="2700" spc="15" dirty="0">
                <a:latin typeface="Arial"/>
                <a:cs typeface="Arial"/>
              </a:rPr>
              <a:t> </a:t>
            </a:r>
            <a:r>
              <a:rPr sz="2700" spc="5" dirty="0">
                <a:latin typeface="Arial"/>
                <a:cs typeface="Arial"/>
              </a:rPr>
              <a:t>žena	</a:t>
            </a:r>
            <a:r>
              <a:rPr sz="2700" spc="10" dirty="0">
                <a:latin typeface="Arial"/>
                <a:cs typeface="Arial"/>
              </a:rPr>
              <a:t>vymedzená</a:t>
            </a:r>
            <a:r>
              <a:rPr sz="2700" spc="-20" dirty="0">
                <a:latin typeface="Arial"/>
                <a:cs typeface="Arial"/>
              </a:rPr>
              <a:t> </a:t>
            </a:r>
            <a:r>
              <a:rPr sz="2700" spc="10" dirty="0">
                <a:latin typeface="Arial"/>
                <a:cs typeface="Arial"/>
              </a:rPr>
              <a:t>ako</a:t>
            </a:r>
            <a:r>
              <a:rPr sz="2700" spc="-25" dirty="0">
                <a:latin typeface="Arial"/>
                <a:cs typeface="Arial"/>
              </a:rPr>
              <a:t> </a:t>
            </a:r>
            <a:r>
              <a:rPr sz="2700" spc="5" dirty="0">
                <a:latin typeface="Arial"/>
                <a:cs typeface="Arial"/>
              </a:rPr>
              <a:t>"nie-muž"</a:t>
            </a:r>
            <a:endParaRPr sz="2700">
              <a:latin typeface="Arial"/>
              <a:cs typeface="Arial"/>
            </a:endParaRPr>
          </a:p>
          <a:p>
            <a:pPr marL="12700" marR="5080" indent="96520">
              <a:lnSpc>
                <a:spcPts val="3040"/>
              </a:lnSpc>
              <a:spcBef>
                <a:spcPts val="1270"/>
              </a:spcBef>
              <a:tabLst>
                <a:tab pos="1318895" algn="l"/>
                <a:tab pos="2066925" algn="l"/>
                <a:tab pos="2740025" algn="l"/>
                <a:tab pos="4101465" algn="l"/>
                <a:tab pos="5215255" algn="l"/>
                <a:tab pos="7095490" algn="l"/>
                <a:tab pos="8056245" algn="l"/>
              </a:tabLst>
            </a:pPr>
            <a:r>
              <a:rPr sz="2700" spc="5" dirty="0">
                <a:latin typeface="Arial"/>
                <a:cs typeface="Arial"/>
              </a:rPr>
              <a:t>univerzálna	reč</a:t>
            </a:r>
            <a:r>
              <a:rPr sz="2700" spc="15" dirty="0">
                <a:latin typeface="Arial"/>
                <a:cs typeface="Arial"/>
              </a:rPr>
              <a:t> </a:t>
            </a:r>
            <a:r>
              <a:rPr sz="2700" spc="5" dirty="0">
                <a:latin typeface="Arial"/>
                <a:cs typeface="Arial"/>
              </a:rPr>
              <a:t>opretá </a:t>
            </a:r>
            <a:r>
              <a:rPr sz="2700" spc="10" dirty="0">
                <a:latin typeface="Arial"/>
                <a:cs typeface="Arial"/>
              </a:rPr>
              <a:t>o	</a:t>
            </a:r>
            <a:r>
              <a:rPr sz="2700" spc="5" dirty="0">
                <a:latin typeface="Arial"/>
                <a:cs typeface="Arial"/>
              </a:rPr>
              <a:t>pojmy	</a:t>
            </a:r>
            <a:r>
              <a:rPr sz="2700" spc="10" dirty="0">
                <a:latin typeface="Arial"/>
                <a:cs typeface="Arial"/>
              </a:rPr>
              <a:t>a </a:t>
            </a:r>
            <a:r>
              <a:rPr sz="2700" spc="5" dirty="0">
                <a:latin typeface="Arial"/>
                <a:cs typeface="Arial"/>
              </a:rPr>
              <a:t>kategórie</a:t>
            </a:r>
            <a:r>
              <a:rPr sz="2700" spc="15" dirty="0">
                <a:latin typeface="Arial"/>
                <a:cs typeface="Arial"/>
              </a:rPr>
              <a:t> </a:t>
            </a:r>
            <a:r>
              <a:rPr sz="2700" spc="5" dirty="0">
                <a:latin typeface="Arial"/>
                <a:cs typeface="Arial"/>
              </a:rPr>
              <a:t>späté	</a:t>
            </a:r>
            <a:r>
              <a:rPr sz="2700" spc="10" dirty="0">
                <a:latin typeface="Arial"/>
                <a:cs typeface="Arial"/>
              </a:rPr>
              <a:t>so </a:t>
            </a:r>
            <a:r>
              <a:rPr sz="2700" spc="15" dirty="0">
                <a:latin typeface="Arial"/>
                <a:cs typeface="Arial"/>
              </a:rPr>
              <a:t> </a:t>
            </a:r>
            <a:r>
              <a:rPr sz="2700" spc="10" dirty="0">
                <a:latin typeface="Arial"/>
                <a:cs typeface="Arial"/>
              </a:rPr>
              <a:t>svetom	muža</a:t>
            </a:r>
            <a:r>
              <a:rPr sz="2700" spc="5" dirty="0">
                <a:latin typeface="Arial"/>
                <a:cs typeface="Arial"/>
              </a:rPr>
              <a:t> (s	jeho</a:t>
            </a:r>
            <a:r>
              <a:rPr sz="2700" spc="15" dirty="0">
                <a:latin typeface="Arial"/>
                <a:cs typeface="Arial"/>
              </a:rPr>
              <a:t> </a:t>
            </a:r>
            <a:r>
              <a:rPr sz="2700" spc="5" dirty="0">
                <a:latin typeface="Arial"/>
                <a:cs typeface="Arial"/>
              </a:rPr>
              <a:t>dominantnou</a:t>
            </a:r>
            <a:r>
              <a:rPr sz="2700" spc="15" dirty="0">
                <a:latin typeface="Arial"/>
                <a:cs typeface="Arial"/>
              </a:rPr>
              <a:t> </a:t>
            </a:r>
            <a:r>
              <a:rPr sz="2700" spc="5" dirty="0">
                <a:latin typeface="Arial"/>
                <a:cs typeface="Arial"/>
              </a:rPr>
              <a:t>verejnou	sférou,</a:t>
            </a:r>
            <a:r>
              <a:rPr sz="2700" spc="-70" dirty="0">
                <a:latin typeface="Arial"/>
                <a:cs typeface="Arial"/>
              </a:rPr>
              <a:t> </a:t>
            </a:r>
            <a:r>
              <a:rPr sz="2700" spc="5" dirty="0">
                <a:latin typeface="Arial"/>
                <a:cs typeface="Arial"/>
              </a:rPr>
              <a:t>nie </a:t>
            </a:r>
            <a:r>
              <a:rPr sz="2700" spc="-735" dirty="0">
                <a:latin typeface="Arial"/>
                <a:cs typeface="Arial"/>
              </a:rPr>
              <a:t> </a:t>
            </a:r>
            <a:r>
              <a:rPr sz="2700" spc="10" dirty="0">
                <a:latin typeface="Arial"/>
                <a:cs typeface="Arial"/>
              </a:rPr>
              <a:t>s</a:t>
            </a:r>
            <a:r>
              <a:rPr sz="2700" spc="5" dirty="0">
                <a:latin typeface="Arial"/>
                <a:cs typeface="Arial"/>
              </a:rPr>
              <a:t> </a:t>
            </a:r>
            <a:r>
              <a:rPr sz="2700" spc="10" dirty="0">
                <a:latin typeface="Arial"/>
                <a:cs typeface="Arial"/>
              </a:rPr>
              <a:t>pre</a:t>
            </a:r>
            <a:r>
              <a:rPr sz="2700" dirty="0">
                <a:latin typeface="Arial"/>
                <a:cs typeface="Arial"/>
              </a:rPr>
              <a:t> </a:t>
            </a:r>
            <a:r>
              <a:rPr sz="2700" spc="10" dirty="0">
                <a:latin typeface="Arial"/>
                <a:cs typeface="Arial"/>
              </a:rPr>
              <a:t>ženu</a:t>
            </a:r>
            <a:r>
              <a:rPr sz="2700" spc="5" dirty="0">
                <a:latin typeface="Arial"/>
                <a:cs typeface="Arial"/>
              </a:rPr>
              <a:t> dominantným</a:t>
            </a:r>
            <a:r>
              <a:rPr sz="2700" dirty="0">
                <a:latin typeface="Arial"/>
                <a:cs typeface="Arial"/>
              </a:rPr>
              <a:t> </a:t>
            </a:r>
            <a:r>
              <a:rPr sz="2700" spc="10" dirty="0">
                <a:latin typeface="Arial"/>
                <a:cs typeface="Arial"/>
              </a:rPr>
              <a:t>svetom</a:t>
            </a:r>
            <a:r>
              <a:rPr sz="2700" spc="5" dirty="0">
                <a:latin typeface="Arial"/>
                <a:cs typeface="Arial"/>
              </a:rPr>
              <a:t> -</a:t>
            </a:r>
            <a:r>
              <a:rPr sz="2700" spc="10" dirty="0">
                <a:latin typeface="Arial"/>
                <a:cs typeface="Arial"/>
              </a:rPr>
              <a:t> </a:t>
            </a:r>
            <a:r>
              <a:rPr sz="2700" spc="5" dirty="0">
                <a:latin typeface="Arial"/>
                <a:cs typeface="Arial"/>
              </a:rPr>
              <a:t>privátnym, rodinným)</a:t>
            </a:r>
            <a:endParaRPr sz="2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30"/>
              </a:spcBef>
            </a:pPr>
            <a:r>
              <a:rPr sz="2700" spc="20" dirty="0">
                <a:latin typeface="Arial"/>
                <a:cs typeface="Arial"/>
              </a:rPr>
              <a:t>→</a:t>
            </a:r>
            <a:r>
              <a:rPr sz="2700" dirty="0">
                <a:latin typeface="Arial"/>
                <a:cs typeface="Arial"/>
              </a:rPr>
              <a:t> </a:t>
            </a:r>
            <a:r>
              <a:rPr sz="2700" spc="10" dirty="0">
                <a:latin typeface="Arial"/>
                <a:cs typeface="Arial"/>
              </a:rPr>
              <a:t>„žena</a:t>
            </a:r>
            <a:r>
              <a:rPr sz="2700" dirty="0">
                <a:latin typeface="Arial"/>
                <a:cs typeface="Arial"/>
              </a:rPr>
              <a:t> </a:t>
            </a:r>
            <a:r>
              <a:rPr sz="2700" spc="5" dirty="0">
                <a:latin typeface="Arial"/>
                <a:cs typeface="Arial"/>
              </a:rPr>
              <a:t>nie</a:t>
            </a:r>
            <a:r>
              <a:rPr sz="2700" spc="-5" dirty="0">
                <a:latin typeface="Arial"/>
                <a:cs typeface="Arial"/>
              </a:rPr>
              <a:t> </a:t>
            </a:r>
            <a:r>
              <a:rPr sz="2700" spc="5" dirty="0">
                <a:latin typeface="Arial"/>
                <a:cs typeface="Arial"/>
              </a:rPr>
              <a:t>je</a:t>
            </a:r>
            <a:r>
              <a:rPr sz="2700" spc="-5" dirty="0">
                <a:latin typeface="Arial"/>
                <a:cs typeface="Arial"/>
              </a:rPr>
              <a:t> </a:t>
            </a:r>
            <a:r>
              <a:rPr sz="2700" spc="5" dirty="0">
                <a:latin typeface="Arial"/>
                <a:cs typeface="Arial"/>
              </a:rPr>
              <a:t>subjektom</a:t>
            </a:r>
            <a:r>
              <a:rPr sz="2700" spc="-5" dirty="0">
                <a:latin typeface="Arial"/>
                <a:cs typeface="Arial"/>
              </a:rPr>
              <a:t> </a:t>
            </a:r>
            <a:r>
              <a:rPr sz="2700" spc="5" dirty="0">
                <a:latin typeface="Arial"/>
                <a:cs typeface="Arial"/>
              </a:rPr>
              <a:t>svojej</a:t>
            </a:r>
            <a:r>
              <a:rPr sz="2700" spc="-5" dirty="0">
                <a:latin typeface="Arial"/>
                <a:cs typeface="Arial"/>
              </a:rPr>
              <a:t> </a:t>
            </a:r>
            <a:r>
              <a:rPr sz="2700" spc="5" dirty="0">
                <a:latin typeface="Arial"/>
                <a:cs typeface="Arial"/>
              </a:rPr>
              <a:t>reči"</a:t>
            </a:r>
            <a:endParaRPr sz="2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  <a:tabLst>
                <a:tab pos="1741805" algn="l"/>
                <a:tab pos="2317750" algn="l"/>
                <a:tab pos="3123565" algn="l"/>
                <a:tab pos="4159885" algn="l"/>
                <a:tab pos="5080635" algn="l"/>
              </a:tabLst>
            </a:pPr>
            <a:r>
              <a:rPr sz="2700" spc="20" dirty="0">
                <a:latin typeface="Arial"/>
                <a:cs typeface="Arial"/>
              </a:rPr>
              <a:t>→</a:t>
            </a:r>
            <a:r>
              <a:rPr sz="2700" spc="5" dirty="0">
                <a:latin typeface="Arial"/>
                <a:cs typeface="Arial"/>
              </a:rPr>
              <a:t> </a:t>
            </a:r>
            <a:r>
              <a:rPr sz="2700" spc="10" dirty="0">
                <a:latin typeface="Arial"/>
                <a:cs typeface="Arial"/>
              </a:rPr>
              <a:t>zakúša	do	</a:t>
            </a:r>
            <a:r>
              <a:rPr sz="2700" spc="5" dirty="0">
                <a:latin typeface="Arial"/>
                <a:cs typeface="Arial"/>
              </a:rPr>
              <a:t>istej	miery	pocit	odcudzenia</a:t>
            </a:r>
            <a:endParaRPr sz="2700">
              <a:latin typeface="Arial"/>
              <a:cs typeface="Arial"/>
            </a:endParaRPr>
          </a:p>
          <a:p>
            <a:pPr marL="12700" marR="1020444">
              <a:lnSpc>
                <a:spcPts val="3030"/>
              </a:lnSpc>
              <a:spcBef>
                <a:spcPts val="1275"/>
              </a:spcBef>
              <a:tabLst>
                <a:tab pos="1240155" algn="l"/>
                <a:tab pos="1396365" algn="l"/>
                <a:tab pos="3223260" algn="l"/>
                <a:tab pos="4363720" algn="l"/>
                <a:tab pos="5234940" algn="l"/>
              </a:tabLst>
            </a:pPr>
            <a:r>
              <a:rPr sz="2700" spc="10" dirty="0">
                <a:latin typeface="Arial"/>
                <a:cs typeface="Arial"/>
              </a:rPr>
              <a:t>význam		</a:t>
            </a:r>
            <a:r>
              <a:rPr sz="2700" spc="5" dirty="0">
                <a:latin typeface="Arial"/>
                <a:cs typeface="Arial"/>
              </a:rPr>
              <a:t>pri</a:t>
            </a:r>
            <a:r>
              <a:rPr sz="2700" dirty="0">
                <a:latin typeface="Arial"/>
                <a:cs typeface="Arial"/>
              </a:rPr>
              <a:t> </a:t>
            </a:r>
            <a:r>
              <a:rPr sz="2700" spc="5" dirty="0">
                <a:latin typeface="Arial"/>
                <a:cs typeface="Arial"/>
              </a:rPr>
              <a:t>hľadaní	"novej	reči"	hlavne</a:t>
            </a:r>
            <a:r>
              <a:rPr sz="2700" spc="-55" dirty="0">
                <a:latin typeface="Arial"/>
                <a:cs typeface="Arial"/>
              </a:rPr>
              <a:t> </a:t>
            </a:r>
            <a:r>
              <a:rPr sz="2700" spc="5" dirty="0">
                <a:latin typeface="Arial"/>
                <a:cs typeface="Arial"/>
              </a:rPr>
              <a:t>literatúra </a:t>
            </a:r>
            <a:r>
              <a:rPr sz="2700" spc="-735" dirty="0">
                <a:latin typeface="Arial"/>
                <a:cs typeface="Arial"/>
              </a:rPr>
              <a:t> </a:t>
            </a:r>
            <a:r>
              <a:rPr sz="2700" spc="5" dirty="0">
                <a:latin typeface="Arial"/>
                <a:cs typeface="Arial"/>
              </a:rPr>
              <a:t>písaná	</a:t>
            </a:r>
            <a:r>
              <a:rPr sz="2700" spc="10" dirty="0">
                <a:latin typeface="Arial"/>
                <a:cs typeface="Arial"/>
              </a:rPr>
              <a:t>ženami</a:t>
            </a:r>
            <a:endParaRPr sz="2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35"/>
              </a:spcBef>
              <a:tabLst>
                <a:tab pos="2602865" algn="l"/>
                <a:tab pos="4090670" algn="l"/>
              </a:tabLst>
            </a:pPr>
            <a:r>
              <a:rPr sz="2700" spc="20" dirty="0">
                <a:latin typeface="Arial"/>
                <a:cs typeface="Arial"/>
              </a:rPr>
              <a:t>→</a:t>
            </a:r>
            <a:r>
              <a:rPr sz="2700" spc="15" dirty="0">
                <a:latin typeface="Arial"/>
                <a:cs typeface="Arial"/>
              </a:rPr>
              <a:t> </a:t>
            </a:r>
            <a:r>
              <a:rPr sz="2700" spc="5" dirty="0">
                <a:latin typeface="Arial"/>
                <a:cs typeface="Arial"/>
              </a:rPr>
              <a:t>uplatňovanie	</a:t>
            </a:r>
            <a:r>
              <a:rPr sz="2700" spc="10" dirty="0">
                <a:latin typeface="Arial"/>
                <a:cs typeface="Arial"/>
              </a:rPr>
              <a:t>"ženskej	</a:t>
            </a:r>
            <a:r>
              <a:rPr sz="2700" spc="5" dirty="0">
                <a:latin typeface="Arial"/>
                <a:cs typeface="Arial"/>
              </a:rPr>
              <a:t>perspektívy"</a:t>
            </a:r>
            <a:endParaRPr sz="2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  <a:tabLst>
                <a:tab pos="684530" algn="l"/>
                <a:tab pos="2567940" algn="l"/>
                <a:tab pos="4140835" algn="l"/>
                <a:tab pos="4582160" algn="l"/>
                <a:tab pos="6539230" algn="l"/>
              </a:tabLst>
            </a:pPr>
            <a:r>
              <a:rPr sz="2700" spc="10" dirty="0">
                <a:latin typeface="Arial"/>
                <a:cs typeface="Arial"/>
              </a:rPr>
              <a:t>(vo	výtvarnom,	</a:t>
            </a:r>
            <a:r>
              <a:rPr sz="2700" spc="5" dirty="0">
                <a:latin typeface="Arial"/>
                <a:cs typeface="Arial"/>
              </a:rPr>
              <a:t>filmovom	či	divadelnom	umení)</a:t>
            </a:r>
            <a:endParaRPr sz="27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82930" y="1977389"/>
            <a:ext cx="148590" cy="21145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200" spc="245" dirty="0">
                <a:latin typeface="Calibri"/>
                <a:cs typeface="Calibri"/>
              </a:rPr>
              <a:t>●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82930" y="2515869"/>
            <a:ext cx="148590" cy="21145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200" spc="245" dirty="0">
                <a:latin typeface="Calibri"/>
                <a:cs typeface="Calibri"/>
              </a:rPr>
              <a:t>●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82930" y="4902200"/>
            <a:ext cx="148590" cy="21145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200" spc="245" dirty="0">
                <a:latin typeface="Calibri"/>
                <a:cs typeface="Calibri"/>
              </a:rPr>
              <a:t>●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55089" y="241300"/>
            <a:ext cx="7356475" cy="1320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5100"/>
              </a:lnSpc>
              <a:spcBef>
                <a:spcPts val="100"/>
              </a:spcBef>
              <a:tabLst>
                <a:tab pos="2113280" algn="l"/>
              </a:tabLst>
            </a:pPr>
            <a:r>
              <a:rPr spc="-5" dirty="0"/>
              <a:t>Existuje	jednotná</a:t>
            </a:r>
            <a:r>
              <a:rPr spc="-65" dirty="0"/>
              <a:t> </a:t>
            </a:r>
            <a:r>
              <a:rPr spc="-5" dirty="0"/>
              <a:t>feministická</a:t>
            </a:r>
          </a:p>
          <a:p>
            <a:pPr marR="136525" algn="ctr">
              <a:lnSpc>
                <a:spcPts val="5100"/>
              </a:lnSpc>
            </a:pPr>
            <a:r>
              <a:rPr spc="-5" dirty="0"/>
              <a:t>filozofia?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96900" y="1852929"/>
            <a:ext cx="168275" cy="2406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00" spc="275" dirty="0">
                <a:latin typeface="Calibri"/>
                <a:cs typeface="Calibri"/>
              </a:rPr>
              <a:t>●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4400" y="1575816"/>
            <a:ext cx="8263255" cy="45402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605915">
              <a:lnSpc>
                <a:spcPct val="129099"/>
              </a:lnSpc>
              <a:spcBef>
                <a:spcPts val="100"/>
              </a:spcBef>
            </a:pPr>
            <a:r>
              <a:rPr sz="3150" spc="-10" dirty="0">
                <a:latin typeface="Arial"/>
                <a:cs typeface="Arial"/>
              </a:rPr>
              <a:t>neexistuje </a:t>
            </a:r>
            <a:r>
              <a:rPr sz="3150" spc="-15" dirty="0">
                <a:latin typeface="Arial"/>
                <a:cs typeface="Arial"/>
              </a:rPr>
              <a:t>spoločný </a:t>
            </a:r>
            <a:r>
              <a:rPr sz="3150" spc="-10" dirty="0">
                <a:latin typeface="Arial"/>
                <a:cs typeface="Arial"/>
              </a:rPr>
              <a:t>záväzný </a:t>
            </a:r>
            <a:r>
              <a:rPr sz="3150" spc="-15" dirty="0">
                <a:latin typeface="Arial"/>
                <a:cs typeface="Arial"/>
              </a:rPr>
              <a:t>program </a:t>
            </a:r>
            <a:r>
              <a:rPr sz="3150" spc="-865" dirty="0">
                <a:latin typeface="Arial"/>
                <a:cs typeface="Arial"/>
              </a:rPr>
              <a:t> </a:t>
            </a:r>
            <a:r>
              <a:rPr sz="3150" spc="-15" dirty="0">
                <a:latin typeface="Arial"/>
                <a:cs typeface="Arial"/>
              </a:rPr>
              <a:t>pojem</a:t>
            </a:r>
            <a:r>
              <a:rPr sz="3150" spc="-20" dirty="0">
                <a:latin typeface="Arial"/>
                <a:cs typeface="Arial"/>
              </a:rPr>
              <a:t> </a:t>
            </a:r>
            <a:r>
              <a:rPr sz="3150" spc="-185" dirty="0">
                <a:latin typeface="Arial"/>
                <a:cs typeface="Arial"/>
              </a:rPr>
              <a:t>F.</a:t>
            </a:r>
            <a:r>
              <a:rPr sz="3150" spc="-5" dirty="0">
                <a:latin typeface="Arial"/>
                <a:cs typeface="Arial"/>
              </a:rPr>
              <a:t> </a:t>
            </a:r>
            <a:r>
              <a:rPr sz="3150" spc="-10" dirty="0">
                <a:latin typeface="Arial"/>
                <a:cs typeface="Arial"/>
              </a:rPr>
              <a:t>sa </a:t>
            </a:r>
            <a:r>
              <a:rPr sz="3150" spc="-15" dirty="0">
                <a:latin typeface="Arial"/>
                <a:cs typeface="Arial"/>
              </a:rPr>
              <a:t>chápe</a:t>
            </a:r>
            <a:r>
              <a:rPr sz="3150" spc="-20" dirty="0">
                <a:latin typeface="Arial"/>
                <a:cs typeface="Arial"/>
              </a:rPr>
              <a:t> </a:t>
            </a:r>
            <a:r>
              <a:rPr sz="3150" spc="-10" dirty="0">
                <a:latin typeface="Arial"/>
                <a:cs typeface="Arial"/>
              </a:rPr>
              <a:t>ako</a:t>
            </a:r>
            <a:r>
              <a:rPr sz="3150" spc="-15" dirty="0">
                <a:latin typeface="Arial"/>
                <a:cs typeface="Arial"/>
              </a:rPr>
              <a:t> otvorený</a:t>
            </a:r>
            <a:endParaRPr sz="3150">
              <a:latin typeface="Arial"/>
              <a:cs typeface="Arial"/>
            </a:endParaRPr>
          </a:p>
          <a:p>
            <a:pPr marL="12700" marR="769620">
              <a:lnSpc>
                <a:spcPts val="3500"/>
              </a:lnSpc>
              <a:spcBef>
                <a:spcPts val="1450"/>
              </a:spcBef>
              <a:tabLst>
                <a:tab pos="1798955" algn="l"/>
                <a:tab pos="3588385" algn="l"/>
                <a:tab pos="5470525" algn="l"/>
              </a:tabLst>
            </a:pPr>
            <a:r>
              <a:rPr sz="3150" spc="-5" dirty="0">
                <a:latin typeface="Arial"/>
                <a:cs typeface="Arial"/>
              </a:rPr>
              <a:t>r</a:t>
            </a:r>
            <a:r>
              <a:rPr sz="3150" spc="-15" dirty="0">
                <a:latin typeface="Arial"/>
                <a:cs typeface="Arial"/>
              </a:rPr>
              <a:t>eáln</a:t>
            </a:r>
            <a:r>
              <a:rPr sz="3150" spc="-10" dirty="0">
                <a:latin typeface="Arial"/>
                <a:cs typeface="Arial"/>
              </a:rPr>
              <a:t>a </a:t>
            </a:r>
            <a:r>
              <a:rPr sz="3150" spc="-15" dirty="0">
                <a:latin typeface="Arial"/>
                <a:cs typeface="Arial"/>
              </a:rPr>
              <a:t>rô</a:t>
            </a:r>
            <a:r>
              <a:rPr sz="3150" spc="-5" dirty="0">
                <a:latin typeface="Arial"/>
                <a:cs typeface="Arial"/>
              </a:rPr>
              <a:t>z</a:t>
            </a:r>
            <a:r>
              <a:rPr sz="3150" spc="-20" dirty="0">
                <a:latin typeface="Arial"/>
                <a:cs typeface="Arial"/>
              </a:rPr>
              <a:t>n</a:t>
            </a:r>
            <a:r>
              <a:rPr sz="3150" spc="-15" dirty="0">
                <a:latin typeface="Arial"/>
                <a:cs typeface="Arial"/>
              </a:rPr>
              <a:t>orodo</a:t>
            </a:r>
            <a:r>
              <a:rPr sz="3150" spc="-5" dirty="0">
                <a:latin typeface="Arial"/>
                <a:cs typeface="Arial"/>
              </a:rPr>
              <a:t>sť</a:t>
            </a:r>
            <a:r>
              <a:rPr sz="3150" dirty="0">
                <a:latin typeface="Arial"/>
                <a:cs typeface="Arial"/>
              </a:rPr>
              <a:t>	</a:t>
            </a:r>
            <a:r>
              <a:rPr sz="3150" spc="-5" dirty="0">
                <a:latin typeface="Arial"/>
                <a:cs typeface="Arial"/>
              </a:rPr>
              <a:t>ž</a:t>
            </a:r>
            <a:r>
              <a:rPr sz="3150" spc="-20" dirty="0">
                <a:latin typeface="Arial"/>
                <a:cs typeface="Arial"/>
              </a:rPr>
              <a:t>en</a:t>
            </a:r>
            <a:r>
              <a:rPr sz="3150" spc="-5" dirty="0">
                <a:latin typeface="Arial"/>
                <a:cs typeface="Arial"/>
              </a:rPr>
              <a:t>sk</a:t>
            </a:r>
            <a:r>
              <a:rPr sz="3150" dirty="0">
                <a:latin typeface="Arial"/>
                <a:cs typeface="Arial"/>
              </a:rPr>
              <a:t>ý</a:t>
            </a:r>
            <a:r>
              <a:rPr sz="3150" spc="-10" dirty="0">
                <a:latin typeface="Arial"/>
                <a:cs typeface="Arial"/>
              </a:rPr>
              <a:t>ch</a:t>
            </a:r>
            <a:r>
              <a:rPr sz="3150" dirty="0">
                <a:latin typeface="Arial"/>
                <a:cs typeface="Arial"/>
              </a:rPr>
              <a:t>	</a:t>
            </a:r>
            <a:r>
              <a:rPr sz="3150" spc="-5" dirty="0">
                <a:latin typeface="Arial"/>
                <a:cs typeface="Arial"/>
              </a:rPr>
              <a:t>sk</a:t>
            </a:r>
            <a:r>
              <a:rPr sz="3150" spc="-20" dirty="0">
                <a:latin typeface="Arial"/>
                <a:cs typeface="Arial"/>
              </a:rPr>
              <a:t>ú</a:t>
            </a:r>
            <a:r>
              <a:rPr sz="3150" dirty="0">
                <a:latin typeface="Arial"/>
                <a:cs typeface="Arial"/>
              </a:rPr>
              <a:t>s</a:t>
            </a:r>
            <a:r>
              <a:rPr sz="3150" spc="-20" dirty="0">
                <a:latin typeface="Arial"/>
                <a:cs typeface="Arial"/>
              </a:rPr>
              <a:t>e</a:t>
            </a:r>
            <a:r>
              <a:rPr sz="3150" spc="-30" dirty="0">
                <a:latin typeface="Arial"/>
                <a:cs typeface="Arial"/>
              </a:rPr>
              <a:t>n</a:t>
            </a:r>
            <a:r>
              <a:rPr sz="3150" spc="-10" dirty="0">
                <a:latin typeface="Arial"/>
                <a:cs typeface="Arial"/>
              </a:rPr>
              <a:t>ost</a:t>
            </a:r>
            <a:r>
              <a:rPr sz="3150" dirty="0">
                <a:latin typeface="Arial"/>
                <a:cs typeface="Arial"/>
              </a:rPr>
              <a:t>í</a:t>
            </a:r>
            <a:r>
              <a:rPr sz="3150" spc="-5" dirty="0">
                <a:latin typeface="Arial"/>
                <a:cs typeface="Arial"/>
              </a:rPr>
              <a:t>,  </a:t>
            </a:r>
            <a:r>
              <a:rPr sz="3150" spc="-35" dirty="0">
                <a:latin typeface="Arial"/>
                <a:cs typeface="Arial"/>
              </a:rPr>
              <a:t>postojov,	</a:t>
            </a:r>
            <a:r>
              <a:rPr sz="3150" spc="-15" dirty="0">
                <a:latin typeface="Arial"/>
                <a:cs typeface="Arial"/>
              </a:rPr>
              <a:t>názorov</a:t>
            </a:r>
            <a:endParaRPr sz="3150">
              <a:latin typeface="Arial"/>
              <a:cs typeface="Arial"/>
            </a:endParaRPr>
          </a:p>
          <a:p>
            <a:pPr marL="436880">
              <a:lnSpc>
                <a:spcPct val="100000"/>
              </a:lnSpc>
              <a:spcBef>
                <a:spcPts val="1070"/>
              </a:spcBef>
              <a:tabLst>
                <a:tab pos="3716020" algn="l"/>
                <a:tab pos="4405630" algn="l"/>
                <a:tab pos="6569075" algn="l"/>
              </a:tabLst>
            </a:pPr>
            <a:r>
              <a:rPr sz="2750" spc="-10" dirty="0">
                <a:latin typeface="Arial"/>
                <a:cs typeface="Arial"/>
              </a:rPr>
              <a:t>→</a:t>
            </a:r>
            <a:r>
              <a:rPr sz="2750" spc="-15" dirty="0">
                <a:latin typeface="Arial"/>
                <a:cs typeface="Arial"/>
              </a:rPr>
              <a:t> p</a:t>
            </a:r>
            <a:r>
              <a:rPr sz="2750" spc="-10" dirty="0">
                <a:latin typeface="Arial"/>
                <a:cs typeface="Arial"/>
              </a:rPr>
              <a:t>ojem </a:t>
            </a:r>
            <a:r>
              <a:rPr sz="2750" spc="-325" dirty="0">
                <a:latin typeface="Arial"/>
                <a:cs typeface="Arial"/>
              </a:rPr>
              <a:t>F</a:t>
            </a:r>
            <a:r>
              <a:rPr sz="2750" spc="-5" dirty="0">
                <a:latin typeface="Arial"/>
                <a:cs typeface="Arial"/>
              </a:rPr>
              <a:t>.</a:t>
            </a:r>
            <a:r>
              <a:rPr sz="2750" spc="-10" dirty="0">
                <a:latin typeface="Arial"/>
                <a:cs typeface="Arial"/>
              </a:rPr>
              <a:t> </a:t>
            </a:r>
            <a:r>
              <a:rPr sz="2750" spc="-15" dirty="0">
                <a:latin typeface="Arial"/>
                <a:cs typeface="Arial"/>
              </a:rPr>
              <a:t>n</a:t>
            </a:r>
            <a:r>
              <a:rPr sz="2750" spc="-10" dirty="0">
                <a:latin typeface="Arial"/>
                <a:cs typeface="Arial"/>
              </a:rPr>
              <a:t>e</a:t>
            </a:r>
            <a:r>
              <a:rPr sz="2750" spc="-25" dirty="0">
                <a:latin typeface="Arial"/>
                <a:cs typeface="Arial"/>
              </a:rPr>
              <a:t>m</a:t>
            </a:r>
            <a:r>
              <a:rPr sz="2750" spc="-10" dirty="0">
                <a:latin typeface="Arial"/>
                <a:cs typeface="Arial"/>
              </a:rPr>
              <a:t>ôže</a:t>
            </a:r>
            <a:r>
              <a:rPr sz="2750" dirty="0">
                <a:latin typeface="Arial"/>
                <a:cs typeface="Arial"/>
              </a:rPr>
              <a:t>	</a:t>
            </a:r>
            <a:r>
              <a:rPr sz="2750" spc="-5" dirty="0">
                <a:latin typeface="Arial"/>
                <a:cs typeface="Arial"/>
              </a:rPr>
              <a:t>byť</a:t>
            </a:r>
            <a:r>
              <a:rPr sz="2750" dirty="0">
                <a:latin typeface="Arial"/>
                <a:cs typeface="Arial"/>
              </a:rPr>
              <a:t>	</a:t>
            </a:r>
            <a:r>
              <a:rPr sz="2750" spc="-10" dirty="0">
                <a:latin typeface="Arial"/>
                <a:cs typeface="Arial"/>
              </a:rPr>
              <a:t>je</a:t>
            </a:r>
            <a:r>
              <a:rPr sz="2750" spc="-15" dirty="0">
                <a:latin typeface="Arial"/>
                <a:cs typeface="Arial"/>
              </a:rPr>
              <a:t>dn</a:t>
            </a:r>
            <a:r>
              <a:rPr sz="2750" spc="-10" dirty="0">
                <a:latin typeface="Arial"/>
                <a:cs typeface="Arial"/>
              </a:rPr>
              <a:t>o</a:t>
            </a:r>
            <a:r>
              <a:rPr sz="2750" spc="-20" dirty="0">
                <a:latin typeface="Arial"/>
                <a:cs typeface="Arial"/>
              </a:rPr>
              <a:t>z</a:t>
            </a:r>
            <a:r>
              <a:rPr sz="2750" spc="-10" dirty="0">
                <a:latin typeface="Arial"/>
                <a:cs typeface="Arial"/>
              </a:rPr>
              <a:t>n</a:t>
            </a:r>
            <a:r>
              <a:rPr sz="2750" spc="-15" dirty="0">
                <a:latin typeface="Arial"/>
                <a:cs typeface="Arial"/>
              </a:rPr>
              <a:t>a</a:t>
            </a:r>
            <a:r>
              <a:rPr sz="2750" spc="-10" dirty="0">
                <a:latin typeface="Arial"/>
                <a:cs typeface="Arial"/>
              </a:rPr>
              <a:t>čne</a:t>
            </a:r>
            <a:r>
              <a:rPr sz="2750" dirty="0">
                <a:latin typeface="Arial"/>
                <a:cs typeface="Arial"/>
              </a:rPr>
              <a:t>	</a:t>
            </a:r>
            <a:r>
              <a:rPr sz="2750" spc="-10" dirty="0">
                <a:latin typeface="Arial"/>
                <a:cs typeface="Arial"/>
              </a:rPr>
              <a:t>defino</a:t>
            </a:r>
            <a:r>
              <a:rPr sz="2750" spc="-20" dirty="0">
                <a:latin typeface="Arial"/>
                <a:cs typeface="Arial"/>
              </a:rPr>
              <a:t>v</a:t>
            </a:r>
            <a:r>
              <a:rPr sz="2750" spc="-10" dirty="0">
                <a:latin typeface="Arial"/>
                <a:cs typeface="Arial"/>
              </a:rPr>
              <a:t>a</a:t>
            </a:r>
            <a:r>
              <a:rPr sz="2750" spc="-15" dirty="0">
                <a:latin typeface="Arial"/>
                <a:cs typeface="Arial"/>
              </a:rPr>
              <a:t>n</a:t>
            </a:r>
            <a:r>
              <a:rPr sz="2750" spc="-5" dirty="0">
                <a:latin typeface="Arial"/>
                <a:cs typeface="Arial"/>
              </a:rPr>
              <a:t>ý</a:t>
            </a:r>
            <a:endParaRPr sz="27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19"/>
              </a:spcBef>
            </a:pPr>
            <a:r>
              <a:rPr sz="3150" spc="-15" dirty="0">
                <a:latin typeface="Arial"/>
                <a:cs typeface="Arial"/>
              </a:rPr>
              <a:t>Mnohohlasnosť</a:t>
            </a:r>
            <a:endParaRPr sz="3150">
              <a:latin typeface="Arial"/>
              <a:cs typeface="Arial"/>
            </a:endParaRPr>
          </a:p>
          <a:p>
            <a:pPr marL="12700" marR="1255395">
              <a:lnSpc>
                <a:spcPts val="3490"/>
              </a:lnSpc>
              <a:spcBef>
                <a:spcPts val="1460"/>
              </a:spcBef>
              <a:tabLst>
                <a:tab pos="681990" algn="l"/>
                <a:tab pos="2009139" algn="l"/>
                <a:tab pos="2578735" algn="l"/>
                <a:tab pos="3792854" algn="l"/>
                <a:tab pos="5982335" algn="l"/>
              </a:tabLst>
            </a:pPr>
            <a:r>
              <a:rPr sz="3150" spc="-140" dirty="0">
                <a:latin typeface="Arial"/>
                <a:cs typeface="Arial"/>
              </a:rPr>
              <a:t>T</a:t>
            </a:r>
            <a:r>
              <a:rPr sz="3150" spc="-15" dirty="0">
                <a:latin typeface="Arial"/>
                <a:cs typeface="Arial"/>
              </a:rPr>
              <a:t>r</a:t>
            </a:r>
            <a:r>
              <a:rPr sz="3150" spc="-5" dirty="0">
                <a:latin typeface="Arial"/>
                <a:cs typeface="Arial"/>
              </a:rPr>
              <a:t>i</a:t>
            </a:r>
            <a:r>
              <a:rPr sz="3150" dirty="0">
                <a:latin typeface="Arial"/>
                <a:cs typeface="Arial"/>
              </a:rPr>
              <a:t>	</a:t>
            </a:r>
            <a:r>
              <a:rPr sz="3150" spc="-20" dirty="0">
                <a:latin typeface="Arial"/>
                <a:cs typeface="Arial"/>
              </a:rPr>
              <a:t>p</a:t>
            </a:r>
            <a:r>
              <a:rPr sz="3150" spc="-5" dirty="0">
                <a:latin typeface="Arial"/>
                <a:cs typeface="Arial"/>
              </a:rPr>
              <a:t>r</a:t>
            </a:r>
            <a:r>
              <a:rPr sz="3150" spc="-20" dirty="0">
                <a:latin typeface="Arial"/>
                <a:cs typeface="Arial"/>
              </a:rPr>
              <a:t>ú</a:t>
            </a:r>
            <a:r>
              <a:rPr sz="3150" spc="-30" dirty="0">
                <a:latin typeface="Arial"/>
                <a:cs typeface="Arial"/>
              </a:rPr>
              <a:t>d</a:t>
            </a:r>
            <a:r>
              <a:rPr sz="3150" dirty="0">
                <a:latin typeface="Arial"/>
                <a:cs typeface="Arial"/>
              </a:rPr>
              <a:t>y</a:t>
            </a:r>
            <a:r>
              <a:rPr sz="3150" spc="-5" dirty="0">
                <a:latin typeface="Arial"/>
                <a:cs typeface="Arial"/>
              </a:rPr>
              <a:t>:</a:t>
            </a:r>
            <a:r>
              <a:rPr sz="3150" dirty="0">
                <a:latin typeface="Arial"/>
                <a:cs typeface="Arial"/>
              </a:rPr>
              <a:t>	</a:t>
            </a:r>
            <a:r>
              <a:rPr sz="3150" spc="-15" dirty="0">
                <a:latin typeface="Arial"/>
                <a:cs typeface="Arial"/>
              </a:rPr>
              <a:t>l</a:t>
            </a:r>
            <a:r>
              <a:rPr sz="3150" spc="-10" dirty="0">
                <a:latin typeface="Arial"/>
                <a:cs typeface="Arial"/>
              </a:rPr>
              <a:t>i</a:t>
            </a:r>
            <a:r>
              <a:rPr sz="3150" spc="-15" dirty="0">
                <a:latin typeface="Arial"/>
                <a:cs typeface="Arial"/>
              </a:rPr>
              <a:t>berá</a:t>
            </a:r>
            <a:r>
              <a:rPr sz="3150" spc="-10" dirty="0">
                <a:latin typeface="Arial"/>
                <a:cs typeface="Arial"/>
              </a:rPr>
              <a:t>l</a:t>
            </a:r>
            <a:r>
              <a:rPr sz="3150" spc="-20" dirty="0">
                <a:latin typeface="Arial"/>
                <a:cs typeface="Arial"/>
              </a:rPr>
              <a:t>n</a:t>
            </a:r>
            <a:r>
              <a:rPr sz="3150" spc="-235" dirty="0">
                <a:latin typeface="Arial"/>
                <a:cs typeface="Arial"/>
              </a:rPr>
              <a:t>y</a:t>
            </a:r>
            <a:r>
              <a:rPr sz="3150" spc="-5" dirty="0">
                <a:latin typeface="Arial"/>
                <a:cs typeface="Arial"/>
              </a:rPr>
              <a:t>,</a:t>
            </a:r>
            <a:r>
              <a:rPr sz="3150" dirty="0">
                <a:latin typeface="Arial"/>
                <a:cs typeface="Arial"/>
              </a:rPr>
              <a:t>	</a:t>
            </a:r>
            <a:r>
              <a:rPr sz="3150" spc="-30" dirty="0">
                <a:latin typeface="Arial"/>
                <a:cs typeface="Arial"/>
              </a:rPr>
              <a:t>m</a:t>
            </a:r>
            <a:r>
              <a:rPr sz="3150" spc="-20" dirty="0">
                <a:latin typeface="Arial"/>
                <a:cs typeface="Arial"/>
              </a:rPr>
              <a:t>a</a:t>
            </a:r>
            <a:r>
              <a:rPr sz="3150" spc="-5" dirty="0">
                <a:latin typeface="Arial"/>
                <a:cs typeface="Arial"/>
              </a:rPr>
              <a:t>rx</a:t>
            </a:r>
            <a:r>
              <a:rPr sz="3150" spc="-15" dirty="0">
                <a:latin typeface="Arial"/>
                <a:cs typeface="Arial"/>
              </a:rPr>
              <a:t>i</a:t>
            </a:r>
            <a:r>
              <a:rPr sz="3150" dirty="0">
                <a:latin typeface="Arial"/>
                <a:cs typeface="Arial"/>
              </a:rPr>
              <a:t>s</a:t>
            </a:r>
            <a:r>
              <a:rPr sz="3150" spc="-10" dirty="0">
                <a:latin typeface="Arial"/>
                <a:cs typeface="Arial"/>
              </a:rPr>
              <a:t>tick</a:t>
            </a:r>
            <a:r>
              <a:rPr sz="3150" spc="-5" dirty="0">
                <a:latin typeface="Arial"/>
                <a:cs typeface="Arial"/>
              </a:rPr>
              <a:t>ý</a:t>
            </a:r>
            <a:r>
              <a:rPr sz="3150" dirty="0">
                <a:latin typeface="Arial"/>
                <a:cs typeface="Arial"/>
              </a:rPr>
              <a:t>	</a:t>
            </a:r>
            <a:r>
              <a:rPr sz="3150" spc="-15" dirty="0">
                <a:latin typeface="Arial"/>
                <a:cs typeface="Arial"/>
              </a:rPr>
              <a:t>(</a:t>
            </a:r>
            <a:r>
              <a:rPr sz="3150" spc="-5" dirty="0">
                <a:latin typeface="Arial"/>
                <a:cs typeface="Arial"/>
              </a:rPr>
              <a:t>r</a:t>
            </a:r>
            <a:r>
              <a:rPr sz="3150" spc="-20" dirty="0">
                <a:latin typeface="Arial"/>
                <a:cs typeface="Arial"/>
              </a:rPr>
              <a:t>e</a:t>
            </a:r>
            <a:r>
              <a:rPr sz="3150" spc="-5" dirty="0">
                <a:latin typeface="Arial"/>
                <a:cs typeface="Arial"/>
              </a:rPr>
              <a:t>s</a:t>
            </a:r>
            <a:r>
              <a:rPr sz="3150" spc="-20" dirty="0">
                <a:latin typeface="Arial"/>
                <a:cs typeface="Arial"/>
              </a:rPr>
              <a:t>p</a:t>
            </a:r>
            <a:r>
              <a:rPr sz="3150" spc="-5" dirty="0">
                <a:latin typeface="Arial"/>
                <a:cs typeface="Arial"/>
              </a:rPr>
              <a:t>.  </a:t>
            </a:r>
            <a:r>
              <a:rPr sz="3150" spc="-10" dirty="0">
                <a:latin typeface="Arial"/>
                <a:cs typeface="Arial"/>
              </a:rPr>
              <a:t>socialistický),	</a:t>
            </a:r>
            <a:r>
              <a:rPr sz="3150" spc="-15" dirty="0">
                <a:latin typeface="Arial"/>
                <a:cs typeface="Arial"/>
              </a:rPr>
              <a:t>radikálny</a:t>
            </a:r>
            <a:endParaRPr sz="31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96900" y="2472689"/>
            <a:ext cx="168275" cy="2406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00" spc="275" dirty="0">
                <a:latin typeface="Calibri"/>
                <a:cs typeface="Calibri"/>
              </a:rPr>
              <a:t>●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96900" y="3092450"/>
            <a:ext cx="168275" cy="2406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00" spc="275" dirty="0">
                <a:latin typeface="Calibri"/>
                <a:cs typeface="Calibri"/>
              </a:rPr>
              <a:t>●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96900" y="4683759"/>
            <a:ext cx="168275" cy="2406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00" spc="275" dirty="0">
                <a:latin typeface="Calibri"/>
                <a:cs typeface="Calibri"/>
              </a:rPr>
              <a:t>●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96900" y="5303520"/>
            <a:ext cx="168275" cy="2406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00" spc="275" dirty="0">
                <a:latin typeface="Calibri"/>
                <a:cs typeface="Calibri"/>
              </a:rPr>
              <a:t>●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2869" y="553720"/>
            <a:ext cx="732345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433955" algn="l"/>
              </a:tabLst>
            </a:pPr>
            <a:r>
              <a:rPr spc="-5" dirty="0"/>
              <a:t>Liberálny	(humanistický)</a:t>
            </a:r>
            <a:r>
              <a:rPr spc="-45" dirty="0"/>
              <a:t> </a:t>
            </a:r>
            <a:r>
              <a:rPr spc="-10" dirty="0"/>
              <a:t>prúd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94359" y="1852930"/>
            <a:ext cx="163830" cy="2343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50" spc="270" dirty="0">
                <a:latin typeface="Calibri"/>
                <a:cs typeface="Calibri"/>
              </a:rPr>
              <a:t>●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5510" y="1719580"/>
            <a:ext cx="8654415" cy="4410075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121285" marR="5080" indent="-109220">
              <a:lnSpc>
                <a:spcPts val="3440"/>
              </a:lnSpc>
              <a:spcBef>
                <a:spcPts val="415"/>
              </a:spcBef>
              <a:tabLst>
                <a:tab pos="1381125" algn="l"/>
                <a:tab pos="2825115" algn="l"/>
                <a:tab pos="5243830" algn="l"/>
                <a:tab pos="6173470" algn="l"/>
                <a:tab pos="6584950" algn="l"/>
              </a:tabLst>
            </a:pPr>
            <a:r>
              <a:rPr sz="3050" spc="10" dirty="0">
                <a:latin typeface="Arial"/>
                <a:cs typeface="Arial"/>
              </a:rPr>
              <a:t>c</a:t>
            </a:r>
            <a:r>
              <a:rPr sz="3050" dirty="0">
                <a:latin typeface="Arial"/>
                <a:cs typeface="Arial"/>
              </a:rPr>
              <a:t>ie</a:t>
            </a:r>
            <a:r>
              <a:rPr sz="3050" spc="5" dirty="0">
                <a:latin typeface="Arial"/>
                <a:cs typeface="Arial"/>
              </a:rPr>
              <a:t>ľ</a:t>
            </a:r>
            <a:r>
              <a:rPr sz="3050" dirty="0">
                <a:latin typeface="Arial"/>
                <a:cs typeface="Arial"/>
              </a:rPr>
              <a:t>o</a:t>
            </a:r>
            <a:r>
              <a:rPr sz="3050" spc="15" dirty="0">
                <a:latin typeface="Arial"/>
                <a:cs typeface="Arial"/>
              </a:rPr>
              <a:t>m</a:t>
            </a:r>
            <a:r>
              <a:rPr sz="3050" dirty="0">
                <a:latin typeface="Arial"/>
                <a:cs typeface="Arial"/>
              </a:rPr>
              <a:t>	</a:t>
            </a:r>
            <a:r>
              <a:rPr sz="3050" spc="10" dirty="0">
                <a:latin typeface="Arial"/>
                <a:cs typeface="Arial"/>
              </a:rPr>
              <a:t>z</a:t>
            </a:r>
            <a:r>
              <a:rPr sz="3050" dirty="0">
                <a:latin typeface="Arial"/>
                <a:cs typeface="Arial"/>
              </a:rPr>
              <a:t>a</a:t>
            </a:r>
            <a:r>
              <a:rPr sz="3050" spc="5" dirty="0">
                <a:latin typeface="Arial"/>
                <a:cs typeface="Arial"/>
              </a:rPr>
              <a:t>i</a:t>
            </a:r>
            <a:r>
              <a:rPr sz="3050" dirty="0">
                <a:latin typeface="Arial"/>
                <a:cs typeface="Arial"/>
              </a:rPr>
              <a:t>s</a:t>
            </a:r>
            <a:r>
              <a:rPr sz="3050" spc="5" dirty="0">
                <a:latin typeface="Arial"/>
                <a:cs typeface="Arial"/>
              </a:rPr>
              <a:t>t</a:t>
            </a:r>
            <a:r>
              <a:rPr sz="3050" spc="-5" dirty="0">
                <a:latin typeface="Arial"/>
                <a:cs typeface="Arial"/>
              </a:rPr>
              <a:t>i</a:t>
            </a:r>
            <a:r>
              <a:rPr sz="3050" spc="5" dirty="0">
                <a:latin typeface="Arial"/>
                <a:cs typeface="Arial"/>
              </a:rPr>
              <a:t>ť</a:t>
            </a:r>
            <a:r>
              <a:rPr sz="3050" dirty="0">
                <a:latin typeface="Arial"/>
                <a:cs typeface="Arial"/>
              </a:rPr>
              <a:t> rov</a:t>
            </a:r>
            <a:r>
              <a:rPr sz="3050" spc="5" dirty="0">
                <a:latin typeface="Arial"/>
                <a:cs typeface="Arial"/>
              </a:rPr>
              <a:t>n</a:t>
            </a:r>
            <a:r>
              <a:rPr sz="3050" dirty="0">
                <a:latin typeface="Arial"/>
                <a:cs typeface="Arial"/>
              </a:rPr>
              <a:t>opráv</a:t>
            </a:r>
            <a:r>
              <a:rPr sz="3050" spc="5" dirty="0">
                <a:latin typeface="Arial"/>
                <a:cs typeface="Arial"/>
              </a:rPr>
              <a:t>n</a:t>
            </a:r>
            <a:r>
              <a:rPr sz="3050" dirty="0">
                <a:latin typeface="Arial"/>
                <a:cs typeface="Arial"/>
              </a:rPr>
              <a:t>o</a:t>
            </a:r>
            <a:r>
              <a:rPr sz="3050" spc="5" dirty="0">
                <a:latin typeface="Arial"/>
                <a:cs typeface="Arial"/>
              </a:rPr>
              <a:t>sť</a:t>
            </a:r>
            <a:r>
              <a:rPr sz="3050" dirty="0">
                <a:latin typeface="Arial"/>
                <a:cs typeface="Arial"/>
              </a:rPr>
              <a:t>	žie</a:t>
            </a:r>
            <a:r>
              <a:rPr sz="3050" spc="10" dirty="0">
                <a:latin typeface="Arial"/>
                <a:cs typeface="Arial"/>
              </a:rPr>
              <a:t>n</a:t>
            </a:r>
            <a:r>
              <a:rPr sz="3050" dirty="0">
                <a:latin typeface="Arial"/>
                <a:cs typeface="Arial"/>
              </a:rPr>
              <a:t>	</a:t>
            </a:r>
            <a:r>
              <a:rPr sz="3050" spc="10" dirty="0">
                <a:latin typeface="Arial"/>
                <a:cs typeface="Arial"/>
              </a:rPr>
              <a:t>v</a:t>
            </a:r>
            <a:r>
              <a:rPr sz="3050" dirty="0">
                <a:latin typeface="Arial"/>
                <a:cs typeface="Arial"/>
              </a:rPr>
              <a:t>	e</a:t>
            </a:r>
            <a:r>
              <a:rPr sz="3050" spc="10" dirty="0">
                <a:latin typeface="Arial"/>
                <a:cs typeface="Arial"/>
              </a:rPr>
              <a:t>x</a:t>
            </a:r>
            <a:r>
              <a:rPr sz="3050" spc="-5" dirty="0">
                <a:latin typeface="Arial"/>
                <a:cs typeface="Arial"/>
              </a:rPr>
              <a:t>i</a:t>
            </a:r>
            <a:r>
              <a:rPr sz="3050" spc="10" dirty="0">
                <a:latin typeface="Arial"/>
                <a:cs typeface="Arial"/>
              </a:rPr>
              <a:t>s</a:t>
            </a:r>
            <a:r>
              <a:rPr sz="3050" dirty="0">
                <a:latin typeface="Arial"/>
                <a:cs typeface="Arial"/>
              </a:rPr>
              <a:t>tu</a:t>
            </a:r>
            <a:r>
              <a:rPr sz="3050" spc="5" dirty="0">
                <a:latin typeface="Arial"/>
                <a:cs typeface="Arial"/>
              </a:rPr>
              <a:t>j</a:t>
            </a:r>
            <a:r>
              <a:rPr sz="3050" dirty="0">
                <a:latin typeface="Arial"/>
                <a:cs typeface="Arial"/>
              </a:rPr>
              <a:t>ú</a:t>
            </a:r>
            <a:r>
              <a:rPr sz="3050" spc="10" dirty="0">
                <a:latin typeface="Arial"/>
                <a:cs typeface="Arial"/>
              </a:rPr>
              <a:t>c</a:t>
            </a:r>
            <a:r>
              <a:rPr sz="3050" dirty="0">
                <a:latin typeface="Arial"/>
                <a:cs typeface="Arial"/>
              </a:rPr>
              <a:t>o</a:t>
            </a:r>
            <a:r>
              <a:rPr sz="3050" spc="5" dirty="0">
                <a:latin typeface="Arial"/>
                <a:cs typeface="Arial"/>
              </a:rPr>
              <a:t>m  </a:t>
            </a:r>
            <a:r>
              <a:rPr sz="3050" dirty="0">
                <a:latin typeface="Arial"/>
                <a:cs typeface="Arial"/>
              </a:rPr>
              <a:t>spoločenskom	</a:t>
            </a:r>
            <a:r>
              <a:rPr sz="3050" spc="5" dirty="0">
                <a:latin typeface="Arial"/>
                <a:cs typeface="Arial"/>
              </a:rPr>
              <a:t>systéme</a:t>
            </a:r>
            <a:endParaRPr sz="3050">
              <a:latin typeface="Arial"/>
              <a:cs typeface="Arial"/>
            </a:endParaRPr>
          </a:p>
          <a:p>
            <a:pPr marL="12700" marR="474980">
              <a:lnSpc>
                <a:spcPts val="4790"/>
              </a:lnSpc>
              <a:spcBef>
                <a:spcPts val="270"/>
              </a:spcBef>
              <a:tabLst>
                <a:tab pos="1414145" algn="l"/>
                <a:tab pos="2863850" algn="l"/>
                <a:tab pos="3794125" algn="l"/>
              </a:tabLst>
            </a:pPr>
            <a:r>
              <a:rPr sz="3050" spc="5" dirty="0">
                <a:latin typeface="Arial"/>
                <a:cs typeface="Arial"/>
              </a:rPr>
              <a:t>zmeniť	pozíciu	žien	na </a:t>
            </a:r>
            <a:r>
              <a:rPr sz="3050" dirty="0">
                <a:latin typeface="Arial"/>
                <a:cs typeface="Arial"/>
              </a:rPr>
              <a:t>porovnateľnú </a:t>
            </a:r>
            <a:r>
              <a:rPr sz="3050" spc="10" dirty="0">
                <a:latin typeface="Arial"/>
                <a:cs typeface="Arial"/>
              </a:rPr>
              <a:t>s </a:t>
            </a:r>
            <a:r>
              <a:rPr sz="3050" spc="5" dirty="0">
                <a:latin typeface="Arial"/>
                <a:cs typeface="Arial"/>
              </a:rPr>
              <a:t>mužmi </a:t>
            </a:r>
            <a:r>
              <a:rPr sz="3050" spc="-835" dirty="0">
                <a:latin typeface="Arial"/>
                <a:cs typeface="Arial"/>
              </a:rPr>
              <a:t> </a:t>
            </a:r>
            <a:r>
              <a:rPr sz="3050" spc="5" dirty="0">
                <a:latin typeface="Arial"/>
                <a:cs typeface="Arial"/>
              </a:rPr>
              <a:t>zaručiť</a:t>
            </a:r>
            <a:r>
              <a:rPr sz="3050" spc="-5" dirty="0">
                <a:latin typeface="Arial"/>
                <a:cs typeface="Arial"/>
              </a:rPr>
              <a:t> </a:t>
            </a:r>
            <a:r>
              <a:rPr sz="3050" dirty="0">
                <a:latin typeface="Arial"/>
                <a:cs typeface="Arial"/>
              </a:rPr>
              <a:t>účasť</a:t>
            </a:r>
            <a:r>
              <a:rPr sz="3050" spc="5" dirty="0">
                <a:latin typeface="Arial"/>
                <a:cs typeface="Arial"/>
              </a:rPr>
              <a:t> na</a:t>
            </a:r>
            <a:r>
              <a:rPr sz="3050" dirty="0">
                <a:latin typeface="Arial"/>
                <a:cs typeface="Arial"/>
              </a:rPr>
              <a:t> moci</a:t>
            </a:r>
            <a:endParaRPr sz="3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95"/>
              </a:spcBef>
            </a:pPr>
            <a:r>
              <a:rPr sz="3050" spc="5" dirty="0">
                <a:latin typeface="Arial"/>
                <a:cs typeface="Arial"/>
              </a:rPr>
              <a:t>tie</a:t>
            </a:r>
            <a:r>
              <a:rPr sz="3050" spc="-5" dirty="0">
                <a:latin typeface="Arial"/>
                <a:cs typeface="Arial"/>
              </a:rPr>
              <a:t> </a:t>
            </a:r>
            <a:r>
              <a:rPr sz="3050" spc="5" dirty="0">
                <a:latin typeface="Arial"/>
                <a:cs typeface="Arial"/>
              </a:rPr>
              <a:t>isté</a:t>
            </a:r>
            <a:r>
              <a:rPr sz="3050" spc="-10" dirty="0">
                <a:latin typeface="Arial"/>
                <a:cs typeface="Arial"/>
              </a:rPr>
              <a:t> </a:t>
            </a:r>
            <a:r>
              <a:rPr sz="3050" spc="5" dirty="0">
                <a:latin typeface="Arial"/>
                <a:cs typeface="Arial"/>
              </a:rPr>
              <a:t>ciele</a:t>
            </a:r>
            <a:r>
              <a:rPr sz="3050" spc="-5" dirty="0">
                <a:latin typeface="Arial"/>
                <a:cs typeface="Arial"/>
              </a:rPr>
              <a:t> </a:t>
            </a:r>
            <a:r>
              <a:rPr sz="3050" spc="10" dirty="0">
                <a:latin typeface="Arial"/>
                <a:cs typeface="Arial"/>
              </a:rPr>
              <a:t>a</a:t>
            </a:r>
            <a:r>
              <a:rPr sz="3050" spc="-5" dirty="0">
                <a:latin typeface="Arial"/>
                <a:cs typeface="Arial"/>
              </a:rPr>
              <a:t> </a:t>
            </a:r>
            <a:r>
              <a:rPr sz="3050" dirty="0">
                <a:latin typeface="Arial"/>
                <a:cs typeface="Arial"/>
              </a:rPr>
              <a:t>prostriedky</a:t>
            </a:r>
            <a:r>
              <a:rPr sz="3050" spc="-5" dirty="0">
                <a:latin typeface="Arial"/>
                <a:cs typeface="Arial"/>
              </a:rPr>
              <a:t> </a:t>
            </a:r>
            <a:r>
              <a:rPr sz="3050" spc="5" dirty="0">
                <a:latin typeface="Arial"/>
                <a:cs typeface="Arial"/>
              </a:rPr>
              <a:t>ako</a:t>
            </a:r>
            <a:r>
              <a:rPr sz="3050" spc="-5" dirty="0">
                <a:latin typeface="Arial"/>
                <a:cs typeface="Arial"/>
              </a:rPr>
              <a:t> </a:t>
            </a:r>
            <a:r>
              <a:rPr sz="3050" spc="10" dirty="0">
                <a:latin typeface="Arial"/>
                <a:cs typeface="Arial"/>
              </a:rPr>
              <a:t>u</a:t>
            </a:r>
            <a:r>
              <a:rPr sz="3050" spc="-5" dirty="0">
                <a:latin typeface="Arial"/>
                <a:cs typeface="Arial"/>
              </a:rPr>
              <a:t> </a:t>
            </a:r>
            <a:r>
              <a:rPr sz="3050" dirty="0">
                <a:latin typeface="Arial"/>
                <a:cs typeface="Arial"/>
              </a:rPr>
              <a:t>mužov</a:t>
            </a:r>
            <a:endParaRPr sz="3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30"/>
              </a:spcBef>
            </a:pPr>
            <a:r>
              <a:rPr sz="3050" dirty="0">
                <a:latin typeface="Arial"/>
                <a:cs typeface="Arial"/>
              </a:rPr>
              <a:t>spájal</a:t>
            </a:r>
            <a:r>
              <a:rPr sz="3050" spc="-5" dirty="0">
                <a:latin typeface="Arial"/>
                <a:cs typeface="Arial"/>
              </a:rPr>
              <a:t> </a:t>
            </a:r>
            <a:r>
              <a:rPr sz="3050" spc="10" dirty="0">
                <a:latin typeface="Arial"/>
                <a:cs typeface="Arial"/>
              </a:rPr>
              <a:t>sa</a:t>
            </a:r>
            <a:r>
              <a:rPr sz="3050" dirty="0">
                <a:latin typeface="Arial"/>
                <a:cs typeface="Arial"/>
              </a:rPr>
              <a:t> </a:t>
            </a:r>
            <a:r>
              <a:rPr sz="3050" spc="5" dirty="0">
                <a:latin typeface="Arial"/>
                <a:cs typeface="Arial"/>
              </a:rPr>
              <a:t>najmä</a:t>
            </a:r>
            <a:r>
              <a:rPr sz="3050" dirty="0">
                <a:latin typeface="Arial"/>
                <a:cs typeface="Arial"/>
              </a:rPr>
              <a:t> </a:t>
            </a:r>
            <a:r>
              <a:rPr sz="3050" spc="10" dirty="0">
                <a:latin typeface="Arial"/>
                <a:cs typeface="Arial"/>
              </a:rPr>
              <a:t>s</a:t>
            </a:r>
            <a:r>
              <a:rPr sz="3050" dirty="0">
                <a:latin typeface="Arial"/>
                <a:cs typeface="Arial"/>
              </a:rPr>
              <a:t> </a:t>
            </a:r>
            <a:r>
              <a:rPr sz="3050" spc="5" dirty="0">
                <a:latin typeface="Arial"/>
                <a:cs typeface="Arial"/>
              </a:rPr>
              <a:t>prvou </a:t>
            </a:r>
            <a:r>
              <a:rPr sz="3050" dirty="0">
                <a:latin typeface="Arial"/>
                <a:cs typeface="Arial"/>
              </a:rPr>
              <a:t>fázou ženského</a:t>
            </a:r>
            <a:r>
              <a:rPr sz="3050" spc="5" dirty="0">
                <a:latin typeface="Arial"/>
                <a:cs typeface="Arial"/>
              </a:rPr>
              <a:t> </a:t>
            </a:r>
            <a:r>
              <a:rPr sz="3050" dirty="0">
                <a:latin typeface="Arial"/>
                <a:cs typeface="Arial"/>
              </a:rPr>
              <a:t>hnutia</a:t>
            </a:r>
            <a:endParaRPr sz="3050">
              <a:latin typeface="Arial"/>
              <a:cs typeface="Arial"/>
            </a:endParaRPr>
          </a:p>
          <a:p>
            <a:pPr marL="12700" marR="1062990">
              <a:lnSpc>
                <a:spcPts val="3440"/>
              </a:lnSpc>
              <a:spcBef>
                <a:spcPts val="1425"/>
              </a:spcBef>
              <a:tabLst>
                <a:tab pos="2089150" algn="l"/>
                <a:tab pos="4035425" algn="l"/>
                <a:tab pos="5140325" algn="l"/>
                <a:tab pos="6782434" algn="l"/>
              </a:tabLst>
            </a:pPr>
            <a:r>
              <a:rPr sz="3050" dirty="0">
                <a:latin typeface="Arial"/>
                <a:cs typeface="Arial"/>
              </a:rPr>
              <a:t>(</a:t>
            </a:r>
            <a:r>
              <a:rPr sz="3050" spc="15" dirty="0">
                <a:latin typeface="Arial"/>
                <a:cs typeface="Arial"/>
              </a:rPr>
              <a:t>S</a:t>
            </a:r>
            <a:r>
              <a:rPr sz="3050" dirty="0">
                <a:latin typeface="Arial"/>
                <a:cs typeface="Arial"/>
              </a:rPr>
              <a:t>hu</a:t>
            </a:r>
            <a:r>
              <a:rPr sz="3050" spc="5" dirty="0">
                <a:latin typeface="Arial"/>
                <a:cs typeface="Arial"/>
              </a:rPr>
              <a:t>l</a:t>
            </a:r>
            <a:r>
              <a:rPr sz="3050" dirty="0">
                <a:latin typeface="Arial"/>
                <a:cs typeface="Arial"/>
              </a:rPr>
              <a:t>a</a:t>
            </a:r>
            <a:r>
              <a:rPr sz="3050" spc="15" dirty="0">
                <a:latin typeface="Arial"/>
                <a:cs typeface="Arial"/>
              </a:rPr>
              <a:t>m</a:t>
            </a:r>
            <a:r>
              <a:rPr sz="3050" spc="-5" dirty="0">
                <a:latin typeface="Arial"/>
                <a:cs typeface="Arial"/>
              </a:rPr>
              <a:t>it</a:t>
            </a:r>
            <a:r>
              <a:rPr sz="3050" spc="10" dirty="0">
                <a:latin typeface="Arial"/>
                <a:cs typeface="Arial"/>
              </a:rPr>
              <a:t>h</a:t>
            </a:r>
            <a:r>
              <a:rPr sz="3050" dirty="0">
                <a:latin typeface="Arial"/>
                <a:cs typeface="Arial"/>
              </a:rPr>
              <a:t>	F</a:t>
            </a:r>
            <a:r>
              <a:rPr sz="3050" spc="5" dirty="0">
                <a:latin typeface="Arial"/>
                <a:cs typeface="Arial"/>
              </a:rPr>
              <a:t>i</a:t>
            </a:r>
            <a:r>
              <a:rPr sz="3050" dirty="0">
                <a:latin typeface="Arial"/>
                <a:cs typeface="Arial"/>
              </a:rPr>
              <a:t>re</a:t>
            </a:r>
            <a:r>
              <a:rPr sz="3050" spc="10" dirty="0">
                <a:latin typeface="Arial"/>
                <a:cs typeface="Arial"/>
              </a:rPr>
              <a:t>s</a:t>
            </a:r>
            <a:r>
              <a:rPr sz="3050" dirty="0">
                <a:latin typeface="Arial"/>
                <a:cs typeface="Arial"/>
              </a:rPr>
              <a:t>tone</a:t>
            </a:r>
            <a:r>
              <a:rPr sz="3050" spc="5" dirty="0">
                <a:latin typeface="Arial"/>
                <a:cs typeface="Arial"/>
              </a:rPr>
              <a:t>,</a:t>
            </a:r>
            <a:r>
              <a:rPr sz="3050" dirty="0">
                <a:latin typeface="Arial"/>
                <a:cs typeface="Arial"/>
              </a:rPr>
              <a:t>	</a:t>
            </a:r>
            <a:r>
              <a:rPr sz="3050" spc="10" dirty="0">
                <a:latin typeface="Arial"/>
                <a:cs typeface="Arial"/>
              </a:rPr>
              <a:t>B</a:t>
            </a:r>
            <a:r>
              <a:rPr sz="3050" dirty="0">
                <a:latin typeface="Arial"/>
                <a:cs typeface="Arial"/>
              </a:rPr>
              <a:t>ett</a:t>
            </a:r>
            <a:r>
              <a:rPr sz="3050" spc="10" dirty="0">
                <a:latin typeface="Arial"/>
                <a:cs typeface="Arial"/>
              </a:rPr>
              <a:t>y</a:t>
            </a:r>
            <a:r>
              <a:rPr sz="3050" dirty="0">
                <a:latin typeface="Arial"/>
                <a:cs typeface="Arial"/>
              </a:rPr>
              <a:t>	Fried</a:t>
            </a:r>
            <a:r>
              <a:rPr sz="3050" spc="5" dirty="0">
                <a:latin typeface="Arial"/>
                <a:cs typeface="Arial"/>
              </a:rPr>
              <a:t>a</a:t>
            </a:r>
            <a:r>
              <a:rPr sz="3050" dirty="0">
                <a:latin typeface="Arial"/>
                <a:cs typeface="Arial"/>
              </a:rPr>
              <a:t>n</a:t>
            </a:r>
            <a:r>
              <a:rPr sz="3050" spc="5" dirty="0">
                <a:latin typeface="Arial"/>
                <a:cs typeface="Arial"/>
              </a:rPr>
              <a:t>,</a:t>
            </a:r>
            <a:r>
              <a:rPr sz="3050" dirty="0">
                <a:latin typeface="Arial"/>
                <a:cs typeface="Arial"/>
              </a:rPr>
              <a:t>	</a:t>
            </a:r>
            <a:r>
              <a:rPr sz="3050" spc="15" dirty="0">
                <a:latin typeface="Arial"/>
                <a:cs typeface="Arial"/>
              </a:rPr>
              <a:t>K</a:t>
            </a:r>
            <a:r>
              <a:rPr sz="3050" spc="-5" dirty="0">
                <a:latin typeface="Arial"/>
                <a:cs typeface="Arial"/>
              </a:rPr>
              <a:t>ate  </a:t>
            </a:r>
            <a:r>
              <a:rPr sz="3050" dirty="0">
                <a:latin typeface="Arial"/>
                <a:cs typeface="Arial"/>
              </a:rPr>
              <a:t>Millet)</a:t>
            </a:r>
            <a:endParaRPr sz="30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94359" y="2896869"/>
            <a:ext cx="163830" cy="2343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50" spc="270" dirty="0">
                <a:latin typeface="Calibri"/>
                <a:cs typeface="Calibri"/>
              </a:rPr>
              <a:t>●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94359" y="3506469"/>
            <a:ext cx="163830" cy="2343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50" spc="270" dirty="0">
                <a:latin typeface="Calibri"/>
                <a:cs typeface="Calibri"/>
              </a:rPr>
              <a:t>●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94359" y="4114800"/>
            <a:ext cx="163830" cy="2343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50" spc="270" dirty="0">
                <a:latin typeface="Calibri"/>
                <a:cs typeface="Calibri"/>
              </a:rPr>
              <a:t>●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94359" y="4723129"/>
            <a:ext cx="163830" cy="2343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50" spc="270" dirty="0">
                <a:latin typeface="Calibri"/>
                <a:cs typeface="Calibri"/>
              </a:rPr>
              <a:t>●</a:t>
            </a:r>
            <a:endParaRPr sz="13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04820" y="553720"/>
            <a:ext cx="406463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Marxistický</a:t>
            </a:r>
            <a:r>
              <a:rPr spc="-85" dirty="0"/>
              <a:t> </a:t>
            </a:r>
            <a:r>
              <a:rPr spc="-10" dirty="0"/>
              <a:t>prúd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84200" y="1842769"/>
            <a:ext cx="148590" cy="21145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200" spc="245" dirty="0">
                <a:latin typeface="Calibri"/>
                <a:cs typeface="Calibri"/>
              </a:rPr>
              <a:t>●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36930" y="1574304"/>
            <a:ext cx="7915275" cy="4557395"/>
          </a:xfrm>
          <a:prstGeom prst="rect">
            <a:avLst/>
          </a:prstGeom>
        </p:spPr>
        <p:txBody>
          <a:bodyPr vert="horz" wrap="square" lIns="0" tIns="16002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60"/>
              </a:spcBef>
            </a:pPr>
            <a:r>
              <a:rPr sz="2750" spc="-5" dirty="0">
                <a:latin typeface="Arial"/>
                <a:cs typeface="Arial"/>
              </a:rPr>
              <a:t>príčiny útlaku</a:t>
            </a:r>
            <a:r>
              <a:rPr sz="2750" spc="-15" dirty="0">
                <a:latin typeface="Arial"/>
                <a:cs typeface="Arial"/>
              </a:rPr>
              <a:t> </a:t>
            </a:r>
            <a:r>
              <a:rPr sz="2750" spc="-5" dirty="0">
                <a:latin typeface="Arial"/>
                <a:cs typeface="Arial"/>
              </a:rPr>
              <a:t>žien</a:t>
            </a:r>
            <a:r>
              <a:rPr sz="2750" spc="-15" dirty="0">
                <a:latin typeface="Arial"/>
                <a:cs typeface="Arial"/>
              </a:rPr>
              <a:t> </a:t>
            </a:r>
            <a:r>
              <a:rPr sz="2750" dirty="0">
                <a:latin typeface="Arial"/>
                <a:cs typeface="Arial"/>
              </a:rPr>
              <a:t>v </a:t>
            </a:r>
            <a:r>
              <a:rPr sz="2750" spc="-5" dirty="0">
                <a:latin typeface="Arial"/>
                <a:cs typeface="Arial"/>
              </a:rPr>
              <a:t>type</a:t>
            </a:r>
            <a:r>
              <a:rPr sz="2750" spc="-15" dirty="0">
                <a:latin typeface="Arial"/>
                <a:cs typeface="Arial"/>
              </a:rPr>
              <a:t> </a:t>
            </a:r>
            <a:r>
              <a:rPr sz="2750" spc="-5" dirty="0">
                <a:latin typeface="Arial"/>
                <a:cs typeface="Arial"/>
              </a:rPr>
              <a:t>spoločenskej štruktúry</a:t>
            </a:r>
            <a:endParaRPr sz="2750">
              <a:latin typeface="Arial"/>
              <a:cs typeface="Arial"/>
            </a:endParaRPr>
          </a:p>
          <a:p>
            <a:pPr marL="410209" marR="30480" indent="-278130">
              <a:lnSpc>
                <a:spcPts val="2680"/>
              </a:lnSpc>
              <a:spcBef>
                <a:spcPts val="1290"/>
              </a:spcBef>
              <a:buSzPct val="75000"/>
              <a:buFont typeface="Calibri"/>
              <a:buChar char="–"/>
              <a:tabLst>
                <a:tab pos="409575" algn="l"/>
                <a:tab pos="410209" algn="l"/>
                <a:tab pos="1543685" algn="l"/>
                <a:tab pos="1883410" algn="l"/>
                <a:tab pos="2543175" algn="l"/>
              </a:tabLst>
            </a:pPr>
            <a:r>
              <a:rPr sz="2400" spc="-5" dirty="0">
                <a:latin typeface="Arial"/>
                <a:cs typeface="Arial"/>
              </a:rPr>
              <a:t>dôraz </a:t>
            </a:r>
            <a:r>
              <a:rPr sz="2400" dirty="0">
                <a:latin typeface="Arial"/>
                <a:cs typeface="Arial"/>
              </a:rPr>
              <a:t>na </a:t>
            </a:r>
            <a:r>
              <a:rPr sz="2400" spc="-5" dirty="0">
                <a:latin typeface="Arial"/>
                <a:cs typeface="Arial"/>
              </a:rPr>
              <a:t>ekonomické </a:t>
            </a:r>
            <a:r>
              <a:rPr sz="2400" dirty="0">
                <a:latin typeface="Arial"/>
                <a:cs typeface="Arial"/>
              </a:rPr>
              <a:t>pomery </a:t>
            </a:r>
            <a:r>
              <a:rPr sz="2400" spc="5" dirty="0">
                <a:latin typeface="Arial"/>
                <a:cs typeface="Arial"/>
              </a:rPr>
              <a:t>a z </a:t>
            </a:r>
            <a:r>
              <a:rPr sz="2400" spc="-5" dirty="0">
                <a:latin typeface="Arial"/>
                <a:cs typeface="Arial"/>
              </a:rPr>
              <a:t>nich plynúce sociálne </a:t>
            </a:r>
            <a:r>
              <a:rPr sz="2400" spc="-65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pozície	</a:t>
            </a:r>
            <a:r>
              <a:rPr sz="2400" spc="5" dirty="0">
                <a:latin typeface="Arial"/>
                <a:cs typeface="Arial"/>
              </a:rPr>
              <a:t>a	</a:t>
            </a:r>
            <a:r>
              <a:rPr sz="2400" spc="-5" dirty="0">
                <a:latin typeface="Arial"/>
                <a:cs typeface="Arial"/>
              </a:rPr>
              <a:t>roly	žien</a:t>
            </a:r>
            <a:endParaRPr sz="2400">
              <a:latin typeface="Arial"/>
              <a:cs typeface="Arial"/>
            </a:endParaRPr>
          </a:p>
          <a:p>
            <a:pPr marL="410209" marR="391795" indent="-278130">
              <a:lnSpc>
                <a:spcPts val="2680"/>
              </a:lnSpc>
              <a:spcBef>
                <a:spcPts val="970"/>
              </a:spcBef>
              <a:buSzPct val="75000"/>
              <a:buFont typeface="Calibri"/>
              <a:buChar char="–"/>
              <a:tabLst>
                <a:tab pos="409575" algn="l"/>
                <a:tab pos="410209" algn="l"/>
                <a:tab pos="1544955" algn="l"/>
                <a:tab pos="3674745" algn="l"/>
                <a:tab pos="4651375" algn="l"/>
                <a:tab pos="6516370" algn="l"/>
              </a:tabLst>
            </a:pPr>
            <a:r>
              <a:rPr sz="2400" dirty="0">
                <a:latin typeface="Arial"/>
                <a:cs typeface="Arial"/>
              </a:rPr>
              <a:t>ž</a:t>
            </a:r>
            <a:r>
              <a:rPr sz="2400" spc="-5" dirty="0">
                <a:latin typeface="Arial"/>
                <a:cs typeface="Arial"/>
              </a:rPr>
              <a:t>en</a:t>
            </a:r>
            <a:r>
              <a:rPr sz="2400" dirty="0">
                <a:latin typeface="Arial"/>
                <a:cs typeface="Arial"/>
              </a:rPr>
              <a:t>sk</a:t>
            </a:r>
            <a:r>
              <a:rPr sz="2400" spc="5" dirty="0">
                <a:latin typeface="Arial"/>
                <a:cs typeface="Arial"/>
              </a:rPr>
              <a:t>ú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5" dirty="0">
                <a:latin typeface="Arial"/>
                <a:cs typeface="Arial"/>
              </a:rPr>
              <a:t>ro</a:t>
            </a:r>
            <a:r>
              <a:rPr sz="2400" spc="5" dirty="0">
                <a:latin typeface="Arial"/>
                <a:cs typeface="Arial"/>
              </a:rPr>
              <a:t>v</a:t>
            </a:r>
            <a:r>
              <a:rPr sz="2400" spc="-5" dirty="0">
                <a:latin typeface="Arial"/>
                <a:cs typeface="Arial"/>
              </a:rPr>
              <a:t>nop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5" dirty="0">
                <a:latin typeface="Arial"/>
                <a:cs typeface="Arial"/>
              </a:rPr>
              <a:t>á</a:t>
            </a:r>
            <a:r>
              <a:rPr sz="2400" dirty="0">
                <a:latin typeface="Arial"/>
                <a:cs typeface="Arial"/>
              </a:rPr>
              <a:t>v</a:t>
            </a:r>
            <a:r>
              <a:rPr sz="2400" spc="-5" dirty="0">
                <a:latin typeface="Arial"/>
                <a:cs typeface="Arial"/>
              </a:rPr>
              <a:t>no</a:t>
            </a:r>
            <a:r>
              <a:rPr sz="2400" dirty="0">
                <a:latin typeface="Arial"/>
                <a:cs typeface="Arial"/>
              </a:rPr>
              <a:t>sť	</a:t>
            </a:r>
            <a:r>
              <a:rPr sz="2400" spc="-10" dirty="0">
                <a:latin typeface="Arial"/>
                <a:cs typeface="Arial"/>
              </a:rPr>
              <a:t>z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st</a:t>
            </a:r>
            <a:r>
              <a:rPr sz="2400" spc="-2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ť	</a:t>
            </a:r>
            <a:r>
              <a:rPr sz="2400" spc="-5" dirty="0">
                <a:latin typeface="Arial"/>
                <a:cs typeface="Arial"/>
              </a:rPr>
              <a:t>od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5" dirty="0">
                <a:latin typeface="Arial"/>
                <a:cs typeface="Arial"/>
              </a:rPr>
              <a:t>t</a:t>
            </a:r>
            <a:r>
              <a:rPr sz="2400" spc="-5" dirty="0">
                <a:latin typeface="Arial"/>
                <a:cs typeface="Arial"/>
              </a:rPr>
              <a:t>ránení</a:t>
            </a:r>
            <a:r>
              <a:rPr sz="2400" spc="5" dirty="0">
                <a:latin typeface="Arial"/>
                <a:cs typeface="Arial"/>
              </a:rPr>
              <a:t>m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5" dirty="0">
                <a:latin typeface="Arial"/>
                <a:cs typeface="Arial"/>
              </a:rPr>
              <a:t>tr</a:t>
            </a:r>
            <a:r>
              <a:rPr sz="2400" spc="-10" dirty="0">
                <a:latin typeface="Arial"/>
                <a:cs typeface="Arial"/>
              </a:rPr>
              <a:t>ied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-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j  </a:t>
            </a:r>
            <a:r>
              <a:rPr sz="2400" spc="-5" dirty="0">
                <a:latin typeface="Arial"/>
                <a:cs typeface="Arial"/>
              </a:rPr>
              <a:t>spoločnosti</a:t>
            </a:r>
            <a:endParaRPr sz="2400">
              <a:latin typeface="Arial"/>
              <a:cs typeface="Arial"/>
            </a:endParaRPr>
          </a:p>
          <a:p>
            <a:pPr marL="410209" marR="370205" indent="-278130">
              <a:lnSpc>
                <a:spcPts val="2670"/>
              </a:lnSpc>
              <a:spcBef>
                <a:spcPts val="975"/>
              </a:spcBef>
              <a:buSzPct val="75000"/>
              <a:buFont typeface="Calibri"/>
              <a:buChar char="–"/>
              <a:tabLst>
                <a:tab pos="409575" algn="l"/>
                <a:tab pos="410209" algn="l"/>
                <a:tab pos="4911090" algn="l"/>
                <a:tab pos="5724525" algn="l"/>
              </a:tabLst>
            </a:pPr>
            <a:r>
              <a:rPr sz="2400" spc="-5" dirty="0">
                <a:latin typeface="Arial"/>
                <a:cs typeface="Arial"/>
              </a:rPr>
              <a:t>najdôležitejší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faktor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oslobodenia	ženy	</a:t>
            </a:r>
            <a:r>
              <a:rPr sz="2400" dirty="0">
                <a:latin typeface="Arial"/>
                <a:cs typeface="Arial"/>
              </a:rPr>
              <a:t>-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ekonomická </a:t>
            </a:r>
            <a:r>
              <a:rPr sz="2400" spc="-65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nezávislosť</a:t>
            </a:r>
            <a:endParaRPr sz="2400">
              <a:latin typeface="Arial"/>
              <a:cs typeface="Arial"/>
            </a:endParaRPr>
          </a:p>
          <a:p>
            <a:pPr marL="135255">
              <a:lnSpc>
                <a:spcPct val="100000"/>
              </a:lnSpc>
              <a:spcBef>
                <a:spcPts val="685"/>
              </a:spcBef>
              <a:tabLst>
                <a:tab pos="2232025" algn="l"/>
                <a:tab pos="2795270" algn="l"/>
                <a:tab pos="3938904" algn="l"/>
                <a:tab pos="4748530" algn="l"/>
                <a:tab pos="5970905" algn="l"/>
                <a:tab pos="6901815" algn="l"/>
              </a:tabLst>
            </a:pPr>
            <a:r>
              <a:rPr sz="2750" dirty="0">
                <a:latin typeface="Arial"/>
                <a:cs typeface="Arial"/>
              </a:rPr>
              <a:t>v</a:t>
            </a:r>
            <a:r>
              <a:rPr sz="2750" spc="15" dirty="0">
                <a:latin typeface="Arial"/>
                <a:cs typeface="Arial"/>
              </a:rPr>
              <a:t> </a:t>
            </a:r>
            <a:r>
              <a:rPr sz="2750" spc="-5" dirty="0">
                <a:latin typeface="Arial"/>
                <a:cs typeface="Arial"/>
              </a:rPr>
              <a:t>socializme	by	nemal	mať	miesto	útlak	žien</a:t>
            </a:r>
            <a:endParaRPr sz="2750">
              <a:latin typeface="Arial"/>
              <a:cs typeface="Arial"/>
            </a:endParaRPr>
          </a:p>
          <a:p>
            <a:pPr marL="131445">
              <a:lnSpc>
                <a:spcPct val="100000"/>
              </a:lnSpc>
              <a:spcBef>
                <a:spcPts val="1019"/>
              </a:spcBef>
              <a:tabLst>
                <a:tab pos="409575" algn="l"/>
              </a:tabLst>
            </a:pPr>
            <a:r>
              <a:rPr sz="2700" spc="142" baseline="9259" dirty="0">
                <a:latin typeface="Calibri"/>
                <a:cs typeface="Calibri"/>
              </a:rPr>
              <a:t>–	</a:t>
            </a:r>
            <a:r>
              <a:rPr sz="2400" spc="-5" dirty="0">
                <a:latin typeface="Arial"/>
                <a:cs typeface="Arial"/>
              </a:rPr>
              <a:t>majú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tu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ekonomickú nezávislosť</a:t>
            </a:r>
            <a:endParaRPr sz="240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740"/>
              </a:spcBef>
              <a:tabLst>
                <a:tab pos="2602230" algn="l"/>
                <a:tab pos="3067685" algn="l"/>
                <a:tab pos="4036695" algn="l"/>
                <a:tab pos="5045710" algn="l"/>
              </a:tabLst>
            </a:pPr>
            <a:r>
              <a:rPr sz="2750" spc="-5" dirty="0">
                <a:latin typeface="Arial"/>
                <a:cs typeface="Arial"/>
              </a:rPr>
              <a:t>predstaviteľkou	je	</a:t>
            </a:r>
            <a:r>
              <a:rPr sz="2750" spc="-40" dirty="0">
                <a:latin typeface="Arial"/>
                <a:cs typeface="Arial"/>
              </a:rPr>
              <a:t>napr.	</a:t>
            </a:r>
            <a:r>
              <a:rPr sz="2750" spc="-5" dirty="0">
                <a:latin typeface="Arial"/>
                <a:cs typeface="Arial"/>
              </a:rPr>
              <a:t>Juliet	Mitchell</a:t>
            </a:r>
            <a:endParaRPr sz="27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84200" y="4798059"/>
            <a:ext cx="148590" cy="21145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200" spc="245" dirty="0">
                <a:latin typeface="Calibri"/>
                <a:cs typeface="Calibri"/>
              </a:rPr>
              <a:t>●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84200" y="5806440"/>
            <a:ext cx="148590" cy="21145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200" spc="245" dirty="0">
                <a:latin typeface="Calibri"/>
                <a:cs typeface="Calibri"/>
              </a:rPr>
              <a:t>●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10839" y="553720"/>
            <a:ext cx="409638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16990" algn="l"/>
              </a:tabLst>
            </a:pPr>
            <a:r>
              <a:rPr dirty="0"/>
              <a:t>Prvé	</a:t>
            </a:r>
            <a:r>
              <a:rPr spc="-5" dirty="0"/>
              <a:t>východiská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84200" y="1842769"/>
            <a:ext cx="148590" cy="21145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200" spc="245" dirty="0">
                <a:latin typeface="Calibri"/>
                <a:cs typeface="Calibri"/>
              </a:rPr>
              <a:t>●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36930" y="1574304"/>
            <a:ext cx="8736965" cy="4250690"/>
          </a:xfrm>
          <a:prstGeom prst="rect">
            <a:avLst/>
          </a:prstGeom>
        </p:spPr>
        <p:txBody>
          <a:bodyPr vert="horz" wrap="square" lIns="0" tIns="16002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60"/>
              </a:spcBef>
            </a:pPr>
            <a:r>
              <a:rPr sz="2750" dirty="0">
                <a:latin typeface="Arial"/>
                <a:cs typeface="Arial"/>
              </a:rPr>
              <a:t>v </a:t>
            </a:r>
            <a:r>
              <a:rPr sz="2750" spc="-5" dirty="0">
                <a:latin typeface="Arial"/>
                <a:cs typeface="Arial"/>
              </a:rPr>
              <a:t>19.st. </a:t>
            </a:r>
            <a:r>
              <a:rPr sz="2750" dirty="0">
                <a:latin typeface="Arial"/>
                <a:cs typeface="Arial"/>
              </a:rPr>
              <a:t>u</a:t>
            </a:r>
            <a:r>
              <a:rPr sz="2750" spc="-15" dirty="0">
                <a:latin typeface="Arial"/>
                <a:cs typeface="Arial"/>
              </a:rPr>
              <a:t> </a:t>
            </a:r>
            <a:r>
              <a:rPr sz="2750" dirty="0">
                <a:latin typeface="Arial"/>
                <a:cs typeface="Arial"/>
              </a:rPr>
              <a:t>J.</a:t>
            </a:r>
            <a:r>
              <a:rPr sz="2750" spc="5" dirty="0">
                <a:latin typeface="Arial"/>
                <a:cs typeface="Arial"/>
              </a:rPr>
              <a:t> </a:t>
            </a:r>
            <a:r>
              <a:rPr sz="2750" dirty="0">
                <a:latin typeface="Arial"/>
                <a:cs typeface="Arial"/>
              </a:rPr>
              <a:t>S.</a:t>
            </a:r>
            <a:r>
              <a:rPr sz="2750" spc="-10" dirty="0">
                <a:latin typeface="Arial"/>
                <a:cs typeface="Arial"/>
              </a:rPr>
              <a:t> </a:t>
            </a:r>
            <a:r>
              <a:rPr sz="2750" spc="-5" dirty="0">
                <a:latin typeface="Arial"/>
                <a:cs typeface="Arial"/>
              </a:rPr>
              <a:t>Milla,</a:t>
            </a:r>
            <a:r>
              <a:rPr sz="2750" spc="5" dirty="0">
                <a:latin typeface="Arial"/>
                <a:cs typeface="Arial"/>
              </a:rPr>
              <a:t> </a:t>
            </a:r>
            <a:r>
              <a:rPr sz="2750" spc="-10" dirty="0">
                <a:latin typeface="Arial"/>
                <a:cs typeface="Arial"/>
              </a:rPr>
              <a:t>Harriet</a:t>
            </a:r>
            <a:r>
              <a:rPr sz="2750" dirty="0">
                <a:latin typeface="Arial"/>
                <a:cs typeface="Arial"/>
              </a:rPr>
              <a:t> </a:t>
            </a:r>
            <a:r>
              <a:rPr sz="2750" spc="-5" dirty="0">
                <a:latin typeface="Arial"/>
                <a:cs typeface="Arial"/>
              </a:rPr>
              <a:t>Millovej</a:t>
            </a:r>
            <a:endParaRPr sz="2750">
              <a:latin typeface="Arial"/>
              <a:cs typeface="Arial"/>
            </a:endParaRPr>
          </a:p>
          <a:p>
            <a:pPr marL="410209" indent="-278765">
              <a:lnSpc>
                <a:spcPct val="100000"/>
              </a:lnSpc>
              <a:spcBef>
                <a:spcPts val="1030"/>
              </a:spcBef>
              <a:buSzPct val="75000"/>
              <a:buFont typeface="Calibri"/>
              <a:buChar char="–"/>
              <a:tabLst>
                <a:tab pos="409575" algn="l"/>
                <a:tab pos="410209" algn="l"/>
              </a:tabLst>
            </a:pPr>
            <a:r>
              <a:rPr sz="2400" spc="5" dirty="0">
                <a:latin typeface="Arial"/>
                <a:cs typeface="Arial"/>
              </a:rPr>
              <a:t>o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volebnom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práve, práci,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vzdelaní, účasti </a:t>
            </a:r>
            <a:r>
              <a:rPr sz="2400" dirty="0">
                <a:latin typeface="Arial"/>
                <a:cs typeface="Arial"/>
              </a:rPr>
              <a:t>na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politike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pre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spc="-40" dirty="0">
                <a:latin typeface="Arial"/>
                <a:cs typeface="Arial"/>
              </a:rPr>
              <a:t>ženy,</a:t>
            </a:r>
            <a:endParaRPr sz="240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740"/>
              </a:spcBef>
            </a:pPr>
            <a:r>
              <a:rPr sz="2750" spc="-5" dirty="0">
                <a:latin typeface="Arial"/>
                <a:cs typeface="Arial"/>
              </a:rPr>
              <a:t>nezaložená</a:t>
            </a:r>
            <a:r>
              <a:rPr sz="2750" spc="-35" dirty="0">
                <a:latin typeface="Arial"/>
                <a:cs typeface="Arial"/>
              </a:rPr>
              <a:t> </a:t>
            </a:r>
            <a:r>
              <a:rPr sz="2750" spc="-5" dirty="0">
                <a:latin typeface="Arial"/>
                <a:cs typeface="Arial"/>
              </a:rPr>
              <a:t>bádateľská</a:t>
            </a:r>
            <a:r>
              <a:rPr sz="2750" spc="-25" dirty="0">
                <a:latin typeface="Arial"/>
                <a:cs typeface="Arial"/>
              </a:rPr>
              <a:t> </a:t>
            </a:r>
            <a:r>
              <a:rPr sz="2750" spc="-5" dirty="0">
                <a:latin typeface="Arial"/>
                <a:cs typeface="Arial"/>
              </a:rPr>
              <a:t>tradícia</a:t>
            </a:r>
            <a:endParaRPr sz="275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990"/>
              </a:spcBef>
            </a:pPr>
            <a:r>
              <a:rPr sz="2750" spc="-5" dirty="0">
                <a:latin typeface="Arial"/>
                <a:cs typeface="Arial"/>
              </a:rPr>
              <a:t>Simone</a:t>
            </a:r>
            <a:r>
              <a:rPr sz="2750" spc="-20" dirty="0">
                <a:latin typeface="Arial"/>
                <a:cs typeface="Arial"/>
              </a:rPr>
              <a:t> </a:t>
            </a:r>
            <a:r>
              <a:rPr sz="2750" spc="-5" dirty="0">
                <a:latin typeface="Arial"/>
                <a:cs typeface="Arial"/>
              </a:rPr>
              <a:t>de</a:t>
            </a:r>
            <a:r>
              <a:rPr sz="2750" spc="-20" dirty="0">
                <a:latin typeface="Arial"/>
                <a:cs typeface="Arial"/>
              </a:rPr>
              <a:t> </a:t>
            </a:r>
            <a:r>
              <a:rPr sz="2750" spc="-5" dirty="0">
                <a:latin typeface="Arial"/>
                <a:cs typeface="Arial"/>
              </a:rPr>
              <a:t>Beauvoir:</a:t>
            </a:r>
            <a:r>
              <a:rPr sz="2750" spc="-15" dirty="0">
                <a:latin typeface="Arial"/>
                <a:cs typeface="Arial"/>
              </a:rPr>
              <a:t> </a:t>
            </a:r>
            <a:r>
              <a:rPr sz="2750" spc="-10" dirty="0">
                <a:latin typeface="Arial"/>
                <a:cs typeface="Arial"/>
              </a:rPr>
              <a:t>Druhé</a:t>
            </a:r>
            <a:r>
              <a:rPr sz="2750" spc="-20" dirty="0">
                <a:latin typeface="Arial"/>
                <a:cs typeface="Arial"/>
              </a:rPr>
              <a:t> </a:t>
            </a:r>
            <a:r>
              <a:rPr sz="2750" spc="-5" dirty="0">
                <a:latin typeface="Arial"/>
                <a:cs typeface="Arial"/>
              </a:rPr>
              <a:t>pohlavie </a:t>
            </a:r>
            <a:r>
              <a:rPr sz="2750" spc="-10" dirty="0">
                <a:latin typeface="Arial"/>
                <a:cs typeface="Arial"/>
              </a:rPr>
              <a:t>(1949)</a:t>
            </a:r>
            <a:endParaRPr sz="2750">
              <a:latin typeface="Arial"/>
              <a:cs typeface="Arial"/>
            </a:endParaRPr>
          </a:p>
          <a:p>
            <a:pPr marL="410209" marR="1730375" indent="-278130">
              <a:lnSpc>
                <a:spcPts val="2670"/>
              </a:lnSpc>
              <a:spcBef>
                <a:spcPts val="1295"/>
              </a:spcBef>
              <a:buSzPct val="75000"/>
              <a:buFont typeface="Calibri"/>
              <a:buChar char="–"/>
              <a:tabLst>
                <a:tab pos="409575" algn="l"/>
                <a:tab pos="410209" algn="l"/>
              </a:tabLst>
            </a:pPr>
            <a:r>
              <a:rPr sz="2400" spc="-5" dirty="0">
                <a:latin typeface="Arial"/>
                <a:cs typeface="Arial"/>
              </a:rPr>
              <a:t>kritika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mužských predstáv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5" dirty="0">
                <a:latin typeface="Arial"/>
                <a:cs typeface="Arial"/>
              </a:rPr>
              <a:t>o</a:t>
            </a:r>
            <a:r>
              <a:rPr sz="2400" spc="-5" dirty="0">
                <a:latin typeface="Arial"/>
                <a:cs typeface="Arial"/>
              </a:rPr>
              <a:t> žene,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nesúhlas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5" dirty="0">
                <a:latin typeface="Arial"/>
                <a:cs typeface="Arial"/>
              </a:rPr>
              <a:t>s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ich </a:t>
            </a:r>
            <a:r>
              <a:rPr sz="2400" spc="-65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očakávaniami,</a:t>
            </a:r>
            <a:endParaRPr sz="2400">
              <a:latin typeface="Arial"/>
              <a:cs typeface="Arial"/>
            </a:endParaRPr>
          </a:p>
          <a:p>
            <a:pPr marL="410209" indent="-278765">
              <a:lnSpc>
                <a:spcPct val="100000"/>
              </a:lnSpc>
              <a:spcBef>
                <a:spcPts val="715"/>
              </a:spcBef>
              <a:buSzPct val="75000"/>
              <a:buFont typeface="Calibri"/>
              <a:buChar char="–"/>
              <a:tabLst>
                <a:tab pos="409575" algn="l"/>
                <a:tab pos="410209" algn="l"/>
              </a:tabLst>
            </a:pPr>
            <a:r>
              <a:rPr sz="2400" spc="-5" dirty="0">
                <a:latin typeface="Arial"/>
                <a:cs typeface="Arial"/>
              </a:rPr>
              <a:t>nesúhlas </a:t>
            </a:r>
            <a:r>
              <a:rPr sz="2400" spc="5" dirty="0">
                <a:latin typeface="Arial"/>
                <a:cs typeface="Arial"/>
              </a:rPr>
              <a:t>s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náboženským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zviazaním žien,</a:t>
            </a:r>
            <a:endParaRPr sz="2400">
              <a:latin typeface="Arial"/>
              <a:cs typeface="Arial"/>
            </a:endParaRPr>
          </a:p>
          <a:p>
            <a:pPr marL="410209" marR="1546225" indent="-278130">
              <a:lnSpc>
                <a:spcPts val="2680"/>
              </a:lnSpc>
              <a:spcBef>
                <a:spcPts val="1030"/>
              </a:spcBef>
              <a:buSzPct val="75000"/>
              <a:buFont typeface="Calibri"/>
              <a:buChar char="–"/>
              <a:tabLst>
                <a:tab pos="409575" algn="l"/>
                <a:tab pos="410209" algn="l"/>
                <a:tab pos="4728845" algn="l"/>
              </a:tabLst>
            </a:pPr>
            <a:r>
              <a:rPr sz="2400" spc="-5" dirty="0">
                <a:latin typeface="Arial"/>
                <a:cs typeface="Arial"/>
              </a:rPr>
              <a:t>človek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je</a:t>
            </a:r>
            <a:r>
              <a:rPr sz="2400" dirty="0">
                <a:latin typeface="Arial"/>
                <a:cs typeface="Arial"/>
              </a:rPr>
              <a:t> to,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čo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zo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seba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vytvorí	</a:t>
            </a:r>
            <a:r>
              <a:rPr sz="2400" dirty="0">
                <a:latin typeface="Arial"/>
                <a:cs typeface="Arial"/>
              </a:rPr>
              <a:t>-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existencialistické </a:t>
            </a:r>
            <a:r>
              <a:rPr sz="2400" spc="-65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zdôvodnenie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potreby nového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chápania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ženy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84200" y="2851150"/>
            <a:ext cx="148590" cy="21145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200" spc="245" dirty="0">
                <a:latin typeface="Calibri"/>
                <a:cs typeface="Calibri"/>
              </a:rPr>
              <a:t>●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84200" y="3395979"/>
            <a:ext cx="148590" cy="21145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200" spc="245" dirty="0">
                <a:latin typeface="Calibri"/>
                <a:cs typeface="Calibri"/>
              </a:rPr>
              <a:t>●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D8A11E-2AE7-4359-965A-2530F2A95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C6678F2-C6C8-44F8-8A50-A3A84AE1D6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13300" y="1596390"/>
            <a:ext cx="4953000" cy="5078313"/>
          </a:xfrm>
        </p:spPr>
        <p:txBody>
          <a:bodyPr/>
          <a:lstStyle/>
          <a:p>
            <a:r>
              <a:rPr lang="cs-CZ" dirty="0"/>
              <a:t>Vydané k </a:t>
            </a:r>
            <a:r>
              <a:rPr lang="cs-CZ" dirty="0" err="1"/>
              <a:t>výročiu</a:t>
            </a:r>
            <a:r>
              <a:rPr lang="cs-CZ" dirty="0"/>
              <a:t> komunistického manifestu</a:t>
            </a:r>
          </a:p>
          <a:p>
            <a:endParaRPr lang="cs-CZ" dirty="0"/>
          </a:p>
          <a:p>
            <a:r>
              <a:rPr lang="cs-CZ" dirty="0">
                <a:effectLst/>
              </a:rPr>
              <a:t> - nestačí </a:t>
            </a:r>
            <a:r>
              <a:rPr lang="cs-CZ" dirty="0" err="1">
                <a:effectLst/>
              </a:rPr>
              <a:t>zastúpenie</a:t>
            </a:r>
            <a:r>
              <a:rPr lang="cs-CZ" dirty="0">
                <a:effectLst/>
              </a:rPr>
              <a:t> </a:t>
            </a:r>
            <a:r>
              <a:rPr lang="cs-CZ" dirty="0" err="1">
                <a:effectLst/>
              </a:rPr>
              <a:t>žien</a:t>
            </a:r>
            <a:r>
              <a:rPr lang="cs-CZ" dirty="0">
                <a:effectLst/>
              </a:rPr>
              <a:t> na </a:t>
            </a:r>
            <a:r>
              <a:rPr lang="cs-CZ" dirty="0" err="1">
                <a:effectLst/>
              </a:rPr>
              <a:t>vedúcich</a:t>
            </a:r>
            <a:r>
              <a:rPr lang="cs-CZ" dirty="0">
                <a:effectLst/>
              </a:rPr>
              <a:t> </a:t>
            </a:r>
            <a:r>
              <a:rPr lang="cs-CZ" dirty="0" err="1">
                <a:effectLst/>
              </a:rPr>
              <a:t>miestach</a:t>
            </a:r>
            <a:r>
              <a:rPr lang="cs-CZ" dirty="0">
                <a:effectLst/>
              </a:rPr>
              <a:t>, naopak – boj za </a:t>
            </a:r>
            <a:r>
              <a:rPr lang="cs-CZ" dirty="0" err="1">
                <a:effectLst/>
              </a:rPr>
              <a:t>tie</a:t>
            </a:r>
            <a:r>
              <a:rPr lang="cs-CZ" dirty="0">
                <a:effectLst/>
              </a:rPr>
              <a:t> „dole“ – </a:t>
            </a:r>
            <a:r>
              <a:rPr lang="cs-CZ" dirty="0" err="1">
                <a:effectLst/>
              </a:rPr>
              <a:t>bojovať</a:t>
            </a:r>
            <a:r>
              <a:rPr lang="cs-CZ" dirty="0">
                <a:effectLst/>
              </a:rPr>
              <a:t> za </a:t>
            </a:r>
            <a:r>
              <a:rPr lang="cs-CZ" dirty="0" err="1">
                <a:effectLst/>
              </a:rPr>
              <a:t>svet</a:t>
            </a:r>
            <a:r>
              <a:rPr lang="cs-CZ" dirty="0">
                <a:effectLst/>
              </a:rPr>
              <a:t>, </a:t>
            </a:r>
            <a:r>
              <a:rPr lang="cs-CZ" dirty="0" err="1">
                <a:effectLst/>
              </a:rPr>
              <a:t>ktorý</a:t>
            </a:r>
            <a:r>
              <a:rPr lang="cs-CZ" dirty="0">
                <a:effectLst/>
              </a:rPr>
              <a:t> si  </a:t>
            </a:r>
            <a:r>
              <a:rPr lang="cs-CZ" dirty="0" err="1">
                <a:effectLst/>
              </a:rPr>
              <a:t>zaslúžia</a:t>
            </a:r>
            <a:r>
              <a:rPr lang="cs-CZ" dirty="0"/>
              <a:t> </a:t>
            </a:r>
          </a:p>
          <a:p>
            <a:r>
              <a:rPr lang="cs-CZ" dirty="0"/>
              <a:t>→ </a:t>
            </a:r>
          </a:p>
          <a:p>
            <a:r>
              <a:rPr lang="cs-CZ" dirty="0"/>
              <a:t>anti</a:t>
            </a:r>
            <a:r>
              <a:rPr lang="cs-CZ" dirty="0">
                <a:effectLst/>
              </a:rPr>
              <a:t>kapitalizmus</a:t>
            </a:r>
            <a:r>
              <a:rPr lang="cs-CZ" dirty="0"/>
              <a:t>, </a:t>
            </a:r>
            <a:r>
              <a:rPr lang="cs-CZ" dirty="0" err="1"/>
              <a:t>ekososializmus</a:t>
            </a:r>
            <a:r>
              <a:rPr lang="cs-CZ" dirty="0"/>
              <a:t>, </a:t>
            </a:r>
            <a:r>
              <a:rPr lang="cs-CZ" dirty="0" err="1"/>
              <a:t>antirasmizmus</a:t>
            </a:r>
            <a:endParaRPr lang="cs-CZ" dirty="0"/>
          </a:p>
        </p:txBody>
      </p:sp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299DB00F-3EB2-41B8-96C8-062C611D16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00" y="708000"/>
            <a:ext cx="3771806" cy="614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7086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61029" y="553720"/>
            <a:ext cx="375221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621280" algn="l"/>
              </a:tabLst>
            </a:pPr>
            <a:r>
              <a:rPr spc="-5" dirty="0"/>
              <a:t>Radi</a:t>
            </a:r>
            <a:r>
              <a:rPr dirty="0"/>
              <a:t>k</a:t>
            </a:r>
            <a:r>
              <a:rPr spc="-5" dirty="0"/>
              <a:t>áln</a:t>
            </a:r>
            <a:r>
              <a:rPr dirty="0"/>
              <a:t>y	</a:t>
            </a:r>
            <a:r>
              <a:rPr spc="-5" dirty="0"/>
              <a:t>p</a:t>
            </a:r>
            <a:r>
              <a:rPr spc="-10" dirty="0"/>
              <a:t>r</a:t>
            </a:r>
            <a:r>
              <a:rPr spc="-5" dirty="0"/>
              <a:t>úd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93090" y="1850390"/>
            <a:ext cx="161290" cy="2298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350" spc="245" dirty="0">
                <a:latin typeface="Calibri"/>
                <a:cs typeface="Calibri"/>
              </a:rPr>
              <a:t>●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97889" y="1719579"/>
            <a:ext cx="7066280" cy="911225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2700" marR="5080">
              <a:lnSpc>
                <a:spcPts val="3360"/>
              </a:lnSpc>
              <a:spcBef>
                <a:spcPts val="420"/>
              </a:spcBef>
              <a:tabLst>
                <a:tab pos="1863725" algn="l"/>
                <a:tab pos="3099435" algn="l"/>
                <a:tab pos="3524885" algn="l"/>
                <a:tab pos="5227320" algn="l"/>
                <a:tab pos="5545455" algn="l"/>
              </a:tabLst>
            </a:pPr>
            <a:r>
              <a:rPr sz="3000" spc="5" dirty="0">
                <a:latin typeface="Arial"/>
                <a:cs typeface="Arial"/>
              </a:rPr>
              <a:t>podobne ako ma</a:t>
            </a:r>
            <a:r>
              <a:rPr sz="3000" spc="-5" dirty="0">
                <a:latin typeface="Arial"/>
                <a:cs typeface="Arial"/>
              </a:rPr>
              <a:t>r</a:t>
            </a:r>
            <a:r>
              <a:rPr sz="3000" spc="15" dirty="0">
                <a:latin typeface="Arial"/>
                <a:cs typeface="Arial"/>
              </a:rPr>
              <a:t>x</a:t>
            </a:r>
            <a:r>
              <a:rPr sz="3000" spc="-5" dirty="0">
                <a:latin typeface="Arial"/>
                <a:cs typeface="Arial"/>
              </a:rPr>
              <a:t>i</a:t>
            </a:r>
            <a:r>
              <a:rPr sz="3000" dirty="0">
                <a:latin typeface="Arial"/>
                <a:cs typeface="Arial"/>
              </a:rPr>
              <a:t>st</a:t>
            </a:r>
            <a:r>
              <a:rPr sz="3000" spc="-5" dirty="0">
                <a:latin typeface="Arial"/>
                <a:cs typeface="Arial"/>
              </a:rPr>
              <a:t>i</a:t>
            </a:r>
            <a:r>
              <a:rPr sz="3000" spc="5" dirty="0">
                <a:latin typeface="Arial"/>
                <a:cs typeface="Arial"/>
              </a:rPr>
              <a:t>c</a:t>
            </a:r>
            <a:r>
              <a:rPr sz="3000" spc="15" dirty="0">
                <a:latin typeface="Arial"/>
                <a:cs typeface="Arial"/>
              </a:rPr>
              <a:t>k</a:t>
            </a:r>
            <a:r>
              <a:rPr sz="3000" spc="5" dirty="0">
                <a:latin typeface="Arial"/>
                <a:cs typeface="Arial"/>
              </a:rPr>
              <a:t>ý prúd </a:t>
            </a:r>
            <a:r>
              <a:rPr sz="3000" dirty="0">
                <a:latin typeface="Arial"/>
                <a:cs typeface="Arial"/>
              </a:rPr>
              <a:t>-	</a:t>
            </a:r>
            <a:r>
              <a:rPr sz="3000" spc="15" dirty="0">
                <a:latin typeface="Arial"/>
                <a:cs typeface="Arial"/>
              </a:rPr>
              <a:t>s</a:t>
            </a:r>
            <a:r>
              <a:rPr sz="3000" spc="5" dirty="0">
                <a:latin typeface="Arial"/>
                <a:cs typeface="Arial"/>
              </a:rPr>
              <a:t>úv</a:t>
            </a:r>
            <a:r>
              <a:rPr sz="3000" spc="-5" dirty="0">
                <a:latin typeface="Arial"/>
                <a:cs typeface="Arial"/>
              </a:rPr>
              <a:t>i</a:t>
            </a:r>
            <a:r>
              <a:rPr sz="3000" spc="5" dirty="0">
                <a:latin typeface="Arial"/>
                <a:cs typeface="Arial"/>
              </a:rPr>
              <a:t>s</a:t>
            </a:r>
            <a:r>
              <a:rPr sz="3000" spc="-5" dirty="0">
                <a:latin typeface="Arial"/>
                <a:cs typeface="Arial"/>
              </a:rPr>
              <a:t>l</a:t>
            </a:r>
            <a:r>
              <a:rPr sz="3000" spc="5" dirty="0">
                <a:latin typeface="Arial"/>
                <a:cs typeface="Arial"/>
              </a:rPr>
              <a:t>o</a:t>
            </a:r>
            <a:r>
              <a:rPr sz="3000" spc="15" dirty="0">
                <a:latin typeface="Arial"/>
                <a:cs typeface="Arial"/>
              </a:rPr>
              <a:t>s</a:t>
            </a:r>
            <a:r>
              <a:rPr sz="3000" dirty="0">
                <a:latin typeface="Arial"/>
                <a:cs typeface="Arial"/>
              </a:rPr>
              <a:t>ť  </a:t>
            </a:r>
            <a:r>
              <a:rPr sz="3000" spc="5" dirty="0">
                <a:latin typeface="Arial"/>
                <a:cs typeface="Arial"/>
              </a:rPr>
              <a:t>ženského	útlaku	a	</a:t>
            </a:r>
            <a:r>
              <a:rPr sz="3000" dirty="0">
                <a:latin typeface="Arial"/>
                <a:cs typeface="Arial"/>
              </a:rPr>
              <a:t>sociálnej	</a:t>
            </a:r>
            <a:r>
              <a:rPr sz="3000" spc="5" dirty="0">
                <a:latin typeface="Arial"/>
                <a:cs typeface="Arial"/>
              </a:rPr>
              <a:t>štruktúry</a:t>
            </a:r>
            <a:endParaRPr sz="3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93090" y="2872740"/>
            <a:ext cx="161290" cy="2298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350" spc="245" dirty="0">
                <a:latin typeface="Calibri"/>
                <a:cs typeface="Calibri"/>
              </a:rPr>
              <a:t>●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97889" y="2741929"/>
            <a:ext cx="8199755" cy="3382645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2700" marR="5080">
              <a:lnSpc>
                <a:spcPts val="3360"/>
              </a:lnSpc>
              <a:spcBef>
                <a:spcPts val="420"/>
              </a:spcBef>
              <a:tabLst>
                <a:tab pos="3929379" algn="l"/>
                <a:tab pos="5100320" algn="l"/>
                <a:tab pos="5631815" algn="l"/>
                <a:tab pos="6334125" algn="l"/>
                <a:tab pos="7356475" algn="l"/>
              </a:tabLst>
            </a:pPr>
            <a:r>
              <a:rPr sz="3000" dirty="0">
                <a:latin typeface="Arial"/>
                <a:cs typeface="Arial"/>
              </a:rPr>
              <a:t>najdôležitejší</a:t>
            </a:r>
            <a:r>
              <a:rPr sz="3000" spc="15" dirty="0">
                <a:latin typeface="Arial"/>
                <a:cs typeface="Arial"/>
              </a:rPr>
              <a:t> </a:t>
            </a:r>
            <a:r>
              <a:rPr sz="3000" spc="5" dirty="0">
                <a:latin typeface="Arial"/>
                <a:cs typeface="Arial"/>
              </a:rPr>
              <a:t>sociálny	</a:t>
            </a:r>
            <a:r>
              <a:rPr sz="3000" dirty="0">
                <a:latin typeface="Arial"/>
                <a:cs typeface="Arial"/>
              </a:rPr>
              <a:t>faktor	útlaku	</a:t>
            </a:r>
            <a:r>
              <a:rPr sz="3000" spc="5" dirty="0">
                <a:latin typeface="Arial"/>
                <a:cs typeface="Arial"/>
              </a:rPr>
              <a:t>žien	</a:t>
            </a:r>
            <a:r>
              <a:rPr sz="3000" dirty="0">
                <a:latin typeface="Arial"/>
                <a:cs typeface="Arial"/>
              </a:rPr>
              <a:t>- </a:t>
            </a:r>
            <a:r>
              <a:rPr sz="3000" spc="5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patriarchálna</a:t>
            </a:r>
            <a:r>
              <a:rPr sz="3000" spc="45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rodina</a:t>
            </a:r>
            <a:r>
              <a:rPr sz="3000" spc="5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(nie</a:t>
            </a:r>
            <a:r>
              <a:rPr sz="3000" spc="5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triedna	</a:t>
            </a:r>
            <a:r>
              <a:rPr sz="3000" spc="5" dirty="0">
                <a:latin typeface="Arial"/>
                <a:cs typeface="Arial"/>
              </a:rPr>
              <a:t>štruktúra)</a:t>
            </a:r>
            <a:r>
              <a:rPr sz="3000" spc="-40" dirty="0">
                <a:latin typeface="Arial"/>
                <a:cs typeface="Arial"/>
              </a:rPr>
              <a:t> </a:t>
            </a:r>
            <a:r>
              <a:rPr sz="3000" spc="5" dirty="0">
                <a:latin typeface="Arial"/>
                <a:cs typeface="Arial"/>
              </a:rPr>
              <a:t>a</a:t>
            </a:r>
            <a:r>
              <a:rPr sz="3000" spc="-35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iné </a:t>
            </a:r>
            <a:r>
              <a:rPr sz="3000" spc="-819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hierarchie</a:t>
            </a:r>
            <a:endParaRPr sz="3000">
              <a:latin typeface="Arial"/>
              <a:cs typeface="Arial"/>
            </a:endParaRPr>
          </a:p>
          <a:p>
            <a:pPr marL="12700" marR="863600">
              <a:lnSpc>
                <a:spcPts val="3360"/>
              </a:lnSpc>
              <a:spcBef>
                <a:spcPts val="1330"/>
              </a:spcBef>
              <a:tabLst>
                <a:tab pos="2034539" algn="l"/>
              </a:tabLst>
            </a:pPr>
            <a:r>
              <a:rPr sz="3000" dirty="0">
                <a:latin typeface="Arial"/>
                <a:cs typeface="Arial"/>
              </a:rPr>
              <a:t>patriarchát	</a:t>
            </a:r>
            <a:r>
              <a:rPr sz="3000" spc="5" dirty="0">
                <a:latin typeface="Arial"/>
                <a:cs typeface="Arial"/>
              </a:rPr>
              <a:t>nemožno </a:t>
            </a:r>
            <a:r>
              <a:rPr sz="3000" dirty="0">
                <a:latin typeface="Arial"/>
                <a:cs typeface="Arial"/>
              </a:rPr>
              <a:t>reformovať - </a:t>
            </a:r>
            <a:r>
              <a:rPr sz="3000" spc="5" dirty="0">
                <a:latin typeface="Arial"/>
                <a:cs typeface="Arial"/>
              </a:rPr>
              <a:t>treba ho </a:t>
            </a:r>
            <a:r>
              <a:rPr sz="3000" spc="-819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radikálne odstrániť</a:t>
            </a:r>
            <a:endParaRPr sz="3000">
              <a:latin typeface="Arial"/>
              <a:cs typeface="Arial"/>
            </a:endParaRPr>
          </a:p>
          <a:p>
            <a:pPr marL="12700" marR="421005">
              <a:lnSpc>
                <a:spcPts val="3360"/>
              </a:lnSpc>
              <a:spcBef>
                <a:spcPts val="1330"/>
              </a:spcBef>
            </a:pPr>
            <a:r>
              <a:rPr sz="3000" dirty="0">
                <a:latin typeface="Arial"/>
                <a:cs typeface="Arial"/>
              </a:rPr>
              <a:t>Mary</a:t>
            </a:r>
            <a:r>
              <a:rPr sz="3000" spc="5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Dale, Michele</a:t>
            </a:r>
            <a:r>
              <a:rPr sz="3000" spc="5" dirty="0">
                <a:latin typeface="Arial"/>
                <a:cs typeface="Arial"/>
              </a:rPr>
              <a:t> Le </a:t>
            </a:r>
            <a:r>
              <a:rPr sz="3000" spc="-5" dirty="0">
                <a:latin typeface="Arial"/>
                <a:cs typeface="Arial"/>
              </a:rPr>
              <a:t>Doeuff,</a:t>
            </a:r>
            <a:r>
              <a:rPr sz="3000" spc="5" dirty="0">
                <a:latin typeface="Arial"/>
                <a:cs typeface="Arial"/>
              </a:rPr>
              <a:t> Mary </a:t>
            </a:r>
            <a:r>
              <a:rPr sz="3000" dirty="0">
                <a:latin typeface="Arial"/>
                <a:cs typeface="Arial"/>
              </a:rPr>
              <a:t>O°</a:t>
            </a:r>
            <a:r>
              <a:rPr sz="3000" spc="-5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Brien, </a:t>
            </a:r>
            <a:r>
              <a:rPr sz="3000" spc="-819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Genevieve </a:t>
            </a:r>
            <a:r>
              <a:rPr sz="3000" spc="5" dirty="0">
                <a:latin typeface="Arial"/>
                <a:cs typeface="Arial"/>
              </a:rPr>
              <a:t>Lloyd</a:t>
            </a:r>
            <a:endParaRPr sz="3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93090" y="4321809"/>
            <a:ext cx="161290" cy="2298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350" spc="245" dirty="0">
                <a:latin typeface="Calibri"/>
                <a:cs typeface="Calibri"/>
              </a:rPr>
              <a:t>●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93090" y="5344159"/>
            <a:ext cx="161290" cy="2298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350" spc="245" dirty="0">
                <a:latin typeface="Calibri"/>
                <a:cs typeface="Calibri"/>
              </a:rPr>
              <a:t>●</a:t>
            </a:r>
            <a:endParaRPr sz="13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37029" y="553720"/>
            <a:ext cx="679259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Postmoderna</a:t>
            </a:r>
            <a:r>
              <a:rPr spc="-35" dirty="0"/>
              <a:t> </a:t>
            </a:r>
            <a:r>
              <a:rPr dirty="0"/>
              <a:t>a</a:t>
            </a:r>
            <a:r>
              <a:rPr spc="-35" dirty="0"/>
              <a:t> </a:t>
            </a:r>
            <a:r>
              <a:rPr spc="-5" dirty="0"/>
              <a:t>feminizmus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76580" y="1836419"/>
            <a:ext cx="139065" cy="1962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100" spc="225" dirty="0">
                <a:latin typeface="Calibri"/>
                <a:cs typeface="Calibri"/>
              </a:rPr>
              <a:t>●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07719" y="1725930"/>
            <a:ext cx="8714105" cy="4430395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38100" marR="48260">
              <a:lnSpc>
                <a:spcPts val="2840"/>
              </a:lnSpc>
              <a:spcBef>
                <a:spcPts val="355"/>
              </a:spcBef>
              <a:tabLst>
                <a:tab pos="837565" algn="l"/>
                <a:tab pos="2535555" algn="l"/>
                <a:tab pos="3053715" algn="l"/>
                <a:tab pos="4552950" algn="l"/>
                <a:tab pos="5998210" algn="l"/>
                <a:tab pos="6339205" algn="l"/>
              </a:tabLst>
            </a:pPr>
            <a:r>
              <a:rPr sz="2500" spc="15" dirty="0">
                <a:latin typeface="Arial"/>
                <a:cs typeface="Arial"/>
              </a:rPr>
              <a:t>č</a:t>
            </a:r>
            <a:r>
              <a:rPr sz="2500" spc="5" dirty="0">
                <a:latin typeface="Arial"/>
                <a:cs typeface="Arial"/>
              </a:rPr>
              <a:t>a</a:t>
            </a:r>
            <a:r>
              <a:rPr sz="2500" spc="10" dirty="0">
                <a:latin typeface="Arial"/>
                <a:cs typeface="Arial"/>
              </a:rPr>
              <a:t>sť</a:t>
            </a:r>
            <a:r>
              <a:rPr sz="2500" dirty="0">
                <a:latin typeface="Arial"/>
                <a:cs typeface="Arial"/>
              </a:rPr>
              <a:t>	</a:t>
            </a:r>
            <a:r>
              <a:rPr sz="2500" spc="10" dirty="0">
                <a:latin typeface="Arial"/>
                <a:cs typeface="Arial"/>
              </a:rPr>
              <a:t>f</a:t>
            </a:r>
            <a:r>
              <a:rPr sz="2500" spc="5" dirty="0">
                <a:latin typeface="Arial"/>
                <a:cs typeface="Arial"/>
              </a:rPr>
              <a:t>e</a:t>
            </a:r>
            <a:r>
              <a:rPr sz="2500" spc="25" dirty="0">
                <a:latin typeface="Arial"/>
                <a:cs typeface="Arial"/>
              </a:rPr>
              <a:t>m</a:t>
            </a:r>
            <a:r>
              <a:rPr sz="2500" spc="10" dirty="0">
                <a:latin typeface="Arial"/>
                <a:cs typeface="Arial"/>
              </a:rPr>
              <a:t>i</a:t>
            </a:r>
            <a:r>
              <a:rPr sz="2500" spc="5" dirty="0">
                <a:latin typeface="Arial"/>
                <a:cs typeface="Arial"/>
              </a:rPr>
              <a:t>n</a:t>
            </a:r>
            <a:r>
              <a:rPr sz="2500" dirty="0">
                <a:latin typeface="Arial"/>
                <a:cs typeface="Arial"/>
              </a:rPr>
              <a:t>i</a:t>
            </a:r>
            <a:r>
              <a:rPr sz="2500" spc="25" dirty="0">
                <a:latin typeface="Arial"/>
                <a:cs typeface="Arial"/>
              </a:rPr>
              <a:t>s</a:t>
            </a:r>
            <a:r>
              <a:rPr sz="2500" dirty="0">
                <a:latin typeface="Arial"/>
                <a:cs typeface="Arial"/>
              </a:rPr>
              <a:t>t</a:t>
            </a:r>
            <a:r>
              <a:rPr sz="2500" spc="5" dirty="0">
                <a:latin typeface="Arial"/>
                <a:cs typeface="Arial"/>
              </a:rPr>
              <a:t>ie</a:t>
            </a:r>
            <a:r>
              <a:rPr sz="2500" spc="15" dirty="0">
                <a:latin typeface="Arial"/>
                <a:cs typeface="Arial"/>
              </a:rPr>
              <a:t>k</a:t>
            </a:r>
            <a:r>
              <a:rPr sz="2500" dirty="0">
                <a:latin typeface="Arial"/>
                <a:cs typeface="Arial"/>
              </a:rPr>
              <a:t>	</a:t>
            </a:r>
            <a:r>
              <a:rPr sz="2500" spc="15" dirty="0">
                <a:latin typeface="Arial"/>
                <a:cs typeface="Arial"/>
              </a:rPr>
              <a:t>sa</a:t>
            </a:r>
            <a:r>
              <a:rPr sz="2500" dirty="0">
                <a:latin typeface="Arial"/>
                <a:cs typeface="Arial"/>
              </a:rPr>
              <a:t>	</a:t>
            </a:r>
            <a:r>
              <a:rPr sz="2500" spc="10" dirty="0">
                <a:latin typeface="Arial"/>
                <a:cs typeface="Arial"/>
              </a:rPr>
              <a:t>n</a:t>
            </a:r>
            <a:r>
              <a:rPr sz="2500" spc="5" dirty="0">
                <a:latin typeface="Arial"/>
                <a:cs typeface="Arial"/>
              </a:rPr>
              <a:t>á</a:t>
            </a:r>
            <a:r>
              <a:rPr sz="2500" spc="15" dirty="0">
                <a:latin typeface="Arial"/>
                <a:cs typeface="Arial"/>
              </a:rPr>
              <a:t>z</a:t>
            </a:r>
            <a:r>
              <a:rPr sz="2500" spc="5" dirty="0">
                <a:latin typeface="Arial"/>
                <a:cs typeface="Arial"/>
              </a:rPr>
              <a:t>o</a:t>
            </a:r>
            <a:r>
              <a:rPr sz="2500" spc="15" dirty="0">
                <a:latin typeface="Arial"/>
                <a:cs typeface="Arial"/>
              </a:rPr>
              <a:t>r</a:t>
            </a:r>
            <a:r>
              <a:rPr sz="2500" spc="5" dirty="0">
                <a:latin typeface="Arial"/>
                <a:cs typeface="Arial"/>
              </a:rPr>
              <a:t>o</a:t>
            </a:r>
            <a:r>
              <a:rPr sz="2500" spc="15" dirty="0">
                <a:latin typeface="Arial"/>
                <a:cs typeface="Arial"/>
              </a:rPr>
              <a:t>vo</a:t>
            </a:r>
            <a:r>
              <a:rPr sz="2500" dirty="0">
                <a:latin typeface="Arial"/>
                <a:cs typeface="Arial"/>
              </a:rPr>
              <a:t>	</a:t>
            </a:r>
            <a:r>
              <a:rPr sz="2500" spc="5" dirty="0">
                <a:latin typeface="Arial"/>
                <a:cs typeface="Arial"/>
              </a:rPr>
              <a:t>pribl</a:t>
            </a:r>
            <a:r>
              <a:rPr sz="2500" dirty="0">
                <a:latin typeface="Arial"/>
                <a:cs typeface="Arial"/>
              </a:rPr>
              <a:t>i</a:t>
            </a:r>
            <a:r>
              <a:rPr sz="2500" spc="15" dirty="0">
                <a:latin typeface="Arial"/>
                <a:cs typeface="Arial"/>
              </a:rPr>
              <a:t>ž</a:t>
            </a:r>
            <a:r>
              <a:rPr sz="2500" spc="5" dirty="0">
                <a:latin typeface="Arial"/>
                <a:cs typeface="Arial"/>
              </a:rPr>
              <a:t>uj</a:t>
            </a:r>
            <a:r>
              <a:rPr sz="2500" spc="15" dirty="0">
                <a:latin typeface="Arial"/>
                <a:cs typeface="Arial"/>
              </a:rPr>
              <a:t>e</a:t>
            </a:r>
            <a:r>
              <a:rPr sz="2500" dirty="0">
                <a:latin typeface="Arial"/>
                <a:cs typeface="Arial"/>
              </a:rPr>
              <a:t>	</a:t>
            </a:r>
            <a:r>
              <a:rPr sz="2500" spc="15" dirty="0">
                <a:latin typeface="Arial"/>
                <a:cs typeface="Arial"/>
              </a:rPr>
              <a:t>k</a:t>
            </a:r>
            <a:r>
              <a:rPr sz="2500" dirty="0">
                <a:latin typeface="Arial"/>
                <a:cs typeface="Arial"/>
              </a:rPr>
              <a:t>	</a:t>
            </a:r>
            <a:r>
              <a:rPr sz="2500" spc="5" dirty="0">
                <a:latin typeface="Arial"/>
                <a:cs typeface="Arial"/>
              </a:rPr>
              <a:t>p</a:t>
            </a:r>
            <a:r>
              <a:rPr sz="2500" spc="10" dirty="0">
                <a:latin typeface="Arial"/>
                <a:cs typeface="Arial"/>
              </a:rPr>
              <a:t>o</a:t>
            </a:r>
            <a:r>
              <a:rPr sz="2500" spc="15" dirty="0">
                <a:latin typeface="Arial"/>
                <a:cs typeface="Arial"/>
              </a:rPr>
              <a:t>s</a:t>
            </a:r>
            <a:r>
              <a:rPr sz="2500" spc="10" dirty="0">
                <a:latin typeface="Arial"/>
                <a:cs typeface="Arial"/>
              </a:rPr>
              <a:t>t</a:t>
            </a:r>
            <a:r>
              <a:rPr sz="2500" spc="25" dirty="0">
                <a:latin typeface="Arial"/>
                <a:cs typeface="Arial"/>
              </a:rPr>
              <a:t>m</a:t>
            </a:r>
            <a:r>
              <a:rPr sz="2500" spc="5" dirty="0">
                <a:latin typeface="Arial"/>
                <a:cs typeface="Arial"/>
              </a:rPr>
              <a:t>o</a:t>
            </a:r>
            <a:r>
              <a:rPr sz="2500" spc="10" dirty="0">
                <a:latin typeface="Arial"/>
                <a:cs typeface="Arial"/>
              </a:rPr>
              <a:t>d</a:t>
            </a:r>
            <a:r>
              <a:rPr sz="2500" spc="5" dirty="0">
                <a:latin typeface="Arial"/>
                <a:cs typeface="Arial"/>
              </a:rPr>
              <a:t>erné</a:t>
            </a:r>
            <a:r>
              <a:rPr sz="2500" spc="10" dirty="0">
                <a:latin typeface="Arial"/>
                <a:cs typeface="Arial"/>
              </a:rPr>
              <a:t>mu  mysleniu</a:t>
            </a:r>
            <a:endParaRPr sz="2500">
              <a:latin typeface="Arial"/>
              <a:cs typeface="Arial"/>
            </a:endParaRPr>
          </a:p>
          <a:p>
            <a:pPr marL="378460" indent="-255270">
              <a:lnSpc>
                <a:spcPct val="100000"/>
              </a:lnSpc>
              <a:spcBef>
                <a:spcPts val="895"/>
              </a:spcBef>
              <a:buSzPct val="75000"/>
              <a:buFont typeface="Calibri"/>
              <a:buChar char="–"/>
              <a:tabLst>
                <a:tab pos="377825" algn="l"/>
                <a:tab pos="378460" algn="l"/>
                <a:tab pos="2492375" algn="l"/>
                <a:tab pos="3640454" algn="l"/>
                <a:tab pos="4696460" algn="l"/>
              </a:tabLst>
            </a:pPr>
            <a:r>
              <a:rPr sz="2200" dirty="0">
                <a:latin typeface="Arial"/>
                <a:cs typeface="Arial"/>
              </a:rPr>
              <a:t>záujem </a:t>
            </a:r>
            <a:r>
              <a:rPr sz="2200" spc="5" dirty="0">
                <a:latin typeface="Arial"/>
                <a:cs typeface="Arial"/>
              </a:rPr>
              <a:t>o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pojmy	</a:t>
            </a:r>
            <a:r>
              <a:rPr sz="2200" dirty="0">
                <a:latin typeface="Arial"/>
                <a:cs typeface="Arial"/>
              </a:rPr>
              <a:t>inakosť,	</a:t>
            </a:r>
            <a:r>
              <a:rPr sz="2200" spc="-5" dirty="0">
                <a:latin typeface="Arial"/>
                <a:cs typeface="Arial"/>
              </a:rPr>
              <a:t>rozdiel,	diferencovanosť</a:t>
            </a:r>
            <a:endParaRPr sz="2200">
              <a:latin typeface="Arial"/>
              <a:cs typeface="Arial"/>
            </a:endParaRPr>
          </a:p>
          <a:p>
            <a:pPr marL="378460" indent="-255270">
              <a:lnSpc>
                <a:spcPts val="2555"/>
              </a:lnSpc>
              <a:spcBef>
                <a:spcPts val="730"/>
              </a:spcBef>
              <a:buSzPct val="75000"/>
              <a:buFont typeface="Calibri"/>
              <a:buChar char="–"/>
              <a:tabLst>
                <a:tab pos="377825" algn="l"/>
                <a:tab pos="378460" algn="l"/>
                <a:tab pos="1901825" algn="l"/>
                <a:tab pos="5509260" algn="l"/>
                <a:tab pos="6652895" algn="l"/>
                <a:tab pos="7632700" algn="l"/>
              </a:tabLst>
            </a:pPr>
            <a:r>
              <a:rPr sz="2200" dirty="0">
                <a:latin typeface="Arial"/>
                <a:cs typeface="Arial"/>
              </a:rPr>
              <a:t>odmietanie	tradičných</a:t>
            </a:r>
            <a:r>
              <a:rPr sz="2200" spc="1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kategórií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filozofie	</a:t>
            </a:r>
            <a:r>
              <a:rPr sz="2200" spc="-25" dirty="0">
                <a:latin typeface="Arial"/>
                <a:cs typeface="Arial"/>
              </a:rPr>
              <a:t>-pravdy,	</a:t>
            </a:r>
            <a:r>
              <a:rPr sz="2200" spc="-5" dirty="0">
                <a:latin typeface="Arial"/>
                <a:cs typeface="Arial"/>
              </a:rPr>
              <a:t>objekt,	subjektu</a:t>
            </a:r>
            <a:endParaRPr sz="2200">
              <a:latin typeface="Arial"/>
              <a:cs typeface="Arial"/>
            </a:endParaRPr>
          </a:p>
          <a:p>
            <a:pPr marL="378460">
              <a:lnSpc>
                <a:spcPts val="2555"/>
              </a:lnSpc>
              <a:tabLst>
                <a:tab pos="611505" algn="l"/>
              </a:tabLst>
            </a:pPr>
            <a:r>
              <a:rPr sz="2200" dirty="0">
                <a:latin typeface="Arial"/>
                <a:cs typeface="Arial"/>
              </a:rPr>
              <a:t>,	</a:t>
            </a:r>
            <a:r>
              <a:rPr sz="2200" spc="-5" dirty="0">
                <a:latin typeface="Arial"/>
                <a:cs typeface="Arial"/>
              </a:rPr>
              <a:t>racio,</a:t>
            </a:r>
            <a:endParaRPr sz="2200">
              <a:latin typeface="Arial"/>
              <a:cs typeface="Arial"/>
            </a:endParaRPr>
          </a:p>
          <a:p>
            <a:pPr marL="378460" indent="-255270">
              <a:lnSpc>
                <a:spcPct val="100000"/>
              </a:lnSpc>
              <a:spcBef>
                <a:spcPts val="730"/>
              </a:spcBef>
              <a:buSzPct val="75000"/>
              <a:buFont typeface="Calibri"/>
              <a:buChar char="–"/>
              <a:tabLst>
                <a:tab pos="377825" algn="l"/>
                <a:tab pos="378460" algn="l"/>
                <a:tab pos="1187450" algn="l"/>
                <a:tab pos="2771775" algn="l"/>
                <a:tab pos="3145155" algn="l"/>
              </a:tabLst>
            </a:pPr>
            <a:r>
              <a:rPr sz="2200" dirty="0">
                <a:latin typeface="Arial"/>
                <a:cs typeface="Arial"/>
              </a:rPr>
              <a:t>aj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ich	</a:t>
            </a:r>
            <a:r>
              <a:rPr sz="2200" spc="-5" dirty="0">
                <a:latin typeface="Arial"/>
                <a:cs typeface="Arial"/>
              </a:rPr>
              <a:t>programom	</a:t>
            </a:r>
            <a:r>
              <a:rPr sz="2200" dirty="0">
                <a:latin typeface="Arial"/>
                <a:cs typeface="Arial"/>
              </a:rPr>
              <a:t>je	</a:t>
            </a:r>
            <a:r>
              <a:rPr sz="2200" spc="-5" dirty="0">
                <a:latin typeface="Arial"/>
                <a:cs typeface="Arial"/>
              </a:rPr>
              <a:t>dekonštrukcia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univerzálneho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diskurzu</a:t>
            </a:r>
            <a:endParaRPr sz="2200">
              <a:latin typeface="Arial"/>
              <a:cs typeface="Arial"/>
            </a:endParaRPr>
          </a:p>
          <a:p>
            <a:pPr marL="38100" marR="634365">
              <a:lnSpc>
                <a:spcPts val="2830"/>
              </a:lnSpc>
              <a:spcBef>
                <a:spcPts val="955"/>
              </a:spcBef>
              <a:tabLst>
                <a:tab pos="3733165" algn="l"/>
              </a:tabLst>
            </a:pPr>
            <a:r>
              <a:rPr sz="2500" spc="15" dirty="0">
                <a:latin typeface="Arial"/>
                <a:cs typeface="Arial"/>
              </a:rPr>
              <a:t>v </a:t>
            </a:r>
            <a:r>
              <a:rPr sz="2500" spc="10" dirty="0">
                <a:latin typeface="Arial"/>
                <a:cs typeface="Arial"/>
              </a:rPr>
              <a:t>postmoderne absentuje výraznejší záujem </a:t>
            </a:r>
            <a:r>
              <a:rPr sz="2500" spc="15" dirty="0">
                <a:latin typeface="Arial"/>
                <a:cs typeface="Arial"/>
              </a:rPr>
              <a:t>o </a:t>
            </a:r>
            <a:r>
              <a:rPr sz="2500" spc="10" dirty="0">
                <a:latin typeface="Arial"/>
                <a:cs typeface="Arial"/>
              </a:rPr>
              <a:t>špecifickú </a:t>
            </a:r>
            <a:r>
              <a:rPr sz="2500" spc="-680" dirty="0">
                <a:latin typeface="Arial"/>
                <a:cs typeface="Arial"/>
              </a:rPr>
              <a:t> </a:t>
            </a:r>
            <a:r>
              <a:rPr sz="2500" spc="10" dirty="0">
                <a:latin typeface="Arial"/>
                <a:cs typeface="Arial"/>
              </a:rPr>
              <a:t>ženskú</a:t>
            </a:r>
            <a:r>
              <a:rPr sz="2500" spc="15" dirty="0">
                <a:latin typeface="Arial"/>
                <a:cs typeface="Arial"/>
              </a:rPr>
              <a:t> </a:t>
            </a:r>
            <a:r>
              <a:rPr sz="2500" spc="10" dirty="0">
                <a:latin typeface="Arial"/>
                <a:cs typeface="Arial"/>
              </a:rPr>
              <a:t>perspektívu</a:t>
            </a:r>
            <a:r>
              <a:rPr sz="2500" spc="15" dirty="0">
                <a:latin typeface="Arial"/>
                <a:cs typeface="Arial"/>
              </a:rPr>
              <a:t> </a:t>
            </a:r>
            <a:r>
              <a:rPr sz="2500" spc="10" dirty="0">
                <a:latin typeface="Arial"/>
                <a:cs typeface="Arial"/>
              </a:rPr>
              <a:t>-</a:t>
            </a:r>
            <a:r>
              <a:rPr sz="2500" spc="20" dirty="0">
                <a:latin typeface="Arial"/>
                <a:cs typeface="Arial"/>
              </a:rPr>
              <a:t> </a:t>
            </a:r>
            <a:r>
              <a:rPr sz="2500" spc="5" dirty="0">
                <a:latin typeface="Arial"/>
                <a:cs typeface="Arial"/>
              </a:rPr>
              <a:t>pre	</a:t>
            </a:r>
            <a:r>
              <a:rPr sz="2500" spc="10" dirty="0">
                <a:latin typeface="Arial"/>
                <a:cs typeface="Arial"/>
              </a:rPr>
              <a:t>feminizmus</a:t>
            </a:r>
            <a:r>
              <a:rPr sz="2500" spc="15" dirty="0">
                <a:latin typeface="Arial"/>
                <a:cs typeface="Arial"/>
              </a:rPr>
              <a:t> </a:t>
            </a:r>
            <a:r>
              <a:rPr sz="2500" spc="5" dirty="0">
                <a:latin typeface="Arial"/>
                <a:cs typeface="Arial"/>
              </a:rPr>
              <a:t>prvoradá</a:t>
            </a:r>
            <a:endParaRPr sz="2500">
              <a:latin typeface="Arial"/>
              <a:cs typeface="Arial"/>
            </a:endParaRPr>
          </a:p>
          <a:p>
            <a:pPr marL="378460" marR="862330" indent="-255270">
              <a:lnSpc>
                <a:spcPts val="2470"/>
              </a:lnSpc>
              <a:spcBef>
                <a:spcPts val="1125"/>
              </a:spcBef>
              <a:buSzPct val="75000"/>
              <a:buFont typeface="Calibri"/>
              <a:buChar char="–"/>
              <a:tabLst>
                <a:tab pos="377825" algn="l"/>
                <a:tab pos="378460" algn="l"/>
                <a:tab pos="2165985" algn="l"/>
                <a:tab pos="2616835" algn="l"/>
                <a:tab pos="3970020" algn="l"/>
                <a:tab pos="5666105" algn="l"/>
              </a:tabLst>
            </a:pPr>
            <a:r>
              <a:rPr sz="2200" dirty="0">
                <a:latin typeface="Arial"/>
                <a:cs typeface="Arial"/>
              </a:rPr>
              <a:t>zasadzujú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sa	za	</a:t>
            </a:r>
            <a:r>
              <a:rPr sz="2200" spc="-5" dirty="0">
                <a:latin typeface="Arial"/>
                <a:cs typeface="Arial"/>
              </a:rPr>
              <a:t>rozvíjanie	</a:t>
            </a:r>
            <a:r>
              <a:rPr sz="2200" dirty="0">
                <a:latin typeface="Arial"/>
                <a:cs typeface="Arial"/>
              </a:rPr>
              <a:t>špecifického	</a:t>
            </a:r>
            <a:r>
              <a:rPr sz="2200" spc="-5" dirty="0">
                <a:latin typeface="Arial"/>
                <a:cs typeface="Arial"/>
              </a:rPr>
              <a:t>ženského písania </a:t>
            </a:r>
            <a:r>
              <a:rPr sz="2200" spc="-59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(hovorenia),</a:t>
            </a:r>
            <a:endParaRPr sz="2200">
              <a:latin typeface="Arial"/>
              <a:cs typeface="Arial"/>
            </a:endParaRPr>
          </a:p>
          <a:p>
            <a:pPr marL="378460" indent="-255270">
              <a:lnSpc>
                <a:spcPct val="100000"/>
              </a:lnSpc>
              <a:spcBef>
                <a:spcPts val="680"/>
              </a:spcBef>
              <a:buSzPct val="75000"/>
              <a:buFont typeface="Calibri"/>
              <a:buChar char="–"/>
              <a:tabLst>
                <a:tab pos="377825" algn="l"/>
                <a:tab pos="378460" algn="l"/>
                <a:tab pos="1669414" algn="l"/>
                <a:tab pos="2119630" algn="l"/>
                <a:tab pos="3394075" algn="l"/>
                <a:tab pos="5476875" algn="l"/>
                <a:tab pos="7327265" algn="l"/>
              </a:tabLst>
            </a:pPr>
            <a:r>
              <a:rPr sz="2200" spc="-5" dirty="0">
                <a:latin typeface="Arial"/>
                <a:cs typeface="Arial"/>
              </a:rPr>
              <a:t>dožadujú	</a:t>
            </a:r>
            <a:r>
              <a:rPr sz="2200" dirty="0">
                <a:latin typeface="Arial"/>
                <a:cs typeface="Arial"/>
              </a:rPr>
              <a:t>sa	</a:t>
            </a:r>
            <a:r>
              <a:rPr sz="2200" spc="-5" dirty="0">
                <a:latin typeface="Arial"/>
                <a:cs typeface="Arial"/>
              </a:rPr>
              <a:t>revolúcie	patriarchálneho	symbolického	poriadku</a:t>
            </a:r>
            <a:endParaRPr sz="2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76580" y="4295139"/>
            <a:ext cx="139065" cy="1962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100" spc="225" dirty="0">
                <a:latin typeface="Calibri"/>
                <a:cs typeface="Calibri"/>
              </a:rPr>
              <a:t>●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87879" y="553720"/>
            <a:ext cx="589661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Sociálne</a:t>
            </a:r>
            <a:r>
              <a:rPr spc="-25" dirty="0"/>
              <a:t> </a:t>
            </a:r>
            <a:r>
              <a:rPr spc="-5" dirty="0"/>
              <a:t>utváranie</a:t>
            </a:r>
            <a:r>
              <a:rPr spc="-30" dirty="0"/>
              <a:t> </a:t>
            </a:r>
            <a:r>
              <a:rPr spc="-5" dirty="0"/>
              <a:t>rodu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8430" rIns="0" bIns="0" rtlCol="0">
            <a:spAutoFit/>
          </a:bodyPr>
          <a:lstStyle/>
          <a:p>
            <a:pPr marL="269875">
              <a:lnSpc>
                <a:spcPct val="100000"/>
              </a:lnSpc>
              <a:spcBef>
                <a:spcPts val="1090"/>
              </a:spcBef>
              <a:tabLst>
                <a:tab pos="1064260" algn="l"/>
                <a:tab pos="3329940" algn="l"/>
                <a:tab pos="3815715" algn="l"/>
                <a:tab pos="5870575" algn="l"/>
                <a:tab pos="7054215" algn="l"/>
              </a:tabLst>
            </a:pPr>
            <a:r>
              <a:rPr sz="2750" spc="-5" dirty="0"/>
              <a:t>The	</a:t>
            </a:r>
            <a:r>
              <a:rPr sz="2750" spc="-10" dirty="0"/>
              <a:t>Reproduction	</a:t>
            </a:r>
            <a:r>
              <a:rPr sz="2750" spc="-5" dirty="0"/>
              <a:t>of	Mothering</a:t>
            </a:r>
            <a:r>
              <a:rPr sz="2750" spc="-10" dirty="0"/>
              <a:t> </a:t>
            </a:r>
            <a:r>
              <a:rPr sz="2750" dirty="0"/>
              <a:t>-	</a:t>
            </a:r>
            <a:r>
              <a:rPr sz="2750" spc="-5" dirty="0"/>
              <a:t>Nancy	</a:t>
            </a:r>
            <a:r>
              <a:rPr sz="2750" spc="-10" dirty="0"/>
              <a:t>Chodorow</a:t>
            </a:r>
            <a:endParaRPr sz="2750"/>
          </a:p>
          <a:p>
            <a:pPr marL="269875" marR="5080">
              <a:lnSpc>
                <a:spcPts val="3080"/>
              </a:lnSpc>
              <a:spcBef>
                <a:spcPts val="1275"/>
              </a:spcBef>
            </a:pPr>
            <a:r>
              <a:rPr sz="2750" spc="-5" dirty="0"/>
              <a:t>vysvetľuje sociálne</a:t>
            </a:r>
            <a:r>
              <a:rPr sz="2750" spc="5" dirty="0"/>
              <a:t> </a:t>
            </a:r>
            <a:r>
              <a:rPr sz="2750" spc="-5" dirty="0"/>
              <a:t>utváranie </a:t>
            </a:r>
            <a:r>
              <a:rPr sz="2750" spc="-10" dirty="0"/>
              <a:t>rodu</a:t>
            </a:r>
            <a:r>
              <a:rPr sz="2750" spc="-5" dirty="0"/>
              <a:t> </a:t>
            </a:r>
            <a:r>
              <a:rPr sz="2750" spc="-10" dirty="0"/>
              <a:t>(rozdielu)</a:t>
            </a:r>
            <a:r>
              <a:rPr sz="2750" dirty="0"/>
              <a:t> v</a:t>
            </a:r>
            <a:r>
              <a:rPr sz="2750" spc="10" dirty="0"/>
              <a:t> </a:t>
            </a:r>
            <a:r>
              <a:rPr sz="2750" spc="-10" dirty="0"/>
              <a:t>západnej </a:t>
            </a:r>
            <a:r>
              <a:rPr sz="2750" spc="-750" dirty="0"/>
              <a:t> </a:t>
            </a:r>
            <a:r>
              <a:rPr sz="2750" spc="-5" dirty="0"/>
              <a:t>kultúre</a:t>
            </a:r>
            <a:endParaRPr sz="2750"/>
          </a:p>
          <a:p>
            <a:pPr marL="269875" marR="219710">
              <a:lnSpc>
                <a:spcPts val="3070"/>
              </a:lnSpc>
              <a:spcBef>
                <a:spcPts val="1215"/>
              </a:spcBef>
              <a:tabLst>
                <a:tab pos="6373495" algn="l"/>
                <a:tab pos="6936740" algn="l"/>
                <a:tab pos="7306309" algn="l"/>
                <a:tab pos="8451215" algn="l"/>
              </a:tabLst>
            </a:pPr>
            <a:r>
              <a:rPr sz="2750" spc="-5" dirty="0"/>
              <a:t>p</a:t>
            </a:r>
            <a:r>
              <a:rPr sz="2750" spc="-10" dirty="0"/>
              <a:t>o</a:t>
            </a:r>
            <a:r>
              <a:rPr sz="2750" spc="-5" dirty="0"/>
              <a:t>d</a:t>
            </a:r>
            <a:r>
              <a:rPr sz="2750" dirty="0"/>
              <a:t>s</a:t>
            </a:r>
            <a:r>
              <a:rPr sz="2750" spc="-5" dirty="0"/>
              <a:t>ta</a:t>
            </a:r>
            <a:r>
              <a:rPr sz="2750" spc="5" dirty="0"/>
              <a:t>t</a:t>
            </a:r>
            <a:r>
              <a:rPr sz="2750" dirty="0"/>
              <a:t>a</a:t>
            </a:r>
            <a:r>
              <a:rPr sz="2750" spc="-10" dirty="0"/>
              <a:t> </a:t>
            </a:r>
            <a:r>
              <a:rPr sz="2750" dirty="0"/>
              <a:t>v</a:t>
            </a:r>
            <a:r>
              <a:rPr sz="2750" spc="5" dirty="0"/>
              <a:t> </a:t>
            </a:r>
            <a:r>
              <a:rPr sz="2750" spc="-10" dirty="0"/>
              <a:t>od</a:t>
            </a:r>
            <a:r>
              <a:rPr sz="2750" spc="5" dirty="0"/>
              <a:t>l</a:t>
            </a:r>
            <a:r>
              <a:rPr sz="2750" spc="-5" dirty="0"/>
              <a:t>i</a:t>
            </a:r>
            <a:r>
              <a:rPr sz="2750" dirty="0"/>
              <a:t>š</a:t>
            </a:r>
            <a:r>
              <a:rPr sz="2750" spc="-10" dirty="0"/>
              <a:t>n</a:t>
            </a:r>
            <a:r>
              <a:rPr sz="2750" spc="-5" dirty="0"/>
              <a:t>o</a:t>
            </a:r>
            <a:r>
              <a:rPr sz="2750" dirty="0"/>
              <a:t>sti</a:t>
            </a:r>
            <a:r>
              <a:rPr sz="2750" spc="-10" dirty="0"/>
              <a:t> </a:t>
            </a:r>
            <a:r>
              <a:rPr sz="2750" dirty="0"/>
              <a:t>ty</a:t>
            </a:r>
            <a:r>
              <a:rPr sz="2750" spc="-5" dirty="0"/>
              <a:t>p</a:t>
            </a:r>
            <a:r>
              <a:rPr sz="2750" dirty="0"/>
              <a:t>u</a:t>
            </a:r>
            <a:r>
              <a:rPr sz="2750" spc="-10" dirty="0"/>
              <a:t> </a:t>
            </a:r>
            <a:r>
              <a:rPr sz="2750" dirty="0"/>
              <a:t>vzť</a:t>
            </a:r>
            <a:r>
              <a:rPr sz="2750" spc="-10" dirty="0"/>
              <a:t>a</a:t>
            </a:r>
            <a:r>
              <a:rPr sz="2750" spc="-5" dirty="0"/>
              <a:t>h</a:t>
            </a:r>
            <a:r>
              <a:rPr sz="2750" spc="-10" dirty="0"/>
              <a:t>o</a:t>
            </a:r>
            <a:r>
              <a:rPr sz="2750" dirty="0"/>
              <a:t>v</a:t>
            </a:r>
            <a:r>
              <a:rPr sz="2750" spc="-10" dirty="0"/>
              <a:t>a</a:t>
            </a:r>
            <a:r>
              <a:rPr sz="2750" spc="-5" dirty="0"/>
              <a:t>ni</a:t>
            </a:r>
            <a:r>
              <a:rPr sz="2750" dirty="0"/>
              <a:t>a	sa	k	m</a:t>
            </a:r>
            <a:r>
              <a:rPr sz="2750" spc="-10" dirty="0"/>
              <a:t>a</a:t>
            </a:r>
            <a:r>
              <a:rPr sz="2750" dirty="0"/>
              <a:t>tke	a  k </a:t>
            </a:r>
            <a:r>
              <a:rPr sz="2750" spc="-5" dirty="0"/>
              <a:t>materstvu</a:t>
            </a:r>
            <a:endParaRPr sz="2750"/>
          </a:p>
          <a:p>
            <a:pPr marL="269875" marR="1108710">
              <a:lnSpc>
                <a:spcPts val="3080"/>
              </a:lnSpc>
              <a:spcBef>
                <a:spcPts val="1215"/>
              </a:spcBef>
            </a:pPr>
            <a:r>
              <a:rPr sz="2750" spc="-5" dirty="0"/>
              <a:t>ženy nachádzajú svoju identitu </a:t>
            </a:r>
            <a:r>
              <a:rPr sz="2750" dirty="0"/>
              <a:t>v </a:t>
            </a:r>
            <a:r>
              <a:rPr sz="2750" spc="-5" dirty="0"/>
              <a:t>svete, </a:t>
            </a:r>
            <a:r>
              <a:rPr sz="2750" dirty="0"/>
              <a:t>v </a:t>
            </a:r>
            <a:r>
              <a:rPr sz="2750" spc="-5" dirty="0"/>
              <a:t>ktorom </a:t>
            </a:r>
            <a:r>
              <a:rPr sz="2750" spc="-750" dirty="0"/>
              <a:t> </a:t>
            </a:r>
            <a:r>
              <a:rPr sz="2750" spc="-10" dirty="0"/>
              <a:t>pripadá</a:t>
            </a:r>
            <a:r>
              <a:rPr sz="2750" spc="-5" dirty="0"/>
              <a:t> najmä</a:t>
            </a:r>
            <a:r>
              <a:rPr sz="2750" spc="-10" dirty="0"/>
              <a:t> </a:t>
            </a:r>
            <a:r>
              <a:rPr sz="2750" spc="-5" dirty="0"/>
              <a:t>im úloha</a:t>
            </a:r>
            <a:r>
              <a:rPr sz="2750" spc="-10" dirty="0"/>
              <a:t> </a:t>
            </a:r>
            <a:r>
              <a:rPr sz="2750" spc="-5" dirty="0"/>
              <a:t>starať sa</a:t>
            </a:r>
            <a:r>
              <a:rPr sz="2750" dirty="0"/>
              <a:t> o</a:t>
            </a:r>
            <a:r>
              <a:rPr sz="2750" spc="-10" dirty="0"/>
              <a:t> </a:t>
            </a:r>
            <a:r>
              <a:rPr sz="2750" spc="-5" dirty="0"/>
              <a:t>deti</a:t>
            </a:r>
            <a:endParaRPr sz="2750"/>
          </a:p>
          <a:p>
            <a:pPr marL="269875" marR="8890">
              <a:lnSpc>
                <a:spcPts val="3070"/>
              </a:lnSpc>
              <a:spcBef>
                <a:spcPts val="1215"/>
              </a:spcBef>
            </a:pPr>
            <a:r>
              <a:rPr sz="2750" spc="-5" dirty="0"/>
              <a:t>orientácia na materstvo </a:t>
            </a:r>
            <a:r>
              <a:rPr sz="2750" dirty="0"/>
              <a:t>a </a:t>
            </a:r>
            <a:r>
              <a:rPr sz="2750" spc="-5" dirty="0"/>
              <a:t>starostlivosť </a:t>
            </a:r>
            <a:r>
              <a:rPr sz="2750" dirty="0"/>
              <a:t>o </a:t>
            </a:r>
            <a:r>
              <a:rPr sz="2750" spc="-5" dirty="0"/>
              <a:t>deti ovplyvňuje </a:t>
            </a:r>
            <a:r>
              <a:rPr sz="2750" spc="-750" dirty="0"/>
              <a:t> </a:t>
            </a:r>
            <a:r>
              <a:rPr sz="2750" spc="-5" dirty="0"/>
              <a:t>vývin dievčat</a:t>
            </a:r>
            <a:r>
              <a:rPr sz="2750" spc="5" dirty="0"/>
              <a:t> </a:t>
            </a:r>
            <a:r>
              <a:rPr sz="2750" spc="-5" dirty="0"/>
              <a:t>od</a:t>
            </a:r>
            <a:r>
              <a:rPr sz="2750" dirty="0"/>
              <a:t> </a:t>
            </a:r>
            <a:r>
              <a:rPr sz="2750" spc="-10" dirty="0"/>
              <a:t>raného </a:t>
            </a:r>
            <a:r>
              <a:rPr sz="2750" spc="-5" dirty="0"/>
              <a:t>veku</a:t>
            </a:r>
            <a:r>
              <a:rPr sz="2750" spc="-10" dirty="0"/>
              <a:t> </a:t>
            </a:r>
            <a:r>
              <a:rPr sz="2750" spc="-5" dirty="0"/>
              <a:t>inak,</a:t>
            </a:r>
            <a:r>
              <a:rPr sz="2750" spc="5" dirty="0"/>
              <a:t> </a:t>
            </a:r>
            <a:r>
              <a:rPr sz="2750" spc="-5" dirty="0"/>
              <a:t>vývin</a:t>
            </a:r>
            <a:r>
              <a:rPr sz="2750" spc="-10" dirty="0"/>
              <a:t> </a:t>
            </a:r>
            <a:r>
              <a:rPr sz="2750" spc="-5" dirty="0"/>
              <a:t>chlapcov</a:t>
            </a:r>
            <a:endParaRPr sz="2750"/>
          </a:p>
        </p:txBody>
      </p:sp>
      <p:sp>
        <p:nvSpPr>
          <p:cNvPr id="4" name="object 4"/>
          <p:cNvSpPr txBox="1"/>
          <p:nvPr/>
        </p:nvSpPr>
        <p:spPr>
          <a:xfrm>
            <a:off x="584200" y="2387600"/>
            <a:ext cx="148590" cy="21145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200" spc="245" dirty="0">
                <a:latin typeface="Calibri"/>
                <a:cs typeface="Calibri"/>
              </a:rPr>
              <a:t>●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84200" y="3322319"/>
            <a:ext cx="148590" cy="21145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200" spc="245" dirty="0">
                <a:latin typeface="Calibri"/>
                <a:cs typeface="Calibri"/>
              </a:rPr>
              <a:t>●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84200" y="4258309"/>
            <a:ext cx="148590" cy="21145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200" spc="245" dirty="0">
                <a:latin typeface="Calibri"/>
                <a:cs typeface="Calibri"/>
              </a:rPr>
              <a:t>●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84200" y="5193029"/>
            <a:ext cx="148590" cy="21145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200" spc="245" dirty="0">
                <a:latin typeface="Calibri"/>
                <a:cs typeface="Calibri"/>
              </a:rPr>
              <a:t>●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9759" y="468630"/>
            <a:ext cx="897318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Rozdielne</a:t>
            </a:r>
            <a:r>
              <a:rPr spc="-15" dirty="0"/>
              <a:t> </a:t>
            </a:r>
            <a:r>
              <a:rPr spc="-5" dirty="0"/>
              <a:t>hodnoty </a:t>
            </a:r>
            <a:r>
              <a:rPr dirty="0"/>
              <a:t>v</a:t>
            </a:r>
            <a:r>
              <a:rPr spc="-5" dirty="0"/>
              <a:t> oblasti morálky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50240" y="1578609"/>
            <a:ext cx="141605" cy="200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50" spc="215" dirty="0">
                <a:latin typeface="Calibri"/>
                <a:cs typeface="Calibri"/>
              </a:rPr>
              <a:t>●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9319" y="1350263"/>
            <a:ext cx="8975090" cy="5551170"/>
          </a:xfrm>
          <a:prstGeom prst="rect">
            <a:avLst/>
          </a:prstGeom>
        </p:spPr>
        <p:txBody>
          <a:bodyPr vert="horz" wrap="square" lIns="0" tIns="132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45"/>
              </a:spcBef>
              <a:tabLst>
                <a:tab pos="1024255" algn="l"/>
                <a:tab pos="2576830" algn="l"/>
                <a:tab pos="3028315" algn="l"/>
                <a:tab pos="3388360" algn="l"/>
                <a:tab pos="4792980" algn="l"/>
              </a:tabLst>
            </a:pPr>
            <a:r>
              <a:rPr sz="2550" b="1" spc="5" dirty="0">
                <a:latin typeface="Arial"/>
                <a:cs typeface="Arial"/>
              </a:rPr>
              <a:t>Carol	</a:t>
            </a:r>
            <a:r>
              <a:rPr sz="2550" b="1" dirty="0">
                <a:latin typeface="Arial"/>
                <a:cs typeface="Arial"/>
              </a:rPr>
              <a:t>Gilligan</a:t>
            </a:r>
            <a:r>
              <a:rPr sz="2550" dirty="0">
                <a:latin typeface="Arial"/>
                <a:cs typeface="Arial"/>
              </a:rPr>
              <a:t>:	In	</a:t>
            </a:r>
            <a:r>
              <a:rPr sz="2550" spc="5" dirty="0">
                <a:latin typeface="Arial"/>
                <a:cs typeface="Arial"/>
              </a:rPr>
              <a:t>a	</a:t>
            </a:r>
            <a:r>
              <a:rPr sz="2550" spc="-5" dirty="0">
                <a:latin typeface="Arial"/>
                <a:cs typeface="Arial"/>
              </a:rPr>
              <a:t>Different	</a:t>
            </a:r>
            <a:r>
              <a:rPr sz="2550" spc="-30" dirty="0">
                <a:latin typeface="Arial"/>
                <a:cs typeface="Arial"/>
              </a:rPr>
              <a:t>Voice</a:t>
            </a:r>
            <a:endParaRPr sz="2550" dirty="0">
              <a:latin typeface="Arial"/>
              <a:cs typeface="Arial"/>
            </a:endParaRPr>
          </a:p>
          <a:p>
            <a:pPr marL="12700" marR="311150">
              <a:lnSpc>
                <a:spcPts val="2860"/>
              </a:lnSpc>
              <a:spcBef>
                <a:spcPts val="1215"/>
              </a:spcBef>
            </a:pPr>
            <a:r>
              <a:rPr sz="2550" dirty="0">
                <a:latin typeface="Arial"/>
                <a:cs typeface="Arial"/>
              </a:rPr>
              <a:t>tradičná</a:t>
            </a:r>
            <a:r>
              <a:rPr sz="2550" spc="10" dirty="0">
                <a:latin typeface="Arial"/>
                <a:cs typeface="Arial"/>
              </a:rPr>
              <a:t> </a:t>
            </a:r>
            <a:r>
              <a:rPr sz="2550" spc="5" dirty="0">
                <a:latin typeface="Arial"/>
                <a:cs typeface="Arial"/>
              </a:rPr>
              <a:t>(mužská)</a:t>
            </a:r>
            <a:r>
              <a:rPr sz="2550" dirty="0">
                <a:latin typeface="Arial"/>
                <a:cs typeface="Arial"/>
              </a:rPr>
              <a:t> morálka:</a:t>
            </a:r>
            <a:r>
              <a:rPr sz="2550" spc="-10" dirty="0">
                <a:latin typeface="Arial"/>
                <a:cs typeface="Arial"/>
              </a:rPr>
              <a:t> </a:t>
            </a:r>
            <a:r>
              <a:rPr sz="2550" dirty="0">
                <a:latin typeface="Arial"/>
                <a:cs typeface="Arial"/>
              </a:rPr>
              <a:t>opierajúca</a:t>
            </a:r>
            <a:r>
              <a:rPr sz="2550" spc="15" dirty="0">
                <a:latin typeface="Arial"/>
                <a:cs typeface="Arial"/>
              </a:rPr>
              <a:t> </a:t>
            </a:r>
            <a:r>
              <a:rPr sz="2550" spc="5" dirty="0">
                <a:latin typeface="Arial"/>
                <a:cs typeface="Arial"/>
              </a:rPr>
              <a:t>sa</a:t>
            </a:r>
            <a:r>
              <a:rPr sz="2550" dirty="0">
                <a:latin typeface="Arial"/>
                <a:cs typeface="Arial"/>
              </a:rPr>
              <a:t> </a:t>
            </a:r>
            <a:r>
              <a:rPr sz="2550" spc="5" dirty="0">
                <a:latin typeface="Arial"/>
                <a:cs typeface="Arial"/>
              </a:rPr>
              <a:t>o</a:t>
            </a:r>
            <a:r>
              <a:rPr sz="2550" spc="10" dirty="0">
                <a:latin typeface="Arial"/>
                <a:cs typeface="Arial"/>
              </a:rPr>
              <a:t> </a:t>
            </a:r>
            <a:r>
              <a:rPr sz="2550" dirty="0">
                <a:latin typeface="Arial"/>
                <a:cs typeface="Arial"/>
              </a:rPr>
              <a:t>právo, </a:t>
            </a:r>
            <a:r>
              <a:rPr sz="2550" spc="5" dirty="0">
                <a:latin typeface="Arial"/>
                <a:cs typeface="Arial"/>
              </a:rPr>
              <a:t>čestnosť, </a:t>
            </a:r>
            <a:r>
              <a:rPr sz="2550" spc="-690" dirty="0">
                <a:latin typeface="Arial"/>
                <a:cs typeface="Arial"/>
              </a:rPr>
              <a:t> </a:t>
            </a:r>
            <a:r>
              <a:rPr sz="2550" dirty="0">
                <a:latin typeface="Arial"/>
                <a:cs typeface="Arial"/>
              </a:rPr>
              <a:t>povinnosť</a:t>
            </a:r>
          </a:p>
          <a:p>
            <a:pPr marL="12700">
              <a:lnSpc>
                <a:spcPct val="100000"/>
              </a:lnSpc>
              <a:spcBef>
                <a:spcPts val="885"/>
              </a:spcBef>
              <a:tabLst>
                <a:tab pos="1224280" algn="l"/>
                <a:tab pos="4584065" algn="l"/>
                <a:tab pos="5663565" algn="l"/>
                <a:tab pos="6816090" algn="l"/>
                <a:tab pos="7158355" algn="l"/>
              </a:tabLst>
            </a:pPr>
            <a:r>
              <a:rPr sz="2550" spc="5" dirty="0">
                <a:latin typeface="Arial"/>
                <a:cs typeface="Arial"/>
              </a:rPr>
              <a:t>ženská	morálka:</a:t>
            </a:r>
            <a:r>
              <a:rPr sz="2550" spc="15" dirty="0">
                <a:latin typeface="Arial"/>
                <a:cs typeface="Arial"/>
              </a:rPr>
              <a:t> </a:t>
            </a:r>
            <a:r>
              <a:rPr sz="2550" dirty="0">
                <a:latin typeface="Arial"/>
                <a:cs typeface="Arial"/>
              </a:rPr>
              <a:t>starostlivosť,	</a:t>
            </a:r>
            <a:r>
              <a:rPr sz="2550" spc="5" dirty="0">
                <a:latin typeface="Arial"/>
                <a:cs typeface="Arial"/>
              </a:rPr>
              <a:t>účasť,	vzťahy	s	inými</a:t>
            </a:r>
            <a:endParaRPr sz="2550" dirty="0">
              <a:latin typeface="Arial"/>
              <a:cs typeface="Arial"/>
            </a:endParaRPr>
          </a:p>
          <a:p>
            <a:pPr marL="12700" marR="389890">
              <a:lnSpc>
                <a:spcPts val="2870"/>
              </a:lnSpc>
              <a:spcBef>
                <a:spcPts val="1195"/>
              </a:spcBef>
              <a:tabLst>
                <a:tab pos="1441450" algn="l"/>
                <a:tab pos="5409565" algn="l"/>
                <a:tab pos="7418705" algn="l"/>
              </a:tabLst>
            </a:pPr>
            <a:r>
              <a:rPr sz="2550" spc="5" dirty="0">
                <a:latin typeface="Arial"/>
                <a:cs typeface="Arial"/>
              </a:rPr>
              <a:t>vý</a:t>
            </a:r>
            <a:r>
              <a:rPr sz="2550" spc="10" dirty="0">
                <a:latin typeface="Arial"/>
                <a:cs typeface="Arial"/>
              </a:rPr>
              <a:t>c</a:t>
            </a:r>
            <a:r>
              <a:rPr sz="2550" spc="5" dirty="0">
                <a:latin typeface="Arial"/>
                <a:cs typeface="Arial"/>
              </a:rPr>
              <a:t>h</a:t>
            </a:r>
            <a:r>
              <a:rPr sz="2550" dirty="0">
                <a:latin typeface="Arial"/>
                <a:cs typeface="Arial"/>
              </a:rPr>
              <a:t>o</a:t>
            </a:r>
            <a:r>
              <a:rPr sz="2550" spc="5" dirty="0">
                <a:latin typeface="Arial"/>
                <a:cs typeface="Arial"/>
              </a:rPr>
              <a:t>dis</a:t>
            </a:r>
            <a:r>
              <a:rPr sz="2550" spc="10" dirty="0">
                <a:latin typeface="Arial"/>
                <a:cs typeface="Arial"/>
              </a:rPr>
              <a:t>k</a:t>
            </a:r>
            <a:r>
              <a:rPr sz="2550" spc="5" dirty="0">
                <a:latin typeface="Arial"/>
                <a:cs typeface="Arial"/>
              </a:rPr>
              <a:t>o </a:t>
            </a:r>
            <a:r>
              <a:rPr sz="2550" b="1" spc="5" dirty="0">
                <a:latin typeface="Arial"/>
                <a:cs typeface="Arial"/>
              </a:rPr>
              <a:t>z </a:t>
            </a:r>
            <a:r>
              <a:rPr sz="2550" b="1" dirty="0">
                <a:latin typeface="Arial"/>
                <a:cs typeface="Arial"/>
              </a:rPr>
              <a:t>kr</a:t>
            </a:r>
            <a:r>
              <a:rPr sz="2550" b="1" spc="-5" dirty="0">
                <a:latin typeface="Arial"/>
                <a:cs typeface="Arial"/>
              </a:rPr>
              <a:t>iti</a:t>
            </a:r>
            <a:r>
              <a:rPr sz="2550" b="1" spc="5" dirty="0">
                <a:latin typeface="Arial"/>
                <a:cs typeface="Arial"/>
              </a:rPr>
              <a:t>ky</a:t>
            </a:r>
            <a:r>
              <a:rPr sz="2550" b="1" spc="-5" dirty="0">
                <a:latin typeface="Arial"/>
                <a:cs typeface="Arial"/>
              </a:rPr>
              <a:t> </a:t>
            </a:r>
            <a:r>
              <a:rPr sz="2550" b="1" spc="10" dirty="0">
                <a:latin typeface="Arial"/>
                <a:cs typeface="Arial"/>
              </a:rPr>
              <a:t>K</a:t>
            </a:r>
            <a:r>
              <a:rPr sz="2550" b="1" spc="5" dirty="0">
                <a:latin typeface="Arial"/>
                <a:cs typeface="Arial"/>
              </a:rPr>
              <a:t>oh</a:t>
            </a:r>
            <a:r>
              <a:rPr sz="2550" b="1" spc="-5" dirty="0">
                <a:latin typeface="Arial"/>
                <a:cs typeface="Arial"/>
              </a:rPr>
              <a:t>l</a:t>
            </a:r>
            <a:r>
              <a:rPr sz="2550" b="1" spc="15" dirty="0">
                <a:latin typeface="Arial"/>
                <a:cs typeface="Arial"/>
              </a:rPr>
              <a:t>b</a:t>
            </a:r>
            <a:r>
              <a:rPr sz="2550" b="1" dirty="0">
                <a:latin typeface="Arial"/>
                <a:cs typeface="Arial"/>
              </a:rPr>
              <a:t>e</a:t>
            </a:r>
            <a:r>
              <a:rPr sz="2550" b="1" spc="5" dirty="0">
                <a:latin typeface="Arial"/>
                <a:cs typeface="Arial"/>
              </a:rPr>
              <a:t>rgovho</a:t>
            </a:r>
            <a:r>
              <a:rPr sz="2550" b="1" dirty="0">
                <a:latin typeface="Arial"/>
                <a:cs typeface="Arial"/>
              </a:rPr>
              <a:t>	</a:t>
            </a:r>
            <a:r>
              <a:rPr sz="2550" spc="10" dirty="0">
                <a:latin typeface="Arial"/>
                <a:cs typeface="Arial"/>
              </a:rPr>
              <a:t>v</a:t>
            </a:r>
            <a:r>
              <a:rPr sz="2550" spc="5" dirty="0">
                <a:latin typeface="Arial"/>
                <a:cs typeface="Arial"/>
              </a:rPr>
              <a:t>ýs</a:t>
            </a:r>
            <a:r>
              <a:rPr sz="2550" spc="10" dirty="0">
                <a:latin typeface="Arial"/>
                <a:cs typeface="Arial"/>
              </a:rPr>
              <a:t>k</a:t>
            </a:r>
            <a:r>
              <a:rPr sz="2550" dirty="0">
                <a:latin typeface="Arial"/>
                <a:cs typeface="Arial"/>
              </a:rPr>
              <a:t>u</a:t>
            </a:r>
            <a:r>
              <a:rPr sz="2550" spc="10" dirty="0">
                <a:latin typeface="Arial"/>
                <a:cs typeface="Arial"/>
              </a:rPr>
              <a:t>m</a:t>
            </a:r>
            <a:r>
              <a:rPr sz="2550" spc="5" dirty="0">
                <a:latin typeface="Arial"/>
                <a:cs typeface="Arial"/>
              </a:rPr>
              <a:t>né</a:t>
            </a:r>
            <a:r>
              <a:rPr sz="2550" dirty="0">
                <a:latin typeface="Arial"/>
                <a:cs typeface="Arial"/>
              </a:rPr>
              <a:t>h</a:t>
            </a:r>
            <a:r>
              <a:rPr sz="2550" spc="5" dirty="0">
                <a:latin typeface="Arial"/>
                <a:cs typeface="Arial"/>
              </a:rPr>
              <a:t>o</a:t>
            </a:r>
            <a:r>
              <a:rPr sz="2550" dirty="0">
                <a:latin typeface="Arial"/>
                <a:cs typeface="Arial"/>
              </a:rPr>
              <a:t>	</a:t>
            </a:r>
            <a:r>
              <a:rPr sz="2550" spc="5" dirty="0">
                <a:latin typeface="Arial"/>
                <a:cs typeface="Arial"/>
              </a:rPr>
              <a:t>p</a:t>
            </a:r>
            <a:r>
              <a:rPr sz="2550" spc="-5" dirty="0">
                <a:latin typeface="Arial"/>
                <a:cs typeface="Arial"/>
              </a:rPr>
              <a:t>r</a:t>
            </a:r>
            <a:r>
              <a:rPr sz="2550" spc="5" dirty="0">
                <a:latin typeface="Arial"/>
                <a:cs typeface="Arial"/>
              </a:rPr>
              <a:t>o</a:t>
            </a:r>
            <a:r>
              <a:rPr sz="2550" spc="-5" dirty="0">
                <a:latin typeface="Arial"/>
                <a:cs typeface="Arial"/>
              </a:rPr>
              <a:t>j</a:t>
            </a:r>
            <a:r>
              <a:rPr sz="2550" dirty="0">
                <a:latin typeface="Arial"/>
                <a:cs typeface="Arial"/>
              </a:rPr>
              <a:t>ektu  morálnej	zrelosti</a:t>
            </a:r>
          </a:p>
          <a:p>
            <a:pPr marL="12700">
              <a:lnSpc>
                <a:spcPct val="100000"/>
              </a:lnSpc>
              <a:spcBef>
                <a:spcPts val="875"/>
              </a:spcBef>
            </a:pPr>
            <a:r>
              <a:rPr sz="2550" dirty="0">
                <a:latin typeface="Arial"/>
                <a:cs typeface="Arial"/>
              </a:rPr>
              <a:t>L.</a:t>
            </a:r>
            <a:r>
              <a:rPr sz="2550" spc="-20" dirty="0">
                <a:latin typeface="Arial"/>
                <a:cs typeface="Arial"/>
              </a:rPr>
              <a:t> </a:t>
            </a:r>
            <a:r>
              <a:rPr sz="2550" spc="5" dirty="0">
                <a:latin typeface="Arial"/>
                <a:cs typeface="Arial"/>
              </a:rPr>
              <a:t>Kohlbergovo</a:t>
            </a:r>
            <a:r>
              <a:rPr sz="2550" spc="-5" dirty="0">
                <a:latin typeface="Arial"/>
                <a:cs typeface="Arial"/>
              </a:rPr>
              <a:t> </a:t>
            </a:r>
            <a:r>
              <a:rPr sz="2550" dirty="0">
                <a:latin typeface="Arial"/>
                <a:cs typeface="Arial"/>
              </a:rPr>
              <a:t>hodnotenie</a:t>
            </a:r>
            <a:r>
              <a:rPr sz="2550" spc="5" dirty="0">
                <a:latin typeface="Arial"/>
                <a:cs typeface="Arial"/>
              </a:rPr>
              <a:t> </a:t>
            </a:r>
            <a:r>
              <a:rPr sz="2550" dirty="0">
                <a:latin typeface="Arial"/>
                <a:cs typeface="Arial"/>
              </a:rPr>
              <a:t>morálneho</a:t>
            </a:r>
            <a:r>
              <a:rPr sz="2550" spc="5" dirty="0">
                <a:latin typeface="Arial"/>
                <a:cs typeface="Arial"/>
              </a:rPr>
              <a:t> vývinu:</a:t>
            </a:r>
            <a:endParaRPr sz="2550" dirty="0">
              <a:latin typeface="Arial"/>
              <a:cs typeface="Arial"/>
            </a:endParaRPr>
          </a:p>
          <a:p>
            <a:pPr marL="12700">
              <a:lnSpc>
                <a:spcPts val="2965"/>
              </a:lnSpc>
              <a:spcBef>
                <a:spcPts val="940"/>
              </a:spcBef>
              <a:tabLst>
                <a:tab pos="1188085" algn="l"/>
                <a:tab pos="1476375" algn="l"/>
                <a:tab pos="3320415" algn="l"/>
                <a:tab pos="5562600" algn="l"/>
                <a:tab pos="7386320" algn="l"/>
              </a:tabLst>
            </a:pPr>
            <a:r>
              <a:rPr sz="2550" b="1" dirty="0">
                <a:latin typeface="Arial"/>
                <a:cs typeface="Arial"/>
              </a:rPr>
              <a:t>vyššie	</a:t>
            </a:r>
            <a:r>
              <a:rPr sz="2550" dirty="0">
                <a:latin typeface="Arial"/>
                <a:cs typeface="Arial"/>
              </a:rPr>
              <a:t>-	</a:t>
            </a:r>
            <a:r>
              <a:rPr sz="2550" b="1" spc="5" dirty="0">
                <a:latin typeface="Arial"/>
                <a:cs typeface="Arial"/>
              </a:rPr>
              <a:t>schopnos</a:t>
            </a:r>
            <a:r>
              <a:rPr sz="2550" spc="5" dirty="0">
                <a:latin typeface="Arial"/>
                <a:cs typeface="Arial"/>
              </a:rPr>
              <a:t>ť	</a:t>
            </a:r>
            <a:r>
              <a:rPr sz="2550" dirty="0">
                <a:latin typeface="Arial"/>
                <a:cs typeface="Arial"/>
              </a:rPr>
              <a:t>autonómne</a:t>
            </a:r>
            <a:r>
              <a:rPr sz="2550" spc="15" dirty="0">
                <a:latin typeface="Arial"/>
                <a:cs typeface="Arial"/>
              </a:rPr>
              <a:t> </a:t>
            </a:r>
            <a:r>
              <a:rPr sz="2550" spc="5" dirty="0">
                <a:latin typeface="Arial"/>
                <a:cs typeface="Arial"/>
              </a:rPr>
              <a:t>sa	rozhodovať	na</a:t>
            </a:r>
            <a:r>
              <a:rPr sz="2550" spc="-85" dirty="0">
                <a:latin typeface="Arial"/>
                <a:cs typeface="Arial"/>
              </a:rPr>
              <a:t> </a:t>
            </a:r>
            <a:r>
              <a:rPr sz="2550" spc="5" dirty="0">
                <a:latin typeface="Arial"/>
                <a:cs typeface="Arial"/>
              </a:rPr>
              <a:t>základe</a:t>
            </a:r>
            <a:endParaRPr sz="2550" dirty="0">
              <a:latin typeface="Arial"/>
              <a:cs typeface="Arial"/>
            </a:endParaRPr>
          </a:p>
          <a:p>
            <a:pPr marL="12700">
              <a:lnSpc>
                <a:spcPts val="2965"/>
              </a:lnSpc>
              <a:tabLst>
                <a:tab pos="5393055" algn="l"/>
              </a:tabLst>
            </a:pPr>
            <a:r>
              <a:rPr sz="2550" b="1" dirty="0">
                <a:latin typeface="Arial"/>
                <a:cs typeface="Arial"/>
              </a:rPr>
              <a:t>univerzálnych</a:t>
            </a:r>
            <a:r>
              <a:rPr sz="2550" b="1" spc="25" dirty="0">
                <a:latin typeface="Arial"/>
                <a:cs typeface="Arial"/>
              </a:rPr>
              <a:t> </a:t>
            </a:r>
            <a:r>
              <a:rPr sz="2550" b="1" dirty="0">
                <a:latin typeface="Arial"/>
                <a:cs typeface="Arial"/>
              </a:rPr>
              <a:t>mravných</a:t>
            </a:r>
            <a:r>
              <a:rPr sz="2550" b="1" spc="25" dirty="0">
                <a:latin typeface="Arial"/>
                <a:cs typeface="Arial"/>
              </a:rPr>
              <a:t> </a:t>
            </a:r>
            <a:r>
              <a:rPr sz="2550" b="1" spc="5" dirty="0">
                <a:latin typeface="Arial"/>
                <a:cs typeface="Arial"/>
              </a:rPr>
              <a:t>zákonov	</a:t>
            </a:r>
            <a:r>
              <a:rPr sz="2550" dirty="0">
                <a:latin typeface="Arial"/>
                <a:cs typeface="Arial"/>
              </a:rPr>
              <a:t>-</a:t>
            </a:r>
            <a:r>
              <a:rPr sz="2550" spc="-25" dirty="0">
                <a:latin typeface="Arial"/>
                <a:cs typeface="Arial"/>
              </a:rPr>
              <a:t> </a:t>
            </a:r>
            <a:r>
              <a:rPr sz="2550" spc="5" dirty="0">
                <a:latin typeface="Arial"/>
                <a:cs typeface="Arial"/>
              </a:rPr>
              <a:t>vyvinutejšia</a:t>
            </a:r>
            <a:r>
              <a:rPr sz="2550" spc="-10" dirty="0">
                <a:latin typeface="Arial"/>
                <a:cs typeface="Arial"/>
              </a:rPr>
              <a:t> </a:t>
            </a:r>
            <a:r>
              <a:rPr sz="2550" b="1" spc="5" dirty="0">
                <a:latin typeface="Arial"/>
                <a:cs typeface="Arial"/>
              </a:rPr>
              <a:t>u</a:t>
            </a:r>
            <a:r>
              <a:rPr sz="2550" b="1" spc="-20" dirty="0">
                <a:latin typeface="Arial"/>
                <a:cs typeface="Arial"/>
              </a:rPr>
              <a:t> </a:t>
            </a:r>
            <a:r>
              <a:rPr sz="2550" b="1" spc="5" dirty="0">
                <a:latin typeface="Arial"/>
                <a:cs typeface="Arial"/>
              </a:rPr>
              <a:t>mužov</a:t>
            </a:r>
            <a:endParaRPr sz="2550" dirty="0">
              <a:latin typeface="Arial"/>
              <a:cs typeface="Arial"/>
            </a:endParaRPr>
          </a:p>
          <a:p>
            <a:pPr marL="12700" marR="712470">
              <a:lnSpc>
                <a:spcPts val="2870"/>
              </a:lnSpc>
              <a:spcBef>
                <a:spcPts val="1195"/>
              </a:spcBef>
              <a:tabLst>
                <a:tab pos="1096645" algn="l"/>
                <a:tab pos="1316355" algn="l"/>
                <a:tab pos="3174365" algn="l"/>
                <a:tab pos="5051425" algn="l"/>
                <a:tab pos="6607809" algn="l"/>
                <a:tab pos="7892415" algn="l"/>
              </a:tabLst>
            </a:pPr>
            <a:r>
              <a:rPr sz="2550" b="1" spc="5" dirty="0">
                <a:latin typeface="Arial"/>
                <a:cs typeface="Arial"/>
              </a:rPr>
              <a:t>n</a:t>
            </a:r>
            <a:r>
              <a:rPr sz="2550" b="1" spc="-5" dirty="0">
                <a:latin typeface="Arial"/>
                <a:cs typeface="Arial"/>
              </a:rPr>
              <a:t>iž</a:t>
            </a:r>
            <a:r>
              <a:rPr sz="2550" b="1" spc="5" dirty="0">
                <a:latin typeface="Arial"/>
                <a:cs typeface="Arial"/>
              </a:rPr>
              <a:t>š</a:t>
            </a:r>
            <a:r>
              <a:rPr sz="2550" b="1" spc="-5" dirty="0">
                <a:latin typeface="Arial"/>
                <a:cs typeface="Arial"/>
              </a:rPr>
              <a:t>i</a:t>
            </a:r>
            <a:r>
              <a:rPr sz="2550" b="1" spc="5" dirty="0">
                <a:latin typeface="Arial"/>
                <a:cs typeface="Arial"/>
              </a:rPr>
              <a:t>e</a:t>
            </a:r>
            <a:r>
              <a:rPr sz="2550" b="1" dirty="0">
                <a:latin typeface="Arial"/>
                <a:cs typeface="Arial"/>
              </a:rPr>
              <a:t>	</a:t>
            </a:r>
            <a:r>
              <a:rPr sz="2550" dirty="0">
                <a:latin typeface="Arial"/>
                <a:cs typeface="Arial"/>
              </a:rPr>
              <a:t>- </a:t>
            </a:r>
            <a:r>
              <a:rPr sz="2550" b="1" spc="5" dirty="0">
                <a:latin typeface="Arial"/>
                <a:cs typeface="Arial"/>
              </a:rPr>
              <a:t>schop</a:t>
            </a:r>
            <a:r>
              <a:rPr sz="2550" b="1" spc="15" dirty="0">
                <a:latin typeface="Arial"/>
                <a:cs typeface="Arial"/>
              </a:rPr>
              <a:t>n</a:t>
            </a:r>
            <a:r>
              <a:rPr sz="2550" b="1" spc="5" dirty="0">
                <a:latin typeface="Arial"/>
                <a:cs typeface="Arial"/>
              </a:rPr>
              <a:t>osť</a:t>
            </a:r>
            <a:r>
              <a:rPr sz="2550" b="1" dirty="0">
                <a:latin typeface="Arial"/>
                <a:cs typeface="Arial"/>
              </a:rPr>
              <a:t>	</a:t>
            </a:r>
            <a:r>
              <a:rPr sz="2550" dirty="0">
                <a:latin typeface="Arial"/>
                <a:cs typeface="Arial"/>
              </a:rPr>
              <a:t>p</a:t>
            </a:r>
            <a:r>
              <a:rPr sz="2550" spc="5" dirty="0">
                <a:latin typeface="Arial"/>
                <a:cs typeface="Arial"/>
              </a:rPr>
              <a:t>o</a:t>
            </a:r>
            <a:r>
              <a:rPr sz="2550" spc="10" dirty="0">
                <a:latin typeface="Arial"/>
                <a:cs typeface="Arial"/>
              </a:rPr>
              <a:t>s</a:t>
            </a:r>
            <a:r>
              <a:rPr sz="2550" spc="5" dirty="0">
                <a:latin typeface="Arial"/>
                <a:cs typeface="Arial"/>
              </a:rPr>
              <a:t>u</a:t>
            </a:r>
            <a:r>
              <a:rPr sz="2550" dirty="0">
                <a:latin typeface="Arial"/>
                <a:cs typeface="Arial"/>
              </a:rPr>
              <a:t>d</a:t>
            </a:r>
            <a:r>
              <a:rPr sz="2550" spc="10" dirty="0">
                <a:latin typeface="Arial"/>
                <a:cs typeface="Arial"/>
              </a:rPr>
              <a:t>z</a:t>
            </a:r>
            <a:r>
              <a:rPr sz="2550" dirty="0">
                <a:latin typeface="Arial"/>
                <a:cs typeface="Arial"/>
              </a:rPr>
              <a:t>o</a:t>
            </a:r>
            <a:r>
              <a:rPr sz="2550" spc="10" dirty="0">
                <a:latin typeface="Arial"/>
                <a:cs typeface="Arial"/>
              </a:rPr>
              <a:t>v</a:t>
            </a:r>
            <a:r>
              <a:rPr sz="2550" dirty="0">
                <a:latin typeface="Arial"/>
                <a:cs typeface="Arial"/>
              </a:rPr>
              <a:t>ať	</a:t>
            </a:r>
            <a:r>
              <a:rPr sz="2550" spc="10" dirty="0">
                <a:latin typeface="Arial"/>
                <a:cs typeface="Arial"/>
              </a:rPr>
              <a:t>k</a:t>
            </a:r>
            <a:r>
              <a:rPr sz="2550" spc="5" dirty="0">
                <a:latin typeface="Arial"/>
                <a:cs typeface="Arial"/>
              </a:rPr>
              <a:t>o</a:t>
            </a:r>
            <a:r>
              <a:rPr sz="2550" spc="-5" dirty="0">
                <a:latin typeface="Arial"/>
                <a:cs typeface="Arial"/>
              </a:rPr>
              <a:t>nf</a:t>
            </a:r>
            <a:r>
              <a:rPr sz="2550" spc="5" dirty="0">
                <a:latin typeface="Arial"/>
                <a:cs typeface="Arial"/>
              </a:rPr>
              <a:t>l</a:t>
            </a:r>
            <a:r>
              <a:rPr sz="2550" spc="-5" dirty="0">
                <a:latin typeface="Arial"/>
                <a:cs typeface="Arial"/>
              </a:rPr>
              <a:t>i</a:t>
            </a:r>
            <a:r>
              <a:rPr sz="2550" spc="10" dirty="0">
                <a:latin typeface="Arial"/>
                <a:cs typeface="Arial"/>
              </a:rPr>
              <a:t>k</a:t>
            </a:r>
            <a:r>
              <a:rPr sz="2550" spc="-5" dirty="0">
                <a:latin typeface="Arial"/>
                <a:cs typeface="Arial"/>
              </a:rPr>
              <a:t>tn</a:t>
            </a:r>
            <a:r>
              <a:rPr sz="2550" spc="5" dirty="0">
                <a:latin typeface="Arial"/>
                <a:cs typeface="Arial"/>
              </a:rPr>
              <a:t>é</a:t>
            </a:r>
            <a:r>
              <a:rPr sz="2550" dirty="0">
                <a:latin typeface="Arial"/>
                <a:cs typeface="Arial"/>
              </a:rPr>
              <a:t>	</a:t>
            </a:r>
            <a:r>
              <a:rPr sz="2550" spc="5" dirty="0">
                <a:latin typeface="Arial"/>
                <a:cs typeface="Arial"/>
              </a:rPr>
              <a:t>s</a:t>
            </a:r>
            <a:r>
              <a:rPr sz="2550" spc="10" dirty="0">
                <a:latin typeface="Arial"/>
                <a:cs typeface="Arial"/>
              </a:rPr>
              <a:t>i</a:t>
            </a:r>
            <a:r>
              <a:rPr sz="2550" spc="-5" dirty="0">
                <a:latin typeface="Arial"/>
                <a:cs typeface="Arial"/>
              </a:rPr>
              <a:t>tu</a:t>
            </a:r>
            <a:r>
              <a:rPr sz="2550" spc="5" dirty="0">
                <a:latin typeface="Arial"/>
                <a:cs typeface="Arial"/>
              </a:rPr>
              <a:t>á</a:t>
            </a:r>
            <a:r>
              <a:rPr sz="2550" spc="10" dirty="0">
                <a:latin typeface="Arial"/>
                <a:cs typeface="Arial"/>
              </a:rPr>
              <a:t>c</a:t>
            </a:r>
            <a:r>
              <a:rPr sz="2550" spc="-5" dirty="0">
                <a:latin typeface="Arial"/>
                <a:cs typeface="Arial"/>
              </a:rPr>
              <a:t>i</a:t>
            </a:r>
            <a:r>
              <a:rPr sz="2550" spc="5" dirty="0">
                <a:latin typeface="Arial"/>
                <a:cs typeface="Arial"/>
              </a:rPr>
              <a:t>e</a:t>
            </a:r>
            <a:r>
              <a:rPr sz="2550" dirty="0">
                <a:latin typeface="Arial"/>
                <a:cs typeface="Arial"/>
              </a:rPr>
              <a:t>	na  </a:t>
            </a:r>
            <a:r>
              <a:rPr sz="2550" spc="5" dirty="0">
                <a:latin typeface="Arial"/>
                <a:cs typeface="Arial"/>
              </a:rPr>
              <a:t>základe	</a:t>
            </a:r>
            <a:r>
              <a:rPr sz="2550" b="1" dirty="0">
                <a:latin typeface="Arial"/>
                <a:cs typeface="Arial"/>
              </a:rPr>
              <a:t>konkrétnych</a:t>
            </a:r>
            <a:r>
              <a:rPr sz="2550" b="1" spc="-5" dirty="0">
                <a:latin typeface="Arial"/>
                <a:cs typeface="Arial"/>
              </a:rPr>
              <a:t> </a:t>
            </a:r>
            <a:r>
              <a:rPr sz="2550" b="1" spc="5" dirty="0">
                <a:latin typeface="Arial"/>
                <a:cs typeface="Arial"/>
              </a:rPr>
              <a:t>kontextov</a:t>
            </a:r>
            <a:r>
              <a:rPr sz="2550" b="1" spc="-5" dirty="0">
                <a:latin typeface="Arial"/>
                <a:cs typeface="Arial"/>
              </a:rPr>
              <a:t> </a:t>
            </a:r>
            <a:r>
              <a:rPr sz="2550" b="1" dirty="0">
                <a:latin typeface="Arial"/>
                <a:cs typeface="Arial"/>
              </a:rPr>
              <a:t>-</a:t>
            </a:r>
            <a:r>
              <a:rPr sz="2550" b="1" spc="-5" dirty="0">
                <a:latin typeface="Arial"/>
                <a:cs typeface="Arial"/>
              </a:rPr>
              <a:t> </a:t>
            </a:r>
            <a:r>
              <a:rPr sz="2550" b="1" dirty="0">
                <a:latin typeface="Arial"/>
                <a:cs typeface="Arial"/>
              </a:rPr>
              <a:t>lepšie</a:t>
            </a:r>
            <a:r>
              <a:rPr sz="2550" b="1" spc="-5" dirty="0">
                <a:latin typeface="Arial"/>
                <a:cs typeface="Arial"/>
              </a:rPr>
              <a:t> </a:t>
            </a:r>
            <a:r>
              <a:rPr sz="2550" b="1" spc="5" dirty="0">
                <a:latin typeface="Arial"/>
                <a:cs typeface="Arial"/>
              </a:rPr>
              <a:t>ženy</a:t>
            </a:r>
            <a:endParaRPr sz="25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85"/>
              </a:spcBef>
            </a:pPr>
            <a:r>
              <a:rPr sz="2550" spc="10" dirty="0">
                <a:latin typeface="Arial"/>
                <a:cs typeface="Arial"/>
              </a:rPr>
              <a:t>→</a:t>
            </a:r>
            <a:r>
              <a:rPr sz="2550" spc="-10" dirty="0">
                <a:latin typeface="Arial"/>
                <a:cs typeface="Arial"/>
              </a:rPr>
              <a:t> </a:t>
            </a:r>
            <a:r>
              <a:rPr sz="2550" b="1" spc="5" dirty="0">
                <a:latin typeface="Arial"/>
                <a:cs typeface="Arial"/>
              </a:rPr>
              <a:t>muži</a:t>
            </a:r>
            <a:r>
              <a:rPr sz="2550" b="1" spc="-15" dirty="0">
                <a:latin typeface="Arial"/>
                <a:cs typeface="Arial"/>
              </a:rPr>
              <a:t> </a:t>
            </a:r>
            <a:r>
              <a:rPr sz="2550" b="1" dirty="0">
                <a:latin typeface="Arial"/>
                <a:cs typeface="Arial"/>
              </a:rPr>
              <a:t>vyššia morálnu</a:t>
            </a:r>
            <a:r>
              <a:rPr sz="2550" b="1" spc="-5" dirty="0">
                <a:latin typeface="Arial"/>
                <a:cs typeface="Arial"/>
              </a:rPr>
              <a:t> </a:t>
            </a:r>
            <a:r>
              <a:rPr sz="2550" b="1" spc="5" dirty="0">
                <a:latin typeface="Arial"/>
                <a:cs typeface="Arial"/>
              </a:rPr>
              <a:t>zrelosť?</a:t>
            </a:r>
            <a:endParaRPr sz="255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50240" y="2087879"/>
            <a:ext cx="141605" cy="200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50" spc="215" dirty="0">
                <a:latin typeface="Calibri"/>
                <a:cs typeface="Calibri"/>
              </a:rPr>
              <a:t>●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50240" y="2960370"/>
            <a:ext cx="141605" cy="200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50" spc="215" dirty="0">
                <a:latin typeface="Calibri"/>
                <a:cs typeface="Calibri"/>
              </a:rPr>
              <a:t>●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50240" y="3468370"/>
            <a:ext cx="141605" cy="200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50" spc="215" dirty="0">
                <a:latin typeface="Calibri"/>
                <a:cs typeface="Calibri"/>
              </a:rPr>
              <a:t>●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50240" y="4340859"/>
            <a:ext cx="141605" cy="200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50" spc="215" dirty="0">
                <a:latin typeface="Calibri"/>
                <a:cs typeface="Calibri"/>
              </a:rPr>
              <a:t>●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50240" y="4848859"/>
            <a:ext cx="141605" cy="200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50" spc="215" dirty="0">
                <a:latin typeface="Calibri"/>
                <a:cs typeface="Calibri"/>
              </a:rPr>
              <a:t>●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50240" y="5721350"/>
            <a:ext cx="141605" cy="200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50" spc="215" dirty="0">
                <a:latin typeface="Calibri"/>
                <a:cs typeface="Calibri"/>
              </a:rPr>
              <a:t>●</a:t>
            </a:r>
            <a:endParaRPr sz="11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24610" y="241300"/>
            <a:ext cx="7262495" cy="1320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5100"/>
              </a:lnSpc>
              <a:spcBef>
                <a:spcPts val="100"/>
              </a:spcBef>
            </a:pPr>
            <a:r>
              <a:rPr dirty="0"/>
              <a:t>Proti</a:t>
            </a:r>
            <a:r>
              <a:rPr spc="-30" dirty="0"/>
              <a:t> </a:t>
            </a:r>
            <a:r>
              <a:rPr spc="-5" dirty="0"/>
              <a:t>esencializmu</a:t>
            </a:r>
            <a:r>
              <a:rPr spc="-10" dirty="0"/>
              <a:t> </a:t>
            </a:r>
            <a:r>
              <a:rPr spc="-5" dirty="0"/>
              <a:t>feminizmu</a:t>
            </a:r>
          </a:p>
          <a:p>
            <a:pPr marL="165100" algn="ctr">
              <a:lnSpc>
                <a:spcPts val="5100"/>
              </a:lnSpc>
            </a:pPr>
            <a:r>
              <a:rPr spc="-5" dirty="0"/>
              <a:t>(tretia</a:t>
            </a:r>
            <a:r>
              <a:rPr spc="-40" dirty="0"/>
              <a:t> </a:t>
            </a:r>
            <a:r>
              <a:rPr spc="-5" dirty="0"/>
              <a:t>vlna)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61389" y="1475486"/>
            <a:ext cx="8668385" cy="5111115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180"/>
              </a:spcBef>
            </a:pPr>
            <a:r>
              <a:rPr sz="3050" spc="-10" dirty="0">
                <a:latin typeface="Arial"/>
                <a:cs typeface="Arial"/>
              </a:rPr>
              <a:t>Judith</a:t>
            </a:r>
            <a:r>
              <a:rPr sz="3050" spc="-15" dirty="0">
                <a:latin typeface="Arial"/>
                <a:cs typeface="Arial"/>
              </a:rPr>
              <a:t> </a:t>
            </a:r>
            <a:r>
              <a:rPr sz="3050" spc="-10" dirty="0">
                <a:latin typeface="Arial"/>
                <a:cs typeface="Arial"/>
              </a:rPr>
              <a:t>Butler:</a:t>
            </a:r>
            <a:r>
              <a:rPr sz="3050" spc="-75" dirty="0">
                <a:latin typeface="Arial"/>
                <a:cs typeface="Arial"/>
              </a:rPr>
              <a:t> </a:t>
            </a:r>
            <a:r>
              <a:rPr sz="3050" spc="-25" dirty="0">
                <a:latin typeface="Arial"/>
                <a:cs typeface="Arial"/>
              </a:rPr>
              <a:t>Trampoty</a:t>
            </a:r>
            <a:r>
              <a:rPr sz="3050" spc="-15" dirty="0">
                <a:latin typeface="Arial"/>
                <a:cs typeface="Arial"/>
              </a:rPr>
              <a:t> </a:t>
            </a:r>
            <a:r>
              <a:rPr sz="3050" spc="-5" dirty="0">
                <a:latin typeface="Arial"/>
                <a:cs typeface="Arial"/>
              </a:rPr>
              <a:t>s </a:t>
            </a:r>
            <a:r>
              <a:rPr sz="3050" spc="-10" dirty="0">
                <a:latin typeface="Arial"/>
                <a:cs typeface="Arial"/>
              </a:rPr>
              <a:t>rodom</a:t>
            </a:r>
            <a:r>
              <a:rPr sz="3050" spc="-20" dirty="0">
                <a:latin typeface="Arial"/>
                <a:cs typeface="Arial"/>
              </a:rPr>
              <a:t> </a:t>
            </a:r>
            <a:r>
              <a:rPr sz="3050" spc="-35" dirty="0">
                <a:latin typeface="Arial"/>
                <a:cs typeface="Arial"/>
              </a:rPr>
              <a:t>(90.r.)</a:t>
            </a:r>
            <a:endParaRPr sz="3050">
              <a:latin typeface="Arial"/>
              <a:cs typeface="Arial"/>
            </a:endParaRPr>
          </a:p>
          <a:p>
            <a:pPr marL="25400" marR="1561465">
              <a:lnSpc>
                <a:spcPts val="3390"/>
              </a:lnSpc>
              <a:spcBef>
                <a:spcPts val="1420"/>
              </a:spcBef>
              <a:tabLst>
                <a:tab pos="1329690" algn="l"/>
                <a:tab pos="2228215" algn="l"/>
                <a:tab pos="2724150" algn="l"/>
                <a:tab pos="4093845" algn="l"/>
                <a:tab pos="5618480" algn="l"/>
              </a:tabLst>
            </a:pPr>
            <a:r>
              <a:rPr sz="3050" spc="-10" dirty="0">
                <a:latin typeface="Arial"/>
                <a:cs typeface="Arial"/>
              </a:rPr>
              <a:t>rod </a:t>
            </a:r>
            <a:r>
              <a:rPr sz="3050" spc="-5" dirty="0">
                <a:latin typeface="Arial"/>
                <a:cs typeface="Arial"/>
              </a:rPr>
              <a:t>-</a:t>
            </a:r>
            <a:r>
              <a:rPr sz="3050" spc="-15" dirty="0">
                <a:latin typeface="Arial"/>
                <a:cs typeface="Arial"/>
              </a:rPr>
              <a:t> </a:t>
            </a:r>
            <a:r>
              <a:rPr sz="3050" spc="-5" dirty="0">
                <a:latin typeface="Arial"/>
                <a:cs typeface="Arial"/>
              </a:rPr>
              <a:t>v	</a:t>
            </a:r>
            <a:r>
              <a:rPr sz="3050" spc="-10" dirty="0">
                <a:latin typeface="Arial"/>
                <a:cs typeface="Arial"/>
              </a:rPr>
              <a:t>sieti	vzájomne	posplietaných, </a:t>
            </a:r>
            <a:r>
              <a:rPr sz="3050" spc="-5" dirty="0">
                <a:latin typeface="Arial"/>
                <a:cs typeface="Arial"/>
              </a:rPr>
              <a:t> </a:t>
            </a:r>
            <a:r>
              <a:rPr sz="3050" spc="-10" dirty="0">
                <a:latin typeface="Arial"/>
                <a:cs typeface="Arial"/>
              </a:rPr>
              <a:t>pre</a:t>
            </a:r>
            <a:r>
              <a:rPr sz="3050" spc="-15" dirty="0">
                <a:latin typeface="Arial"/>
                <a:cs typeface="Arial"/>
              </a:rPr>
              <a:t>lín</a:t>
            </a:r>
            <a:r>
              <a:rPr sz="3050" spc="-5" dirty="0">
                <a:latin typeface="Arial"/>
                <a:cs typeface="Arial"/>
              </a:rPr>
              <a:t>a</a:t>
            </a:r>
            <a:r>
              <a:rPr sz="3050" spc="-15" dirty="0">
                <a:latin typeface="Arial"/>
                <a:cs typeface="Arial"/>
              </a:rPr>
              <a:t>júci</a:t>
            </a:r>
            <a:r>
              <a:rPr sz="3050" dirty="0">
                <a:latin typeface="Arial"/>
                <a:cs typeface="Arial"/>
              </a:rPr>
              <a:t>c</a:t>
            </a:r>
            <a:r>
              <a:rPr sz="3050" spc="-10" dirty="0">
                <a:latin typeface="Arial"/>
                <a:cs typeface="Arial"/>
              </a:rPr>
              <a:t>h a</a:t>
            </a:r>
            <a:r>
              <a:rPr sz="3050" dirty="0">
                <a:latin typeface="Arial"/>
                <a:cs typeface="Arial"/>
              </a:rPr>
              <a:t>	</a:t>
            </a:r>
            <a:r>
              <a:rPr sz="3050" spc="-5" dirty="0">
                <a:latin typeface="Arial"/>
                <a:cs typeface="Arial"/>
              </a:rPr>
              <a:t>p</a:t>
            </a:r>
            <a:r>
              <a:rPr sz="3050" spc="-15" dirty="0">
                <a:latin typeface="Arial"/>
                <a:cs typeface="Arial"/>
              </a:rPr>
              <a:t>odmi</a:t>
            </a:r>
            <a:r>
              <a:rPr sz="3050" spc="-5" dirty="0">
                <a:latin typeface="Arial"/>
                <a:cs typeface="Arial"/>
              </a:rPr>
              <a:t>e</a:t>
            </a:r>
            <a:r>
              <a:rPr sz="3050" spc="-15" dirty="0">
                <a:latin typeface="Arial"/>
                <a:cs typeface="Arial"/>
              </a:rPr>
              <a:t>ňujú</a:t>
            </a:r>
            <a:r>
              <a:rPr sz="3050" dirty="0">
                <a:latin typeface="Arial"/>
                <a:cs typeface="Arial"/>
              </a:rPr>
              <a:t>c</a:t>
            </a:r>
            <a:r>
              <a:rPr sz="3050" spc="-15" dirty="0">
                <a:latin typeface="Arial"/>
                <a:cs typeface="Arial"/>
              </a:rPr>
              <a:t>i</a:t>
            </a:r>
            <a:r>
              <a:rPr sz="3050" spc="-10" dirty="0">
                <a:latin typeface="Arial"/>
                <a:cs typeface="Arial"/>
              </a:rPr>
              <a:t>ch</a:t>
            </a:r>
            <a:r>
              <a:rPr sz="3050" dirty="0">
                <a:latin typeface="Arial"/>
                <a:cs typeface="Arial"/>
              </a:rPr>
              <a:t>	k</a:t>
            </a:r>
            <a:r>
              <a:rPr sz="3050" spc="-10" dirty="0">
                <a:latin typeface="Arial"/>
                <a:cs typeface="Arial"/>
              </a:rPr>
              <a:t>ate</a:t>
            </a:r>
            <a:r>
              <a:rPr sz="3050" spc="-5" dirty="0">
                <a:latin typeface="Arial"/>
                <a:cs typeface="Arial"/>
              </a:rPr>
              <a:t>g</a:t>
            </a:r>
            <a:r>
              <a:rPr sz="3050" spc="-15" dirty="0">
                <a:latin typeface="Arial"/>
                <a:cs typeface="Arial"/>
              </a:rPr>
              <a:t>ó</a:t>
            </a:r>
            <a:r>
              <a:rPr sz="3050" spc="-20" dirty="0">
                <a:latin typeface="Arial"/>
                <a:cs typeface="Arial"/>
              </a:rPr>
              <a:t>r</a:t>
            </a:r>
            <a:r>
              <a:rPr sz="3050" spc="-5" dirty="0">
                <a:latin typeface="Arial"/>
                <a:cs typeface="Arial"/>
              </a:rPr>
              <a:t>ií</a:t>
            </a:r>
            <a:endParaRPr sz="3050">
              <a:latin typeface="Arial"/>
              <a:cs typeface="Arial"/>
            </a:endParaRPr>
          </a:p>
          <a:p>
            <a:pPr marL="25400" marR="400685">
              <a:lnSpc>
                <a:spcPts val="3390"/>
              </a:lnSpc>
              <a:spcBef>
                <a:spcPts val="1360"/>
              </a:spcBef>
            </a:pPr>
            <a:r>
              <a:rPr sz="3050" spc="-10" dirty="0">
                <a:latin typeface="Arial"/>
                <a:cs typeface="Arial"/>
              </a:rPr>
              <a:t>ďalšie spolupôsobiace príslušnosti pri formovaní </a:t>
            </a:r>
            <a:r>
              <a:rPr sz="3050" spc="-835" dirty="0">
                <a:latin typeface="Arial"/>
                <a:cs typeface="Arial"/>
              </a:rPr>
              <a:t> </a:t>
            </a:r>
            <a:r>
              <a:rPr sz="3050" spc="-10" dirty="0">
                <a:latin typeface="Arial"/>
                <a:cs typeface="Arial"/>
              </a:rPr>
              <a:t>osobnosti</a:t>
            </a:r>
            <a:endParaRPr sz="3050">
              <a:latin typeface="Arial"/>
              <a:cs typeface="Arial"/>
            </a:endParaRPr>
          </a:p>
          <a:p>
            <a:pPr marL="435609" marR="515620" indent="-308610">
              <a:lnSpc>
                <a:spcPts val="2960"/>
              </a:lnSpc>
              <a:spcBef>
                <a:spcPts val="1350"/>
              </a:spcBef>
              <a:buSzPct val="75471"/>
              <a:buFont typeface="Calibri"/>
              <a:buChar char="–"/>
              <a:tabLst>
                <a:tab pos="434975" algn="l"/>
                <a:tab pos="435609" algn="l"/>
                <a:tab pos="1726564" algn="l"/>
                <a:tab pos="3073400" algn="l"/>
                <a:tab pos="4381500" algn="l"/>
                <a:tab pos="5858510" algn="l"/>
                <a:tab pos="7955915" algn="l"/>
              </a:tabLst>
            </a:pPr>
            <a:r>
              <a:rPr sz="2650" dirty="0">
                <a:latin typeface="Arial"/>
                <a:cs typeface="Arial"/>
              </a:rPr>
              <a:t>r</a:t>
            </a:r>
            <a:r>
              <a:rPr sz="2650" spc="-5" dirty="0">
                <a:latin typeface="Arial"/>
                <a:cs typeface="Arial"/>
              </a:rPr>
              <a:t>a</a:t>
            </a:r>
            <a:r>
              <a:rPr sz="2650" dirty="0">
                <a:latin typeface="Arial"/>
                <a:cs typeface="Arial"/>
              </a:rPr>
              <a:t>sové,	e</a:t>
            </a:r>
            <a:r>
              <a:rPr sz="2650" spc="-10" dirty="0">
                <a:latin typeface="Arial"/>
                <a:cs typeface="Arial"/>
              </a:rPr>
              <a:t>t</a:t>
            </a:r>
            <a:r>
              <a:rPr sz="2650" spc="-5" dirty="0">
                <a:latin typeface="Arial"/>
                <a:cs typeface="Arial"/>
              </a:rPr>
              <a:t>nické</a:t>
            </a:r>
            <a:r>
              <a:rPr sz="2650" dirty="0">
                <a:latin typeface="Arial"/>
                <a:cs typeface="Arial"/>
              </a:rPr>
              <a:t>,	</a:t>
            </a:r>
            <a:r>
              <a:rPr sz="2650" spc="-15" dirty="0">
                <a:latin typeface="Arial"/>
                <a:cs typeface="Arial"/>
              </a:rPr>
              <a:t>t</a:t>
            </a:r>
            <a:r>
              <a:rPr sz="2650" dirty="0">
                <a:latin typeface="Arial"/>
                <a:cs typeface="Arial"/>
              </a:rPr>
              <a:t>r</a:t>
            </a:r>
            <a:r>
              <a:rPr sz="2650" spc="-5" dirty="0">
                <a:latin typeface="Arial"/>
                <a:cs typeface="Arial"/>
              </a:rPr>
              <a:t>ied</a:t>
            </a:r>
            <a:r>
              <a:rPr sz="2650" dirty="0">
                <a:latin typeface="Arial"/>
                <a:cs typeface="Arial"/>
              </a:rPr>
              <a:t>n</a:t>
            </a:r>
            <a:r>
              <a:rPr sz="2650" spc="-5" dirty="0">
                <a:latin typeface="Arial"/>
                <a:cs typeface="Arial"/>
              </a:rPr>
              <a:t>e</a:t>
            </a:r>
            <a:r>
              <a:rPr sz="2650" dirty="0">
                <a:latin typeface="Arial"/>
                <a:cs typeface="Arial"/>
              </a:rPr>
              <a:t>,	kul</a:t>
            </a:r>
            <a:r>
              <a:rPr sz="2650" spc="-10" dirty="0">
                <a:latin typeface="Arial"/>
                <a:cs typeface="Arial"/>
              </a:rPr>
              <a:t>t</a:t>
            </a:r>
            <a:r>
              <a:rPr sz="2650" dirty="0">
                <a:latin typeface="Arial"/>
                <a:cs typeface="Arial"/>
              </a:rPr>
              <a:t>ú</a:t>
            </a:r>
            <a:r>
              <a:rPr sz="2650" spc="-10" dirty="0">
                <a:latin typeface="Arial"/>
                <a:cs typeface="Arial"/>
              </a:rPr>
              <a:t>r</a:t>
            </a:r>
            <a:r>
              <a:rPr sz="2650" dirty="0">
                <a:latin typeface="Arial"/>
                <a:cs typeface="Arial"/>
              </a:rPr>
              <a:t>n</a:t>
            </a:r>
            <a:r>
              <a:rPr sz="2650" spc="-5" dirty="0">
                <a:latin typeface="Arial"/>
                <a:cs typeface="Arial"/>
              </a:rPr>
              <a:t>e</a:t>
            </a:r>
            <a:r>
              <a:rPr sz="2650" dirty="0">
                <a:latin typeface="Arial"/>
                <a:cs typeface="Arial"/>
              </a:rPr>
              <a:t>,	n</a:t>
            </a:r>
            <a:r>
              <a:rPr sz="2650" spc="-5" dirty="0">
                <a:latin typeface="Arial"/>
                <a:cs typeface="Arial"/>
              </a:rPr>
              <a:t>á</a:t>
            </a:r>
            <a:r>
              <a:rPr sz="2650" dirty="0">
                <a:latin typeface="Arial"/>
                <a:cs typeface="Arial"/>
              </a:rPr>
              <a:t>bož</a:t>
            </a:r>
            <a:r>
              <a:rPr sz="2650" spc="-5" dirty="0">
                <a:latin typeface="Arial"/>
                <a:cs typeface="Arial"/>
              </a:rPr>
              <a:t>e</a:t>
            </a:r>
            <a:r>
              <a:rPr sz="2650" dirty="0">
                <a:latin typeface="Arial"/>
                <a:cs typeface="Arial"/>
              </a:rPr>
              <a:t>nské,	a  </a:t>
            </a:r>
            <a:r>
              <a:rPr sz="2650" spc="-5" dirty="0">
                <a:latin typeface="Arial"/>
                <a:cs typeface="Arial"/>
              </a:rPr>
              <a:t>pod.</a:t>
            </a:r>
            <a:endParaRPr sz="265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750"/>
              </a:spcBef>
            </a:pPr>
            <a:r>
              <a:rPr sz="3050" spc="-10" dirty="0">
                <a:latin typeface="Arial"/>
                <a:cs typeface="Arial"/>
              </a:rPr>
              <a:t>neexistuje jednotná,</a:t>
            </a:r>
            <a:r>
              <a:rPr sz="3050" spc="-15" dirty="0">
                <a:latin typeface="Arial"/>
                <a:cs typeface="Arial"/>
              </a:rPr>
              <a:t> </a:t>
            </a:r>
            <a:r>
              <a:rPr sz="3050" spc="-10" dirty="0">
                <a:latin typeface="Arial"/>
                <a:cs typeface="Arial"/>
              </a:rPr>
              <a:t>univerzálna</a:t>
            </a:r>
            <a:r>
              <a:rPr sz="3050" spc="-5" dirty="0">
                <a:latin typeface="Arial"/>
                <a:cs typeface="Arial"/>
              </a:rPr>
              <a:t> </a:t>
            </a:r>
            <a:r>
              <a:rPr sz="3050" spc="-10" dirty="0">
                <a:latin typeface="Arial"/>
                <a:cs typeface="Arial"/>
              </a:rPr>
              <a:t>"ženskosť"</a:t>
            </a:r>
            <a:endParaRPr sz="3050">
              <a:latin typeface="Arial"/>
              <a:cs typeface="Arial"/>
            </a:endParaRPr>
          </a:p>
          <a:p>
            <a:pPr marL="435609" marR="17780" indent="-308610">
              <a:lnSpc>
                <a:spcPts val="2960"/>
              </a:lnSpc>
              <a:spcBef>
                <a:spcPts val="1420"/>
              </a:spcBef>
              <a:buSzPct val="75471"/>
              <a:buFont typeface="Calibri"/>
              <a:buChar char="–"/>
              <a:tabLst>
                <a:tab pos="434975" algn="l"/>
                <a:tab pos="435609" algn="l"/>
              </a:tabLst>
            </a:pPr>
            <a:r>
              <a:rPr sz="2650" spc="-5" dirty="0">
                <a:latin typeface="Arial"/>
                <a:cs typeface="Arial"/>
              </a:rPr>
              <a:t>odlišné predstavy </a:t>
            </a:r>
            <a:r>
              <a:rPr sz="2650" spc="5" dirty="0">
                <a:latin typeface="Arial"/>
                <a:cs typeface="Arial"/>
              </a:rPr>
              <a:t>o </a:t>
            </a:r>
            <a:r>
              <a:rPr sz="2650" dirty="0">
                <a:latin typeface="Arial"/>
                <a:cs typeface="Arial"/>
              </a:rPr>
              <a:t>ženskej kráse, cnostiach </a:t>
            </a:r>
            <a:r>
              <a:rPr sz="2650" spc="5" dirty="0">
                <a:latin typeface="Arial"/>
                <a:cs typeface="Arial"/>
              </a:rPr>
              <a:t>v </a:t>
            </a:r>
            <a:r>
              <a:rPr sz="2650" dirty="0">
                <a:latin typeface="Arial"/>
                <a:cs typeface="Arial"/>
              </a:rPr>
              <a:t>rôznych </a:t>
            </a:r>
            <a:r>
              <a:rPr sz="2650" spc="-725" dirty="0">
                <a:latin typeface="Arial"/>
                <a:cs typeface="Arial"/>
              </a:rPr>
              <a:t> </a:t>
            </a:r>
            <a:r>
              <a:rPr sz="2650" dirty="0">
                <a:latin typeface="Arial"/>
                <a:cs typeface="Arial"/>
              </a:rPr>
              <a:t>historických</a:t>
            </a:r>
            <a:r>
              <a:rPr sz="2650" spc="-25" dirty="0">
                <a:latin typeface="Arial"/>
                <a:cs typeface="Arial"/>
              </a:rPr>
              <a:t> </a:t>
            </a:r>
            <a:r>
              <a:rPr sz="2650" spc="-5" dirty="0">
                <a:latin typeface="Arial"/>
                <a:cs typeface="Arial"/>
              </a:rPr>
              <a:t>obdobiach,</a:t>
            </a:r>
            <a:r>
              <a:rPr sz="2650" spc="-20" dirty="0">
                <a:latin typeface="Arial"/>
                <a:cs typeface="Arial"/>
              </a:rPr>
              <a:t> </a:t>
            </a:r>
            <a:r>
              <a:rPr sz="2650" dirty="0">
                <a:latin typeface="Arial"/>
                <a:cs typeface="Arial"/>
              </a:rPr>
              <a:t>kultúrach</a:t>
            </a:r>
            <a:endParaRPr sz="26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65480" y="2349500"/>
            <a:ext cx="161290" cy="2298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350" spc="245" dirty="0">
                <a:latin typeface="Calibri"/>
                <a:cs typeface="Calibri"/>
              </a:rPr>
              <a:t>●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65480" y="3383279"/>
            <a:ext cx="161290" cy="2298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350" spc="245" dirty="0">
                <a:latin typeface="Calibri"/>
                <a:cs typeface="Calibri"/>
              </a:rPr>
              <a:t>●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65480" y="5306059"/>
            <a:ext cx="161290" cy="2298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350" spc="245" dirty="0">
                <a:latin typeface="Calibri"/>
                <a:cs typeface="Calibri"/>
              </a:rPr>
              <a:t>●</a:t>
            </a:r>
            <a:endParaRPr sz="13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78889" y="241300"/>
            <a:ext cx="7512050" cy="1320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5100"/>
              </a:lnSpc>
              <a:spcBef>
                <a:spcPts val="100"/>
              </a:spcBef>
              <a:tabLst>
                <a:tab pos="4876800" algn="l"/>
              </a:tabLst>
            </a:pPr>
            <a:r>
              <a:rPr spc="-5" dirty="0"/>
              <a:t>Feministická</a:t>
            </a:r>
            <a:r>
              <a:rPr spc="10" dirty="0"/>
              <a:t> </a:t>
            </a:r>
            <a:r>
              <a:rPr dirty="0"/>
              <a:t>kritika	</a:t>
            </a:r>
            <a:r>
              <a:rPr spc="-5" dirty="0"/>
              <a:t>tradičného</a:t>
            </a:r>
          </a:p>
          <a:p>
            <a:pPr marR="140335" algn="ctr">
              <a:lnSpc>
                <a:spcPts val="5100"/>
              </a:lnSpc>
            </a:pPr>
            <a:r>
              <a:rPr spc="-5" dirty="0"/>
              <a:t>"rozumu"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71500" y="1831340"/>
            <a:ext cx="131445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200" dirty="0">
                <a:latin typeface="Calibri"/>
                <a:cs typeface="Calibri"/>
              </a:rPr>
              <a:t>●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98830" y="1619758"/>
            <a:ext cx="8448040" cy="56007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00" marR="17780">
              <a:lnSpc>
                <a:spcPct val="130900"/>
              </a:lnSpc>
              <a:spcBef>
                <a:spcPts val="95"/>
              </a:spcBef>
              <a:tabLst>
                <a:tab pos="1831339" algn="l"/>
                <a:tab pos="3352800" algn="l"/>
                <a:tab pos="3854450" algn="l"/>
              </a:tabLst>
            </a:pPr>
            <a:r>
              <a:rPr sz="2350" spc="5" dirty="0">
                <a:latin typeface="Arial"/>
                <a:cs typeface="Arial"/>
              </a:rPr>
              <a:t>redukovanie	racionality	na	účelovo-inštrumentálnu racionalitu </a:t>
            </a:r>
            <a:r>
              <a:rPr sz="2350" spc="-640" dirty="0">
                <a:latin typeface="Arial"/>
                <a:cs typeface="Arial"/>
              </a:rPr>
              <a:t> </a:t>
            </a:r>
            <a:r>
              <a:rPr sz="2350" spc="5" dirty="0">
                <a:latin typeface="Arial"/>
                <a:cs typeface="Arial"/>
              </a:rPr>
              <a:t>dualizmus </a:t>
            </a:r>
            <a:r>
              <a:rPr sz="2350" dirty="0">
                <a:latin typeface="Arial"/>
                <a:cs typeface="Arial"/>
              </a:rPr>
              <a:t>subjektivity </a:t>
            </a:r>
            <a:r>
              <a:rPr sz="2350" spc="10" dirty="0">
                <a:latin typeface="Arial"/>
                <a:cs typeface="Arial"/>
              </a:rPr>
              <a:t>a</a:t>
            </a:r>
            <a:r>
              <a:rPr sz="2350" dirty="0">
                <a:latin typeface="Arial"/>
                <a:cs typeface="Arial"/>
              </a:rPr>
              <a:t> objektivity</a:t>
            </a:r>
            <a:endParaRPr sz="2350">
              <a:latin typeface="Arial"/>
              <a:cs typeface="Arial"/>
            </a:endParaRPr>
          </a:p>
          <a:p>
            <a:pPr marL="25400" marR="3497579">
              <a:lnSpc>
                <a:spcPts val="3690"/>
              </a:lnSpc>
              <a:spcBef>
                <a:spcPts val="265"/>
              </a:spcBef>
              <a:tabLst>
                <a:tab pos="2048510" algn="l"/>
                <a:tab pos="3821429" algn="l"/>
              </a:tabLst>
            </a:pPr>
            <a:r>
              <a:rPr sz="2350" spc="5" dirty="0">
                <a:latin typeface="Arial"/>
                <a:cs typeface="Arial"/>
              </a:rPr>
              <a:t>čistej objektivity poznania </a:t>
            </a:r>
            <a:r>
              <a:rPr sz="2350" spc="10" dirty="0">
                <a:latin typeface="Arial"/>
                <a:cs typeface="Arial"/>
              </a:rPr>
              <a:t> </a:t>
            </a:r>
            <a:r>
              <a:rPr sz="2350" spc="5" dirty="0">
                <a:latin typeface="Arial"/>
                <a:cs typeface="Arial"/>
              </a:rPr>
              <a:t>a</a:t>
            </a:r>
            <a:r>
              <a:rPr sz="2350" dirty="0">
                <a:latin typeface="Arial"/>
                <a:cs typeface="Arial"/>
              </a:rPr>
              <a:t>b</a:t>
            </a:r>
            <a:r>
              <a:rPr sz="2350" spc="10" dirty="0">
                <a:latin typeface="Arial"/>
                <a:cs typeface="Arial"/>
              </a:rPr>
              <a:t>s</a:t>
            </a:r>
            <a:r>
              <a:rPr sz="2350" spc="5" dirty="0">
                <a:latin typeface="Arial"/>
                <a:cs typeface="Arial"/>
              </a:rPr>
              <a:t>o</a:t>
            </a:r>
            <a:r>
              <a:rPr sz="2350" dirty="0">
                <a:latin typeface="Arial"/>
                <a:cs typeface="Arial"/>
              </a:rPr>
              <a:t>lútno</a:t>
            </a:r>
            <a:r>
              <a:rPr sz="2350" spc="10" dirty="0">
                <a:latin typeface="Arial"/>
                <a:cs typeface="Arial"/>
              </a:rPr>
              <a:t>s</a:t>
            </a:r>
            <a:r>
              <a:rPr sz="2350" dirty="0">
                <a:latin typeface="Arial"/>
                <a:cs typeface="Arial"/>
              </a:rPr>
              <a:t>ti </a:t>
            </a:r>
            <a:r>
              <a:rPr sz="2350" spc="10" dirty="0">
                <a:latin typeface="Arial"/>
                <a:cs typeface="Arial"/>
              </a:rPr>
              <a:t>a</a:t>
            </a:r>
            <a:r>
              <a:rPr sz="2350" dirty="0">
                <a:latin typeface="Arial"/>
                <a:cs typeface="Arial"/>
              </a:rPr>
              <a:t>	</a:t>
            </a:r>
            <a:r>
              <a:rPr sz="2350" spc="5" dirty="0">
                <a:latin typeface="Arial"/>
                <a:cs typeface="Arial"/>
              </a:rPr>
              <a:t>un</a:t>
            </a:r>
            <a:r>
              <a:rPr sz="2350" dirty="0">
                <a:latin typeface="Arial"/>
                <a:cs typeface="Arial"/>
              </a:rPr>
              <a:t>iver</a:t>
            </a:r>
            <a:r>
              <a:rPr sz="2350" spc="10" dirty="0">
                <a:latin typeface="Arial"/>
                <a:cs typeface="Arial"/>
              </a:rPr>
              <a:t>z</a:t>
            </a:r>
            <a:r>
              <a:rPr sz="2350" spc="5" dirty="0">
                <a:latin typeface="Arial"/>
                <a:cs typeface="Arial"/>
              </a:rPr>
              <a:t>á</a:t>
            </a:r>
            <a:r>
              <a:rPr sz="2350" dirty="0">
                <a:latin typeface="Arial"/>
                <a:cs typeface="Arial"/>
              </a:rPr>
              <a:t>l</a:t>
            </a:r>
            <a:r>
              <a:rPr sz="2350" spc="5" dirty="0">
                <a:latin typeface="Arial"/>
                <a:cs typeface="Arial"/>
              </a:rPr>
              <a:t>ne</a:t>
            </a:r>
            <a:r>
              <a:rPr sz="2350" dirty="0">
                <a:latin typeface="Arial"/>
                <a:cs typeface="Arial"/>
              </a:rPr>
              <a:t>j	</a:t>
            </a:r>
            <a:r>
              <a:rPr sz="2350" spc="5" dirty="0">
                <a:latin typeface="Arial"/>
                <a:cs typeface="Arial"/>
              </a:rPr>
              <a:t>p</a:t>
            </a:r>
            <a:r>
              <a:rPr sz="2350" dirty="0">
                <a:latin typeface="Arial"/>
                <a:cs typeface="Arial"/>
              </a:rPr>
              <a:t>latno</a:t>
            </a:r>
            <a:r>
              <a:rPr sz="2350" spc="10" dirty="0">
                <a:latin typeface="Arial"/>
                <a:cs typeface="Arial"/>
              </a:rPr>
              <a:t>s</a:t>
            </a:r>
            <a:r>
              <a:rPr sz="2350" spc="-5" dirty="0">
                <a:latin typeface="Arial"/>
                <a:cs typeface="Arial"/>
              </a:rPr>
              <a:t>t</a:t>
            </a:r>
            <a:r>
              <a:rPr sz="2350" dirty="0">
                <a:latin typeface="Arial"/>
                <a:cs typeface="Arial"/>
              </a:rPr>
              <a:t>i</a:t>
            </a:r>
            <a:endParaRPr sz="2350">
              <a:latin typeface="Arial"/>
              <a:cs typeface="Arial"/>
            </a:endParaRPr>
          </a:p>
          <a:p>
            <a:pPr marL="25400" marR="1541145">
              <a:lnSpc>
                <a:spcPts val="3690"/>
              </a:lnSpc>
            </a:pPr>
            <a:r>
              <a:rPr sz="2350" spc="5" dirty="0">
                <a:latin typeface="Arial"/>
                <a:cs typeface="Arial"/>
              </a:rPr>
              <a:t>poznanie </a:t>
            </a:r>
            <a:r>
              <a:rPr sz="2350" spc="10" dirty="0">
                <a:latin typeface="Arial"/>
                <a:cs typeface="Arial"/>
              </a:rPr>
              <a:t>sa </a:t>
            </a:r>
            <a:r>
              <a:rPr sz="2350" spc="5" dirty="0">
                <a:latin typeface="Arial"/>
                <a:cs typeface="Arial"/>
              </a:rPr>
              <a:t>vytrhlo </a:t>
            </a:r>
            <a:r>
              <a:rPr sz="2350" spc="10" dirty="0">
                <a:latin typeface="Arial"/>
                <a:cs typeface="Arial"/>
              </a:rPr>
              <a:t>z </a:t>
            </a:r>
            <a:r>
              <a:rPr sz="2350" spc="5" dirty="0">
                <a:latin typeface="Arial"/>
                <a:cs typeface="Arial"/>
              </a:rPr>
              <a:t>telesnej </a:t>
            </a:r>
            <a:r>
              <a:rPr sz="2350" spc="10" dirty="0">
                <a:latin typeface="Arial"/>
                <a:cs typeface="Arial"/>
              </a:rPr>
              <a:t>a </a:t>
            </a:r>
            <a:r>
              <a:rPr sz="2350" dirty="0">
                <a:latin typeface="Arial"/>
                <a:cs typeface="Arial"/>
              </a:rPr>
              <a:t>emotívnej </a:t>
            </a:r>
            <a:r>
              <a:rPr sz="2350" spc="5" dirty="0">
                <a:latin typeface="Arial"/>
                <a:cs typeface="Arial"/>
              </a:rPr>
              <a:t>základne </a:t>
            </a:r>
            <a:r>
              <a:rPr sz="2350" spc="-640" dirty="0">
                <a:latin typeface="Arial"/>
                <a:cs typeface="Arial"/>
              </a:rPr>
              <a:t> </a:t>
            </a:r>
            <a:r>
              <a:rPr sz="2350" spc="5" dirty="0">
                <a:latin typeface="Arial"/>
                <a:cs typeface="Arial"/>
              </a:rPr>
              <a:t>spôsob</a:t>
            </a:r>
            <a:r>
              <a:rPr sz="2350" spc="-5" dirty="0">
                <a:latin typeface="Arial"/>
                <a:cs typeface="Arial"/>
              </a:rPr>
              <a:t> </a:t>
            </a:r>
            <a:r>
              <a:rPr sz="2350" spc="5" dirty="0">
                <a:latin typeface="Arial"/>
                <a:cs typeface="Arial"/>
              </a:rPr>
              <a:t>tradičnej rodovej</a:t>
            </a:r>
            <a:r>
              <a:rPr sz="2350" spc="-5" dirty="0">
                <a:latin typeface="Arial"/>
                <a:cs typeface="Arial"/>
              </a:rPr>
              <a:t> </a:t>
            </a:r>
            <a:r>
              <a:rPr sz="2350" spc="5" dirty="0">
                <a:latin typeface="Arial"/>
                <a:cs typeface="Arial"/>
              </a:rPr>
              <a:t>"deľby"</a:t>
            </a:r>
            <a:r>
              <a:rPr sz="2350" spc="-10" dirty="0">
                <a:latin typeface="Arial"/>
                <a:cs typeface="Arial"/>
              </a:rPr>
              <a:t> </a:t>
            </a:r>
            <a:r>
              <a:rPr sz="2350" spc="5" dirty="0">
                <a:latin typeface="Arial"/>
                <a:cs typeface="Arial"/>
              </a:rPr>
              <a:t>rozumu;</a:t>
            </a:r>
            <a:endParaRPr sz="2350">
              <a:latin typeface="Arial"/>
              <a:cs typeface="Arial"/>
            </a:endParaRPr>
          </a:p>
          <a:p>
            <a:pPr marL="344170" indent="-240665">
              <a:lnSpc>
                <a:spcPct val="100000"/>
              </a:lnSpc>
              <a:spcBef>
                <a:spcPts val="635"/>
              </a:spcBef>
              <a:buSzPct val="75609"/>
              <a:buFont typeface="Calibri"/>
              <a:buChar char="–"/>
              <a:tabLst>
                <a:tab pos="343535" algn="l"/>
                <a:tab pos="344170" algn="l"/>
              </a:tabLst>
            </a:pPr>
            <a:r>
              <a:rPr sz="2050" spc="5" dirty="0">
                <a:latin typeface="Arial"/>
                <a:cs typeface="Arial"/>
              </a:rPr>
              <a:t>totožnosť</a:t>
            </a:r>
            <a:r>
              <a:rPr sz="2050" spc="-10" dirty="0">
                <a:latin typeface="Arial"/>
                <a:cs typeface="Arial"/>
              </a:rPr>
              <a:t> </a:t>
            </a:r>
            <a:r>
              <a:rPr sz="2050" spc="5" dirty="0">
                <a:latin typeface="Arial"/>
                <a:cs typeface="Arial"/>
              </a:rPr>
              <a:t>ženy</a:t>
            </a:r>
            <a:r>
              <a:rPr sz="2050" spc="-5" dirty="0">
                <a:latin typeface="Arial"/>
                <a:cs typeface="Arial"/>
              </a:rPr>
              <a:t> </a:t>
            </a:r>
            <a:r>
              <a:rPr sz="2050" spc="10" dirty="0">
                <a:latin typeface="Arial"/>
                <a:cs typeface="Arial"/>
              </a:rPr>
              <a:t>s</a:t>
            </a:r>
            <a:r>
              <a:rPr sz="2050" spc="-5" dirty="0">
                <a:latin typeface="Arial"/>
                <a:cs typeface="Arial"/>
              </a:rPr>
              <a:t> </a:t>
            </a:r>
            <a:r>
              <a:rPr sz="2050" spc="5" dirty="0">
                <a:latin typeface="Arial"/>
                <a:cs typeface="Arial"/>
              </a:rPr>
              <a:t>prírodou,</a:t>
            </a:r>
            <a:r>
              <a:rPr sz="2050" spc="-10" dirty="0">
                <a:latin typeface="Arial"/>
                <a:cs typeface="Arial"/>
              </a:rPr>
              <a:t> </a:t>
            </a:r>
            <a:r>
              <a:rPr sz="2050" spc="10" dirty="0">
                <a:latin typeface="Arial"/>
                <a:cs typeface="Arial"/>
              </a:rPr>
              <a:t>s</a:t>
            </a:r>
            <a:r>
              <a:rPr sz="2050" spc="-5" dirty="0">
                <a:latin typeface="Arial"/>
                <a:cs typeface="Arial"/>
              </a:rPr>
              <a:t> </a:t>
            </a:r>
            <a:r>
              <a:rPr sz="2050" spc="5" dirty="0">
                <a:latin typeface="Arial"/>
                <a:cs typeface="Arial"/>
              </a:rPr>
              <a:t>telesnosťou,</a:t>
            </a:r>
            <a:r>
              <a:rPr sz="2050" spc="-5" dirty="0">
                <a:latin typeface="Arial"/>
                <a:cs typeface="Arial"/>
              </a:rPr>
              <a:t> </a:t>
            </a:r>
            <a:r>
              <a:rPr sz="2050" spc="5" dirty="0">
                <a:latin typeface="Arial"/>
                <a:cs typeface="Arial"/>
              </a:rPr>
              <a:t>zmyslovosťou</a:t>
            </a:r>
            <a:endParaRPr sz="2050">
              <a:latin typeface="Arial"/>
              <a:cs typeface="Arial"/>
            </a:endParaRPr>
          </a:p>
          <a:p>
            <a:pPr marL="343535" marR="215265" indent="-240029">
              <a:lnSpc>
                <a:spcPts val="2300"/>
              </a:lnSpc>
              <a:spcBef>
                <a:spcPts val="900"/>
              </a:spcBef>
              <a:buSzPct val="75609"/>
              <a:buFont typeface="Calibri"/>
              <a:buChar char="–"/>
              <a:tabLst>
                <a:tab pos="343535" algn="l"/>
                <a:tab pos="344170" algn="l"/>
                <a:tab pos="2108835" algn="l"/>
                <a:tab pos="3453129" algn="l"/>
                <a:tab pos="4312920" algn="l"/>
              </a:tabLst>
            </a:pPr>
            <a:r>
              <a:rPr sz="2050" spc="5" dirty="0">
                <a:latin typeface="Arial"/>
                <a:cs typeface="Arial"/>
              </a:rPr>
              <a:t>sú</a:t>
            </a:r>
            <a:r>
              <a:rPr sz="2050" spc="20" dirty="0">
                <a:latin typeface="Arial"/>
                <a:cs typeface="Arial"/>
              </a:rPr>
              <a:t> </a:t>
            </a:r>
            <a:r>
              <a:rPr sz="2050" dirty="0">
                <a:latin typeface="Arial"/>
                <a:cs typeface="Arial"/>
              </a:rPr>
              <a:t>iracionálne	</a:t>
            </a:r>
            <a:r>
              <a:rPr sz="2050" spc="10" dirty="0">
                <a:latin typeface="Arial"/>
                <a:cs typeface="Arial"/>
              </a:rPr>
              <a:t>(obdarené	</a:t>
            </a:r>
            <a:r>
              <a:rPr sz="2050" spc="5" dirty="0">
                <a:latin typeface="Arial"/>
                <a:cs typeface="Arial"/>
              </a:rPr>
              <a:t>najmä	</a:t>
            </a:r>
            <a:r>
              <a:rPr sz="2050" dirty="0">
                <a:latin typeface="Arial"/>
                <a:cs typeface="Arial"/>
              </a:rPr>
              <a:t>citom) </a:t>
            </a:r>
            <a:r>
              <a:rPr sz="2050" spc="10" dirty="0">
                <a:latin typeface="Arial"/>
                <a:cs typeface="Arial"/>
              </a:rPr>
              <a:t>– </a:t>
            </a:r>
            <a:r>
              <a:rPr sz="2050" spc="5" dirty="0">
                <a:latin typeface="Arial"/>
                <a:cs typeface="Arial"/>
              </a:rPr>
              <a:t>vyplýva degradovanie </a:t>
            </a:r>
            <a:r>
              <a:rPr sz="2050" spc="10" dirty="0">
                <a:latin typeface="Arial"/>
                <a:cs typeface="Arial"/>
              </a:rPr>
              <a:t>na </a:t>
            </a:r>
            <a:r>
              <a:rPr sz="2050" spc="-555" dirty="0">
                <a:latin typeface="Arial"/>
                <a:cs typeface="Arial"/>
              </a:rPr>
              <a:t> </a:t>
            </a:r>
            <a:r>
              <a:rPr sz="2050" spc="5" dirty="0">
                <a:latin typeface="Arial"/>
                <a:cs typeface="Arial"/>
              </a:rPr>
              <a:t>menej</a:t>
            </a:r>
            <a:r>
              <a:rPr sz="2050" spc="-10" dirty="0">
                <a:latin typeface="Arial"/>
                <a:cs typeface="Arial"/>
              </a:rPr>
              <a:t> </a:t>
            </a:r>
            <a:r>
              <a:rPr sz="2050" spc="5" dirty="0">
                <a:latin typeface="Arial"/>
                <a:cs typeface="Arial"/>
              </a:rPr>
              <a:t>hodnotnú</a:t>
            </a:r>
            <a:endParaRPr sz="2050">
              <a:latin typeface="Arial"/>
              <a:cs typeface="Arial"/>
            </a:endParaRPr>
          </a:p>
          <a:p>
            <a:pPr marL="344170" indent="-240665">
              <a:lnSpc>
                <a:spcPct val="100000"/>
              </a:lnSpc>
              <a:spcBef>
                <a:spcPts val="640"/>
              </a:spcBef>
              <a:buSzPct val="75609"/>
              <a:buFont typeface="Calibri"/>
              <a:buChar char="–"/>
              <a:tabLst>
                <a:tab pos="343535" algn="l"/>
                <a:tab pos="344170" algn="l"/>
                <a:tab pos="1043305" algn="l"/>
                <a:tab pos="1466850" algn="l"/>
                <a:tab pos="2078989" algn="l"/>
                <a:tab pos="2983230" algn="l"/>
                <a:tab pos="4339590" algn="l"/>
                <a:tab pos="5683885" algn="l"/>
              </a:tabLst>
            </a:pPr>
            <a:r>
              <a:rPr sz="2050" spc="5" dirty="0">
                <a:latin typeface="Arial"/>
                <a:cs typeface="Arial"/>
              </a:rPr>
              <a:t>muži	sú	viac	</a:t>
            </a:r>
            <a:r>
              <a:rPr sz="2050" dirty="0">
                <a:latin typeface="Arial"/>
                <a:cs typeface="Arial"/>
              </a:rPr>
              <a:t>bytosti	racionálne	</a:t>
            </a:r>
            <a:r>
              <a:rPr sz="2050" spc="10" dirty="0">
                <a:latin typeface="Arial"/>
                <a:cs typeface="Arial"/>
              </a:rPr>
              <a:t>(obdarené	</a:t>
            </a:r>
            <a:r>
              <a:rPr sz="2050" spc="5" dirty="0">
                <a:latin typeface="Arial"/>
                <a:cs typeface="Arial"/>
              </a:rPr>
              <a:t>rozumom)</a:t>
            </a:r>
            <a:endParaRPr sz="205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650"/>
              </a:spcBef>
            </a:pPr>
            <a:r>
              <a:rPr sz="2350" dirty="0">
                <a:latin typeface="Arial"/>
                <a:cs typeface="Arial"/>
              </a:rPr>
              <a:t>Brigitte</a:t>
            </a:r>
            <a:r>
              <a:rPr sz="2350" spc="-35" dirty="0">
                <a:latin typeface="Arial"/>
                <a:cs typeface="Arial"/>
              </a:rPr>
              <a:t> </a:t>
            </a:r>
            <a:r>
              <a:rPr sz="2350" dirty="0">
                <a:latin typeface="Arial"/>
                <a:cs typeface="Arial"/>
              </a:rPr>
              <a:t>Weisshaupt</a:t>
            </a:r>
            <a:endParaRPr sz="2350">
              <a:latin typeface="Arial"/>
              <a:cs typeface="Arial"/>
            </a:endParaRPr>
          </a:p>
          <a:p>
            <a:pPr marL="25400" marR="266700">
              <a:lnSpc>
                <a:spcPts val="2640"/>
              </a:lnSpc>
              <a:spcBef>
                <a:spcPts val="1105"/>
              </a:spcBef>
              <a:tabLst>
                <a:tab pos="5291455" algn="l"/>
                <a:tab pos="6360160" algn="l"/>
                <a:tab pos="7012305" algn="l"/>
              </a:tabLst>
            </a:pPr>
            <a:r>
              <a:rPr sz="2350" spc="5" dirty="0">
                <a:latin typeface="Arial"/>
                <a:cs typeface="Arial"/>
              </a:rPr>
              <a:t>s</a:t>
            </a:r>
            <a:r>
              <a:rPr sz="2350" dirty="0">
                <a:latin typeface="Arial"/>
                <a:cs typeface="Arial"/>
              </a:rPr>
              <a:t>ituá</a:t>
            </a:r>
            <a:r>
              <a:rPr sz="2350" spc="5" dirty="0">
                <a:latin typeface="Arial"/>
                <a:cs typeface="Arial"/>
              </a:rPr>
              <a:t>cia</a:t>
            </a:r>
            <a:r>
              <a:rPr sz="2350" dirty="0">
                <a:latin typeface="Arial"/>
                <a:cs typeface="Arial"/>
              </a:rPr>
              <a:t> </a:t>
            </a:r>
            <a:r>
              <a:rPr sz="2350" spc="10" dirty="0">
                <a:latin typeface="Arial"/>
                <a:cs typeface="Arial"/>
              </a:rPr>
              <a:t>ž</a:t>
            </a:r>
            <a:r>
              <a:rPr sz="2350" spc="5" dirty="0">
                <a:latin typeface="Arial"/>
                <a:cs typeface="Arial"/>
              </a:rPr>
              <a:t>en</a:t>
            </a:r>
            <a:r>
              <a:rPr sz="2350" dirty="0">
                <a:latin typeface="Arial"/>
                <a:cs typeface="Arial"/>
              </a:rPr>
              <a:t>s</a:t>
            </a:r>
            <a:r>
              <a:rPr sz="2350" spc="10" dirty="0">
                <a:latin typeface="Arial"/>
                <a:cs typeface="Arial"/>
              </a:rPr>
              <a:t>k</a:t>
            </a:r>
            <a:r>
              <a:rPr sz="2350" spc="5" dirty="0">
                <a:latin typeface="Arial"/>
                <a:cs typeface="Arial"/>
              </a:rPr>
              <a:t>éh</a:t>
            </a:r>
            <a:r>
              <a:rPr sz="2350" spc="10" dirty="0">
                <a:latin typeface="Arial"/>
                <a:cs typeface="Arial"/>
              </a:rPr>
              <a:t>o</a:t>
            </a:r>
            <a:r>
              <a:rPr sz="2350" dirty="0">
                <a:latin typeface="Arial"/>
                <a:cs typeface="Arial"/>
              </a:rPr>
              <a:t> </a:t>
            </a:r>
            <a:r>
              <a:rPr sz="2350" spc="5" dirty="0">
                <a:latin typeface="Arial"/>
                <a:cs typeface="Arial"/>
              </a:rPr>
              <a:t>rozum</a:t>
            </a:r>
            <a:r>
              <a:rPr sz="2350" spc="10" dirty="0">
                <a:latin typeface="Arial"/>
                <a:cs typeface="Arial"/>
              </a:rPr>
              <a:t>u</a:t>
            </a:r>
            <a:r>
              <a:rPr sz="2350" dirty="0">
                <a:latin typeface="Arial"/>
                <a:cs typeface="Arial"/>
              </a:rPr>
              <a:t> </a:t>
            </a:r>
            <a:r>
              <a:rPr sz="2350" spc="10" dirty="0">
                <a:latin typeface="Arial"/>
                <a:cs typeface="Arial"/>
              </a:rPr>
              <a:t>v</a:t>
            </a:r>
            <a:r>
              <a:rPr sz="2350" spc="5" dirty="0">
                <a:latin typeface="Arial"/>
                <a:cs typeface="Arial"/>
              </a:rPr>
              <a:t> európ</a:t>
            </a:r>
            <a:r>
              <a:rPr sz="2350" spc="10" dirty="0">
                <a:latin typeface="Arial"/>
                <a:cs typeface="Arial"/>
              </a:rPr>
              <a:t>sk</a:t>
            </a:r>
            <a:r>
              <a:rPr sz="2350" dirty="0">
                <a:latin typeface="Arial"/>
                <a:cs typeface="Arial"/>
              </a:rPr>
              <a:t>ej	</a:t>
            </a:r>
            <a:r>
              <a:rPr sz="2350" spc="10" dirty="0">
                <a:latin typeface="Arial"/>
                <a:cs typeface="Arial"/>
              </a:rPr>
              <a:t>k</a:t>
            </a:r>
            <a:r>
              <a:rPr sz="2350" spc="5" dirty="0">
                <a:latin typeface="Arial"/>
                <a:cs typeface="Arial"/>
              </a:rPr>
              <a:t>u</a:t>
            </a:r>
            <a:r>
              <a:rPr sz="2350" dirty="0">
                <a:latin typeface="Arial"/>
                <a:cs typeface="Arial"/>
              </a:rPr>
              <a:t>ltúr</a:t>
            </a:r>
            <a:r>
              <a:rPr sz="2350" spc="10" dirty="0">
                <a:latin typeface="Arial"/>
                <a:cs typeface="Arial"/>
              </a:rPr>
              <a:t>e</a:t>
            </a:r>
            <a:r>
              <a:rPr sz="2350" dirty="0">
                <a:latin typeface="Arial"/>
                <a:cs typeface="Arial"/>
              </a:rPr>
              <a:t>	</a:t>
            </a:r>
            <a:r>
              <a:rPr sz="2350" spc="5" dirty="0">
                <a:latin typeface="Arial"/>
                <a:cs typeface="Arial"/>
              </a:rPr>
              <a:t>a</a:t>
            </a:r>
            <a:r>
              <a:rPr sz="2350" spc="10" dirty="0">
                <a:latin typeface="Arial"/>
                <a:cs typeface="Arial"/>
              </a:rPr>
              <a:t>ko</a:t>
            </a:r>
            <a:r>
              <a:rPr sz="2350" dirty="0">
                <a:latin typeface="Arial"/>
                <a:cs typeface="Arial"/>
              </a:rPr>
              <a:t>	"ti</a:t>
            </a:r>
            <a:r>
              <a:rPr sz="2350" spc="5" dirty="0">
                <a:latin typeface="Arial"/>
                <a:cs typeface="Arial"/>
              </a:rPr>
              <a:t>eňo</a:t>
            </a:r>
            <a:r>
              <a:rPr sz="2350" spc="10" dirty="0">
                <a:latin typeface="Arial"/>
                <a:cs typeface="Arial"/>
              </a:rPr>
              <a:t>v</a:t>
            </a:r>
            <a:r>
              <a:rPr sz="2350" dirty="0">
                <a:latin typeface="Arial"/>
                <a:cs typeface="Arial"/>
              </a:rPr>
              <a:t>á,  temná</a:t>
            </a:r>
            <a:r>
              <a:rPr sz="2350" spc="-5" dirty="0">
                <a:latin typeface="Arial"/>
                <a:cs typeface="Arial"/>
              </a:rPr>
              <a:t> </a:t>
            </a:r>
            <a:r>
              <a:rPr sz="2350" spc="5" dirty="0">
                <a:latin typeface="Arial"/>
                <a:cs typeface="Arial"/>
              </a:rPr>
              <a:t>ríša“</a:t>
            </a:r>
            <a:endParaRPr sz="23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71500" y="2299970"/>
            <a:ext cx="131445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200" dirty="0">
                <a:latin typeface="Calibri"/>
                <a:cs typeface="Calibri"/>
              </a:rPr>
              <a:t>●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71500" y="2768600"/>
            <a:ext cx="131445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200" dirty="0">
                <a:latin typeface="Calibri"/>
                <a:cs typeface="Calibri"/>
              </a:rPr>
              <a:t>●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71500" y="3237229"/>
            <a:ext cx="131445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200" dirty="0">
                <a:latin typeface="Calibri"/>
                <a:cs typeface="Calibri"/>
              </a:rPr>
              <a:t>●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71500" y="3705859"/>
            <a:ext cx="131445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200" dirty="0">
                <a:latin typeface="Calibri"/>
                <a:cs typeface="Calibri"/>
              </a:rPr>
              <a:t>●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71500" y="4174490"/>
            <a:ext cx="131445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200" dirty="0">
                <a:latin typeface="Calibri"/>
                <a:cs typeface="Calibri"/>
              </a:rPr>
              <a:t>●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71500" y="6602730"/>
            <a:ext cx="131445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200" dirty="0">
                <a:latin typeface="Calibri"/>
                <a:cs typeface="Calibri"/>
              </a:rPr>
              <a:t>●</a:t>
            </a:r>
            <a:endParaRPr sz="10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58519" y="553720"/>
            <a:ext cx="834326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Návrhy</a:t>
            </a:r>
            <a:r>
              <a:rPr spc="-20" dirty="0"/>
              <a:t> </a:t>
            </a:r>
            <a:r>
              <a:rPr spc="-5" dirty="0"/>
              <a:t>feminizmu</a:t>
            </a:r>
            <a:r>
              <a:rPr spc="-25" dirty="0"/>
              <a:t> </a:t>
            </a:r>
            <a:r>
              <a:rPr dirty="0"/>
              <a:t>v</a:t>
            </a:r>
            <a:r>
              <a:rPr spc="-20" dirty="0"/>
              <a:t> </a:t>
            </a:r>
            <a:r>
              <a:rPr spc="-5" dirty="0"/>
              <a:t>epistemológii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72769" y="1831340"/>
            <a:ext cx="13589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200" dirty="0">
                <a:latin typeface="Calibri"/>
                <a:cs typeface="Calibri"/>
              </a:rPr>
              <a:t>●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19150" y="1728469"/>
            <a:ext cx="8700770" cy="2190750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12700" marR="5080">
              <a:lnSpc>
                <a:spcPts val="2720"/>
              </a:lnSpc>
              <a:spcBef>
                <a:spcPts val="355"/>
              </a:spcBef>
              <a:tabLst>
                <a:tab pos="7931784" algn="l"/>
              </a:tabLst>
            </a:pPr>
            <a:r>
              <a:rPr sz="2400" spc="15" dirty="0">
                <a:latin typeface="Arial"/>
                <a:cs typeface="Arial"/>
              </a:rPr>
              <a:t>ro</a:t>
            </a:r>
            <a:r>
              <a:rPr sz="2400" spc="10" dirty="0">
                <a:latin typeface="Arial"/>
                <a:cs typeface="Arial"/>
              </a:rPr>
              <a:t>zšíriť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15" dirty="0">
                <a:latin typeface="Arial"/>
                <a:cs typeface="Arial"/>
              </a:rPr>
              <a:t>k</a:t>
            </a:r>
            <a:r>
              <a:rPr sz="2400" spc="20" dirty="0">
                <a:latin typeface="Arial"/>
                <a:cs typeface="Arial"/>
              </a:rPr>
              <a:t>o</a:t>
            </a:r>
            <a:r>
              <a:rPr sz="2400" spc="10" dirty="0">
                <a:latin typeface="Arial"/>
                <a:cs typeface="Arial"/>
              </a:rPr>
              <a:t>n</a:t>
            </a:r>
            <a:r>
              <a:rPr sz="2400" spc="15" dirty="0">
                <a:latin typeface="Arial"/>
                <a:cs typeface="Arial"/>
              </a:rPr>
              <a:t>c</a:t>
            </a:r>
            <a:r>
              <a:rPr sz="2400" spc="20" dirty="0">
                <a:latin typeface="Arial"/>
                <a:cs typeface="Arial"/>
              </a:rPr>
              <a:t>ep</a:t>
            </a:r>
            <a:r>
              <a:rPr sz="2400" spc="15" dirty="0">
                <a:latin typeface="Arial"/>
                <a:cs typeface="Arial"/>
              </a:rPr>
              <a:t>c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15" dirty="0">
                <a:latin typeface="Arial"/>
                <a:cs typeface="Arial"/>
              </a:rPr>
              <a:t>u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15" dirty="0">
                <a:latin typeface="Arial"/>
                <a:cs typeface="Arial"/>
              </a:rPr>
              <a:t>r</a:t>
            </a:r>
            <a:r>
              <a:rPr sz="2400" spc="10" dirty="0">
                <a:latin typeface="Arial"/>
                <a:cs typeface="Arial"/>
              </a:rPr>
              <a:t>a</a:t>
            </a:r>
            <a:r>
              <a:rPr sz="2400" spc="25" dirty="0">
                <a:latin typeface="Arial"/>
                <a:cs typeface="Arial"/>
              </a:rPr>
              <a:t>c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spc="20" dirty="0">
                <a:latin typeface="Arial"/>
                <a:cs typeface="Arial"/>
              </a:rPr>
              <a:t>ona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spc="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15" dirty="0">
                <a:latin typeface="Arial"/>
                <a:cs typeface="Arial"/>
              </a:rPr>
              <a:t>y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15" dirty="0">
                <a:latin typeface="Arial"/>
                <a:cs typeface="Arial"/>
              </a:rPr>
              <a:t>o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15" dirty="0">
                <a:latin typeface="Arial"/>
                <a:cs typeface="Arial"/>
              </a:rPr>
              <a:t>r</a:t>
            </a:r>
            <a:r>
              <a:rPr sz="2400" spc="10" dirty="0">
                <a:latin typeface="Arial"/>
                <a:cs typeface="Arial"/>
              </a:rPr>
              <a:t>a</a:t>
            </a:r>
            <a:r>
              <a:rPr sz="2400" spc="25" dirty="0">
                <a:latin typeface="Arial"/>
                <a:cs typeface="Arial"/>
              </a:rPr>
              <a:t>c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spc="20" dirty="0">
                <a:latin typeface="Arial"/>
                <a:cs typeface="Arial"/>
              </a:rPr>
              <a:t>ona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spc="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15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25" dirty="0">
                <a:latin typeface="Arial"/>
                <a:cs typeface="Arial"/>
              </a:rPr>
              <a:t>k</a:t>
            </a:r>
            <a:r>
              <a:rPr sz="2400" spc="10" dirty="0">
                <a:latin typeface="Arial"/>
                <a:cs typeface="Arial"/>
              </a:rPr>
              <a:t>o</a:t>
            </a:r>
            <a:r>
              <a:rPr sz="2400" spc="25" dirty="0">
                <a:latin typeface="Arial"/>
                <a:cs typeface="Arial"/>
              </a:rPr>
              <a:t>m</a:t>
            </a:r>
            <a:r>
              <a:rPr sz="2400" spc="20" dirty="0">
                <a:latin typeface="Arial"/>
                <a:cs typeface="Arial"/>
              </a:rPr>
              <a:t>u</a:t>
            </a:r>
            <a:r>
              <a:rPr sz="2400" spc="5" dirty="0">
                <a:latin typeface="Arial"/>
                <a:cs typeface="Arial"/>
              </a:rPr>
              <a:t>ni</a:t>
            </a:r>
            <a:r>
              <a:rPr sz="2400" spc="25" dirty="0">
                <a:latin typeface="Arial"/>
                <a:cs typeface="Arial"/>
              </a:rPr>
              <a:t>k</a:t>
            </a:r>
            <a:r>
              <a:rPr sz="2400" spc="10" dirty="0">
                <a:latin typeface="Arial"/>
                <a:cs typeface="Arial"/>
              </a:rPr>
              <a:t>a</a:t>
            </a:r>
            <a:r>
              <a:rPr sz="2400" spc="5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í</a:t>
            </a:r>
            <a:r>
              <a:rPr sz="2400" spc="15" dirty="0">
                <a:latin typeface="Arial"/>
                <a:cs typeface="Arial"/>
              </a:rPr>
              <a:t>v</a:t>
            </a:r>
            <a:r>
              <a:rPr sz="2400" spc="20" dirty="0">
                <a:latin typeface="Arial"/>
                <a:cs typeface="Arial"/>
              </a:rPr>
              <a:t>n</a:t>
            </a:r>
            <a:r>
              <a:rPr sz="2400" spc="15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5" dirty="0">
                <a:latin typeface="Arial"/>
                <a:cs typeface="Arial"/>
              </a:rPr>
              <a:t>al</a:t>
            </a:r>
            <a:r>
              <a:rPr sz="2400" spc="20" dirty="0">
                <a:latin typeface="Arial"/>
                <a:cs typeface="Arial"/>
              </a:rPr>
              <a:t>e</a:t>
            </a:r>
            <a:r>
              <a:rPr sz="2400" spc="5" dirty="0">
                <a:latin typeface="Arial"/>
                <a:cs typeface="Arial"/>
              </a:rPr>
              <a:t>bo  </a:t>
            </a:r>
            <a:r>
              <a:rPr sz="2400" spc="15" dirty="0">
                <a:latin typeface="Arial"/>
                <a:cs typeface="Arial"/>
              </a:rPr>
              <a:t>emocionálnu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55"/>
              </a:spcBef>
            </a:pPr>
            <a:r>
              <a:rPr sz="2400" spc="10" dirty="0">
                <a:latin typeface="Arial"/>
                <a:cs typeface="Arial"/>
              </a:rPr>
              <a:t>rozvíjanie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10" dirty="0">
                <a:latin typeface="Arial"/>
                <a:cs typeface="Arial"/>
              </a:rPr>
              <a:t>mnohosti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spc="15" dirty="0">
                <a:latin typeface="Arial"/>
                <a:cs typeface="Arial"/>
              </a:rPr>
              <a:t>a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15" dirty="0">
                <a:latin typeface="Arial"/>
                <a:cs typeface="Arial"/>
              </a:rPr>
              <a:t>mnohorakosti</a:t>
            </a:r>
            <a:endParaRPr sz="2400">
              <a:latin typeface="Arial"/>
              <a:cs typeface="Arial"/>
            </a:endParaRPr>
          </a:p>
          <a:p>
            <a:pPr marL="12700" marR="1593850">
              <a:lnSpc>
                <a:spcPts val="3810"/>
              </a:lnSpc>
              <a:spcBef>
                <a:spcPts val="95"/>
              </a:spcBef>
            </a:pPr>
            <a:r>
              <a:rPr sz="2400" spc="10" dirty="0">
                <a:latin typeface="Arial"/>
                <a:cs typeface="Arial"/>
              </a:rPr>
              <a:t>nie nahradiť </a:t>
            </a:r>
            <a:r>
              <a:rPr sz="2400" spc="15" dirty="0">
                <a:latin typeface="Arial"/>
                <a:cs typeface="Arial"/>
              </a:rPr>
              <a:t>"mužskú" </a:t>
            </a:r>
            <a:r>
              <a:rPr sz="2400" spc="10" dirty="0">
                <a:latin typeface="Arial"/>
                <a:cs typeface="Arial"/>
              </a:rPr>
              <a:t>teóriu teóriou </a:t>
            </a:r>
            <a:r>
              <a:rPr sz="2400" spc="15" dirty="0">
                <a:latin typeface="Arial"/>
                <a:cs typeface="Arial"/>
              </a:rPr>
              <a:t>"ženskou" 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15" dirty="0">
                <a:latin typeface="Arial"/>
                <a:cs typeface="Arial"/>
              </a:rPr>
              <a:t>(nebezpečenstvo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10" dirty="0">
                <a:latin typeface="Arial"/>
                <a:cs typeface="Arial"/>
              </a:rPr>
              <a:t>esencializmu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15" dirty="0">
                <a:latin typeface="Arial"/>
                <a:cs typeface="Arial"/>
              </a:rPr>
              <a:t>a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15" dirty="0">
                <a:latin typeface="Arial"/>
                <a:cs typeface="Arial"/>
              </a:rPr>
              <a:t>novej </a:t>
            </a:r>
            <a:r>
              <a:rPr sz="2400" spc="10" dirty="0">
                <a:latin typeface="Arial"/>
                <a:cs typeface="Arial"/>
              </a:rPr>
              <a:t>dominancie)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72769" y="2660650"/>
            <a:ext cx="13589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200" dirty="0">
                <a:latin typeface="Calibri"/>
                <a:cs typeface="Calibri"/>
              </a:rPr>
              <a:t>●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72769" y="3143250"/>
            <a:ext cx="13589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200" dirty="0">
                <a:latin typeface="Calibri"/>
                <a:cs typeface="Calibri"/>
              </a:rPr>
              <a:t>●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93750" y="4358650"/>
            <a:ext cx="7675245" cy="1785620"/>
          </a:xfrm>
          <a:prstGeom prst="rect">
            <a:avLst/>
          </a:prstGeom>
        </p:spPr>
        <p:txBody>
          <a:bodyPr vert="horz" wrap="square" lIns="0" tIns="1460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50"/>
              </a:spcBef>
            </a:pPr>
            <a:r>
              <a:rPr sz="2400" spc="15" dirty="0">
                <a:latin typeface="Arial"/>
                <a:cs typeface="Arial"/>
              </a:rPr>
              <a:t>Heidemarie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10" dirty="0">
                <a:latin typeface="Arial"/>
                <a:cs typeface="Arial"/>
              </a:rPr>
              <a:t>Bennent: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15" dirty="0">
                <a:latin typeface="Arial"/>
                <a:cs typeface="Arial"/>
              </a:rPr>
              <a:t>pojem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15" dirty="0">
                <a:latin typeface="Arial"/>
                <a:cs typeface="Arial"/>
              </a:rPr>
              <a:t>"otvoreného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15" dirty="0">
                <a:latin typeface="Arial"/>
                <a:cs typeface="Arial"/>
              </a:rPr>
              <a:t>rozumu"</a:t>
            </a:r>
            <a:endParaRPr sz="2400">
              <a:latin typeface="Arial"/>
              <a:cs typeface="Arial"/>
            </a:endParaRPr>
          </a:p>
          <a:p>
            <a:pPr marL="367030" indent="-246379">
              <a:lnSpc>
                <a:spcPct val="100000"/>
              </a:lnSpc>
              <a:spcBef>
                <a:spcPts val="930"/>
              </a:spcBef>
              <a:buSzPct val="76190"/>
              <a:buFont typeface="Calibri"/>
              <a:buChar char="–"/>
              <a:tabLst>
                <a:tab pos="366395" algn="l"/>
                <a:tab pos="367030" algn="l"/>
              </a:tabLst>
            </a:pPr>
            <a:r>
              <a:rPr sz="2100" spc="5" dirty="0">
                <a:latin typeface="Arial"/>
                <a:cs typeface="Arial"/>
              </a:rPr>
              <a:t>dostatočne</a:t>
            </a:r>
            <a:r>
              <a:rPr sz="2100" spc="-10" dirty="0">
                <a:latin typeface="Arial"/>
                <a:cs typeface="Arial"/>
              </a:rPr>
              <a:t> </a:t>
            </a:r>
            <a:r>
              <a:rPr sz="2100" spc="10" dirty="0">
                <a:latin typeface="Arial"/>
                <a:cs typeface="Arial"/>
              </a:rPr>
              <a:t>pružný</a:t>
            </a:r>
            <a:r>
              <a:rPr sz="2100" dirty="0">
                <a:latin typeface="Arial"/>
                <a:cs typeface="Arial"/>
              </a:rPr>
              <a:t> </a:t>
            </a:r>
            <a:r>
              <a:rPr sz="2100" spc="10" dirty="0">
                <a:latin typeface="Arial"/>
                <a:cs typeface="Arial"/>
              </a:rPr>
              <a:t>na</a:t>
            </a:r>
            <a:r>
              <a:rPr sz="2100" spc="5" dirty="0">
                <a:latin typeface="Arial"/>
                <a:cs typeface="Arial"/>
              </a:rPr>
              <a:t> zohľadnenie</a:t>
            </a:r>
            <a:r>
              <a:rPr sz="2100" spc="-5" dirty="0">
                <a:latin typeface="Arial"/>
                <a:cs typeface="Arial"/>
              </a:rPr>
              <a:t> </a:t>
            </a:r>
            <a:r>
              <a:rPr sz="2100" spc="5" dirty="0">
                <a:latin typeface="Arial"/>
                <a:cs typeface="Arial"/>
              </a:rPr>
              <a:t>zmyslovosti </a:t>
            </a:r>
            <a:r>
              <a:rPr sz="2100" spc="15" dirty="0">
                <a:latin typeface="Arial"/>
                <a:cs typeface="Arial"/>
              </a:rPr>
              <a:t>a</a:t>
            </a:r>
            <a:r>
              <a:rPr sz="2100" spc="-5" dirty="0">
                <a:latin typeface="Arial"/>
                <a:cs typeface="Arial"/>
              </a:rPr>
              <a:t> </a:t>
            </a:r>
            <a:r>
              <a:rPr sz="2100" spc="5" dirty="0">
                <a:latin typeface="Arial"/>
                <a:cs typeface="Arial"/>
              </a:rPr>
              <a:t>pociťovania</a:t>
            </a:r>
            <a:endParaRPr sz="2100">
              <a:latin typeface="Arial"/>
              <a:cs typeface="Arial"/>
            </a:endParaRPr>
          </a:p>
          <a:p>
            <a:pPr marL="367030" indent="-246379">
              <a:lnSpc>
                <a:spcPct val="100000"/>
              </a:lnSpc>
              <a:spcBef>
                <a:spcPts val="720"/>
              </a:spcBef>
              <a:buSzPct val="76190"/>
              <a:buFont typeface="Calibri"/>
              <a:buChar char="–"/>
              <a:tabLst>
                <a:tab pos="366395" algn="l"/>
                <a:tab pos="367030" algn="l"/>
              </a:tabLst>
            </a:pPr>
            <a:r>
              <a:rPr sz="2100" spc="-55" dirty="0">
                <a:latin typeface="Arial"/>
                <a:cs typeface="Arial"/>
              </a:rPr>
              <a:t>Tak,</a:t>
            </a:r>
            <a:r>
              <a:rPr sz="2100" spc="-15" dirty="0">
                <a:latin typeface="Arial"/>
                <a:cs typeface="Arial"/>
              </a:rPr>
              <a:t> </a:t>
            </a:r>
            <a:r>
              <a:rPr sz="2100" spc="10" dirty="0">
                <a:latin typeface="Arial"/>
                <a:cs typeface="Arial"/>
              </a:rPr>
              <a:t>aby</a:t>
            </a:r>
            <a:r>
              <a:rPr sz="2100" spc="-5" dirty="0">
                <a:latin typeface="Arial"/>
                <a:cs typeface="Arial"/>
              </a:rPr>
              <a:t> </a:t>
            </a:r>
            <a:r>
              <a:rPr sz="2100" spc="15" dirty="0">
                <a:latin typeface="Arial"/>
                <a:cs typeface="Arial"/>
              </a:rPr>
              <a:t>sa</a:t>
            </a:r>
            <a:r>
              <a:rPr sz="2100" spc="-10" dirty="0">
                <a:latin typeface="Arial"/>
                <a:cs typeface="Arial"/>
              </a:rPr>
              <a:t> </a:t>
            </a:r>
            <a:r>
              <a:rPr sz="2100" spc="5" dirty="0">
                <a:latin typeface="Arial"/>
                <a:cs typeface="Arial"/>
              </a:rPr>
              <a:t>nimi</a:t>
            </a:r>
            <a:r>
              <a:rPr sz="2100" spc="-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nedal </a:t>
            </a:r>
            <a:r>
              <a:rPr sz="2100" spc="5" dirty="0">
                <a:latin typeface="Arial"/>
                <a:cs typeface="Arial"/>
              </a:rPr>
              <a:t>úplne</a:t>
            </a:r>
            <a:r>
              <a:rPr sz="2100" spc="-10" dirty="0">
                <a:latin typeface="Arial"/>
                <a:cs typeface="Arial"/>
              </a:rPr>
              <a:t> </a:t>
            </a:r>
            <a:r>
              <a:rPr sz="2100" spc="5" dirty="0">
                <a:latin typeface="Arial"/>
                <a:cs typeface="Arial"/>
              </a:rPr>
              <a:t>ovládať</a:t>
            </a:r>
            <a:endParaRPr sz="2100">
              <a:latin typeface="Arial"/>
              <a:cs typeface="Arial"/>
            </a:endParaRPr>
          </a:p>
          <a:p>
            <a:pPr marL="367030" indent="-246379">
              <a:lnSpc>
                <a:spcPct val="100000"/>
              </a:lnSpc>
              <a:spcBef>
                <a:spcPts val="710"/>
              </a:spcBef>
              <a:buSzPct val="76190"/>
              <a:buFont typeface="Calibri"/>
              <a:buChar char="–"/>
              <a:tabLst>
                <a:tab pos="366395" algn="l"/>
                <a:tab pos="367030" algn="l"/>
              </a:tabLst>
            </a:pPr>
            <a:r>
              <a:rPr sz="2100" spc="5" dirty="0">
                <a:latin typeface="Arial"/>
                <a:cs typeface="Arial"/>
              </a:rPr>
              <a:t>myslenie,</a:t>
            </a:r>
            <a:r>
              <a:rPr sz="2100" dirty="0">
                <a:latin typeface="Arial"/>
                <a:cs typeface="Arial"/>
              </a:rPr>
              <a:t> </a:t>
            </a:r>
            <a:r>
              <a:rPr sz="2100" spc="5" dirty="0">
                <a:latin typeface="Arial"/>
                <a:cs typeface="Arial"/>
              </a:rPr>
              <a:t>ktoré</a:t>
            </a:r>
            <a:r>
              <a:rPr sz="2100" spc="-10" dirty="0">
                <a:latin typeface="Arial"/>
                <a:cs typeface="Arial"/>
              </a:rPr>
              <a:t> </a:t>
            </a:r>
            <a:r>
              <a:rPr sz="2100" spc="10" dirty="0">
                <a:latin typeface="Arial"/>
                <a:cs typeface="Arial"/>
              </a:rPr>
              <a:t>by vo</a:t>
            </a:r>
            <a:r>
              <a:rPr sz="2100" dirty="0">
                <a:latin typeface="Arial"/>
                <a:cs typeface="Arial"/>
              </a:rPr>
              <a:t> </a:t>
            </a:r>
            <a:r>
              <a:rPr sz="2100" spc="5" dirty="0">
                <a:latin typeface="Arial"/>
                <a:cs typeface="Arial"/>
              </a:rPr>
              <a:t>väčšej miere</a:t>
            </a:r>
            <a:r>
              <a:rPr sz="2100" dirty="0">
                <a:latin typeface="Arial"/>
                <a:cs typeface="Arial"/>
              </a:rPr>
              <a:t> </a:t>
            </a:r>
            <a:r>
              <a:rPr sz="2100" spc="5" dirty="0">
                <a:latin typeface="Arial"/>
                <a:cs typeface="Arial"/>
              </a:rPr>
              <a:t>ostalo</a:t>
            </a:r>
            <a:r>
              <a:rPr sz="2100" spc="-10" dirty="0">
                <a:latin typeface="Arial"/>
                <a:cs typeface="Arial"/>
              </a:rPr>
              <a:t> </a:t>
            </a:r>
            <a:r>
              <a:rPr sz="2100" spc="5" dirty="0">
                <a:latin typeface="Arial"/>
                <a:cs typeface="Arial"/>
              </a:rPr>
              <a:t>aj</a:t>
            </a:r>
            <a:r>
              <a:rPr sz="2100" spc="-5" dirty="0">
                <a:latin typeface="Arial"/>
                <a:cs typeface="Arial"/>
              </a:rPr>
              <a:t> </a:t>
            </a:r>
            <a:r>
              <a:rPr sz="2100" spc="5" dirty="0">
                <a:latin typeface="Arial"/>
                <a:cs typeface="Arial"/>
              </a:rPr>
              <a:t>cítením</a:t>
            </a:r>
            <a:endParaRPr sz="2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78429" y="553720"/>
            <a:ext cx="471614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Disidentky</a:t>
            </a:r>
            <a:r>
              <a:rPr spc="-45" dirty="0"/>
              <a:t> </a:t>
            </a:r>
            <a:r>
              <a:rPr dirty="0"/>
              <a:t>vo</a:t>
            </a:r>
            <a:r>
              <a:rPr spc="-40" dirty="0"/>
              <a:t> </a:t>
            </a:r>
            <a:r>
              <a:rPr spc="-5" dirty="0"/>
              <a:t>vede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74040" y="1833879"/>
            <a:ext cx="13589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200" dirty="0">
                <a:latin typeface="Calibri"/>
                <a:cs typeface="Calibri"/>
              </a:rPr>
              <a:t>●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24230" y="1613154"/>
            <a:ext cx="7463790" cy="2332990"/>
          </a:xfrm>
          <a:prstGeom prst="rect">
            <a:avLst/>
          </a:prstGeom>
        </p:spPr>
        <p:txBody>
          <a:bodyPr vert="horz" wrap="square" lIns="0" tIns="127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5"/>
              </a:spcBef>
            </a:pPr>
            <a:r>
              <a:rPr sz="2450" spc="5" dirty="0">
                <a:latin typeface="Arial"/>
                <a:cs typeface="Arial"/>
              </a:rPr>
              <a:t>Objektivita</a:t>
            </a:r>
            <a:r>
              <a:rPr sz="2450" spc="-25" dirty="0">
                <a:latin typeface="Arial"/>
                <a:cs typeface="Arial"/>
              </a:rPr>
              <a:t> </a:t>
            </a:r>
            <a:r>
              <a:rPr sz="2450" spc="5" dirty="0">
                <a:latin typeface="Arial"/>
                <a:cs typeface="Arial"/>
              </a:rPr>
              <a:t>vedy?</a:t>
            </a:r>
            <a:endParaRPr sz="24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10"/>
              </a:spcBef>
              <a:tabLst>
                <a:tab pos="1161415" algn="l"/>
              </a:tabLst>
            </a:pPr>
            <a:r>
              <a:rPr sz="2450" dirty="0">
                <a:latin typeface="Arial"/>
                <a:cs typeface="Arial"/>
              </a:rPr>
              <a:t>Brigitte	Weisshaupt</a:t>
            </a:r>
            <a:endParaRPr sz="24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10"/>
              </a:spcBef>
              <a:tabLst>
                <a:tab pos="1967230" algn="l"/>
                <a:tab pos="3572510" algn="l"/>
              </a:tabLst>
            </a:pPr>
            <a:r>
              <a:rPr sz="2450" spc="5" dirty="0">
                <a:latin typeface="Arial"/>
                <a:cs typeface="Arial"/>
              </a:rPr>
              <a:t>v</a:t>
            </a:r>
            <a:r>
              <a:rPr sz="2450" spc="15" dirty="0">
                <a:latin typeface="Arial"/>
                <a:cs typeface="Arial"/>
              </a:rPr>
              <a:t> </a:t>
            </a:r>
            <a:r>
              <a:rPr sz="2450" spc="5" dirty="0">
                <a:latin typeface="Arial"/>
                <a:cs typeface="Arial"/>
              </a:rPr>
              <a:t>panujúcom	vedeckom	diskurze</a:t>
            </a:r>
            <a:r>
              <a:rPr sz="2450" spc="-10" dirty="0">
                <a:latin typeface="Arial"/>
                <a:cs typeface="Arial"/>
              </a:rPr>
              <a:t> </a:t>
            </a:r>
            <a:r>
              <a:rPr sz="2450" spc="5" dirty="0">
                <a:latin typeface="Arial"/>
                <a:cs typeface="Arial"/>
              </a:rPr>
              <a:t>status</a:t>
            </a:r>
            <a:r>
              <a:rPr sz="2450" spc="-10" dirty="0">
                <a:latin typeface="Arial"/>
                <a:cs typeface="Arial"/>
              </a:rPr>
              <a:t> </a:t>
            </a:r>
            <a:r>
              <a:rPr sz="2450" spc="5" dirty="0">
                <a:latin typeface="Arial"/>
                <a:cs typeface="Arial"/>
              </a:rPr>
              <a:t>disidentky</a:t>
            </a:r>
            <a:endParaRPr sz="2450">
              <a:latin typeface="Arial"/>
              <a:cs typeface="Arial"/>
            </a:endParaRPr>
          </a:p>
          <a:p>
            <a:pPr marL="12700" marR="5080">
              <a:lnSpc>
                <a:spcPts val="2760"/>
              </a:lnSpc>
              <a:spcBef>
                <a:spcPts val="1165"/>
              </a:spcBef>
            </a:pPr>
            <a:r>
              <a:rPr sz="2450" spc="5" dirty="0">
                <a:latin typeface="Arial"/>
                <a:cs typeface="Arial"/>
              </a:rPr>
              <a:t>vzťahuje na všetko "iné", čo v jestvujúcom svete vedy </a:t>
            </a:r>
            <a:r>
              <a:rPr sz="2450" spc="-670" dirty="0">
                <a:latin typeface="Arial"/>
                <a:cs typeface="Arial"/>
              </a:rPr>
              <a:t> </a:t>
            </a:r>
            <a:r>
              <a:rPr sz="2450" spc="5" dirty="0">
                <a:latin typeface="Arial"/>
                <a:cs typeface="Arial"/>
              </a:rPr>
              <a:t>nenachádza</a:t>
            </a:r>
            <a:r>
              <a:rPr sz="2450" dirty="0">
                <a:latin typeface="Arial"/>
                <a:cs typeface="Arial"/>
              </a:rPr>
              <a:t> </a:t>
            </a:r>
            <a:r>
              <a:rPr sz="2450" spc="5" dirty="0">
                <a:latin typeface="Arial"/>
                <a:cs typeface="Arial"/>
              </a:rPr>
              <a:t>svoje miesto</a:t>
            </a:r>
            <a:endParaRPr sz="24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74040" y="2811779"/>
            <a:ext cx="13589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200" dirty="0">
                <a:latin typeface="Calibri"/>
                <a:cs typeface="Calibri"/>
              </a:rPr>
              <a:t>●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74040" y="3302000"/>
            <a:ext cx="13589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200" dirty="0">
                <a:latin typeface="Calibri"/>
                <a:cs typeface="Calibri"/>
              </a:rPr>
              <a:t>●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74040" y="4630420"/>
            <a:ext cx="13589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200" dirty="0">
                <a:latin typeface="Calibri"/>
                <a:cs typeface="Calibri"/>
              </a:rPr>
              <a:t>●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6130" y="4523740"/>
            <a:ext cx="8842375" cy="2357755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50800" marR="1169035">
              <a:lnSpc>
                <a:spcPts val="2760"/>
              </a:lnSpc>
              <a:spcBef>
                <a:spcPts val="350"/>
              </a:spcBef>
            </a:pPr>
            <a:r>
              <a:rPr sz="2450" spc="5" dirty="0">
                <a:latin typeface="Arial"/>
                <a:cs typeface="Arial"/>
              </a:rPr>
              <a:t>nastolenie</a:t>
            </a:r>
            <a:r>
              <a:rPr sz="2450" spc="20" dirty="0">
                <a:latin typeface="Arial"/>
                <a:cs typeface="Arial"/>
              </a:rPr>
              <a:t> </a:t>
            </a:r>
            <a:r>
              <a:rPr sz="2450" spc="5" dirty="0">
                <a:latin typeface="Arial"/>
                <a:cs typeface="Arial"/>
              </a:rPr>
              <a:t>rešpektu</a:t>
            </a:r>
            <a:r>
              <a:rPr sz="2450" spc="10" dirty="0">
                <a:latin typeface="Arial"/>
                <a:cs typeface="Arial"/>
              </a:rPr>
              <a:t> </a:t>
            </a:r>
            <a:r>
              <a:rPr sz="2450" spc="5" dirty="0">
                <a:latin typeface="Arial"/>
                <a:cs typeface="Arial"/>
              </a:rPr>
              <a:t>k</a:t>
            </a:r>
            <a:r>
              <a:rPr sz="2450" spc="15" dirty="0">
                <a:latin typeface="Arial"/>
                <a:cs typeface="Arial"/>
              </a:rPr>
              <a:t> </a:t>
            </a:r>
            <a:r>
              <a:rPr sz="2450" spc="5" dirty="0">
                <a:latin typeface="Arial"/>
                <a:cs typeface="Arial"/>
              </a:rPr>
              <a:t>poznávanému</a:t>
            </a:r>
            <a:r>
              <a:rPr sz="2450" spc="10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-</a:t>
            </a:r>
            <a:r>
              <a:rPr sz="2450" spc="15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"cit</a:t>
            </a:r>
            <a:r>
              <a:rPr sz="2450" spc="5" dirty="0">
                <a:latin typeface="Arial"/>
                <a:cs typeface="Arial"/>
              </a:rPr>
              <a:t> pre</a:t>
            </a:r>
            <a:r>
              <a:rPr sz="2450" spc="20" dirty="0">
                <a:latin typeface="Arial"/>
                <a:cs typeface="Arial"/>
              </a:rPr>
              <a:t> </a:t>
            </a:r>
            <a:r>
              <a:rPr sz="2450" spc="5" dirty="0">
                <a:latin typeface="Arial"/>
                <a:cs typeface="Arial"/>
              </a:rPr>
              <a:t>skúmaný </a:t>
            </a:r>
            <a:r>
              <a:rPr sz="2450" spc="-665" dirty="0">
                <a:latin typeface="Arial"/>
                <a:cs typeface="Arial"/>
              </a:rPr>
              <a:t> </a:t>
            </a:r>
            <a:r>
              <a:rPr sz="2450" spc="5" dirty="0">
                <a:latin typeface="Arial"/>
                <a:cs typeface="Arial"/>
              </a:rPr>
              <a:t>organizmus"</a:t>
            </a:r>
            <a:endParaRPr sz="2450">
              <a:latin typeface="Arial"/>
              <a:cs typeface="Arial"/>
            </a:endParaRPr>
          </a:p>
          <a:p>
            <a:pPr marL="133350">
              <a:lnSpc>
                <a:spcPct val="100000"/>
              </a:lnSpc>
              <a:spcBef>
                <a:spcPts val="869"/>
              </a:spcBef>
              <a:tabLst>
                <a:tab pos="382905" algn="l"/>
              </a:tabLst>
            </a:pPr>
            <a:r>
              <a:rPr sz="2400" spc="135" baseline="8680" dirty="0">
                <a:latin typeface="Calibri"/>
                <a:cs typeface="Calibri"/>
              </a:rPr>
              <a:t>–	</a:t>
            </a:r>
            <a:r>
              <a:rPr sz="2150" dirty="0">
                <a:latin typeface="Arial"/>
                <a:cs typeface="Arial"/>
              </a:rPr>
              <a:t>schopnosť</a:t>
            </a:r>
            <a:r>
              <a:rPr sz="2150" spc="-10" dirty="0">
                <a:latin typeface="Arial"/>
                <a:cs typeface="Arial"/>
              </a:rPr>
              <a:t> </a:t>
            </a:r>
            <a:r>
              <a:rPr sz="2150" spc="-5" dirty="0">
                <a:latin typeface="Arial"/>
                <a:cs typeface="Arial"/>
              </a:rPr>
              <a:t>bádateľa</a:t>
            </a:r>
            <a:r>
              <a:rPr sz="2150" dirty="0">
                <a:latin typeface="Arial"/>
                <a:cs typeface="Arial"/>
              </a:rPr>
              <a:t> "načúvať, čo </a:t>
            </a:r>
            <a:r>
              <a:rPr sz="2150" spc="-5" dirty="0">
                <a:latin typeface="Arial"/>
                <a:cs typeface="Arial"/>
              </a:rPr>
              <a:t>skúmaný</a:t>
            </a:r>
            <a:r>
              <a:rPr sz="2150" dirty="0">
                <a:latin typeface="Arial"/>
                <a:cs typeface="Arial"/>
              </a:rPr>
              <a:t> </a:t>
            </a:r>
            <a:r>
              <a:rPr sz="2150" spc="-5" dirty="0">
                <a:latin typeface="Arial"/>
                <a:cs typeface="Arial"/>
              </a:rPr>
              <a:t>organizmus</a:t>
            </a:r>
            <a:r>
              <a:rPr sz="2150" dirty="0">
                <a:latin typeface="Arial"/>
                <a:cs typeface="Arial"/>
              </a:rPr>
              <a:t> hovorí"</a:t>
            </a:r>
            <a:endParaRPr sz="2150">
              <a:latin typeface="Arial"/>
              <a:cs typeface="Arial"/>
            </a:endParaRPr>
          </a:p>
          <a:p>
            <a:pPr marL="50800" marR="30480">
              <a:lnSpc>
                <a:spcPts val="2760"/>
              </a:lnSpc>
              <a:spcBef>
                <a:spcPts val="919"/>
              </a:spcBef>
              <a:tabLst>
                <a:tab pos="1497965" algn="l"/>
                <a:tab pos="2387600" algn="l"/>
                <a:tab pos="2736215" algn="l"/>
                <a:tab pos="4935220" algn="l"/>
                <a:tab pos="6586220" algn="l"/>
              </a:tabLst>
            </a:pPr>
            <a:r>
              <a:rPr sz="2450" spc="5" dirty="0">
                <a:latin typeface="Arial"/>
                <a:cs typeface="Arial"/>
              </a:rPr>
              <a:t>namiesto	úsilia	o	elimináciu "zaujatostí" (hodnotových, </a:t>
            </a:r>
            <a:r>
              <a:rPr sz="2450" spc="10" dirty="0">
                <a:latin typeface="Arial"/>
                <a:cs typeface="Arial"/>
              </a:rPr>
              <a:t> </a:t>
            </a:r>
            <a:r>
              <a:rPr sz="2450" spc="5" dirty="0">
                <a:latin typeface="Arial"/>
                <a:cs typeface="Arial"/>
              </a:rPr>
              <a:t>rodových,</a:t>
            </a:r>
            <a:r>
              <a:rPr sz="2450" spc="10" dirty="0">
                <a:latin typeface="Arial"/>
                <a:cs typeface="Arial"/>
              </a:rPr>
              <a:t> </a:t>
            </a:r>
            <a:r>
              <a:rPr sz="2450" spc="5" dirty="0">
                <a:latin typeface="Arial"/>
                <a:cs typeface="Arial"/>
              </a:rPr>
              <a:t>kultúrnych,</a:t>
            </a:r>
            <a:r>
              <a:rPr sz="2450" spc="25" dirty="0">
                <a:latin typeface="Arial"/>
                <a:cs typeface="Arial"/>
              </a:rPr>
              <a:t> </a:t>
            </a:r>
            <a:r>
              <a:rPr sz="2450" spc="5" dirty="0">
                <a:latin typeface="Arial"/>
                <a:cs typeface="Arial"/>
              </a:rPr>
              <a:t>sociálnych)	reflektovať	ako</a:t>
            </a:r>
            <a:r>
              <a:rPr sz="2450" spc="-45" dirty="0">
                <a:latin typeface="Arial"/>
                <a:cs typeface="Arial"/>
              </a:rPr>
              <a:t> </a:t>
            </a:r>
            <a:r>
              <a:rPr sz="2450" spc="5" dirty="0">
                <a:latin typeface="Arial"/>
                <a:cs typeface="Arial"/>
              </a:rPr>
              <a:t>nevyhnutnú </a:t>
            </a:r>
            <a:r>
              <a:rPr sz="2450" spc="-665" dirty="0">
                <a:latin typeface="Arial"/>
                <a:cs typeface="Arial"/>
              </a:rPr>
              <a:t> </a:t>
            </a:r>
            <a:r>
              <a:rPr sz="2450" spc="5" dirty="0">
                <a:latin typeface="Arial"/>
                <a:cs typeface="Arial"/>
              </a:rPr>
              <a:t>súčasť</a:t>
            </a:r>
            <a:endParaRPr sz="24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74040" y="5886450"/>
            <a:ext cx="13589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200" dirty="0">
                <a:latin typeface="Calibri"/>
                <a:cs typeface="Calibri"/>
              </a:rPr>
              <a:t>●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43860" y="553720"/>
            <a:ext cx="418592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Návrhy</a:t>
            </a:r>
            <a:r>
              <a:rPr spc="-40" dirty="0"/>
              <a:t> </a:t>
            </a:r>
            <a:r>
              <a:rPr spc="-5" dirty="0"/>
              <a:t>pre</a:t>
            </a:r>
            <a:r>
              <a:rPr spc="-35" dirty="0"/>
              <a:t> </a:t>
            </a:r>
            <a:r>
              <a:rPr spc="-5" dirty="0"/>
              <a:t>jazyk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82650" y="1399539"/>
            <a:ext cx="4239895" cy="3714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250" b="1" spc="10" dirty="0">
                <a:latin typeface="Arial"/>
                <a:cs typeface="Arial"/>
              </a:rPr>
              <a:t>Jim</a:t>
            </a:r>
            <a:r>
              <a:rPr sz="2250" b="1" spc="-10" dirty="0">
                <a:latin typeface="Arial"/>
                <a:cs typeface="Arial"/>
              </a:rPr>
              <a:t> </a:t>
            </a:r>
            <a:r>
              <a:rPr sz="2250" b="1" spc="5" dirty="0">
                <a:latin typeface="Arial"/>
                <a:cs typeface="Arial"/>
              </a:rPr>
              <a:t>Cheney</a:t>
            </a:r>
            <a:r>
              <a:rPr sz="2250" b="1" dirty="0">
                <a:latin typeface="Arial"/>
                <a:cs typeface="Arial"/>
              </a:rPr>
              <a:t> </a:t>
            </a:r>
            <a:r>
              <a:rPr sz="2250" b="1" spc="10" dirty="0">
                <a:latin typeface="Arial"/>
                <a:cs typeface="Arial"/>
              </a:rPr>
              <a:t>a</a:t>
            </a:r>
            <a:r>
              <a:rPr sz="2250" b="1" spc="-5" dirty="0">
                <a:latin typeface="Arial"/>
                <a:cs typeface="Arial"/>
              </a:rPr>
              <a:t> </a:t>
            </a:r>
            <a:r>
              <a:rPr sz="2250" b="1" dirty="0">
                <a:latin typeface="Arial"/>
                <a:cs typeface="Arial"/>
              </a:rPr>
              <a:t>Anthony </a:t>
            </a:r>
            <a:r>
              <a:rPr sz="2250" b="1" spc="-5" dirty="0">
                <a:latin typeface="Arial"/>
                <a:cs typeface="Arial"/>
              </a:rPr>
              <a:t>Weston</a:t>
            </a:r>
            <a:endParaRPr sz="22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77240" y="2109470"/>
            <a:ext cx="125730" cy="1765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00" spc="180" dirty="0">
                <a:latin typeface="Calibri"/>
                <a:cs typeface="Calibri"/>
              </a:rPr>
              <a:t>●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88719" y="2009139"/>
            <a:ext cx="6979284" cy="3714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250" spc="5" dirty="0">
                <a:latin typeface="Arial"/>
                <a:cs typeface="Arial"/>
              </a:rPr>
              <a:t>konštrukciu sveta odrážajú tradičné</a:t>
            </a:r>
            <a:r>
              <a:rPr sz="2250" spc="10" dirty="0">
                <a:latin typeface="Arial"/>
                <a:cs typeface="Arial"/>
              </a:rPr>
              <a:t> </a:t>
            </a:r>
            <a:r>
              <a:rPr sz="2250" spc="5" dirty="0">
                <a:latin typeface="Arial"/>
                <a:cs typeface="Arial"/>
              </a:rPr>
              <a:t>konštrukcie</a:t>
            </a:r>
            <a:r>
              <a:rPr sz="2250" spc="10" dirty="0">
                <a:latin typeface="Arial"/>
                <a:cs typeface="Arial"/>
              </a:rPr>
              <a:t> </a:t>
            </a:r>
            <a:r>
              <a:rPr sz="2250" spc="5" dirty="0">
                <a:latin typeface="Arial"/>
                <a:cs typeface="Arial"/>
              </a:rPr>
              <a:t>jazyka</a:t>
            </a:r>
            <a:endParaRPr sz="22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77240" y="2719070"/>
            <a:ext cx="125730" cy="1765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00" spc="180" dirty="0">
                <a:latin typeface="Calibri"/>
                <a:cs typeface="Calibri"/>
              </a:rPr>
              <a:t>●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88719" y="2618739"/>
            <a:ext cx="6974205" cy="3714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250" spc="5" dirty="0">
                <a:latin typeface="Arial"/>
                <a:cs typeface="Arial"/>
              </a:rPr>
              <a:t>domorodé</a:t>
            </a:r>
            <a:r>
              <a:rPr sz="2250" dirty="0">
                <a:latin typeface="Arial"/>
                <a:cs typeface="Arial"/>
              </a:rPr>
              <a:t> </a:t>
            </a:r>
            <a:r>
              <a:rPr sz="2250" spc="5" dirty="0">
                <a:latin typeface="Arial"/>
                <a:cs typeface="Arial"/>
              </a:rPr>
              <a:t>kmene používali/jú obrazový</a:t>
            </a:r>
            <a:r>
              <a:rPr sz="2250" spc="10" dirty="0">
                <a:latin typeface="Arial"/>
                <a:cs typeface="Arial"/>
              </a:rPr>
              <a:t> </a:t>
            </a:r>
            <a:r>
              <a:rPr sz="2250" spc="5" dirty="0">
                <a:latin typeface="Arial"/>
                <a:cs typeface="Arial"/>
              </a:rPr>
              <a:t>jazyk</a:t>
            </a:r>
            <a:r>
              <a:rPr sz="2250" spc="10" dirty="0">
                <a:latin typeface="Arial"/>
                <a:cs typeface="Arial"/>
              </a:rPr>
              <a:t> </a:t>
            </a:r>
            <a:r>
              <a:rPr sz="2250" dirty="0">
                <a:latin typeface="Arial"/>
                <a:cs typeface="Arial"/>
              </a:rPr>
              <a:t>príbehov</a:t>
            </a:r>
            <a:endParaRPr sz="22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77240" y="3328670"/>
            <a:ext cx="125730" cy="1765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00" spc="180" dirty="0">
                <a:latin typeface="Calibri"/>
                <a:cs typeface="Calibri"/>
              </a:rPr>
              <a:t>●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88719" y="3229610"/>
            <a:ext cx="8461375" cy="3714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1929764" algn="l"/>
                <a:tab pos="3174365" algn="l"/>
                <a:tab pos="3985895" algn="l"/>
                <a:tab pos="4300220" algn="l"/>
                <a:tab pos="5543550" algn="l"/>
                <a:tab pos="6868795" algn="l"/>
                <a:tab pos="7487284" algn="l"/>
              </a:tabLst>
            </a:pPr>
            <a:r>
              <a:rPr sz="2250" spc="5" dirty="0">
                <a:latin typeface="Arial"/>
                <a:cs typeface="Arial"/>
              </a:rPr>
              <a:t>rozkúskovaný	západný	jazyk	</a:t>
            </a:r>
            <a:r>
              <a:rPr sz="2250" spc="10" dirty="0">
                <a:latin typeface="Arial"/>
                <a:cs typeface="Arial"/>
              </a:rPr>
              <a:t>–	</a:t>
            </a:r>
            <a:r>
              <a:rPr sz="2250" spc="5" dirty="0">
                <a:latin typeface="Arial"/>
                <a:cs typeface="Arial"/>
              </a:rPr>
              <a:t>redukcia	</a:t>
            </a:r>
            <a:r>
              <a:rPr sz="2250" spc="10" dirty="0">
                <a:latin typeface="Arial"/>
                <a:cs typeface="Arial"/>
              </a:rPr>
              <a:t>o </a:t>
            </a:r>
            <a:r>
              <a:rPr sz="2250" spc="5" dirty="0">
                <a:latin typeface="Arial"/>
                <a:cs typeface="Arial"/>
              </a:rPr>
              <a:t>kontext	ako	</a:t>
            </a:r>
            <a:r>
              <a:rPr sz="2250" spc="10" dirty="0">
                <a:latin typeface="Arial"/>
                <a:cs typeface="Arial"/>
              </a:rPr>
              <a:t>o</a:t>
            </a:r>
            <a:r>
              <a:rPr sz="2250" spc="-75" dirty="0">
                <a:latin typeface="Arial"/>
                <a:cs typeface="Arial"/>
              </a:rPr>
              <a:t> </a:t>
            </a:r>
            <a:r>
              <a:rPr sz="2250" spc="5" dirty="0">
                <a:latin typeface="Arial"/>
                <a:cs typeface="Arial"/>
              </a:rPr>
              <a:t>obraz</a:t>
            </a:r>
            <a:endParaRPr sz="22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69950" y="3710939"/>
            <a:ext cx="715645" cy="3714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250" spc="10" dirty="0">
                <a:latin typeface="Arial"/>
                <a:cs typeface="Arial"/>
              </a:rPr>
              <a:t>sv</a:t>
            </a:r>
            <a:r>
              <a:rPr sz="2250" spc="5" dirty="0">
                <a:latin typeface="Arial"/>
                <a:cs typeface="Arial"/>
              </a:rPr>
              <a:t>e</a:t>
            </a:r>
            <a:r>
              <a:rPr sz="2250" spc="10" dirty="0">
                <a:latin typeface="Arial"/>
                <a:cs typeface="Arial"/>
              </a:rPr>
              <a:t>ta</a:t>
            </a:r>
            <a:endParaRPr sz="22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77240" y="4420870"/>
            <a:ext cx="125730" cy="1765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00" spc="180" dirty="0">
                <a:latin typeface="Calibri"/>
                <a:cs typeface="Calibri"/>
              </a:rPr>
              <a:t>●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88719" y="4320539"/>
            <a:ext cx="8462645" cy="3714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3515995" algn="l"/>
              </a:tabLst>
            </a:pPr>
            <a:r>
              <a:rPr sz="2250" spc="5" dirty="0">
                <a:latin typeface="Arial"/>
                <a:cs typeface="Arial"/>
              </a:rPr>
              <a:t>priblížiť</a:t>
            </a:r>
            <a:r>
              <a:rPr sz="2250" spc="100" dirty="0">
                <a:latin typeface="Arial"/>
                <a:cs typeface="Arial"/>
              </a:rPr>
              <a:t> </a:t>
            </a:r>
            <a:r>
              <a:rPr sz="2250" spc="10" dirty="0">
                <a:latin typeface="Arial"/>
                <a:cs typeface="Arial"/>
              </a:rPr>
              <a:t>sa</a:t>
            </a:r>
            <a:r>
              <a:rPr sz="2250" spc="105" dirty="0">
                <a:latin typeface="Arial"/>
                <a:cs typeface="Arial"/>
              </a:rPr>
              <a:t> </a:t>
            </a:r>
            <a:r>
              <a:rPr sz="2250" spc="10" dirty="0">
                <a:latin typeface="Arial"/>
                <a:cs typeface="Arial"/>
              </a:rPr>
              <a:t>k</a:t>
            </a:r>
            <a:r>
              <a:rPr sz="2250" spc="20" dirty="0">
                <a:latin typeface="Arial"/>
                <a:cs typeface="Arial"/>
              </a:rPr>
              <a:t> </a:t>
            </a:r>
            <a:r>
              <a:rPr sz="2250" spc="5" dirty="0">
                <a:latin typeface="Arial"/>
                <a:cs typeface="Arial"/>
              </a:rPr>
              <a:t>porozumeniu	sveta</a:t>
            </a:r>
            <a:r>
              <a:rPr sz="2250" spc="95" dirty="0">
                <a:latin typeface="Arial"/>
                <a:cs typeface="Arial"/>
              </a:rPr>
              <a:t> </a:t>
            </a:r>
            <a:r>
              <a:rPr sz="2250" dirty="0">
                <a:latin typeface="Arial"/>
                <a:cs typeface="Arial"/>
              </a:rPr>
              <a:t>i</a:t>
            </a:r>
            <a:r>
              <a:rPr sz="2250" spc="5" dirty="0">
                <a:latin typeface="Arial"/>
                <a:cs typeface="Arial"/>
              </a:rPr>
              <a:t> jazykom</a:t>
            </a:r>
            <a:r>
              <a:rPr sz="2250" spc="95" dirty="0">
                <a:latin typeface="Arial"/>
                <a:cs typeface="Arial"/>
              </a:rPr>
              <a:t> </a:t>
            </a:r>
            <a:r>
              <a:rPr sz="2250" spc="5" dirty="0">
                <a:latin typeface="Arial"/>
                <a:cs typeface="Arial"/>
              </a:rPr>
              <a:t>poetickým,</a:t>
            </a:r>
            <a:r>
              <a:rPr sz="2250" spc="100" dirty="0">
                <a:latin typeface="Arial"/>
                <a:cs typeface="Arial"/>
              </a:rPr>
              <a:t> </a:t>
            </a:r>
            <a:r>
              <a:rPr sz="2250" dirty="0">
                <a:latin typeface="Arial"/>
                <a:cs typeface="Arial"/>
              </a:rPr>
              <a:t>piesňou,</a:t>
            </a:r>
            <a:r>
              <a:rPr sz="2250" spc="114" dirty="0">
                <a:latin typeface="Arial"/>
                <a:cs typeface="Arial"/>
              </a:rPr>
              <a:t> </a:t>
            </a:r>
            <a:r>
              <a:rPr sz="2250" spc="5" dirty="0">
                <a:latin typeface="Arial"/>
                <a:cs typeface="Arial"/>
              </a:rPr>
              <a:t>či</a:t>
            </a:r>
            <a:endParaRPr sz="22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69950" y="4803139"/>
            <a:ext cx="2346960" cy="3714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250" spc="5" dirty="0">
                <a:latin typeface="Arial"/>
                <a:cs typeface="Arial"/>
              </a:rPr>
              <a:t>tradičnými</a:t>
            </a:r>
            <a:r>
              <a:rPr sz="2250" spc="-65" dirty="0">
                <a:latin typeface="Arial"/>
                <a:cs typeface="Arial"/>
              </a:rPr>
              <a:t> </a:t>
            </a:r>
            <a:r>
              <a:rPr sz="2250" spc="5" dirty="0">
                <a:latin typeface="Arial"/>
                <a:cs typeface="Arial"/>
              </a:rPr>
              <a:t>rituálmi</a:t>
            </a:r>
            <a:endParaRPr sz="22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77240" y="5513070"/>
            <a:ext cx="125730" cy="1765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00" spc="180" dirty="0">
                <a:latin typeface="Calibri"/>
                <a:cs typeface="Calibri"/>
              </a:rPr>
              <a:t>●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188719" y="5412739"/>
            <a:ext cx="6145530" cy="3714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250" spc="5" dirty="0">
                <a:latin typeface="Arial"/>
                <a:cs typeface="Arial"/>
              </a:rPr>
              <a:t>návrat</a:t>
            </a:r>
            <a:r>
              <a:rPr sz="2250" dirty="0">
                <a:latin typeface="Arial"/>
                <a:cs typeface="Arial"/>
              </a:rPr>
              <a:t> </a:t>
            </a:r>
            <a:r>
              <a:rPr sz="2250" spc="10" dirty="0">
                <a:latin typeface="Arial"/>
                <a:cs typeface="Arial"/>
              </a:rPr>
              <a:t>k </a:t>
            </a:r>
            <a:r>
              <a:rPr sz="2250" spc="-35" dirty="0">
                <a:latin typeface="Arial"/>
                <a:cs typeface="Arial"/>
              </a:rPr>
              <a:t>tzv.</a:t>
            </a:r>
            <a:r>
              <a:rPr sz="2250" spc="25" dirty="0">
                <a:latin typeface="Arial"/>
                <a:cs typeface="Arial"/>
              </a:rPr>
              <a:t> </a:t>
            </a:r>
            <a:r>
              <a:rPr sz="2250" b="1" spc="5" dirty="0">
                <a:latin typeface="Arial"/>
                <a:cs typeface="Arial"/>
              </a:rPr>
              <a:t>ceremonial worlds</a:t>
            </a:r>
            <a:r>
              <a:rPr sz="2250" b="1" spc="10" dirty="0">
                <a:latin typeface="Arial"/>
                <a:cs typeface="Arial"/>
              </a:rPr>
              <a:t> </a:t>
            </a:r>
            <a:r>
              <a:rPr sz="2250" spc="5" dirty="0">
                <a:latin typeface="Arial"/>
                <a:cs typeface="Arial"/>
              </a:rPr>
              <a:t>(svetu</a:t>
            </a:r>
            <a:r>
              <a:rPr sz="2250" spc="-5" dirty="0">
                <a:latin typeface="Arial"/>
                <a:cs typeface="Arial"/>
              </a:rPr>
              <a:t> </a:t>
            </a:r>
            <a:r>
              <a:rPr sz="2250" spc="5" dirty="0">
                <a:latin typeface="Arial"/>
                <a:cs typeface="Arial"/>
              </a:rPr>
              <a:t>rituálov)</a:t>
            </a:r>
            <a:endParaRPr sz="225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77240" y="6122670"/>
            <a:ext cx="125730" cy="1765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00" spc="180" dirty="0">
                <a:latin typeface="Calibri"/>
                <a:cs typeface="Calibri"/>
              </a:rPr>
              <a:t>●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188719" y="6022340"/>
            <a:ext cx="8465185" cy="3714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908050" algn="l"/>
                <a:tab pos="2473960" algn="l"/>
                <a:tab pos="3225165" algn="l"/>
                <a:tab pos="3992879" algn="l"/>
                <a:tab pos="5095240" algn="l"/>
                <a:tab pos="5620385" algn="l"/>
                <a:tab pos="7282815" algn="l"/>
              </a:tabLst>
            </a:pPr>
            <a:r>
              <a:rPr sz="2250" spc="5" dirty="0">
                <a:latin typeface="Arial"/>
                <a:cs typeface="Arial"/>
              </a:rPr>
              <a:t>lepšie	pochopíme	svet,	ktorý	nebude	len	polemickým	objektom</a:t>
            </a:r>
            <a:endParaRPr sz="225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69950" y="6504940"/>
            <a:ext cx="1802130" cy="3714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250" spc="5" dirty="0">
                <a:latin typeface="Arial"/>
                <a:cs typeface="Arial"/>
              </a:rPr>
              <a:t>ale</a:t>
            </a:r>
            <a:r>
              <a:rPr sz="2250" spc="-70" dirty="0">
                <a:latin typeface="Arial"/>
                <a:cs typeface="Arial"/>
              </a:rPr>
              <a:t> </a:t>
            </a:r>
            <a:r>
              <a:rPr sz="2250" spc="5" dirty="0">
                <a:latin typeface="Arial"/>
                <a:cs typeface="Arial"/>
              </a:rPr>
              <a:t>partnerom</a:t>
            </a:r>
            <a:endParaRPr sz="22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31439" y="553720"/>
            <a:ext cx="480822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Začiatky</a:t>
            </a:r>
            <a:r>
              <a:rPr spc="-55" dirty="0"/>
              <a:t> </a:t>
            </a:r>
            <a:r>
              <a:rPr spc="-5" dirty="0"/>
              <a:t>feminizmu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80390" y="1840229"/>
            <a:ext cx="141605" cy="200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50" spc="215" dirty="0">
                <a:latin typeface="Calibri"/>
                <a:cs typeface="Calibri"/>
              </a:rPr>
              <a:t>●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5819" y="1603247"/>
            <a:ext cx="8637905" cy="4259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454150">
              <a:lnSpc>
                <a:spcPct val="131200"/>
              </a:lnSpc>
              <a:spcBef>
                <a:spcPts val="100"/>
              </a:spcBef>
              <a:tabLst>
                <a:tab pos="3350260" algn="l"/>
              </a:tabLst>
            </a:pPr>
            <a:r>
              <a:rPr sz="2600" spc="5" dirty="0">
                <a:latin typeface="Arial"/>
                <a:cs typeface="Arial"/>
              </a:rPr>
              <a:t>prelom</a:t>
            </a:r>
            <a:r>
              <a:rPr sz="2600" spc="15" dirty="0">
                <a:latin typeface="Arial"/>
                <a:cs typeface="Arial"/>
              </a:rPr>
              <a:t> </a:t>
            </a:r>
            <a:r>
              <a:rPr sz="2600" spc="10" dirty="0">
                <a:latin typeface="Arial"/>
                <a:cs typeface="Arial"/>
              </a:rPr>
              <a:t>60/70. rokov</a:t>
            </a:r>
            <a:r>
              <a:rPr sz="2600" spc="20" dirty="0">
                <a:latin typeface="Arial"/>
                <a:cs typeface="Arial"/>
              </a:rPr>
              <a:t> </a:t>
            </a:r>
            <a:r>
              <a:rPr sz="2600" spc="5" dirty="0">
                <a:latin typeface="Arial"/>
                <a:cs typeface="Arial"/>
              </a:rPr>
              <a:t>-	</a:t>
            </a:r>
            <a:r>
              <a:rPr sz="2600" spc="10" dirty="0">
                <a:latin typeface="Arial"/>
                <a:cs typeface="Arial"/>
              </a:rPr>
              <a:t>„obnovenie“ feminizmu </a:t>
            </a:r>
            <a:r>
              <a:rPr sz="2600" spc="15" dirty="0">
                <a:latin typeface="Arial"/>
                <a:cs typeface="Arial"/>
              </a:rPr>
              <a:t> </a:t>
            </a:r>
            <a:r>
              <a:rPr sz="2600" spc="10" dirty="0">
                <a:latin typeface="Arial"/>
                <a:cs typeface="Arial"/>
              </a:rPr>
              <a:t>nekonečné množstvo</a:t>
            </a:r>
            <a:r>
              <a:rPr sz="2600" spc="15" dirty="0">
                <a:latin typeface="Arial"/>
                <a:cs typeface="Arial"/>
              </a:rPr>
              <a:t> </a:t>
            </a:r>
            <a:r>
              <a:rPr sz="2600" spc="5" dirty="0">
                <a:latin typeface="Arial"/>
                <a:cs typeface="Arial"/>
              </a:rPr>
              <a:t>spisov</a:t>
            </a:r>
            <a:r>
              <a:rPr sz="2600" spc="20" dirty="0">
                <a:latin typeface="Arial"/>
                <a:cs typeface="Arial"/>
              </a:rPr>
              <a:t> </a:t>
            </a:r>
            <a:r>
              <a:rPr sz="2600" spc="10" dirty="0">
                <a:latin typeface="Arial"/>
                <a:cs typeface="Arial"/>
              </a:rPr>
              <a:t>a</a:t>
            </a:r>
            <a:r>
              <a:rPr sz="2600" dirty="0">
                <a:latin typeface="Arial"/>
                <a:cs typeface="Arial"/>
              </a:rPr>
              <a:t> </a:t>
            </a:r>
            <a:r>
              <a:rPr sz="2600" spc="10" dirty="0">
                <a:latin typeface="Arial"/>
                <a:cs typeface="Arial"/>
              </a:rPr>
              <a:t>článkov </a:t>
            </a:r>
            <a:r>
              <a:rPr sz="2600" spc="15" dirty="0">
                <a:latin typeface="Arial"/>
                <a:cs typeface="Arial"/>
              </a:rPr>
              <a:t> </a:t>
            </a:r>
            <a:r>
              <a:rPr sz="2600" spc="10" dirty="0">
                <a:latin typeface="Arial"/>
                <a:cs typeface="Arial"/>
              </a:rPr>
              <a:t>etablovaná</a:t>
            </a:r>
            <a:r>
              <a:rPr sz="2600" spc="20" dirty="0">
                <a:latin typeface="Arial"/>
                <a:cs typeface="Arial"/>
              </a:rPr>
              <a:t> </a:t>
            </a:r>
            <a:r>
              <a:rPr sz="2600" spc="5" dirty="0">
                <a:latin typeface="Arial"/>
                <a:cs typeface="Arial"/>
              </a:rPr>
              <a:t>ale</a:t>
            </a:r>
            <a:r>
              <a:rPr sz="2600" spc="10" dirty="0">
                <a:latin typeface="Arial"/>
                <a:cs typeface="Arial"/>
              </a:rPr>
              <a:t> dodnes</a:t>
            </a:r>
            <a:r>
              <a:rPr sz="2600" spc="20" dirty="0">
                <a:latin typeface="Arial"/>
                <a:cs typeface="Arial"/>
              </a:rPr>
              <a:t> </a:t>
            </a:r>
            <a:r>
              <a:rPr sz="2600" spc="5" dirty="0">
                <a:latin typeface="Arial"/>
                <a:cs typeface="Arial"/>
              </a:rPr>
              <a:t>marginálna</a:t>
            </a:r>
            <a:r>
              <a:rPr sz="2600" spc="20" dirty="0">
                <a:latin typeface="Arial"/>
                <a:cs typeface="Arial"/>
              </a:rPr>
              <a:t> </a:t>
            </a:r>
            <a:r>
              <a:rPr sz="2600" spc="5" dirty="0">
                <a:latin typeface="Arial"/>
                <a:cs typeface="Arial"/>
              </a:rPr>
              <a:t>sféra</a:t>
            </a:r>
            <a:r>
              <a:rPr sz="2600" spc="25" dirty="0">
                <a:latin typeface="Arial"/>
                <a:cs typeface="Arial"/>
              </a:rPr>
              <a:t> </a:t>
            </a:r>
            <a:r>
              <a:rPr sz="2600" spc="5" dirty="0">
                <a:latin typeface="Arial"/>
                <a:cs typeface="Arial"/>
              </a:rPr>
              <a:t>filozofie</a:t>
            </a:r>
            <a:endParaRPr sz="2600">
              <a:latin typeface="Arial"/>
              <a:cs typeface="Arial"/>
            </a:endParaRPr>
          </a:p>
          <a:p>
            <a:pPr marL="12700" marR="101600">
              <a:lnSpc>
                <a:spcPct val="93800"/>
              </a:lnSpc>
              <a:spcBef>
                <a:spcPts val="1165"/>
              </a:spcBef>
            </a:pPr>
            <a:r>
              <a:rPr sz="2600" spc="5" dirty="0">
                <a:latin typeface="Arial"/>
                <a:cs typeface="Arial"/>
              </a:rPr>
              <a:t>odmietaný</a:t>
            </a:r>
            <a:r>
              <a:rPr sz="2600" spc="10" dirty="0">
                <a:latin typeface="Arial"/>
                <a:cs typeface="Arial"/>
              </a:rPr>
              <a:t> hlavne</a:t>
            </a:r>
            <a:r>
              <a:rPr sz="2600" spc="15" dirty="0">
                <a:latin typeface="Arial"/>
                <a:cs typeface="Arial"/>
              </a:rPr>
              <a:t> </a:t>
            </a:r>
            <a:r>
              <a:rPr sz="2600" spc="10" dirty="0">
                <a:latin typeface="Arial"/>
                <a:cs typeface="Arial"/>
              </a:rPr>
              <a:t>pojem</a:t>
            </a:r>
            <a:r>
              <a:rPr sz="2600" spc="15" dirty="0">
                <a:latin typeface="Arial"/>
                <a:cs typeface="Arial"/>
              </a:rPr>
              <a:t> </a:t>
            </a:r>
            <a:r>
              <a:rPr sz="2600" spc="5" dirty="0">
                <a:latin typeface="Arial"/>
                <a:cs typeface="Arial"/>
              </a:rPr>
              <a:t>feminizmus</a:t>
            </a:r>
            <a:r>
              <a:rPr sz="2600" spc="20" dirty="0">
                <a:latin typeface="Arial"/>
                <a:cs typeface="Arial"/>
              </a:rPr>
              <a:t> </a:t>
            </a:r>
            <a:r>
              <a:rPr sz="2600" spc="10" dirty="0">
                <a:latin typeface="Arial"/>
                <a:cs typeface="Arial"/>
              </a:rPr>
              <a:t>– kvôli </a:t>
            </a:r>
            <a:r>
              <a:rPr sz="2600" spc="5" dirty="0">
                <a:latin typeface="Arial"/>
                <a:cs typeface="Arial"/>
              </a:rPr>
              <a:t>bývalej </a:t>
            </a:r>
            <a:r>
              <a:rPr sz="2600" spc="10" dirty="0">
                <a:latin typeface="Arial"/>
                <a:cs typeface="Arial"/>
              </a:rPr>
              <a:t> </a:t>
            </a:r>
            <a:r>
              <a:rPr sz="2600" spc="5" dirty="0">
                <a:latin typeface="Arial"/>
                <a:cs typeface="Arial"/>
              </a:rPr>
              <a:t>militantnosti</a:t>
            </a:r>
            <a:r>
              <a:rPr sz="2600" spc="10" dirty="0">
                <a:latin typeface="Arial"/>
                <a:cs typeface="Arial"/>
              </a:rPr>
              <a:t> v</a:t>
            </a:r>
            <a:r>
              <a:rPr sz="2600" spc="15" dirty="0">
                <a:latin typeface="Arial"/>
                <a:cs typeface="Arial"/>
              </a:rPr>
              <a:t> </a:t>
            </a:r>
            <a:r>
              <a:rPr sz="2600" spc="10" dirty="0">
                <a:latin typeface="Arial"/>
                <a:cs typeface="Arial"/>
              </a:rPr>
              <a:t>študentskom</a:t>
            </a:r>
            <a:r>
              <a:rPr sz="2600" spc="15" dirty="0">
                <a:latin typeface="Arial"/>
                <a:cs typeface="Arial"/>
              </a:rPr>
              <a:t> </a:t>
            </a:r>
            <a:r>
              <a:rPr sz="2600" spc="5" dirty="0">
                <a:latin typeface="Arial"/>
                <a:cs typeface="Arial"/>
              </a:rPr>
              <a:t>hnutí,</a:t>
            </a:r>
            <a:r>
              <a:rPr sz="2600" spc="10" dirty="0">
                <a:latin typeface="Arial"/>
                <a:cs typeface="Arial"/>
              </a:rPr>
              <a:t> zjednodušujúcim</a:t>
            </a:r>
            <a:r>
              <a:rPr sz="2600" spc="15" dirty="0">
                <a:latin typeface="Arial"/>
                <a:cs typeface="Arial"/>
              </a:rPr>
              <a:t> </a:t>
            </a:r>
            <a:r>
              <a:rPr sz="2600" spc="10" dirty="0">
                <a:latin typeface="Arial"/>
                <a:cs typeface="Arial"/>
              </a:rPr>
              <a:t>tézam </a:t>
            </a:r>
            <a:r>
              <a:rPr sz="2600" spc="-710" dirty="0">
                <a:latin typeface="Arial"/>
                <a:cs typeface="Arial"/>
              </a:rPr>
              <a:t> </a:t>
            </a:r>
            <a:r>
              <a:rPr sz="2600" spc="10" dirty="0">
                <a:latin typeface="Arial"/>
                <a:cs typeface="Arial"/>
              </a:rPr>
              <a:t>o</a:t>
            </a:r>
            <a:r>
              <a:rPr sz="2600" dirty="0">
                <a:latin typeface="Arial"/>
                <a:cs typeface="Arial"/>
              </a:rPr>
              <a:t> </a:t>
            </a:r>
            <a:r>
              <a:rPr sz="2600" spc="5" dirty="0">
                <a:latin typeface="Arial"/>
                <a:cs typeface="Arial"/>
              </a:rPr>
              <a:t>patriarcháte,</a:t>
            </a:r>
            <a:r>
              <a:rPr sz="2600" spc="15" dirty="0">
                <a:latin typeface="Arial"/>
                <a:cs typeface="Arial"/>
              </a:rPr>
              <a:t> </a:t>
            </a:r>
            <a:r>
              <a:rPr sz="2600" spc="5" dirty="0">
                <a:latin typeface="Arial"/>
                <a:cs typeface="Arial"/>
              </a:rPr>
              <a:t>atď.</a:t>
            </a:r>
            <a:endParaRPr sz="2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69"/>
              </a:spcBef>
            </a:pPr>
            <a:r>
              <a:rPr sz="2600" spc="5" dirty="0">
                <a:latin typeface="Arial"/>
                <a:cs typeface="Arial"/>
              </a:rPr>
              <a:t>jadro</a:t>
            </a:r>
            <a:r>
              <a:rPr sz="2600" spc="10" dirty="0">
                <a:latin typeface="Arial"/>
                <a:cs typeface="Arial"/>
              </a:rPr>
              <a:t> v znevýhodnení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spc="15" dirty="0">
                <a:latin typeface="Arial"/>
                <a:cs typeface="Arial"/>
              </a:rPr>
              <a:t>na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spc="10" dirty="0">
                <a:latin typeface="Arial"/>
                <a:cs typeface="Arial"/>
              </a:rPr>
              <a:t>základe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spc="10" dirty="0">
                <a:latin typeface="Arial"/>
                <a:cs typeface="Arial"/>
              </a:rPr>
              <a:t>príslušnosti k</a:t>
            </a:r>
            <a:r>
              <a:rPr sz="2600" spc="25" dirty="0">
                <a:latin typeface="Arial"/>
                <a:cs typeface="Arial"/>
              </a:rPr>
              <a:t> </a:t>
            </a:r>
            <a:r>
              <a:rPr sz="2600" spc="10" dirty="0">
                <a:latin typeface="Arial"/>
                <a:cs typeface="Arial"/>
              </a:rPr>
              <a:t>ž.</a:t>
            </a:r>
            <a:r>
              <a:rPr sz="2600" spc="5" dirty="0">
                <a:latin typeface="Arial"/>
                <a:cs typeface="Arial"/>
              </a:rPr>
              <a:t> pohlaviu</a:t>
            </a:r>
            <a:endParaRPr sz="2600">
              <a:latin typeface="Arial"/>
              <a:cs typeface="Arial"/>
            </a:endParaRPr>
          </a:p>
          <a:p>
            <a:pPr marL="12700" marR="977265">
              <a:lnSpc>
                <a:spcPts val="2930"/>
              </a:lnSpc>
              <a:spcBef>
                <a:spcPts val="1225"/>
              </a:spcBef>
            </a:pPr>
            <a:r>
              <a:rPr sz="2600" spc="5" dirty="0">
                <a:latin typeface="Arial"/>
                <a:cs typeface="Arial"/>
              </a:rPr>
              <a:t>stret</a:t>
            </a:r>
            <a:r>
              <a:rPr sz="2600" spc="20" dirty="0">
                <a:latin typeface="Arial"/>
                <a:cs typeface="Arial"/>
              </a:rPr>
              <a:t> </a:t>
            </a:r>
            <a:r>
              <a:rPr sz="2600" spc="10" dirty="0">
                <a:latin typeface="Arial"/>
                <a:cs typeface="Arial"/>
              </a:rPr>
              <a:t>s</a:t>
            </a:r>
            <a:r>
              <a:rPr sz="2600" spc="35" dirty="0">
                <a:latin typeface="Arial"/>
                <a:cs typeface="Arial"/>
              </a:rPr>
              <a:t> </a:t>
            </a:r>
            <a:r>
              <a:rPr sz="2600" spc="10" dirty="0">
                <a:latin typeface="Arial"/>
                <a:cs typeface="Arial"/>
              </a:rPr>
              <a:t>troma</a:t>
            </a:r>
            <a:r>
              <a:rPr sz="2600" spc="25" dirty="0">
                <a:latin typeface="Arial"/>
                <a:cs typeface="Arial"/>
              </a:rPr>
              <a:t> </a:t>
            </a:r>
            <a:r>
              <a:rPr sz="2600" spc="5" dirty="0">
                <a:latin typeface="Arial"/>
                <a:cs typeface="Arial"/>
              </a:rPr>
              <a:t>prúdmi</a:t>
            </a:r>
            <a:r>
              <a:rPr sz="2600" spc="25" dirty="0">
                <a:latin typeface="Arial"/>
                <a:cs typeface="Arial"/>
              </a:rPr>
              <a:t> </a:t>
            </a:r>
            <a:r>
              <a:rPr sz="2600" spc="5" dirty="0">
                <a:latin typeface="Arial"/>
                <a:cs typeface="Arial"/>
              </a:rPr>
              <a:t>myslenia:</a:t>
            </a:r>
            <a:r>
              <a:rPr sz="2600" spc="30" dirty="0">
                <a:latin typeface="Arial"/>
                <a:cs typeface="Arial"/>
              </a:rPr>
              <a:t> </a:t>
            </a:r>
            <a:r>
              <a:rPr sz="2600" spc="5" dirty="0">
                <a:latin typeface="Arial"/>
                <a:cs typeface="Arial"/>
              </a:rPr>
              <a:t>postštrukturalizmom, </a:t>
            </a:r>
            <a:r>
              <a:rPr sz="2600" spc="-710" dirty="0">
                <a:latin typeface="Arial"/>
                <a:cs typeface="Arial"/>
              </a:rPr>
              <a:t> </a:t>
            </a:r>
            <a:r>
              <a:rPr sz="2600" spc="10" dirty="0">
                <a:latin typeface="Arial"/>
                <a:cs typeface="Arial"/>
              </a:rPr>
              <a:t>psychoanalýzou,</a:t>
            </a:r>
            <a:r>
              <a:rPr sz="2600" dirty="0">
                <a:latin typeface="Arial"/>
                <a:cs typeface="Arial"/>
              </a:rPr>
              <a:t> </a:t>
            </a:r>
            <a:r>
              <a:rPr sz="2600" spc="10" dirty="0">
                <a:latin typeface="Arial"/>
                <a:cs typeface="Arial"/>
              </a:rPr>
              <a:t>novofrankfurtskou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spc="10" dirty="0">
                <a:latin typeface="Arial"/>
                <a:cs typeface="Arial"/>
              </a:rPr>
              <a:t>školou</a:t>
            </a:r>
            <a:endParaRPr sz="2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80390" y="2359659"/>
            <a:ext cx="141605" cy="200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50" spc="215" dirty="0">
                <a:latin typeface="Calibri"/>
                <a:cs typeface="Calibri"/>
              </a:rPr>
              <a:t>●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80390" y="2879090"/>
            <a:ext cx="141605" cy="200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50" spc="215" dirty="0">
                <a:latin typeface="Calibri"/>
                <a:cs typeface="Calibri"/>
              </a:rPr>
              <a:t>●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80390" y="3398520"/>
            <a:ext cx="141605" cy="200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50" spc="215" dirty="0">
                <a:latin typeface="Calibri"/>
                <a:cs typeface="Calibri"/>
              </a:rPr>
              <a:t>●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80390" y="4660900"/>
            <a:ext cx="141605" cy="200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50" spc="215" dirty="0">
                <a:latin typeface="Calibri"/>
                <a:cs typeface="Calibri"/>
              </a:rPr>
              <a:t>●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80390" y="5180329"/>
            <a:ext cx="141605" cy="200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50" spc="215" dirty="0">
                <a:latin typeface="Calibri"/>
                <a:cs typeface="Calibri"/>
              </a:rPr>
              <a:t>●</a:t>
            </a:r>
            <a:endParaRPr sz="11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D95CA4-E053-451D-9ECA-73689E8A7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1609" y="945030"/>
            <a:ext cx="3773877" cy="4238861"/>
          </a:xfrm>
        </p:spPr>
        <p:txBody>
          <a:bodyPr vert="horz" wrap="none" lIns="91402" tIns="45701" rIns="91402" bIns="45701" rtlCol="0" anchor="b">
            <a:normAutofit/>
          </a:bodyPr>
          <a:lstStyle/>
          <a:p>
            <a:pPr algn="ctr" defTabSz="914034"/>
            <a:r>
              <a:rPr lang="cs-CZ" sz="4598" dirty="0">
                <a:solidFill>
                  <a:srgbClr val="FFFFFF"/>
                </a:solidFill>
              </a:rPr>
              <a:t>Ekofeminizmus</a:t>
            </a:r>
            <a:endParaRPr lang="en-US" sz="4598" dirty="0">
              <a:solidFill>
                <a:srgbClr val="FFFFFF"/>
              </a:solidFill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8DCC3CA-6731-4B0E-B859-2590AE9F4DF8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740147" y="6575008"/>
            <a:ext cx="3748769" cy="605908"/>
          </a:xfrm>
        </p:spPr>
        <p:txBody>
          <a:bodyPr vert="horz" wrap="none" lIns="91402" tIns="45701" rIns="91402" bIns="45701" rtlCol="0" anchor="ctr">
            <a:normAutofit/>
          </a:bodyPr>
          <a:lstStyle/>
          <a:p>
            <a:pPr algn="ctr" defTabSz="914034">
              <a:spcBef>
                <a:spcPts val="1000"/>
              </a:spcBef>
            </a:pPr>
            <a:r>
              <a:rPr lang="en-US" sz="1000" dirty="0">
                <a:solidFill>
                  <a:srgbClr val="FFFFFF"/>
                </a:solidFill>
                <a:latin typeface="+mn-lt"/>
                <a:ea typeface="+mn-ea"/>
                <a:cs typeface="+mn-cs"/>
                <a:hlinkClick r:id="rId2"/>
              </a:rPr>
              <a:t>https://broadblogs.com/category/feminism/</a:t>
            </a:r>
            <a:r>
              <a:rPr lang="cs-CZ" sz="10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endParaRPr lang="en-US" sz="10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9CCEA697-13A5-4A86-987B-254355A24C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1" b="1532"/>
          <a:stretch/>
        </p:blipFill>
        <p:spPr>
          <a:xfrm>
            <a:off x="724444" y="945030"/>
            <a:ext cx="3796594" cy="5664256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662154F7-9562-4BF4-9009-814FDEB7A656}"/>
              </a:ext>
            </a:extLst>
          </p:cNvPr>
          <p:cNvSpPr txBox="1"/>
          <p:nvPr/>
        </p:nvSpPr>
        <p:spPr>
          <a:xfrm>
            <a:off x="5364140" y="3244850"/>
            <a:ext cx="39477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800" dirty="0"/>
              <a:t>Ekofeminizmus</a:t>
            </a:r>
          </a:p>
        </p:txBody>
      </p:sp>
    </p:spTree>
    <p:extLst>
      <p:ext uri="{BB962C8B-B14F-4D97-AF65-F5344CB8AC3E}">
        <p14:creationId xmlns:p14="http://schemas.microsoft.com/office/powerpoint/2010/main" val="374997158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11300" y="553720"/>
            <a:ext cx="704469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Ekofeministický</a:t>
            </a:r>
            <a:r>
              <a:rPr spc="-15" dirty="0"/>
              <a:t> </a:t>
            </a:r>
            <a:r>
              <a:rPr spc="-5" dirty="0"/>
              <a:t>(EF)</a:t>
            </a:r>
            <a:r>
              <a:rPr spc="-20" dirty="0"/>
              <a:t> </a:t>
            </a:r>
            <a:r>
              <a:rPr spc="-5" dirty="0"/>
              <a:t>diskurz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95630" y="1835150"/>
            <a:ext cx="139065" cy="1962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100" spc="225" dirty="0">
                <a:latin typeface="Calibri"/>
                <a:cs typeface="Calibri"/>
              </a:rPr>
              <a:t>●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0589" y="1577848"/>
            <a:ext cx="4970780" cy="10896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39700"/>
              </a:lnSpc>
              <a:spcBef>
                <a:spcPts val="95"/>
              </a:spcBef>
              <a:tabLst>
                <a:tab pos="2000250" algn="l"/>
                <a:tab pos="2354580" algn="l"/>
                <a:tab pos="3272154" algn="l"/>
              </a:tabLst>
            </a:pPr>
            <a:r>
              <a:rPr sz="2500" spc="10" dirty="0">
                <a:latin typeface="Arial"/>
                <a:cs typeface="Arial"/>
              </a:rPr>
              <a:t>ch</a:t>
            </a:r>
            <a:r>
              <a:rPr sz="2500" spc="15" dirty="0">
                <a:latin typeface="Arial"/>
                <a:cs typeface="Arial"/>
              </a:rPr>
              <a:t>a</a:t>
            </a:r>
            <a:r>
              <a:rPr sz="2500" spc="-10" dirty="0">
                <a:latin typeface="Arial"/>
                <a:cs typeface="Arial"/>
              </a:rPr>
              <a:t>r</a:t>
            </a:r>
            <a:r>
              <a:rPr sz="2500" spc="15" dirty="0">
                <a:latin typeface="Arial"/>
                <a:cs typeface="Arial"/>
              </a:rPr>
              <a:t>a</a:t>
            </a:r>
            <a:r>
              <a:rPr sz="2500" spc="5" dirty="0">
                <a:latin typeface="Arial"/>
                <a:cs typeface="Arial"/>
              </a:rPr>
              <a:t>kteristická</a:t>
            </a:r>
            <a:r>
              <a:rPr sz="2500" dirty="0">
                <a:latin typeface="Arial"/>
                <a:cs typeface="Arial"/>
              </a:rPr>
              <a:t> </a:t>
            </a:r>
            <a:r>
              <a:rPr sz="2500" spc="10" dirty="0">
                <a:latin typeface="Arial"/>
                <a:cs typeface="Arial"/>
              </a:rPr>
              <a:t>v</a:t>
            </a:r>
            <a:r>
              <a:rPr sz="2500" spc="15" dirty="0">
                <a:latin typeface="Arial"/>
                <a:cs typeface="Arial"/>
              </a:rPr>
              <a:t>e</a:t>
            </a:r>
            <a:r>
              <a:rPr sz="2500" dirty="0">
                <a:latin typeface="Arial"/>
                <a:cs typeface="Arial"/>
              </a:rPr>
              <a:t>ľ</a:t>
            </a:r>
            <a:r>
              <a:rPr sz="2500" spc="10" dirty="0">
                <a:latin typeface="Arial"/>
                <a:cs typeface="Arial"/>
              </a:rPr>
              <a:t>ká</a:t>
            </a:r>
            <a:r>
              <a:rPr sz="2500" dirty="0">
                <a:latin typeface="Arial"/>
                <a:cs typeface="Arial"/>
              </a:rPr>
              <a:t>	</a:t>
            </a:r>
            <a:r>
              <a:rPr sz="2500" spc="-10" dirty="0">
                <a:latin typeface="Arial"/>
                <a:cs typeface="Arial"/>
              </a:rPr>
              <a:t>r</a:t>
            </a:r>
            <a:r>
              <a:rPr sz="2500" spc="15" dirty="0">
                <a:latin typeface="Arial"/>
                <a:cs typeface="Arial"/>
              </a:rPr>
              <a:t>o</a:t>
            </a:r>
            <a:r>
              <a:rPr sz="2500" spc="10" dirty="0">
                <a:latin typeface="Arial"/>
                <a:cs typeface="Arial"/>
              </a:rPr>
              <a:t>zma</a:t>
            </a:r>
            <a:r>
              <a:rPr sz="2500" spc="15" dirty="0">
                <a:latin typeface="Arial"/>
                <a:cs typeface="Arial"/>
              </a:rPr>
              <a:t>n</a:t>
            </a:r>
            <a:r>
              <a:rPr sz="2500" dirty="0">
                <a:latin typeface="Arial"/>
                <a:cs typeface="Arial"/>
              </a:rPr>
              <a:t>itosť  </a:t>
            </a:r>
            <a:r>
              <a:rPr sz="2500" spc="5" dirty="0">
                <a:latin typeface="Arial"/>
                <a:cs typeface="Arial"/>
              </a:rPr>
              <a:t>dynamickosť	</a:t>
            </a:r>
            <a:r>
              <a:rPr sz="2500" spc="10" dirty="0">
                <a:latin typeface="Arial"/>
                <a:cs typeface="Arial"/>
              </a:rPr>
              <a:t>a	</a:t>
            </a:r>
            <a:r>
              <a:rPr sz="2500" spc="5" dirty="0">
                <a:latin typeface="Arial"/>
                <a:cs typeface="Arial"/>
              </a:rPr>
              <a:t>rozpornosť</a:t>
            </a:r>
            <a:endParaRPr sz="25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95630" y="2368550"/>
            <a:ext cx="139065" cy="1962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100" spc="225" dirty="0">
                <a:latin typeface="Calibri"/>
                <a:cs typeface="Calibri"/>
              </a:rPr>
              <a:t>●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95630" y="2900680"/>
            <a:ext cx="139065" cy="1962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100" spc="225" dirty="0">
                <a:latin typeface="Calibri"/>
                <a:cs typeface="Calibri"/>
              </a:rPr>
              <a:t>●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10589" y="2791460"/>
            <a:ext cx="7763509" cy="4095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1381760" algn="l"/>
                <a:tab pos="1718310" algn="l"/>
                <a:tab pos="5544820" algn="l"/>
                <a:tab pos="6718300" algn="l"/>
                <a:tab pos="7073265" algn="l"/>
              </a:tabLst>
            </a:pPr>
            <a:r>
              <a:rPr sz="2500" spc="5" dirty="0">
                <a:latin typeface="Arial"/>
                <a:cs typeface="Arial"/>
              </a:rPr>
              <a:t>rozdiel</a:t>
            </a:r>
            <a:r>
              <a:rPr sz="2500" spc="10" dirty="0">
                <a:latin typeface="Arial"/>
                <a:cs typeface="Arial"/>
              </a:rPr>
              <a:t>y</a:t>
            </a:r>
            <a:r>
              <a:rPr sz="2500" dirty="0">
                <a:latin typeface="Arial"/>
                <a:cs typeface="Arial"/>
              </a:rPr>
              <a:t>	</a:t>
            </a:r>
            <a:r>
              <a:rPr sz="2500" spc="10" dirty="0">
                <a:latin typeface="Arial"/>
                <a:cs typeface="Arial"/>
              </a:rPr>
              <a:t>v</a:t>
            </a:r>
            <a:r>
              <a:rPr sz="2500" dirty="0">
                <a:latin typeface="Arial"/>
                <a:cs typeface="Arial"/>
              </a:rPr>
              <a:t>	</a:t>
            </a:r>
            <a:r>
              <a:rPr sz="2500" spc="10" dirty="0">
                <a:latin typeface="Arial"/>
                <a:cs typeface="Arial"/>
              </a:rPr>
              <a:t>sam</a:t>
            </a:r>
            <a:r>
              <a:rPr sz="2500" spc="15" dirty="0">
                <a:latin typeface="Arial"/>
                <a:cs typeface="Arial"/>
              </a:rPr>
              <a:t>o</a:t>
            </a:r>
            <a:r>
              <a:rPr sz="2500" spc="-5" dirty="0">
                <a:latin typeface="Arial"/>
                <a:cs typeface="Arial"/>
              </a:rPr>
              <a:t>t</a:t>
            </a:r>
            <a:r>
              <a:rPr sz="2500" spc="15" dirty="0">
                <a:latin typeface="Arial"/>
                <a:cs typeface="Arial"/>
              </a:rPr>
              <a:t>n</a:t>
            </a:r>
            <a:r>
              <a:rPr sz="2500" spc="5" dirty="0">
                <a:latin typeface="Arial"/>
                <a:cs typeface="Arial"/>
              </a:rPr>
              <a:t>e</a:t>
            </a:r>
            <a:r>
              <a:rPr sz="2500" dirty="0">
                <a:latin typeface="Arial"/>
                <a:cs typeface="Arial"/>
              </a:rPr>
              <a:t>j </a:t>
            </a:r>
            <a:r>
              <a:rPr sz="2500" spc="10" dirty="0">
                <a:latin typeface="Arial"/>
                <a:cs typeface="Arial"/>
              </a:rPr>
              <a:t>ko</a:t>
            </a:r>
            <a:r>
              <a:rPr sz="2500" spc="15" dirty="0">
                <a:latin typeface="Arial"/>
                <a:cs typeface="Arial"/>
              </a:rPr>
              <a:t>n</a:t>
            </a:r>
            <a:r>
              <a:rPr sz="2500" spc="10" dirty="0">
                <a:latin typeface="Arial"/>
                <a:cs typeface="Arial"/>
              </a:rPr>
              <a:t>ce</a:t>
            </a:r>
            <a:r>
              <a:rPr sz="2500" spc="15" dirty="0">
                <a:latin typeface="Arial"/>
                <a:cs typeface="Arial"/>
              </a:rPr>
              <a:t>p</a:t>
            </a:r>
            <a:r>
              <a:rPr sz="2500" spc="-5" dirty="0">
                <a:latin typeface="Arial"/>
                <a:cs typeface="Arial"/>
              </a:rPr>
              <a:t>t</a:t>
            </a:r>
            <a:r>
              <a:rPr sz="2500" spc="15" dirty="0">
                <a:latin typeface="Arial"/>
                <a:cs typeface="Arial"/>
              </a:rPr>
              <a:t>u</a:t>
            </a:r>
            <a:r>
              <a:rPr sz="2500" dirty="0">
                <a:latin typeface="Arial"/>
                <a:cs typeface="Arial"/>
              </a:rPr>
              <a:t>al</a:t>
            </a:r>
            <a:r>
              <a:rPr sz="2500" spc="5" dirty="0">
                <a:latin typeface="Arial"/>
                <a:cs typeface="Arial"/>
              </a:rPr>
              <a:t>izácii</a:t>
            </a:r>
            <a:r>
              <a:rPr sz="2500" dirty="0">
                <a:latin typeface="Arial"/>
                <a:cs typeface="Arial"/>
              </a:rPr>
              <a:t>	</a:t>
            </a:r>
            <a:r>
              <a:rPr sz="2500" spc="15" dirty="0">
                <a:latin typeface="Arial"/>
                <a:cs typeface="Arial"/>
              </a:rPr>
              <a:t>p</a:t>
            </a:r>
            <a:r>
              <a:rPr sz="2500" spc="5" dirty="0">
                <a:latin typeface="Arial"/>
                <a:cs typeface="Arial"/>
              </a:rPr>
              <a:t>r</a:t>
            </a:r>
            <a:r>
              <a:rPr sz="2500" spc="-5" dirty="0">
                <a:latin typeface="Arial"/>
                <a:cs typeface="Arial"/>
              </a:rPr>
              <a:t>í</a:t>
            </a:r>
            <a:r>
              <a:rPr sz="2500" spc="5" dirty="0">
                <a:latin typeface="Arial"/>
                <a:cs typeface="Arial"/>
              </a:rPr>
              <a:t>r</a:t>
            </a:r>
            <a:r>
              <a:rPr sz="2500" spc="15" dirty="0">
                <a:latin typeface="Arial"/>
                <a:cs typeface="Arial"/>
              </a:rPr>
              <a:t>o</a:t>
            </a:r>
            <a:r>
              <a:rPr sz="2500" spc="5" dirty="0">
                <a:latin typeface="Arial"/>
                <a:cs typeface="Arial"/>
              </a:rPr>
              <a:t>d</a:t>
            </a:r>
            <a:r>
              <a:rPr sz="2500" spc="10" dirty="0">
                <a:latin typeface="Arial"/>
                <a:cs typeface="Arial"/>
              </a:rPr>
              <a:t>y</a:t>
            </a:r>
            <a:r>
              <a:rPr sz="2500" dirty="0">
                <a:latin typeface="Arial"/>
                <a:cs typeface="Arial"/>
              </a:rPr>
              <a:t>	</a:t>
            </a:r>
            <a:r>
              <a:rPr sz="2500" spc="10" dirty="0">
                <a:latin typeface="Arial"/>
                <a:cs typeface="Arial"/>
              </a:rPr>
              <a:t>a</a:t>
            </a:r>
            <a:r>
              <a:rPr sz="2500" dirty="0">
                <a:latin typeface="Arial"/>
                <a:cs typeface="Arial"/>
              </a:rPr>
              <a:t>	</a:t>
            </a:r>
            <a:r>
              <a:rPr sz="2500" spc="10" dirty="0">
                <a:latin typeface="Arial"/>
                <a:cs typeface="Arial"/>
              </a:rPr>
              <a:t>sp</a:t>
            </a:r>
            <a:r>
              <a:rPr sz="2500" spc="15" dirty="0">
                <a:latin typeface="Arial"/>
                <a:cs typeface="Arial"/>
              </a:rPr>
              <a:t>o</a:t>
            </a:r>
            <a:r>
              <a:rPr sz="2500" dirty="0">
                <a:latin typeface="Arial"/>
                <a:cs typeface="Arial"/>
              </a:rPr>
              <a:t>l.</a:t>
            </a:r>
            <a:endParaRPr sz="25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10589" y="3149600"/>
            <a:ext cx="2528570" cy="4095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1163955" algn="l"/>
                <a:tab pos="1500505" algn="l"/>
              </a:tabLst>
            </a:pPr>
            <a:r>
              <a:rPr sz="2500" spc="10" dirty="0">
                <a:latin typeface="Arial"/>
                <a:cs typeface="Arial"/>
              </a:rPr>
              <a:t>vz</a:t>
            </a:r>
            <a:r>
              <a:rPr sz="2500" dirty="0">
                <a:latin typeface="Arial"/>
                <a:cs typeface="Arial"/>
              </a:rPr>
              <a:t>ť</a:t>
            </a:r>
            <a:r>
              <a:rPr sz="2500" spc="15" dirty="0">
                <a:latin typeface="Arial"/>
                <a:cs typeface="Arial"/>
              </a:rPr>
              <a:t>a</a:t>
            </a:r>
            <a:r>
              <a:rPr sz="2500" spc="5" dirty="0">
                <a:latin typeface="Arial"/>
                <a:cs typeface="Arial"/>
              </a:rPr>
              <a:t>h</a:t>
            </a:r>
            <a:r>
              <a:rPr sz="2500" spc="10" dirty="0">
                <a:latin typeface="Arial"/>
                <a:cs typeface="Arial"/>
              </a:rPr>
              <a:t>u</a:t>
            </a:r>
            <a:r>
              <a:rPr sz="2500" dirty="0">
                <a:latin typeface="Arial"/>
                <a:cs typeface="Arial"/>
              </a:rPr>
              <a:t>	</a:t>
            </a:r>
            <a:r>
              <a:rPr sz="2500" spc="10" dirty="0">
                <a:latin typeface="Arial"/>
                <a:cs typeface="Arial"/>
              </a:rPr>
              <a:t>k</a:t>
            </a:r>
            <a:r>
              <a:rPr sz="2500" dirty="0">
                <a:latin typeface="Arial"/>
                <a:cs typeface="Arial"/>
              </a:rPr>
              <a:t>	</a:t>
            </a:r>
            <a:r>
              <a:rPr sz="2500" spc="15" dirty="0">
                <a:latin typeface="Arial"/>
                <a:cs typeface="Arial"/>
              </a:rPr>
              <a:t>p</a:t>
            </a:r>
            <a:r>
              <a:rPr sz="2500" spc="5" dirty="0">
                <a:latin typeface="Arial"/>
                <a:cs typeface="Arial"/>
              </a:rPr>
              <a:t>r</a:t>
            </a:r>
            <a:r>
              <a:rPr sz="2500" spc="-5" dirty="0">
                <a:latin typeface="Arial"/>
                <a:cs typeface="Arial"/>
              </a:rPr>
              <a:t>í</a:t>
            </a:r>
            <a:r>
              <a:rPr sz="2500" spc="5" dirty="0">
                <a:latin typeface="Arial"/>
                <a:cs typeface="Arial"/>
              </a:rPr>
              <a:t>r</a:t>
            </a:r>
            <a:r>
              <a:rPr sz="2500" spc="15" dirty="0">
                <a:latin typeface="Arial"/>
                <a:cs typeface="Arial"/>
              </a:rPr>
              <a:t>o</a:t>
            </a:r>
            <a:r>
              <a:rPr sz="2500" spc="5" dirty="0">
                <a:latin typeface="Arial"/>
                <a:cs typeface="Arial"/>
              </a:rPr>
              <a:t>de</a:t>
            </a:r>
            <a:endParaRPr sz="25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10589" y="3532378"/>
            <a:ext cx="6997065" cy="1092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40000"/>
              </a:lnSpc>
              <a:spcBef>
                <a:spcPts val="95"/>
              </a:spcBef>
              <a:tabLst>
                <a:tab pos="1915160" algn="l"/>
                <a:tab pos="2802890" algn="l"/>
                <a:tab pos="5183505" algn="l"/>
              </a:tabLst>
            </a:pPr>
            <a:r>
              <a:rPr sz="2500" spc="20" dirty="0">
                <a:latin typeface="Arial"/>
                <a:cs typeface="Arial"/>
              </a:rPr>
              <a:t>→</a:t>
            </a:r>
            <a:r>
              <a:rPr sz="2500" spc="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ut</a:t>
            </a:r>
            <a:r>
              <a:rPr sz="2500" spc="-5" dirty="0">
                <a:latin typeface="Arial"/>
                <a:cs typeface="Arial"/>
              </a:rPr>
              <a:t>v</a:t>
            </a:r>
            <a:r>
              <a:rPr sz="2500" spc="15" dirty="0">
                <a:latin typeface="Arial"/>
                <a:cs typeface="Arial"/>
              </a:rPr>
              <a:t>á</a:t>
            </a:r>
            <a:r>
              <a:rPr sz="2500" spc="5" dirty="0">
                <a:latin typeface="Arial"/>
                <a:cs typeface="Arial"/>
              </a:rPr>
              <a:t>ra</a:t>
            </a:r>
            <a:r>
              <a:rPr sz="2500" spc="15" dirty="0">
                <a:latin typeface="Arial"/>
                <a:cs typeface="Arial"/>
              </a:rPr>
              <a:t>n</a:t>
            </a:r>
            <a:r>
              <a:rPr sz="2500" spc="-5" dirty="0">
                <a:latin typeface="Arial"/>
                <a:cs typeface="Arial"/>
              </a:rPr>
              <a:t>i</a:t>
            </a:r>
            <a:r>
              <a:rPr sz="2500" spc="10" dirty="0">
                <a:latin typeface="Arial"/>
                <a:cs typeface="Arial"/>
              </a:rPr>
              <a:t>e</a:t>
            </a:r>
            <a:r>
              <a:rPr sz="2500" dirty="0">
                <a:latin typeface="Arial"/>
                <a:cs typeface="Arial"/>
              </a:rPr>
              <a:t>	</a:t>
            </a:r>
            <a:r>
              <a:rPr sz="2500" spc="-5" dirty="0">
                <a:latin typeface="Arial"/>
                <a:cs typeface="Arial"/>
              </a:rPr>
              <a:t>t</a:t>
            </a:r>
            <a:r>
              <a:rPr sz="2500" spc="15" dirty="0">
                <a:latin typeface="Arial"/>
                <a:cs typeface="Arial"/>
              </a:rPr>
              <a:t>e</a:t>
            </a:r>
            <a:r>
              <a:rPr sz="2500" dirty="0">
                <a:latin typeface="Arial"/>
                <a:cs typeface="Arial"/>
              </a:rPr>
              <a:t>óri</a:t>
            </a:r>
            <a:r>
              <a:rPr sz="2500" spc="5" dirty="0">
                <a:latin typeface="Arial"/>
                <a:cs typeface="Arial"/>
              </a:rPr>
              <a:t>í</a:t>
            </a:r>
            <a:r>
              <a:rPr sz="2500" dirty="0">
                <a:latin typeface="Arial"/>
                <a:cs typeface="Arial"/>
              </a:rPr>
              <a:t>	</a:t>
            </a:r>
            <a:r>
              <a:rPr sz="2500" spc="5" dirty="0">
                <a:latin typeface="Arial"/>
                <a:cs typeface="Arial"/>
              </a:rPr>
              <a:t>"</a:t>
            </a:r>
            <a:r>
              <a:rPr sz="2500" spc="15" dirty="0">
                <a:latin typeface="Arial"/>
                <a:cs typeface="Arial"/>
              </a:rPr>
              <a:t>e</a:t>
            </a:r>
            <a:r>
              <a:rPr sz="2500" spc="5" dirty="0">
                <a:latin typeface="Arial"/>
                <a:cs typeface="Arial"/>
              </a:rPr>
              <a:t>kofemi</a:t>
            </a:r>
            <a:r>
              <a:rPr sz="2500" spc="15" dirty="0">
                <a:latin typeface="Arial"/>
                <a:cs typeface="Arial"/>
              </a:rPr>
              <a:t>n</a:t>
            </a:r>
            <a:r>
              <a:rPr sz="2500" spc="5" dirty="0">
                <a:latin typeface="Arial"/>
                <a:cs typeface="Arial"/>
              </a:rPr>
              <a:t>izm</a:t>
            </a:r>
            <a:r>
              <a:rPr sz="2500" spc="15" dirty="0">
                <a:latin typeface="Arial"/>
                <a:cs typeface="Arial"/>
              </a:rPr>
              <a:t>u</a:t>
            </a:r>
            <a:r>
              <a:rPr sz="2500" spc="5" dirty="0">
                <a:latin typeface="Arial"/>
                <a:cs typeface="Arial"/>
              </a:rPr>
              <a:t>"</a:t>
            </a:r>
            <a:r>
              <a:rPr sz="2500" dirty="0">
                <a:latin typeface="Arial"/>
                <a:cs typeface="Arial"/>
              </a:rPr>
              <a:t>	</a:t>
            </a:r>
            <a:r>
              <a:rPr sz="2500" spc="5" dirty="0">
                <a:latin typeface="Arial"/>
                <a:cs typeface="Arial"/>
              </a:rPr>
              <a:t>h</a:t>
            </a:r>
            <a:r>
              <a:rPr sz="2500" spc="15" dirty="0">
                <a:latin typeface="Arial"/>
                <a:cs typeface="Arial"/>
              </a:rPr>
              <a:t>e</a:t>
            </a:r>
            <a:r>
              <a:rPr sz="2500" spc="-5" dirty="0">
                <a:latin typeface="Arial"/>
                <a:cs typeface="Arial"/>
              </a:rPr>
              <a:t>t</a:t>
            </a:r>
            <a:r>
              <a:rPr sz="2500" spc="15" dirty="0">
                <a:latin typeface="Arial"/>
                <a:cs typeface="Arial"/>
              </a:rPr>
              <a:t>e</a:t>
            </a:r>
            <a:r>
              <a:rPr sz="2500" spc="5" dirty="0">
                <a:latin typeface="Arial"/>
                <a:cs typeface="Arial"/>
              </a:rPr>
              <a:t>ro</a:t>
            </a:r>
            <a:r>
              <a:rPr sz="2500" spc="15" dirty="0">
                <a:latin typeface="Arial"/>
                <a:cs typeface="Arial"/>
              </a:rPr>
              <a:t>g</a:t>
            </a:r>
            <a:r>
              <a:rPr sz="2500" spc="5" dirty="0">
                <a:latin typeface="Arial"/>
                <a:cs typeface="Arial"/>
              </a:rPr>
              <a:t>én</a:t>
            </a:r>
            <a:r>
              <a:rPr sz="2500" spc="15" dirty="0">
                <a:latin typeface="Arial"/>
                <a:cs typeface="Arial"/>
              </a:rPr>
              <a:t>n</a:t>
            </a:r>
            <a:r>
              <a:rPr sz="2500" spc="5" dirty="0">
                <a:latin typeface="Arial"/>
                <a:cs typeface="Arial"/>
              </a:rPr>
              <a:t>e  šírka:</a:t>
            </a:r>
            <a:endParaRPr sz="25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95630" y="4324350"/>
            <a:ext cx="139065" cy="1962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100" spc="225" dirty="0">
                <a:latin typeface="Calibri"/>
                <a:cs typeface="Calibri"/>
              </a:rPr>
              <a:t>●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14730" y="4789170"/>
            <a:ext cx="137160" cy="20320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550" spc="105" dirty="0">
                <a:latin typeface="Calibri"/>
                <a:cs typeface="Calibri"/>
              </a:rPr>
              <a:t>–</a:t>
            </a:r>
            <a:endParaRPr sz="15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610"/>
              </a:spcBef>
            </a:pPr>
            <a:r>
              <a:rPr sz="1550" spc="105" dirty="0">
                <a:latin typeface="Calibri"/>
                <a:cs typeface="Calibri"/>
              </a:rPr>
              <a:t>–</a:t>
            </a:r>
            <a:endParaRPr sz="15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620"/>
              </a:spcBef>
            </a:pPr>
            <a:r>
              <a:rPr sz="1550" spc="105" dirty="0">
                <a:latin typeface="Calibri"/>
                <a:cs typeface="Calibri"/>
              </a:rPr>
              <a:t>–</a:t>
            </a:r>
            <a:endParaRPr sz="15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610"/>
              </a:spcBef>
            </a:pPr>
            <a:r>
              <a:rPr sz="1550" spc="105" dirty="0">
                <a:latin typeface="Calibri"/>
                <a:cs typeface="Calibri"/>
              </a:rPr>
              <a:t>–</a:t>
            </a:r>
            <a:endParaRPr sz="15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620"/>
              </a:spcBef>
            </a:pPr>
            <a:r>
              <a:rPr sz="1550" spc="105" dirty="0">
                <a:latin typeface="Calibri"/>
                <a:cs typeface="Calibri"/>
              </a:rPr>
              <a:t>–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329689" y="4636261"/>
            <a:ext cx="3272790" cy="2231390"/>
          </a:xfrm>
          <a:prstGeom prst="rect">
            <a:avLst/>
          </a:prstGeom>
        </p:spPr>
        <p:txBody>
          <a:bodyPr vert="horz" wrap="square" lIns="0" tIns="132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40"/>
              </a:spcBef>
            </a:pPr>
            <a:r>
              <a:rPr sz="2100" spc="5" dirty="0">
                <a:latin typeface="Arial"/>
                <a:cs typeface="Arial"/>
              </a:rPr>
              <a:t>filozofických,</a:t>
            </a:r>
            <a:endParaRPr sz="2100">
              <a:latin typeface="Arial"/>
              <a:cs typeface="Arial"/>
            </a:endParaRPr>
          </a:p>
          <a:p>
            <a:pPr marL="12700" marR="5080">
              <a:lnSpc>
                <a:spcPts val="3479"/>
              </a:lnSpc>
              <a:spcBef>
                <a:spcPts val="270"/>
              </a:spcBef>
            </a:pPr>
            <a:r>
              <a:rPr sz="2100" spc="5" dirty="0">
                <a:latin typeface="Arial"/>
                <a:cs typeface="Arial"/>
              </a:rPr>
              <a:t>spoločensko</a:t>
            </a:r>
            <a:r>
              <a:rPr sz="2100" spc="-30" dirty="0">
                <a:latin typeface="Arial"/>
                <a:cs typeface="Arial"/>
              </a:rPr>
              <a:t> </a:t>
            </a:r>
            <a:r>
              <a:rPr sz="2100" spc="10" dirty="0">
                <a:latin typeface="Arial"/>
                <a:cs typeface="Arial"/>
              </a:rPr>
              <a:t>-</a:t>
            </a:r>
            <a:r>
              <a:rPr sz="2100" spc="-10" dirty="0">
                <a:latin typeface="Arial"/>
                <a:cs typeface="Arial"/>
              </a:rPr>
              <a:t> </a:t>
            </a:r>
            <a:r>
              <a:rPr sz="2100" spc="5" dirty="0">
                <a:latin typeface="Arial"/>
                <a:cs typeface="Arial"/>
              </a:rPr>
              <a:t>teoretických, </a:t>
            </a:r>
            <a:r>
              <a:rPr sz="2100" spc="-570" dirty="0">
                <a:latin typeface="Arial"/>
                <a:cs typeface="Arial"/>
              </a:rPr>
              <a:t> </a:t>
            </a:r>
            <a:r>
              <a:rPr sz="2100" spc="5" dirty="0">
                <a:latin typeface="Arial"/>
                <a:cs typeface="Arial"/>
              </a:rPr>
              <a:t>prírodovedných,</a:t>
            </a:r>
            <a:endParaRPr sz="2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sz="2100" spc="5" dirty="0">
                <a:latin typeface="Arial"/>
                <a:cs typeface="Arial"/>
              </a:rPr>
              <a:t>historicko</a:t>
            </a:r>
            <a:r>
              <a:rPr sz="2100" spc="-15" dirty="0">
                <a:latin typeface="Arial"/>
                <a:cs typeface="Arial"/>
              </a:rPr>
              <a:t> </a:t>
            </a:r>
            <a:r>
              <a:rPr sz="2100" spc="15" dirty="0">
                <a:latin typeface="Arial"/>
                <a:cs typeface="Arial"/>
              </a:rPr>
              <a:t>–</a:t>
            </a:r>
            <a:r>
              <a:rPr sz="2100" spc="-20" dirty="0">
                <a:latin typeface="Arial"/>
                <a:cs typeface="Arial"/>
              </a:rPr>
              <a:t> </a:t>
            </a:r>
            <a:r>
              <a:rPr sz="2100" spc="5" dirty="0">
                <a:latin typeface="Arial"/>
                <a:cs typeface="Arial"/>
              </a:rPr>
              <a:t>kritických</a:t>
            </a:r>
            <a:endParaRPr sz="2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2100" spc="5" dirty="0">
                <a:latin typeface="Arial"/>
                <a:cs typeface="Arial"/>
              </a:rPr>
              <a:t>politických</a:t>
            </a:r>
            <a:r>
              <a:rPr sz="2100" spc="-35" dirty="0">
                <a:latin typeface="Arial"/>
                <a:cs typeface="Arial"/>
              </a:rPr>
              <a:t> </a:t>
            </a:r>
            <a:r>
              <a:rPr sz="2100" spc="5" dirty="0">
                <a:latin typeface="Arial"/>
                <a:cs typeface="Arial"/>
              </a:rPr>
              <a:t>podnetov</a:t>
            </a:r>
            <a:endParaRPr sz="2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66469" y="241300"/>
            <a:ext cx="8134984" cy="1320800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2782570" marR="5080" indent="-2769870">
              <a:lnSpc>
                <a:spcPts val="4920"/>
              </a:lnSpc>
              <a:spcBef>
                <a:spcPts val="560"/>
              </a:spcBef>
            </a:pPr>
            <a:r>
              <a:rPr dirty="0"/>
              <a:t>Minimalistická </a:t>
            </a:r>
            <a:r>
              <a:rPr spc="-5" dirty="0"/>
              <a:t>charakteristika </a:t>
            </a:r>
            <a:r>
              <a:rPr dirty="0"/>
              <a:t>EF </a:t>
            </a:r>
            <a:r>
              <a:rPr spc="-1210" dirty="0"/>
              <a:t> </a:t>
            </a:r>
            <a:r>
              <a:rPr spc="-5" dirty="0"/>
              <a:t>alternatívy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99440" y="2216150"/>
            <a:ext cx="170815" cy="2451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50" spc="265" dirty="0">
                <a:latin typeface="Calibri"/>
                <a:cs typeface="Calibri"/>
              </a:rPr>
              <a:t>●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97889" y="2078990"/>
            <a:ext cx="8401050" cy="503682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38100" marR="189230">
              <a:lnSpc>
                <a:spcPts val="3590"/>
              </a:lnSpc>
              <a:spcBef>
                <a:spcPts val="425"/>
              </a:spcBef>
            </a:pPr>
            <a:r>
              <a:rPr sz="3200" dirty="0">
                <a:latin typeface="Arial"/>
                <a:cs typeface="Arial"/>
              </a:rPr>
              <a:t>poznávanie existencie </a:t>
            </a:r>
            <a:r>
              <a:rPr sz="3200" spc="-5" dirty="0">
                <a:latin typeface="Arial"/>
                <a:cs typeface="Arial"/>
              </a:rPr>
              <a:t>súvislosti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útlaku</a:t>
            </a:r>
            <a:r>
              <a:rPr sz="320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žien</a:t>
            </a:r>
            <a:r>
              <a:rPr sz="3200" dirty="0">
                <a:latin typeface="Arial"/>
                <a:cs typeface="Arial"/>
              </a:rPr>
              <a:t> a </a:t>
            </a:r>
            <a:r>
              <a:rPr sz="3200" spc="-869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prírody</a:t>
            </a:r>
            <a:endParaRPr sz="3200">
              <a:latin typeface="Arial"/>
              <a:cs typeface="Arial"/>
            </a:endParaRPr>
          </a:p>
          <a:p>
            <a:pPr marL="469900" indent="-323850">
              <a:lnSpc>
                <a:spcPct val="100000"/>
              </a:lnSpc>
              <a:spcBef>
                <a:spcPts val="1115"/>
              </a:spcBef>
              <a:buSzPct val="75000"/>
              <a:buFont typeface="Calibri"/>
              <a:buChar char="–"/>
              <a:tabLst>
                <a:tab pos="469265" algn="l"/>
                <a:tab pos="469900" algn="l"/>
              </a:tabLst>
            </a:pPr>
            <a:r>
              <a:rPr sz="2800" dirty="0">
                <a:latin typeface="Arial"/>
                <a:cs typeface="Arial"/>
              </a:rPr>
              <a:t>historických</a:t>
            </a:r>
            <a:endParaRPr sz="2800">
              <a:latin typeface="Arial"/>
              <a:cs typeface="Arial"/>
            </a:endParaRPr>
          </a:p>
          <a:p>
            <a:pPr marL="469900" indent="-323850">
              <a:lnSpc>
                <a:spcPct val="100000"/>
              </a:lnSpc>
              <a:spcBef>
                <a:spcPts val="890"/>
              </a:spcBef>
              <a:buSzPct val="75000"/>
              <a:buFont typeface="Calibri"/>
              <a:buChar char="–"/>
              <a:tabLst>
                <a:tab pos="469265" algn="l"/>
                <a:tab pos="469900" algn="l"/>
              </a:tabLst>
            </a:pPr>
            <a:r>
              <a:rPr sz="2800" spc="-5" dirty="0">
                <a:latin typeface="Arial"/>
                <a:cs typeface="Arial"/>
              </a:rPr>
              <a:t>empirických</a:t>
            </a:r>
            <a:endParaRPr sz="2800">
              <a:latin typeface="Arial"/>
              <a:cs typeface="Arial"/>
            </a:endParaRPr>
          </a:p>
          <a:p>
            <a:pPr marL="469900" indent="-323850">
              <a:lnSpc>
                <a:spcPct val="100000"/>
              </a:lnSpc>
              <a:spcBef>
                <a:spcPts val="900"/>
              </a:spcBef>
              <a:buSzPct val="75000"/>
              <a:buFont typeface="Calibri"/>
              <a:buChar char="–"/>
              <a:tabLst>
                <a:tab pos="469265" algn="l"/>
                <a:tab pos="469900" algn="l"/>
              </a:tabLst>
            </a:pPr>
            <a:r>
              <a:rPr sz="2800" spc="-5" dirty="0">
                <a:latin typeface="Arial"/>
                <a:cs typeface="Arial"/>
              </a:rPr>
              <a:t>symbolických</a:t>
            </a:r>
            <a:endParaRPr sz="2800">
              <a:latin typeface="Arial"/>
              <a:cs typeface="Arial"/>
            </a:endParaRPr>
          </a:p>
          <a:p>
            <a:pPr marL="469900" indent="-323850">
              <a:lnSpc>
                <a:spcPct val="100000"/>
              </a:lnSpc>
              <a:spcBef>
                <a:spcPts val="890"/>
              </a:spcBef>
              <a:buSzPct val="75000"/>
              <a:buFont typeface="Calibri"/>
              <a:buChar char="–"/>
              <a:tabLst>
                <a:tab pos="469265" algn="l"/>
                <a:tab pos="469900" algn="l"/>
              </a:tabLst>
            </a:pPr>
            <a:r>
              <a:rPr sz="2800" spc="-5" dirty="0">
                <a:latin typeface="Arial"/>
                <a:cs typeface="Arial"/>
              </a:rPr>
              <a:t>koncepčných</a:t>
            </a:r>
            <a:endParaRPr sz="280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870"/>
              </a:spcBef>
            </a:pPr>
            <a:r>
              <a:rPr sz="3200" dirty="0">
                <a:latin typeface="Arial"/>
                <a:cs typeface="Arial"/>
              </a:rPr>
              <a:t>analýza</a:t>
            </a:r>
            <a:r>
              <a:rPr sz="3200" spc="-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spôsobov a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foriem</a:t>
            </a:r>
            <a:r>
              <a:rPr sz="3200" spc="1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potláčania</a:t>
            </a:r>
            <a:endParaRPr sz="3200">
              <a:latin typeface="Arial"/>
              <a:cs typeface="Arial"/>
            </a:endParaRPr>
          </a:p>
          <a:p>
            <a:pPr marL="38100" marR="30480">
              <a:lnSpc>
                <a:spcPct val="130200"/>
              </a:lnSpc>
              <a:spcBef>
                <a:spcPts val="10"/>
              </a:spcBef>
            </a:pPr>
            <a:r>
              <a:rPr sz="3200" dirty="0">
                <a:latin typeface="Arial"/>
                <a:cs typeface="Arial"/>
              </a:rPr>
              <a:t>program ekologizácie feminizmu a </a:t>
            </a:r>
            <a:r>
              <a:rPr sz="3200" spc="-5" dirty="0">
                <a:latin typeface="Arial"/>
                <a:cs typeface="Arial"/>
              </a:rPr>
              <a:t>feminizácie </a:t>
            </a:r>
            <a:r>
              <a:rPr sz="3200" spc="-87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ekológie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99440" y="5468620"/>
            <a:ext cx="170815" cy="2451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50" spc="265" dirty="0">
                <a:latin typeface="Calibri"/>
                <a:cs typeface="Calibri"/>
              </a:rPr>
              <a:t>●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99440" y="6104890"/>
            <a:ext cx="170815" cy="2451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50" spc="265" dirty="0">
                <a:latin typeface="Calibri"/>
                <a:cs typeface="Calibri"/>
              </a:rPr>
              <a:t>●</a:t>
            </a:r>
            <a:endParaRPr sz="14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73760" y="553720"/>
            <a:ext cx="831786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Riešenie</a:t>
            </a:r>
            <a:r>
              <a:rPr spc="-15" dirty="0"/>
              <a:t> </a:t>
            </a:r>
            <a:r>
              <a:rPr spc="-5" dirty="0"/>
              <a:t>ekologických</a:t>
            </a:r>
            <a:r>
              <a:rPr spc="-10" dirty="0"/>
              <a:t> problémov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94359" y="1863090"/>
            <a:ext cx="182245" cy="261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50" spc="295" dirty="0">
                <a:latin typeface="Calibri"/>
                <a:cs typeface="Calibri"/>
              </a:rPr>
              <a:t>●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5510" y="1714500"/>
            <a:ext cx="6560820" cy="1044575"/>
          </a:xfrm>
          <a:prstGeom prst="rect">
            <a:avLst/>
          </a:prstGeom>
        </p:spPr>
        <p:txBody>
          <a:bodyPr vert="horz" wrap="square" lIns="0" tIns="59054" rIns="0" bIns="0" rtlCol="0">
            <a:spAutoFit/>
          </a:bodyPr>
          <a:lstStyle/>
          <a:p>
            <a:pPr marL="12700" marR="5080">
              <a:lnSpc>
                <a:spcPts val="3870"/>
              </a:lnSpc>
              <a:spcBef>
                <a:spcPts val="464"/>
              </a:spcBef>
            </a:pPr>
            <a:r>
              <a:rPr sz="3450" dirty="0">
                <a:latin typeface="Arial"/>
                <a:cs typeface="Arial"/>
              </a:rPr>
              <a:t>súvisí </a:t>
            </a:r>
            <a:r>
              <a:rPr sz="3450" spc="5" dirty="0">
                <a:latin typeface="Arial"/>
                <a:cs typeface="Arial"/>
              </a:rPr>
              <a:t>so </a:t>
            </a:r>
            <a:r>
              <a:rPr sz="3450" dirty="0">
                <a:latin typeface="Arial"/>
                <a:cs typeface="Arial"/>
              </a:rPr>
              <a:t>zmenou </a:t>
            </a:r>
            <a:r>
              <a:rPr sz="3450" spc="-5" dirty="0">
                <a:latin typeface="Arial"/>
                <a:cs typeface="Arial"/>
              </a:rPr>
              <a:t>patriarchálneho </a:t>
            </a:r>
            <a:r>
              <a:rPr sz="3450" spc="-944" dirty="0">
                <a:latin typeface="Arial"/>
                <a:cs typeface="Arial"/>
              </a:rPr>
              <a:t> </a:t>
            </a:r>
            <a:r>
              <a:rPr sz="3450" dirty="0">
                <a:latin typeface="Arial"/>
                <a:cs typeface="Arial"/>
              </a:rPr>
              <a:t>konceptuálneho</a:t>
            </a:r>
            <a:r>
              <a:rPr sz="3450" spc="-10" dirty="0">
                <a:latin typeface="Arial"/>
                <a:cs typeface="Arial"/>
              </a:rPr>
              <a:t> </a:t>
            </a:r>
            <a:r>
              <a:rPr sz="3450" dirty="0">
                <a:latin typeface="Arial"/>
                <a:cs typeface="Arial"/>
              </a:rPr>
              <a:t>rámca</a:t>
            </a:r>
            <a:endParaRPr sz="34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94359" y="3615689"/>
            <a:ext cx="163830" cy="2343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50" spc="270" dirty="0">
                <a:latin typeface="Calibri"/>
                <a:cs typeface="Calibri"/>
              </a:rPr>
              <a:t>●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05510" y="3482339"/>
            <a:ext cx="7684134" cy="4933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050" spc="5" dirty="0">
                <a:latin typeface="Arial"/>
                <a:cs typeface="Arial"/>
              </a:rPr>
              <a:t>sociálne</a:t>
            </a:r>
            <a:r>
              <a:rPr sz="3050" dirty="0">
                <a:latin typeface="Arial"/>
                <a:cs typeface="Arial"/>
              </a:rPr>
              <a:t> </a:t>
            </a:r>
            <a:r>
              <a:rPr sz="3050" spc="10" dirty="0">
                <a:latin typeface="Arial"/>
                <a:cs typeface="Arial"/>
              </a:rPr>
              <a:t>a</a:t>
            </a:r>
            <a:r>
              <a:rPr sz="3050" spc="5" dirty="0">
                <a:latin typeface="Arial"/>
                <a:cs typeface="Arial"/>
              </a:rPr>
              <a:t> </a:t>
            </a:r>
            <a:r>
              <a:rPr sz="3050" dirty="0">
                <a:latin typeface="Arial"/>
                <a:cs typeface="Arial"/>
              </a:rPr>
              <a:t>historicky</a:t>
            </a:r>
            <a:r>
              <a:rPr sz="3050" spc="10" dirty="0">
                <a:latin typeface="Arial"/>
                <a:cs typeface="Arial"/>
              </a:rPr>
              <a:t> </a:t>
            </a:r>
            <a:r>
              <a:rPr sz="3050" dirty="0">
                <a:latin typeface="Arial"/>
                <a:cs typeface="Arial"/>
              </a:rPr>
              <a:t>skonštruovaná</a:t>
            </a:r>
            <a:r>
              <a:rPr sz="3050" spc="5" dirty="0">
                <a:latin typeface="Arial"/>
                <a:cs typeface="Arial"/>
              </a:rPr>
              <a:t> </a:t>
            </a:r>
            <a:r>
              <a:rPr sz="3050" dirty="0">
                <a:latin typeface="Arial"/>
                <a:cs typeface="Arial"/>
              </a:rPr>
              <a:t>šošovka</a:t>
            </a:r>
            <a:endParaRPr sz="30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59230" y="4819650"/>
            <a:ext cx="1466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225" dirty="0">
                <a:latin typeface="Calibri"/>
                <a:cs typeface="Calibri"/>
              </a:rPr>
              <a:t>●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736089" y="4702809"/>
            <a:ext cx="4171315" cy="43560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700" spc="-15" dirty="0">
                <a:latin typeface="Arial"/>
                <a:cs typeface="Arial"/>
              </a:rPr>
              <a:t>pohľad</a:t>
            </a:r>
            <a:r>
              <a:rPr sz="2700" spc="-30" dirty="0">
                <a:latin typeface="Arial"/>
                <a:cs typeface="Arial"/>
              </a:rPr>
              <a:t> </a:t>
            </a:r>
            <a:r>
              <a:rPr sz="2700" spc="-15" dirty="0">
                <a:latin typeface="Arial"/>
                <a:cs typeface="Arial"/>
              </a:rPr>
              <a:t>na</a:t>
            </a:r>
            <a:r>
              <a:rPr sz="2700" spc="-30" dirty="0">
                <a:latin typeface="Arial"/>
                <a:cs typeface="Arial"/>
              </a:rPr>
              <a:t> </a:t>
            </a:r>
            <a:r>
              <a:rPr sz="2700" spc="-15" dirty="0">
                <a:latin typeface="Arial"/>
                <a:cs typeface="Arial"/>
              </a:rPr>
              <a:t>svet,</a:t>
            </a:r>
            <a:r>
              <a:rPr sz="2700" spc="-20" dirty="0">
                <a:latin typeface="Arial"/>
                <a:cs typeface="Arial"/>
              </a:rPr>
              <a:t> </a:t>
            </a:r>
            <a:r>
              <a:rPr sz="2700" spc="-15" dirty="0">
                <a:latin typeface="Arial"/>
                <a:cs typeface="Arial"/>
              </a:rPr>
              <a:t>iných, seba</a:t>
            </a:r>
            <a:endParaRPr sz="27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943100" y="5673090"/>
            <a:ext cx="6637020" cy="4051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775" spc="172" baseline="9009" dirty="0">
                <a:latin typeface="Calibri"/>
                <a:cs typeface="Calibri"/>
              </a:rPr>
              <a:t>–</a:t>
            </a:r>
            <a:r>
              <a:rPr sz="2775" spc="254" baseline="9009" dirty="0">
                <a:latin typeface="Calibri"/>
                <a:cs typeface="Calibri"/>
              </a:rPr>
              <a:t> </a:t>
            </a:r>
            <a:r>
              <a:rPr sz="2500" spc="-10" dirty="0">
                <a:latin typeface="Arial"/>
                <a:cs typeface="Arial"/>
              </a:rPr>
              <a:t>ktorý</a:t>
            </a:r>
            <a:r>
              <a:rPr sz="2500" spc="10" dirty="0">
                <a:latin typeface="Arial"/>
                <a:cs typeface="Arial"/>
              </a:rPr>
              <a:t> </a:t>
            </a:r>
            <a:r>
              <a:rPr sz="2500" spc="-10" dirty="0">
                <a:latin typeface="Arial"/>
                <a:cs typeface="Arial"/>
              </a:rPr>
              <a:t>legitimizuje</a:t>
            </a:r>
            <a:r>
              <a:rPr sz="2500" spc="-5" dirty="0">
                <a:latin typeface="Arial"/>
                <a:cs typeface="Arial"/>
              </a:rPr>
              <a:t> </a:t>
            </a:r>
            <a:r>
              <a:rPr sz="2500" spc="-10" dirty="0">
                <a:latin typeface="Arial"/>
                <a:cs typeface="Arial"/>
              </a:rPr>
              <a:t>a</a:t>
            </a:r>
            <a:r>
              <a:rPr sz="2500" spc="5" dirty="0">
                <a:latin typeface="Arial"/>
                <a:cs typeface="Arial"/>
              </a:rPr>
              <a:t> </a:t>
            </a:r>
            <a:r>
              <a:rPr sz="2500" spc="-5" dirty="0">
                <a:latin typeface="Arial"/>
                <a:cs typeface="Arial"/>
              </a:rPr>
              <a:t>zastáva</a:t>
            </a:r>
            <a:r>
              <a:rPr sz="2500" spc="10" dirty="0">
                <a:latin typeface="Arial"/>
                <a:cs typeface="Arial"/>
              </a:rPr>
              <a:t> </a:t>
            </a:r>
            <a:r>
              <a:rPr sz="2500" spc="-5" dirty="0">
                <a:latin typeface="Arial"/>
                <a:cs typeface="Arial"/>
              </a:rPr>
              <a:t>podriadenosť </a:t>
            </a:r>
            <a:r>
              <a:rPr sz="2500" spc="-10" dirty="0">
                <a:latin typeface="Arial"/>
                <a:cs typeface="Arial"/>
              </a:rPr>
              <a:t>žien</a:t>
            </a:r>
            <a:endParaRPr sz="2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>
            <a:extLst>
              <a:ext uri="{FF2B5EF4-FFF2-40B4-BE49-F238E27FC236}">
                <a16:creationId xmlns:a16="http://schemas.microsoft.com/office/drawing/2014/main" id="{0C795CBA-FE20-4E54-8593-21CA2C8040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36"/>
          <a:stretch/>
        </p:blipFill>
        <p:spPr>
          <a:xfrm rot="21480000">
            <a:off x="1139226" y="1700293"/>
            <a:ext cx="8195603" cy="5249658"/>
          </a:xfrm>
          <a:prstGeom prst="rect">
            <a:avLst/>
          </a:prstGeom>
        </p:spPr>
      </p:pic>
      <p:sp>
        <p:nvSpPr>
          <p:cNvPr id="4" name="Obdĺžnik 3">
            <a:extLst>
              <a:ext uri="{FF2B5EF4-FFF2-40B4-BE49-F238E27FC236}">
                <a16:creationId xmlns:a16="http://schemas.microsoft.com/office/drawing/2014/main" id="{5C09BEF7-40A3-4E22-9721-70530CAE7517}"/>
              </a:ext>
            </a:extLst>
          </p:cNvPr>
          <p:cNvSpPr/>
          <p:nvPr/>
        </p:nvSpPr>
        <p:spPr>
          <a:xfrm>
            <a:off x="1414818" y="7091365"/>
            <a:ext cx="8408713" cy="369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799" dirty="0"/>
              <a:t>https://www.overthinkingit.com/2009/02/09/ny-comic-con-ecofeminism-in-futurama/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AE74691D-C033-4F4C-A8BF-AD6D651D3534}"/>
              </a:ext>
            </a:extLst>
          </p:cNvPr>
          <p:cNvSpPr txBox="1"/>
          <p:nvPr/>
        </p:nvSpPr>
        <p:spPr>
          <a:xfrm>
            <a:off x="763674" y="380831"/>
            <a:ext cx="2986807" cy="7075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998" b="1" dirty="0"/>
              <a:t>Zľahčovanie?</a:t>
            </a:r>
            <a:endParaRPr lang="cs-CZ" sz="3998" b="1" dirty="0"/>
          </a:p>
        </p:txBody>
      </p:sp>
    </p:spTree>
    <p:extLst>
      <p:ext uri="{BB962C8B-B14F-4D97-AF65-F5344CB8AC3E}">
        <p14:creationId xmlns:p14="http://schemas.microsoft.com/office/powerpoint/2010/main" val="382157650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90269" y="0"/>
            <a:ext cx="8131175" cy="1945639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12700" marR="5080" indent="1536700">
              <a:lnSpc>
                <a:spcPts val="4920"/>
              </a:lnSpc>
              <a:spcBef>
                <a:spcPts val="560"/>
              </a:spcBef>
              <a:tabLst>
                <a:tab pos="4173220" algn="l"/>
              </a:tabLst>
            </a:pPr>
            <a:r>
              <a:rPr dirty="0"/>
              <a:t>K.</a:t>
            </a:r>
            <a:r>
              <a:rPr spc="-15" dirty="0"/>
              <a:t> </a:t>
            </a:r>
            <a:r>
              <a:rPr spc="-30" dirty="0"/>
              <a:t>Warren:</a:t>
            </a:r>
            <a:r>
              <a:rPr spc="-5" dirty="0"/>
              <a:t> </a:t>
            </a:r>
            <a:r>
              <a:rPr dirty="0"/>
              <a:t>5</a:t>
            </a:r>
            <a:r>
              <a:rPr spc="-10" dirty="0"/>
              <a:t> </a:t>
            </a:r>
            <a:r>
              <a:rPr spc="-5" dirty="0"/>
              <a:t>znakov </a:t>
            </a:r>
            <a:r>
              <a:rPr dirty="0"/>
              <a:t> </a:t>
            </a:r>
            <a:r>
              <a:rPr spc="-5" dirty="0"/>
              <a:t>patriarchálneh</a:t>
            </a:r>
            <a:r>
              <a:rPr dirty="0"/>
              <a:t>o	k</a:t>
            </a:r>
            <a:r>
              <a:rPr spc="-5" dirty="0"/>
              <a:t>onceptuálneho</a:t>
            </a:r>
          </a:p>
          <a:p>
            <a:pPr marL="3373120">
              <a:lnSpc>
                <a:spcPts val="4815"/>
              </a:lnSpc>
            </a:pPr>
            <a:r>
              <a:rPr spc="-5" dirty="0"/>
              <a:t>rámca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5680" y="1960879"/>
            <a:ext cx="8578850" cy="1753870"/>
          </a:xfrm>
          <a:prstGeom prst="rect">
            <a:avLst/>
          </a:prstGeom>
        </p:spPr>
        <p:txBody>
          <a:bodyPr vert="horz" wrap="square" lIns="0" tIns="1612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70"/>
              </a:spcBef>
            </a:pPr>
            <a:r>
              <a:rPr sz="3200" dirty="0">
                <a:latin typeface="Arial"/>
                <a:cs typeface="Arial"/>
              </a:rPr>
              <a:t>1.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hodnotovo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-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hierarchické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myslenie</a:t>
            </a:r>
            <a:endParaRPr sz="3200">
              <a:latin typeface="Arial"/>
              <a:cs typeface="Arial"/>
            </a:endParaRPr>
          </a:p>
          <a:p>
            <a:pPr marL="12700" marR="5080">
              <a:lnSpc>
                <a:spcPts val="3590"/>
              </a:lnSpc>
              <a:spcBef>
                <a:spcPts val="1495"/>
              </a:spcBef>
            </a:pPr>
            <a:r>
              <a:rPr sz="3200" dirty="0">
                <a:latin typeface="Arial"/>
                <a:cs typeface="Arial"/>
              </a:rPr>
              <a:t>vyššie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</a:t>
            </a:r>
            <a:r>
              <a:rPr sz="3200" spc="-5" dirty="0">
                <a:latin typeface="Arial"/>
                <a:cs typeface="Arial"/>
              </a:rPr>
              <a:t> nižšie </a:t>
            </a:r>
            <a:r>
              <a:rPr sz="3200" spc="-30" dirty="0">
                <a:latin typeface="Arial"/>
                <a:cs typeface="Arial"/>
              </a:rPr>
              <a:t>hodnoty,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spc="-30" dirty="0">
                <a:latin typeface="Arial"/>
                <a:cs typeface="Arial"/>
              </a:rPr>
              <a:t>statusy,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prestíž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rodov a </a:t>
            </a:r>
            <a:r>
              <a:rPr sz="3200" spc="-87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toho,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čo</a:t>
            </a:r>
            <a:r>
              <a:rPr sz="3200" spc="-5" dirty="0">
                <a:latin typeface="Arial"/>
                <a:cs typeface="Arial"/>
              </a:rPr>
              <a:t> je</a:t>
            </a:r>
            <a:r>
              <a:rPr sz="3200" dirty="0">
                <a:latin typeface="Arial"/>
                <a:cs typeface="Arial"/>
              </a:rPr>
              <a:t> s nimi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identifikované: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71830" y="2882900"/>
            <a:ext cx="170815" cy="2451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50" spc="265" dirty="0">
                <a:latin typeface="Calibri"/>
                <a:cs typeface="Calibri"/>
              </a:rPr>
              <a:t>●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90930" y="4476750"/>
            <a:ext cx="8053070" cy="19291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9250" indent="-323850">
              <a:lnSpc>
                <a:spcPct val="100000"/>
              </a:lnSpc>
              <a:spcBef>
                <a:spcPts val="100"/>
              </a:spcBef>
              <a:buSzPct val="75000"/>
              <a:buFont typeface="Calibri"/>
              <a:buChar char="–"/>
              <a:tabLst>
                <a:tab pos="348615" algn="l"/>
                <a:tab pos="349250" algn="l"/>
              </a:tabLst>
            </a:pPr>
            <a:r>
              <a:rPr sz="2800" dirty="0">
                <a:latin typeface="Arial"/>
                <a:cs typeface="Arial"/>
              </a:rPr>
              <a:t>vyššie: </a:t>
            </a:r>
            <a:r>
              <a:rPr sz="2800" b="1" spc="-5" dirty="0">
                <a:latin typeface="Arial"/>
                <a:cs typeface="Arial"/>
              </a:rPr>
              <a:t>muži</a:t>
            </a:r>
            <a:r>
              <a:rPr sz="2800" b="1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ich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rozum</a:t>
            </a:r>
            <a:r>
              <a:rPr sz="2800" spc="-5" dirty="0">
                <a:latin typeface="Arial"/>
                <a:cs typeface="Arial"/>
              </a:rPr>
              <a:t>, duch, </a:t>
            </a:r>
            <a:r>
              <a:rPr sz="2800" dirty="0">
                <a:latin typeface="Arial"/>
                <a:cs typeface="Arial"/>
              </a:rPr>
              <a:t>kultúra,</a:t>
            </a:r>
            <a:r>
              <a:rPr sz="2800" spc="2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aktivita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Calibri"/>
              <a:buChar char="–"/>
            </a:pPr>
            <a:endParaRPr sz="4450">
              <a:latin typeface="Arial"/>
              <a:cs typeface="Arial"/>
            </a:endParaRPr>
          </a:p>
          <a:p>
            <a:pPr marL="349250" indent="-323850">
              <a:lnSpc>
                <a:spcPts val="3240"/>
              </a:lnSpc>
              <a:buSzPct val="75000"/>
              <a:buFont typeface="Calibri"/>
              <a:buChar char="–"/>
              <a:tabLst>
                <a:tab pos="348615" algn="l"/>
                <a:tab pos="349250" algn="l"/>
              </a:tabLst>
            </a:pPr>
            <a:r>
              <a:rPr sz="2800" spc="-5" dirty="0">
                <a:latin typeface="Arial"/>
                <a:cs typeface="Arial"/>
              </a:rPr>
              <a:t>nižšie</a:t>
            </a:r>
            <a:r>
              <a:rPr sz="2800" spc="2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ženy</a:t>
            </a:r>
            <a:r>
              <a:rPr sz="2800" b="1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b="1" spc="-40" dirty="0">
                <a:latin typeface="Arial"/>
                <a:cs typeface="Arial"/>
              </a:rPr>
              <a:t>city</a:t>
            </a:r>
            <a:r>
              <a:rPr sz="2800" spc="-40" dirty="0">
                <a:latin typeface="Arial"/>
                <a:cs typeface="Arial"/>
              </a:rPr>
              <a:t>,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emocionalita,</a:t>
            </a:r>
            <a:r>
              <a:rPr sz="2800" spc="3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telo</a:t>
            </a:r>
            <a:r>
              <a:rPr sz="2800" spc="-5" dirty="0">
                <a:latin typeface="Arial"/>
                <a:cs typeface="Arial"/>
              </a:rPr>
              <a:t>,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príroda,</a:t>
            </a:r>
            <a:endParaRPr sz="2800">
              <a:latin typeface="Arial"/>
              <a:cs typeface="Arial"/>
            </a:endParaRPr>
          </a:p>
          <a:p>
            <a:pPr marL="349250">
              <a:lnSpc>
                <a:spcPts val="3240"/>
              </a:lnSpc>
            </a:pPr>
            <a:r>
              <a:rPr sz="2800" b="1" spc="-5" dirty="0">
                <a:latin typeface="Arial"/>
                <a:cs typeface="Arial"/>
              </a:rPr>
              <a:t>pasivita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79780" y="323850"/>
            <a:ext cx="8504555" cy="9690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715"/>
              </a:lnSpc>
              <a:spcBef>
                <a:spcPts val="100"/>
              </a:spcBef>
            </a:pPr>
            <a:r>
              <a:rPr sz="3200" dirty="0"/>
              <a:t>2.</a:t>
            </a:r>
            <a:r>
              <a:rPr sz="3200" spc="-20" dirty="0"/>
              <a:t> </a:t>
            </a:r>
            <a:r>
              <a:rPr sz="3200" b="1" spc="-5" dirty="0">
                <a:latin typeface="Arial"/>
                <a:cs typeface="Arial"/>
              </a:rPr>
              <a:t>myslenie</a:t>
            </a:r>
            <a:r>
              <a:rPr sz="3200" b="1" spc="-10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"buď</a:t>
            </a:r>
            <a:r>
              <a:rPr sz="3200" b="1" spc="-10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–</a:t>
            </a:r>
            <a:r>
              <a:rPr sz="3200" b="1" spc="-15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alebo"</a:t>
            </a:r>
            <a:endParaRPr sz="3200">
              <a:latin typeface="Arial"/>
              <a:cs typeface="Arial"/>
            </a:endParaRPr>
          </a:p>
          <a:p>
            <a:pPr marL="125095">
              <a:lnSpc>
                <a:spcPts val="3715"/>
              </a:lnSpc>
            </a:pPr>
            <a:r>
              <a:rPr sz="3200" spc="-5" dirty="0"/>
              <a:t>organizuje realitu</a:t>
            </a:r>
            <a:r>
              <a:rPr sz="3200" spc="5" dirty="0"/>
              <a:t> </a:t>
            </a:r>
            <a:r>
              <a:rPr sz="3200" dirty="0"/>
              <a:t>do </a:t>
            </a:r>
            <a:r>
              <a:rPr sz="3200" spc="-5" dirty="0"/>
              <a:t>striktne</a:t>
            </a:r>
            <a:r>
              <a:rPr sz="3200" dirty="0"/>
              <a:t> opozičných párov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563880" y="916940"/>
            <a:ext cx="170815" cy="2451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50" spc="265" dirty="0">
                <a:latin typeface="Calibri"/>
                <a:cs typeface="Calibri"/>
              </a:rPr>
              <a:t>●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00380" y="1691640"/>
            <a:ext cx="8825865" cy="5071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2100">
              <a:lnSpc>
                <a:spcPts val="3715"/>
              </a:lnSpc>
              <a:spcBef>
                <a:spcPts val="100"/>
              </a:spcBef>
            </a:pPr>
            <a:r>
              <a:rPr sz="3200" dirty="0">
                <a:latin typeface="Arial"/>
                <a:cs typeface="Arial"/>
              </a:rPr>
              <a:t>3.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koncepcia</a:t>
            </a:r>
            <a:r>
              <a:rPr sz="3200" b="1" spc="-2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nadvlády</a:t>
            </a:r>
            <a:endParaRPr sz="3200">
              <a:latin typeface="Arial"/>
              <a:cs typeface="Arial"/>
            </a:endParaRPr>
          </a:p>
          <a:p>
            <a:pPr marL="292100" indent="-215900">
              <a:lnSpc>
                <a:spcPts val="3715"/>
              </a:lnSpc>
              <a:buSzPct val="45312"/>
              <a:buFont typeface="Calibri"/>
              <a:buChar char="●"/>
              <a:tabLst>
                <a:tab pos="292100" algn="l"/>
              </a:tabLst>
            </a:pPr>
            <a:r>
              <a:rPr sz="3200" dirty="0">
                <a:latin typeface="Arial"/>
                <a:cs typeface="Arial"/>
              </a:rPr>
              <a:t>uskutočňuje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vzťahy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dominancie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subordinácie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Calibri"/>
              <a:buChar char="●"/>
            </a:pPr>
            <a:endParaRPr sz="2900">
              <a:latin typeface="Arial"/>
              <a:cs typeface="Arial"/>
            </a:endParaRPr>
          </a:p>
          <a:p>
            <a:pPr marL="292100">
              <a:lnSpc>
                <a:spcPts val="3710"/>
              </a:lnSpc>
            </a:pPr>
            <a:r>
              <a:rPr sz="3200" dirty="0">
                <a:latin typeface="Arial"/>
                <a:cs typeface="Arial"/>
              </a:rPr>
              <a:t>4.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koncepcia</a:t>
            </a:r>
            <a:r>
              <a:rPr sz="3200" b="1" spc="-10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výsad</a:t>
            </a:r>
            <a:r>
              <a:rPr sz="3200" b="1" spc="-15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(privilégií)</a:t>
            </a:r>
            <a:endParaRPr sz="3200">
              <a:latin typeface="Arial"/>
              <a:cs typeface="Arial"/>
            </a:endParaRPr>
          </a:p>
          <a:p>
            <a:pPr marL="292100" indent="-215900">
              <a:lnSpc>
                <a:spcPts val="3710"/>
              </a:lnSpc>
              <a:buSzPct val="45312"/>
              <a:buFont typeface="Calibri"/>
              <a:buChar char="●"/>
              <a:tabLst>
                <a:tab pos="292100" algn="l"/>
              </a:tabLst>
            </a:pPr>
            <a:r>
              <a:rPr sz="3200" dirty="0">
                <a:latin typeface="Arial"/>
                <a:cs typeface="Arial"/>
              </a:rPr>
              <a:t>upevňuje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vzťahy</a:t>
            </a:r>
            <a:r>
              <a:rPr sz="3200" spc="-5" dirty="0">
                <a:latin typeface="Arial"/>
                <a:cs typeface="Arial"/>
              </a:rPr>
              <a:t> dominancie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</a:t>
            </a:r>
            <a:r>
              <a:rPr sz="3200" spc="-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subordinácie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Calibri"/>
              <a:buChar char="●"/>
            </a:pPr>
            <a:endParaRPr sz="2900">
              <a:latin typeface="Arial"/>
              <a:cs typeface="Arial"/>
            </a:endParaRPr>
          </a:p>
          <a:p>
            <a:pPr marL="292100">
              <a:lnSpc>
                <a:spcPts val="3715"/>
              </a:lnSpc>
            </a:pPr>
            <a:r>
              <a:rPr sz="3200" dirty="0">
                <a:latin typeface="Arial"/>
                <a:cs typeface="Arial"/>
              </a:rPr>
              <a:t>5.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logika</a:t>
            </a:r>
            <a:r>
              <a:rPr sz="3200" b="1" spc="-10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dominancie </a:t>
            </a:r>
            <a:r>
              <a:rPr sz="3200" b="1" spc="-25" dirty="0">
                <a:latin typeface="Arial"/>
                <a:cs typeface="Arial"/>
              </a:rPr>
              <a:t>(nadvlády,</a:t>
            </a:r>
            <a:r>
              <a:rPr sz="3200" b="1" spc="-15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panstva)</a:t>
            </a:r>
            <a:endParaRPr sz="3200">
              <a:latin typeface="Arial"/>
              <a:cs typeface="Arial"/>
            </a:endParaRPr>
          </a:p>
          <a:p>
            <a:pPr marL="292100" marR="1355725" indent="-215900">
              <a:lnSpc>
                <a:spcPts val="3590"/>
              </a:lnSpc>
              <a:spcBef>
                <a:spcPts val="200"/>
              </a:spcBef>
              <a:buSzPct val="45312"/>
              <a:buFont typeface="Calibri"/>
              <a:buChar char="●"/>
              <a:tabLst>
                <a:tab pos="292100" algn="l"/>
              </a:tabLst>
            </a:pPr>
            <a:r>
              <a:rPr sz="3200" spc="-5" dirty="0">
                <a:latin typeface="Arial"/>
                <a:cs typeface="Arial"/>
              </a:rPr>
              <a:t>štruktúra </a:t>
            </a:r>
            <a:r>
              <a:rPr sz="3200" dirty="0">
                <a:latin typeface="Arial"/>
                <a:cs typeface="Arial"/>
              </a:rPr>
              <a:t>argumentovania v prospech </a:t>
            </a:r>
            <a:r>
              <a:rPr sz="3200" spc="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ospravedlnenia</a:t>
            </a:r>
            <a:r>
              <a:rPr sz="3200" spc="-5" dirty="0">
                <a:latin typeface="Arial"/>
                <a:cs typeface="Arial"/>
              </a:rPr>
              <a:t> „tradičnej“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moci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</a:t>
            </a:r>
            <a:r>
              <a:rPr sz="3200" spc="-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výsad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800">
              <a:latin typeface="Arial"/>
              <a:cs typeface="Arial"/>
            </a:endParaRPr>
          </a:p>
          <a:p>
            <a:pPr marL="292100">
              <a:lnSpc>
                <a:spcPct val="100000"/>
              </a:lnSpc>
            </a:pPr>
            <a:r>
              <a:rPr sz="3200" b="1" dirty="0">
                <a:latin typeface="Arial"/>
                <a:cs typeface="Arial"/>
              </a:rPr>
              <a:t>→</a:t>
            </a:r>
            <a:r>
              <a:rPr sz="3200" b="1" spc="-1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vláda</a:t>
            </a:r>
            <a:r>
              <a:rPr sz="3200" b="1" spc="-10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nad</a:t>
            </a:r>
            <a:r>
              <a:rPr sz="3200" b="1" spc="-2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ženou</a:t>
            </a:r>
            <a:r>
              <a:rPr sz="3200" b="1" spc="-10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i</a:t>
            </a:r>
            <a:r>
              <a:rPr sz="3200" b="1" spc="-30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prírodou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29510" y="553720"/>
            <a:ext cx="521462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Snahy</a:t>
            </a:r>
            <a:r>
              <a:rPr spc="-60" dirty="0"/>
              <a:t> </a:t>
            </a:r>
            <a:r>
              <a:rPr spc="-5" dirty="0"/>
              <a:t>ekofeminizmu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99440" y="1855470"/>
            <a:ext cx="170815" cy="2451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50" spc="265" dirty="0">
                <a:latin typeface="Calibri"/>
                <a:cs typeface="Calibri"/>
              </a:rPr>
              <a:t>●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23289" y="1569719"/>
            <a:ext cx="8488045" cy="3660140"/>
          </a:xfrm>
          <a:prstGeom prst="rect">
            <a:avLst/>
          </a:prstGeom>
        </p:spPr>
        <p:txBody>
          <a:bodyPr vert="horz" wrap="square" lIns="0" tIns="1612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70"/>
              </a:spcBef>
            </a:pPr>
            <a:r>
              <a:rPr sz="3200" dirty="0">
                <a:latin typeface="Arial"/>
                <a:cs typeface="Arial"/>
              </a:rPr>
              <a:t>o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nadradenie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hodnôt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podporujúcich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život</a:t>
            </a:r>
            <a:endParaRPr sz="3200">
              <a:latin typeface="Arial"/>
              <a:cs typeface="Arial"/>
            </a:endParaRPr>
          </a:p>
          <a:p>
            <a:pPr marL="12700" marR="751205">
              <a:lnSpc>
                <a:spcPts val="3590"/>
              </a:lnSpc>
              <a:spcBef>
                <a:spcPts val="1495"/>
              </a:spcBef>
              <a:tabLst>
                <a:tab pos="6144260" algn="l"/>
              </a:tabLst>
            </a:pPr>
            <a:r>
              <a:rPr sz="3200" dirty="0">
                <a:latin typeface="Arial"/>
                <a:cs typeface="Arial"/>
              </a:rPr>
              <a:t>o</a:t>
            </a:r>
            <a:r>
              <a:rPr sz="3200" spc="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dominanciu „čaše nad </a:t>
            </a:r>
            <a:r>
              <a:rPr sz="3200" spc="5" dirty="0">
                <a:latin typeface="Arial"/>
                <a:cs typeface="Arial"/>
              </a:rPr>
              <a:t>mečom“	</a:t>
            </a:r>
            <a:r>
              <a:rPr sz="3200" dirty="0">
                <a:latin typeface="Arial"/>
                <a:cs typeface="Arial"/>
              </a:rPr>
              <a:t>-</a:t>
            </a:r>
            <a:r>
              <a:rPr sz="3200" spc="-8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rešpekt </a:t>
            </a:r>
            <a:r>
              <a:rPr sz="3200" spc="-87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skúsenostného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horizontu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ženy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85"/>
              </a:spcBef>
            </a:pPr>
            <a:r>
              <a:rPr sz="3200" dirty="0">
                <a:latin typeface="Arial"/>
                <a:cs typeface="Arial"/>
              </a:rPr>
              <a:t>o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ne-dominantný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spoločenský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prístup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k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prírode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70"/>
              </a:spcBef>
            </a:pPr>
            <a:r>
              <a:rPr sz="3200" dirty="0">
                <a:latin typeface="Arial"/>
                <a:cs typeface="Arial"/>
              </a:rPr>
              <a:t>o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holistický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prístup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60"/>
              </a:spcBef>
            </a:pPr>
            <a:r>
              <a:rPr sz="3200" dirty="0">
                <a:latin typeface="Arial"/>
                <a:cs typeface="Arial"/>
              </a:rPr>
              <a:t>o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etiku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starostlivosti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99440" y="2491740"/>
            <a:ext cx="170815" cy="2451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50" spc="265" dirty="0">
                <a:latin typeface="Calibri"/>
                <a:cs typeface="Calibri"/>
              </a:rPr>
              <a:t>●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99440" y="3582670"/>
            <a:ext cx="170815" cy="2451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50" spc="265" dirty="0">
                <a:latin typeface="Calibri"/>
                <a:cs typeface="Calibri"/>
              </a:rPr>
              <a:t>●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99440" y="4218940"/>
            <a:ext cx="170815" cy="2451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50" spc="265" dirty="0">
                <a:latin typeface="Calibri"/>
                <a:cs typeface="Calibri"/>
              </a:rPr>
              <a:t>●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99440" y="4853940"/>
            <a:ext cx="170815" cy="2451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50" spc="265" dirty="0">
                <a:latin typeface="Calibri"/>
                <a:cs typeface="Calibri"/>
              </a:rPr>
              <a:t>●</a:t>
            </a:r>
            <a:endParaRPr sz="14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29639" y="607059"/>
            <a:ext cx="8352790" cy="1320800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2392045" marR="5080" indent="-2379980">
              <a:lnSpc>
                <a:spcPts val="4920"/>
              </a:lnSpc>
              <a:spcBef>
                <a:spcPts val="560"/>
              </a:spcBef>
            </a:pPr>
            <a:r>
              <a:rPr spc="-5" dirty="0"/>
              <a:t>Spoločná</a:t>
            </a:r>
            <a:r>
              <a:rPr spc="-10" dirty="0"/>
              <a:t> </a:t>
            </a:r>
            <a:r>
              <a:rPr spc="-5" dirty="0"/>
              <a:t>východisková</a:t>
            </a:r>
            <a:r>
              <a:rPr dirty="0"/>
              <a:t> </a:t>
            </a:r>
            <a:r>
              <a:rPr spc="-5" dirty="0"/>
              <a:t>platforma </a:t>
            </a:r>
            <a:r>
              <a:rPr spc="-1210" dirty="0"/>
              <a:t> </a:t>
            </a:r>
            <a:r>
              <a:rPr spc="-5" dirty="0"/>
              <a:t>ekofeminizmov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44219" y="3255010"/>
            <a:ext cx="170815" cy="2451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50" spc="265" dirty="0">
                <a:latin typeface="Calibri"/>
                <a:cs typeface="Calibri"/>
              </a:rPr>
              <a:t>●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42669" y="2945130"/>
            <a:ext cx="7724140" cy="3425190"/>
          </a:xfrm>
          <a:prstGeom prst="rect">
            <a:avLst/>
          </a:prstGeom>
        </p:spPr>
        <p:txBody>
          <a:bodyPr vert="horz" wrap="square" lIns="0" tIns="18542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460"/>
              </a:spcBef>
            </a:pPr>
            <a:r>
              <a:rPr sz="3200" dirty="0">
                <a:latin typeface="Arial"/>
                <a:cs typeface="Arial"/>
              </a:rPr>
              <a:t>Predstavy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o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blízkosti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prírody</a:t>
            </a:r>
            <a:r>
              <a:rPr sz="3200" spc="-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ženy</a:t>
            </a:r>
            <a:endParaRPr sz="3200">
              <a:latin typeface="Arial"/>
              <a:cs typeface="Arial"/>
            </a:endParaRPr>
          </a:p>
          <a:p>
            <a:pPr marL="469900" indent="-323850">
              <a:lnSpc>
                <a:spcPct val="100000"/>
              </a:lnSpc>
              <a:spcBef>
                <a:spcPts val="1190"/>
              </a:spcBef>
              <a:buSzPct val="75000"/>
              <a:buFont typeface="Calibri"/>
              <a:buChar char="–"/>
              <a:tabLst>
                <a:tab pos="469265" algn="l"/>
                <a:tab pos="469900" algn="l"/>
              </a:tabLst>
            </a:pPr>
            <a:r>
              <a:rPr sz="2800" spc="-15" dirty="0">
                <a:latin typeface="Arial"/>
                <a:cs typeface="Arial"/>
              </a:rPr>
              <a:t>Vyjadrenia</a:t>
            </a:r>
            <a:r>
              <a:rPr sz="2800" spc="-5" dirty="0">
                <a:latin typeface="Arial"/>
                <a:cs typeface="Arial"/>
              </a:rPr>
              <a:t> úcty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 posvätnosti </a:t>
            </a:r>
            <a:r>
              <a:rPr sz="2800" dirty="0">
                <a:latin typeface="Arial"/>
                <a:cs typeface="Arial"/>
              </a:rPr>
              <a:t>k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prírode </a:t>
            </a:r>
            <a:r>
              <a:rPr sz="2800" dirty="0">
                <a:latin typeface="Arial"/>
                <a:cs typeface="Arial"/>
              </a:rPr>
              <a:t>i</a:t>
            </a:r>
            <a:r>
              <a:rPr sz="2800" spc="-5" dirty="0">
                <a:latin typeface="Arial"/>
                <a:cs typeface="Arial"/>
              </a:rPr>
              <a:t> žene</a:t>
            </a:r>
            <a:endParaRPr sz="2800">
              <a:latin typeface="Arial"/>
              <a:cs typeface="Arial"/>
            </a:endParaRPr>
          </a:p>
          <a:p>
            <a:pPr marL="469900" indent="-323850">
              <a:lnSpc>
                <a:spcPct val="100000"/>
              </a:lnSpc>
              <a:spcBef>
                <a:spcPts val="900"/>
              </a:spcBef>
              <a:buSzPct val="75000"/>
              <a:buFont typeface="Calibri"/>
              <a:buChar char="–"/>
              <a:tabLst>
                <a:tab pos="469265" algn="l"/>
                <a:tab pos="469900" algn="l"/>
              </a:tabLst>
            </a:pPr>
            <a:r>
              <a:rPr sz="2800" spc="-5" dirty="0">
                <a:latin typeface="Arial"/>
                <a:cs typeface="Arial"/>
              </a:rPr>
              <a:t>Obavy </a:t>
            </a:r>
            <a:r>
              <a:rPr sz="2800" dirty="0">
                <a:latin typeface="Arial"/>
                <a:cs typeface="Arial"/>
              </a:rPr>
              <a:t>a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strach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z</a:t>
            </a:r>
            <a:r>
              <a:rPr sz="2800" spc="-5" dirty="0">
                <a:latin typeface="Arial"/>
                <a:cs typeface="Arial"/>
              </a:rPr>
              <a:t> prírody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i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ženy</a:t>
            </a:r>
            <a:endParaRPr sz="2800">
              <a:latin typeface="Arial"/>
              <a:cs typeface="Arial"/>
            </a:endParaRPr>
          </a:p>
          <a:p>
            <a:pPr marL="469900" indent="-323850">
              <a:lnSpc>
                <a:spcPct val="100000"/>
              </a:lnSpc>
              <a:spcBef>
                <a:spcPts val="890"/>
              </a:spcBef>
              <a:buSzPct val="75000"/>
              <a:buFont typeface="Calibri"/>
              <a:buChar char="–"/>
              <a:tabLst>
                <a:tab pos="469265" algn="l"/>
                <a:tab pos="469900" algn="l"/>
              </a:tabLst>
            </a:pPr>
            <a:r>
              <a:rPr sz="2800" spc="-5" dirty="0">
                <a:latin typeface="Arial"/>
                <a:cs typeface="Arial"/>
              </a:rPr>
              <a:t>Obrazy podmaňovania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násilia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ženy i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prírody</a:t>
            </a:r>
            <a:endParaRPr sz="2800">
              <a:latin typeface="Arial"/>
              <a:cs typeface="Arial"/>
            </a:endParaRPr>
          </a:p>
          <a:p>
            <a:pPr marL="469900" marR="1485265" indent="-323850">
              <a:lnSpc>
                <a:spcPct val="126499"/>
              </a:lnSpc>
              <a:spcBef>
                <a:spcPts val="10"/>
              </a:spcBef>
              <a:buSzPct val="75000"/>
              <a:buFont typeface="Calibri"/>
              <a:buChar char="–"/>
              <a:tabLst>
                <a:tab pos="469265" algn="l"/>
                <a:tab pos="469900" algn="l"/>
              </a:tabLst>
            </a:pPr>
            <a:r>
              <a:rPr sz="2800" spc="-5" dirty="0">
                <a:latin typeface="Arial"/>
                <a:cs typeface="Arial"/>
              </a:rPr>
              <a:t>Obrazy dobýjania prírody </a:t>
            </a:r>
            <a:r>
              <a:rPr sz="2800" dirty="0">
                <a:latin typeface="Arial"/>
                <a:cs typeface="Arial"/>
              </a:rPr>
              <a:t>i ženy 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(obvinenia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novovekého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f.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65" dirty="0">
                <a:latin typeface="Arial"/>
                <a:cs typeface="Arial"/>
              </a:rPr>
              <a:t>F.</a:t>
            </a:r>
            <a:r>
              <a:rPr sz="2800" spc="5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Bacona)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53129" y="584200"/>
            <a:ext cx="317119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latin typeface="Calibri"/>
                <a:cs typeface="Calibri"/>
              </a:rPr>
              <a:t>E</a:t>
            </a:r>
            <a:r>
              <a:rPr spc="-140" dirty="0">
                <a:latin typeface="Calibri"/>
                <a:cs typeface="Calibri"/>
              </a:rPr>
              <a:t>k</a:t>
            </a:r>
            <a:r>
              <a:rPr spc="5" dirty="0">
                <a:latin typeface="Calibri"/>
                <a:cs typeface="Calibri"/>
              </a:rPr>
              <a:t>o</a:t>
            </a:r>
            <a:r>
              <a:rPr spc="-105" dirty="0">
                <a:latin typeface="Calibri"/>
                <a:cs typeface="Calibri"/>
              </a:rPr>
              <a:t>f</a:t>
            </a:r>
            <a:r>
              <a:rPr spc="-5" dirty="0">
                <a:latin typeface="Calibri"/>
                <a:cs typeface="Calibri"/>
              </a:rPr>
              <a:t>e</a:t>
            </a:r>
            <a:r>
              <a:rPr dirty="0">
                <a:latin typeface="Calibri"/>
                <a:cs typeface="Calibri"/>
              </a:rPr>
              <a:t>m</a:t>
            </a:r>
            <a:r>
              <a:rPr spc="-5" dirty="0">
                <a:latin typeface="Calibri"/>
                <a:cs typeface="Calibri"/>
              </a:rPr>
              <a:t>iniz</a:t>
            </a:r>
            <a:r>
              <a:rPr spc="-85" dirty="0">
                <a:latin typeface="Calibri"/>
                <a:cs typeface="Calibri"/>
              </a:rPr>
              <a:t>m</a:t>
            </a:r>
            <a:r>
              <a:rPr dirty="0">
                <a:latin typeface="Calibri"/>
                <a:cs typeface="Calibri"/>
              </a:rPr>
              <a:t>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82930" y="1715770"/>
            <a:ext cx="7762875" cy="4140200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40"/>
              </a:spcBef>
            </a:pPr>
            <a:r>
              <a:rPr sz="3200" spc="-5" dirty="0">
                <a:latin typeface="Calibri"/>
                <a:cs typeface="Calibri"/>
              </a:rPr>
              <a:t>Spoločné:</a:t>
            </a:r>
            <a:endParaRPr sz="32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64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5" dirty="0">
                <a:latin typeface="Calibri"/>
                <a:cs typeface="Calibri"/>
              </a:rPr>
              <a:t>existencia </a:t>
            </a:r>
            <a:r>
              <a:rPr sz="3200" spc="-10" dirty="0">
                <a:latin typeface="Calibri"/>
                <a:cs typeface="Calibri"/>
              </a:rPr>
              <a:t>prepojenia </a:t>
            </a:r>
            <a:r>
              <a:rPr sz="3200" spc="-5" dirty="0">
                <a:latin typeface="Calibri"/>
                <a:cs typeface="Calibri"/>
              </a:rPr>
              <a:t>medzi </a:t>
            </a:r>
            <a:r>
              <a:rPr sz="3200" spc="-10" dirty="0">
                <a:latin typeface="Calibri"/>
                <a:cs typeface="Calibri"/>
              </a:rPr>
              <a:t>neodôvodnenou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nadvládou</a:t>
            </a:r>
            <a:endParaRPr sz="3200">
              <a:latin typeface="Calibri"/>
              <a:cs typeface="Calibri"/>
            </a:endParaRPr>
          </a:p>
          <a:p>
            <a:pPr marL="755650" lvl="1" indent="-285750">
              <a:lnSpc>
                <a:spcPct val="100000"/>
              </a:lnSpc>
              <a:spcBef>
                <a:spcPts val="560"/>
              </a:spcBef>
              <a:buFont typeface="Arial"/>
              <a:buChar char="–"/>
              <a:tabLst>
                <a:tab pos="755650" algn="l"/>
              </a:tabLst>
            </a:pPr>
            <a:r>
              <a:rPr sz="2800" spc="-5" dirty="0">
                <a:latin typeface="Calibri"/>
                <a:cs typeface="Calibri"/>
              </a:rPr>
              <a:t>nad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ženami,</a:t>
            </a:r>
            <a:endParaRPr sz="2800">
              <a:latin typeface="Calibri"/>
              <a:cs typeface="Calibri"/>
            </a:endParaRPr>
          </a:p>
          <a:p>
            <a:pPr marL="755650" lvl="1" indent="-285750">
              <a:lnSpc>
                <a:spcPct val="100000"/>
              </a:lnSpc>
              <a:spcBef>
                <a:spcPts val="560"/>
              </a:spcBef>
              <a:buFont typeface="Arial"/>
              <a:buChar char="–"/>
              <a:tabLst>
                <a:tab pos="755650" algn="l"/>
              </a:tabLst>
            </a:pPr>
            <a:r>
              <a:rPr sz="2800" spc="-15" dirty="0">
                <a:latin typeface="Calibri"/>
                <a:cs typeface="Calibri"/>
              </a:rPr>
              <a:t>rasami,</a:t>
            </a:r>
            <a:endParaRPr sz="2800">
              <a:latin typeface="Calibri"/>
              <a:cs typeface="Calibri"/>
            </a:endParaRPr>
          </a:p>
          <a:p>
            <a:pPr marL="755650" lvl="1" indent="-285750">
              <a:lnSpc>
                <a:spcPct val="100000"/>
              </a:lnSpc>
              <a:spcBef>
                <a:spcPts val="560"/>
              </a:spcBef>
              <a:buFont typeface="Arial"/>
              <a:buChar char="–"/>
              <a:tabLst>
                <a:tab pos="755650" algn="l"/>
              </a:tabLst>
            </a:pPr>
            <a:r>
              <a:rPr sz="2800" spc="-10" dirty="0">
                <a:latin typeface="Calibri"/>
                <a:cs typeface="Calibri"/>
              </a:rPr>
              <a:t>deťmi,</a:t>
            </a:r>
            <a:endParaRPr sz="2800">
              <a:latin typeface="Calibri"/>
              <a:cs typeface="Calibri"/>
            </a:endParaRPr>
          </a:p>
          <a:p>
            <a:pPr marL="755650" lvl="1" indent="-285750">
              <a:lnSpc>
                <a:spcPct val="100000"/>
              </a:lnSpc>
              <a:spcBef>
                <a:spcPts val="560"/>
              </a:spcBef>
              <a:buFont typeface="Arial"/>
              <a:buChar char="–"/>
              <a:tabLst>
                <a:tab pos="755650" algn="l"/>
              </a:tabLst>
            </a:pPr>
            <a:r>
              <a:rPr sz="2800" spc="-15" dirty="0">
                <a:latin typeface="Calibri"/>
                <a:cs typeface="Calibri"/>
              </a:rPr>
              <a:t>chudobnými</a:t>
            </a:r>
            <a:endParaRPr sz="2800">
              <a:latin typeface="Calibri"/>
              <a:cs typeface="Calibri"/>
            </a:endParaRPr>
          </a:p>
          <a:p>
            <a:pPr marL="755650" lvl="1" indent="-285750">
              <a:lnSpc>
                <a:spcPct val="100000"/>
              </a:lnSpc>
              <a:spcBef>
                <a:spcPts val="560"/>
              </a:spcBef>
              <a:buFont typeface="Arial"/>
              <a:buChar char="–"/>
              <a:tabLst>
                <a:tab pos="755650" algn="l"/>
              </a:tabLst>
            </a:pPr>
            <a:r>
              <a:rPr sz="2800" spc="-15" dirty="0">
                <a:latin typeface="Calibri"/>
                <a:cs typeface="Calibri"/>
              </a:rPr>
              <a:t>prírodou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421684-C2E4-4347-8041-7E6A933E3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53720"/>
            <a:ext cx="10083799" cy="677108"/>
          </a:xfrm>
        </p:spPr>
        <p:txBody>
          <a:bodyPr/>
          <a:lstStyle/>
          <a:p>
            <a:pPr algn="ctr"/>
            <a:r>
              <a:rPr lang="cs-CZ" dirty="0" err="1"/>
              <a:t>Hipparchia</a:t>
            </a:r>
            <a:r>
              <a:rPr lang="cs-CZ" dirty="0"/>
              <a:t> z </a:t>
            </a:r>
            <a:r>
              <a:rPr lang="cs-CZ" dirty="0" err="1"/>
              <a:t>Maroneia</a:t>
            </a:r>
            <a:r>
              <a:rPr lang="cs-CZ" dirty="0"/>
              <a:t> (</a:t>
            </a:r>
            <a:r>
              <a:rPr lang="pl-PL" dirty="0"/>
              <a:t>350 – 280 BCE)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8FCC2E9-0415-402E-9CCD-38B71E4EFD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22900" y="1797050"/>
            <a:ext cx="4055744" cy="3877985"/>
          </a:xfrm>
        </p:spPr>
        <p:txBody>
          <a:bodyPr/>
          <a:lstStyle/>
          <a:p>
            <a:r>
              <a:rPr lang="cs-CZ" sz="1800" dirty="0">
                <a:solidFill>
                  <a:srgbClr val="000000"/>
                </a:solidFill>
                <a:latin typeface="Calibri" panose="020F0502020204030204" pitchFamily="34" charset="0"/>
              </a:rPr>
              <a:t>K</a:t>
            </a:r>
            <a:r>
              <a:rPr lang="cs-CZ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dyž byl ve filozofické rozepře s </a:t>
            </a:r>
            <a:r>
              <a:rPr lang="cs-CZ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Hipparchií</a:t>
            </a:r>
            <a:r>
              <a:rPr lang="cs-CZ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cs-CZ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Theodóros</a:t>
            </a:r>
            <a:r>
              <a:rPr lang="cs-CZ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v nouzi, nadzvedl její šaty a odhalil ji, ona ovšem zůstala klidná, jelikož pro kyniky byla nahota přirozená (často byli nazí i na veřejnosti, veřejně i masturbovali a souložili – za ctnost považovali tzv. bezostyšnost – za nic přirozené se nemusíme stydět).  </a:t>
            </a:r>
            <a:r>
              <a:rPr lang="cs-CZ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Theodóros</a:t>
            </a:r>
            <a:r>
              <a:rPr lang="cs-CZ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poukázal na to, že ženy mezi filozofy nepatří: „Zda je tohle ta, která člunky opustila u stavu?“ Načež mu odpověděla? „Ano </a:t>
            </a:r>
            <a:r>
              <a:rPr lang="cs-CZ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Theodóre</a:t>
            </a:r>
            <a:r>
              <a:rPr lang="cs-CZ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já to jsem. Ale </a:t>
            </a:r>
            <a:r>
              <a:rPr lang="cs-CZ" sz="1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snad si nemyslíš, že jsem si špatně poradila, použila-li sem vzdělání času, který jsem měla věnovat stavům?”</a:t>
            </a:r>
            <a:r>
              <a:rPr lang="cs-CZ" sz="1800" b="0" i="0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11</a:t>
            </a:r>
            <a:endParaRPr lang="cs-CZ" dirty="0"/>
          </a:p>
        </p:txBody>
      </p:sp>
      <p:pic>
        <p:nvPicPr>
          <p:cNvPr id="5" name="Obrázek 4" descr="Obsah obrázku text, staré, kámen, malování&#10;&#10;Popis byl vytvořen automaticky">
            <a:extLst>
              <a:ext uri="{FF2B5EF4-FFF2-40B4-BE49-F238E27FC236}">
                <a16:creationId xmlns:a16="http://schemas.microsoft.com/office/drawing/2014/main" id="{EE6BBC75-47EF-4310-B72D-66BF50669A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1" y="1827032"/>
            <a:ext cx="4724399" cy="3457665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9EF4666E-8908-4FE7-844C-A28FB416DA1A}"/>
              </a:ext>
            </a:extLst>
          </p:cNvPr>
          <p:cNvSpPr txBox="1"/>
          <p:nvPr/>
        </p:nvSpPr>
        <p:spPr>
          <a:xfrm>
            <a:off x="1460500" y="6633448"/>
            <a:ext cx="75330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https://www.worldhistory.org/image/14088/fresco-of-hipparchia--crates/</a:t>
            </a:r>
          </a:p>
        </p:txBody>
      </p:sp>
    </p:spTree>
    <p:extLst>
      <p:ext uri="{BB962C8B-B14F-4D97-AF65-F5344CB8AC3E}">
        <p14:creationId xmlns:p14="http://schemas.microsoft.com/office/powerpoint/2010/main" val="102375638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4859" y="553720"/>
            <a:ext cx="849757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Sensitivita</a:t>
            </a:r>
            <a:r>
              <a:rPr spc="-10" dirty="0"/>
              <a:t> </a:t>
            </a:r>
            <a:r>
              <a:rPr dirty="0"/>
              <a:t>EF</a:t>
            </a:r>
            <a:r>
              <a:rPr spc="-20" dirty="0"/>
              <a:t> </a:t>
            </a:r>
            <a:r>
              <a:rPr spc="-5" dirty="0"/>
              <a:t>na</a:t>
            </a:r>
            <a:r>
              <a:rPr spc="-10" dirty="0"/>
              <a:t> </a:t>
            </a:r>
            <a:r>
              <a:rPr spc="-5" dirty="0"/>
              <a:t>inakosť</a:t>
            </a:r>
            <a:r>
              <a:rPr dirty="0"/>
              <a:t> </a:t>
            </a:r>
            <a:r>
              <a:rPr spc="-5" dirty="0"/>
              <a:t>(identity)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79119" y="1837690"/>
            <a:ext cx="141605" cy="200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50" spc="215" dirty="0">
                <a:latin typeface="Calibri"/>
                <a:cs typeface="Calibri"/>
              </a:rPr>
              <a:t>●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15339" y="1585083"/>
            <a:ext cx="7139940" cy="1468755"/>
          </a:xfrm>
          <a:prstGeom prst="rect">
            <a:avLst/>
          </a:prstGeom>
        </p:spPr>
        <p:txBody>
          <a:bodyPr vert="horz" wrap="square" lIns="0" tIns="1524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0"/>
              </a:spcBef>
            </a:pPr>
            <a:r>
              <a:rPr sz="2600" spc="-10" dirty="0">
                <a:latin typeface="Arial"/>
                <a:cs typeface="Arial"/>
              </a:rPr>
              <a:t>Vznik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spc="-10" dirty="0">
                <a:latin typeface="Arial"/>
                <a:cs typeface="Arial"/>
              </a:rPr>
              <a:t>ekofeminizmu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spc="-30" dirty="0">
                <a:latin typeface="Arial"/>
                <a:cs typeface="Arial"/>
              </a:rPr>
              <a:t>(70.r.)</a:t>
            </a:r>
            <a:endParaRPr sz="2600">
              <a:latin typeface="Arial"/>
              <a:cs typeface="Arial"/>
            </a:endParaRPr>
          </a:p>
          <a:p>
            <a:pPr marL="388620" indent="-263525">
              <a:lnSpc>
                <a:spcPct val="100000"/>
              </a:lnSpc>
              <a:spcBef>
                <a:spcPts val="990"/>
              </a:spcBef>
              <a:buSzPct val="73333"/>
              <a:buFont typeface="Calibri"/>
              <a:buChar char="–"/>
              <a:tabLst>
                <a:tab pos="387985" algn="l"/>
                <a:tab pos="388620" algn="l"/>
              </a:tabLst>
            </a:pPr>
            <a:r>
              <a:rPr sz="2250" spc="5" dirty="0">
                <a:latin typeface="Arial"/>
                <a:cs typeface="Arial"/>
              </a:rPr>
              <a:t>feminizmus </a:t>
            </a:r>
            <a:r>
              <a:rPr sz="2250" dirty="0">
                <a:latin typeface="Arial"/>
                <a:cs typeface="Arial"/>
              </a:rPr>
              <a:t>riešil </a:t>
            </a:r>
            <a:r>
              <a:rPr sz="2250" spc="5" dirty="0">
                <a:latin typeface="Arial"/>
                <a:cs typeface="Arial"/>
              </a:rPr>
              <a:t>špecifikum</a:t>
            </a:r>
            <a:r>
              <a:rPr sz="2250" spc="-10" dirty="0">
                <a:latin typeface="Arial"/>
                <a:cs typeface="Arial"/>
              </a:rPr>
              <a:t> </a:t>
            </a:r>
            <a:r>
              <a:rPr sz="2250" spc="5" dirty="0">
                <a:latin typeface="Arial"/>
                <a:cs typeface="Arial"/>
              </a:rPr>
              <a:t>ženskej</a:t>
            </a:r>
            <a:r>
              <a:rPr sz="2250" dirty="0">
                <a:latin typeface="Arial"/>
                <a:cs typeface="Arial"/>
              </a:rPr>
              <a:t> </a:t>
            </a:r>
            <a:r>
              <a:rPr sz="2250" spc="5" dirty="0">
                <a:latin typeface="Arial"/>
                <a:cs typeface="Arial"/>
              </a:rPr>
              <a:t>identity</a:t>
            </a:r>
            <a:endParaRPr sz="2250">
              <a:latin typeface="Arial"/>
              <a:cs typeface="Arial"/>
            </a:endParaRPr>
          </a:p>
          <a:p>
            <a:pPr marL="388620" indent="-263525">
              <a:lnSpc>
                <a:spcPct val="100000"/>
              </a:lnSpc>
              <a:spcBef>
                <a:spcPts val="750"/>
              </a:spcBef>
              <a:buSzPct val="73333"/>
              <a:buFont typeface="Calibri"/>
              <a:buChar char="–"/>
              <a:tabLst>
                <a:tab pos="387985" algn="l"/>
                <a:tab pos="388620" algn="l"/>
              </a:tabLst>
            </a:pPr>
            <a:r>
              <a:rPr sz="2250" spc="10" dirty="0">
                <a:latin typeface="Arial"/>
                <a:cs typeface="Arial"/>
              </a:rPr>
              <a:t>z </a:t>
            </a:r>
            <a:r>
              <a:rPr sz="2250" spc="5" dirty="0">
                <a:latin typeface="Arial"/>
                <a:cs typeface="Arial"/>
              </a:rPr>
              <a:t>akcentu</a:t>
            </a:r>
            <a:r>
              <a:rPr sz="2250" spc="10" dirty="0">
                <a:latin typeface="Arial"/>
                <a:cs typeface="Arial"/>
              </a:rPr>
              <a:t> </a:t>
            </a:r>
            <a:r>
              <a:rPr sz="2250" spc="5" dirty="0">
                <a:latin typeface="Arial"/>
                <a:cs typeface="Arial"/>
              </a:rPr>
              <a:t>rovnosti (emancipácie) na</a:t>
            </a:r>
            <a:r>
              <a:rPr sz="2250" spc="40" dirty="0">
                <a:latin typeface="Arial"/>
                <a:cs typeface="Arial"/>
              </a:rPr>
              <a:t> </a:t>
            </a:r>
            <a:r>
              <a:rPr sz="2250" b="1" dirty="0">
                <a:latin typeface="Arial"/>
                <a:cs typeface="Arial"/>
              </a:rPr>
              <a:t>akcent</a:t>
            </a:r>
            <a:r>
              <a:rPr sz="2250" b="1" spc="15" dirty="0">
                <a:latin typeface="Arial"/>
                <a:cs typeface="Arial"/>
              </a:rPr>
              <a:t> </a:t>
            </a:r>
            <a:r>
              <a:rPr sz="2250" b="1" dirty="0">
                <a:latin typeface="Arial"/>
                <a:cs typeface="Arial"/>
              </a:rPr>
              <a:t>identity</a:t>
            </a:r>
            <a:endParaRPr sz="22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40739" y="3492803"/>
            <a:ext cx="8362950" cy="2225675"/>
          </a:xfrm>
          <a:prstGeom prst="rect">
            <a:avLst/>
          </a:prstGeom>
        </p:spPr>
        <p:txBody>
          <a:bodyPr vert="horz" wrap="square" lIns="0" tIns="150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85"/>
              </a:spcBef>
            </a:pPr>
            <a:r>
              <a:rPr sz="2600" spc="-10" dirty="0">
                <a:latin typeface="Arial"/>
                <a:cs typeface="Arial"/>
              </a:rPr>
              <a:t>→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spc="-10" dirty="0">
                <a:latin typeface="Arial"/>
                <a:cs typeface="Arial"/>
              </a:rPr>
              <a:t>iná</a:t>
            </a:r>
            <a:r>
              <a:rPr sz="2600" dirty="0">
                <a:latin typeface="Arial"/>
                <a:cs typeface="Arial"/>
              </a:rPr>
              <a:t> </a:t>
            </a:r>
            <a:r>
              <a:rPr sz="2600" b="1" spc="-10" dirty="0">
                <a:latin typeface="Arial"/>
                <a:cs typeface="Arial"/>
              </a:rPr>
              <a:t>skúsenosť</a:t>
            </a:r>
            <a:r>
              <a:rPr sz="2600" b="1" spc="-5" dirty="0">
                <a:latin typeface="Arial"/>
                <a:cs typeface="Arial"/>
              </a:rPr>
              <a:t> </a:t>
            </a:r>
            <a:r>
              <a:rPr sz="2600" spc="-10" dirty="0">
                <a:latin typeface="Arial"/>
                <a:cs typeface="Arial"/>
              </a:rPr>
              <a:t>žien</a:t>
            </a:r>
            <a:r>
              <a:rPr sz="2600" dirty="0">
                <a:latin typeface="Arial"/>
                <a:cs typeface="Arial"/>
              </a:rPr>
              <a:t> </a:t>
            </a:r>
            <a:r>
              <a:rPr sz="2600" b="1" spc="-5" dirty="0">
                <a:latin typeface="Arial"/>
                <a:cs typeface="Arial"/>
              </a:rPr>
              <a:t>z</a:t>
            </a:r>
            <a:r>
              <a:rPr sz="2600" b="1" spc="-15" dirty="0">
                <a:latin typeface="Arial"/>
                <a:cs typeface="Arial"/>
              </a:rPr>
              <a:t> </a:t>
            </a:r>
            <a:r>
              <a:rPr sz="2600" b="1" spc="-10" dirty="0">
                <a:latin typeface="Arial"/>
                <a:cs typeface="Arial"/>
              </a:rPr>
              <a:t>tela</a:t>
            </a:r>
            <a:r>
              <a:rPr sz="2600" b="1" spc="-5" dirty="0">
                <a:latin typeface="Arial"/>
                <a:cs typeface="Arial"/>
              </a:rPr>
              <a:t> </a:t>
            </a:r>
            <a:r>
              <a:rPr sz="2600" spc="-10" dirty="0">
                <a:latin typeface="Arial"/>
                <a:cs typeface="Arial"/>
              </a:rPr>
              <a:t>(vznik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spc="-10" dirty="0">
                <a:latin typeface="Arial"/>
                <a:cs typeface="Arial"/>
              </a:rPr>
              <a:t>života),</a:t>
            </a:r>
            <a:r>
              <a:rPr sz="2600" spc="15" dirty="0">
                <a:latin typeface="Arial"/>
                <a:cs typeface="Arial"/>
              </a:rPr>
              <a:t> </a:t>
            </a:r>
            <a:r>
              <a:rPr sz="2600" b="1" spc="-10" dirty="0">
                <a:latin typeface="Arial"/>
                <a:cs typeface="Arial"/>
              </a:rPr>
              <a:t>času </a:t>
            </a:r>
            <a:r>
              <a:rPr sz="2600" spc="-10" dirty="0">
                <a:latin typeface="Arial"/>
                <a:cs typeface="Arial"/>
              </a:rPr>
              <a:t>(cykly)</a:t>
            </a:r>
            <a:endParaRPr sz="2600">
              <a:latin typeface="Arial"/>
              <a:cs typeface="Arial"/>
            </a:endParaRPr>
          </a:p>
          <a:p>
            <a:pPr marL="362585">
              <a:lnSpc>
                <a:spcPct val="100000"/>
              </a:lnSpc>
              <a:spcBef>
                <a:spcPts val="980"/>
              </a:spcBef>
            </a:pPr>
            <a:r>
              <a:rPr sz="2250" spc="5" dirty="0">
                <a:latin typeface="Arial"/>
                <a:cs typeface="Arial"/>
              </a:rPr>
              <a:t>→rozdielne</a:t>
            </a:r>
            <a:r>
              <a:rPr sz="2250" spc="10" dirty="0">
                <a:latin typeface="Arial"/>
                <a:cs typeface="Arial"/>
              </a:rPr>
              <a:t> </a:t>
            </a:r>
            <a:r>
              <a:rPr sz="2250" spc="5" dirty="0">
                <a:latin typeface="Arial"/>
                <a:cs typeface="Arial"/>
              </a:rPr>
              <a:t>pociťovanie</a:t>
            </a:r>
            <a:r>
              <a:rPr sz="2250" spc="10" dirty="0">
                <a:latin typeface="Arial"/>
                <a:cs typeface="Arial"/>
              </a:rPr>
              <a:t> </a:t>
            </a:r>
            <a:r>
              <a:rPr sz="2250" dirty="0">
                <a:latin typeface="Arial"/>
                <a:cs typeface="Arial"/>
              </a:rPr>
              <a:t>prírody</a:t>
            </a:r>
            <a:r>
              <a:rPr sz="2250" spc="15" dirty="0">
                <a:latin typeface="Arial"/>
                <a:cs typeface="Arial"/>
              </a:rPr>
              <a:t> </a:t>
            </a:r>
            <a:r>
              <a:rPr sz="2250" spc="5" dirty="0">
                <a:latin typeface="Arial"/>
                <a:cs typeface="Arial"/>
              </a:rPr>
              <a:t>žien</a:t>
            </a:r>
            <a:r>
              <a:rPr sz="2250" spc="15" dirty="0">
                <a:latin typeface="Arial"/>
                <a:cs typeface="Arial"/>
              </a:rPr>
              <a:t> </a:t>
            </a:r>
            <a:r>
              <a:rPr sz="2250" spc="10" dirty="0">
                <a:latin typeface="Arial"/>
                <a:cs typeface="Arial"/>
              </a:rPr>
              <a:t>v</a:t>
            </a:r>
            <a:r>
              <a:rPr sz="2250" spc="5" dirty="0">
                <a:latin typeface="Arial"/>
                <a:cs typeface="Arial"/>
              </a:rPr>
              <a:t> porovnaní</a:t>
            </a:r>
            <a:r>
              <a:rPr sz="2250" spc="10" dirty="0">
                <a:latin typeface="Arial"/>
                <a:cs typeface="Arial"/>
              </a:rPr>
              <a:t> s</a:t>
            </a:r>
            <a:r>
              <a:rPr sz="2250" spc="15" dirty="0">
                <a:latin typeface="Arial"/>
                <a:cs typeface="Arial"/>
              </a:rPr>
              <a:t> </a:t>
            </a:r>
            <a:r>
              <a:rPr sz="2250" dirty="0">
                <a:latin typeface="Arial"/>
                <a:cs typeface="Arial"/>
              </a:rPr>
              <a:t>mužmi</a:t>
            </a:r>
            <a:endParaRPr sz="22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500">
              <a:latin typeface="Arial"/>
              <a:cs typeface="Arial"/>
            </a:endParaRPr>
          </a:p>
          <a:p>
            <a:pPr marL="362585" marR="5080">
              <a:lnSpc>
                <a:spcPts val="2530"/>
              </a:lnSpc>
              <a:spcBef>
                <a:spcPts val="1550"/>
              </a:spcBef>
            </a:pPr>
            <a:r>
              <a:rPr sz="2250" spc="5" dirty="0">
                <a:latin typeface="Arial"/>
                <a:cs typeface="Arial"/>
              </a:rPr>
              <a:t>Znamená</a:t>
            </a:r>
            <a:r>
              <a:rPr sz="2250" spc="10" dirty="0">
                <a:latin typeface="Arial"/>
                <a:cs typeface="Arial"/>
              </a:rPr>
              <a:t> </a:t>
            </a:r>
            <a:r>
              <a:rPr sz="2250" dirty="0">
                <a:latin typeface="Arial"/>
                <a:cs typeface="Arial"/>
              </a:rPr>
              <a:t>to,</a:t>
            </a:r>
            <a:r>
              <a:rPr sz="2250" spc="20" dirty="0">
                <a:latin typeface="Arial"/>
                <a:cs typeface="Arial"/>
              </a:rPr>
              <a:t> </a:t>
            </a:r>
            <a:r>
              <a:rPr sz="2250" spc="10" dirty="0">
                <a:latin typeface="Arial"/>
                <a:cs typeface="Arial"/>
              </a:rPr>
              <a:t>že</a:t>
            </a:r>
            <a:r>
              <a:rPr sz="2250" dirty="0">
                <a:latin typeface="Arial"/>
                <a:cs typeface="Arial"/>
              </a:rPr>
              <a:t> </a:t>
            </a:r>
            <a:r>
              <a:rPr sz="2250" spc="5" dirty="0">
                <a:latin typeface="Arial"/>
                <a:cs typeface="Arial"/>
              </a:rPr>
              <a:t>ženy</a:t>
            </a:r>
            <a:r>
              <a:rPr sz="2250" spc="20" dirty="0">
                <a:latin typeface="Arial"/>
                <a:cs typeface="Arial"/>
              </a:rPr>
              <a:t> </a:t>
            </a:r>
            <a:r>
              <a:rPr sz="2250" spc="5" dirty="0">
                <a:latin typeface="Arial"/>
                <a:cs typeface="Arial"/>
              </a:rPr>
              <a:t>môžu</a:t>
            </a:r>
            <a:r>
              <a:rPr sz="2250" spc="15" dirty="0">
                <a:latin typeface="Arial"/>
                <a:cs typeface="Arial"/>
              </a:rPr>
              <a:t> </a:t>
            </a:r>
            <a:r>
              <a:rPr sz="2250" spc="5" dirty="0">
                <a:latin typeface="Arial"/>
                <a:cs typeface="Arial"/>
              </a:rPr>
              <a:t>byť</a:t>
            </a:r>
            <a:r>
              <a:rPr sz="2250" spc="10" dirty="0">
                <a:latin typeface="Arial"/>
                <a:cs typeface="Arial"/>
              </a:rPr>
              <a:t> </a:t>
            </a:r>
            <a:r>
              <a:rPr sz="2250" spc="5" dirty="0">
                <a:latin typeface="Arial"/>
                <a:cs typeface="Arial"/>
              </a:rPr>
              <a:t>hovorkyňami</a:t>
            </a:r>
            <a:r>
              <a:rPr sz="2250" spc="10" dirty="0">
                <a:latin typeface="Arial"/>
                <a:cs typeface="Arial"/>
              </a:rPr>
              <a:t> </a:t>
            </a:r>
            <a:r>
              <a:rPr sz="2250" dirty="0">
                <a:latin typeface="Arial"/>
                <a:cs typeface="Arial"/>
              </a:rPr>
              <a:t>prírody?</a:t>
            </a:r>
            <a:r>
              <a:rPr sz="2250" spc="5" dirty="0">
                <a:latin typeface="Arial"/>
                <a:cs typeface="Arial"/>
              </a:rPr>
              <a:t> (Ynestra </a:t>
            </a:r>
            <a:r>
              <a:rPr sz="2250" spc="-610" dirty="0">
                <a:latin typeface="Arial"/>
                <a:cs typeface="Arial"/>
              </a:rPr>
              <a:t> </a:t>
            </a:r>
            <a:r>
              <a:rPr sz="2250" dirty="0">
                <a:latin typeface="Arial"/>
                <a:cs typeface="Arial"/>
              </a:rPr>
              <a:t>King)</a:t>
            </a:r>
            <a:r>
              <a:rPr sz="2250" spc="10" dirty="0">
                <a:latin typeface="Arial"/>
                <a:cs typeface="Arial"/>
              </a:rPr>
              <a:t> –</a:t>
            </a:r>
            <a:r>
              <a:rPr sz="2250" dirty="0">
                <a:latin typeface="Arial"/>
                <a:cs typeface="Arial"/>
              </a:rPr>
              <a:t> </a:t>
            </a:r>
            <a:r>
              <a:rPr sz="2250" spc="5" dirty="0">
                <a:latin typeface="Arial"/>
                <a:cs typeface="Arial"/>
              </a:rPr>
              <a:t>gynocentrické</a:t>
            </a:r>
            <a:r>
              <a:rPr sz="2250" dirty="0">
                <a:latin typeface="Arial"/>
                <a:cs typeface="Arial"/>
              </a:rPr>
              <a:t> </a:t>
            </a:r>
            <a:r>
              <a:rPr sz="2250" spc="5" dirty="0">
                <a:latin typeface="Arial"/>
                <a:cs typeface="Arial"/>
              </a:rPr>
              <a:t>stanovisko</a:t>
            </a:r>
            <a:endParaRPr sz="22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89380" y="241300"/>
            <a:ext cx="7292340" cy="1320800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2593340" marR="5080" indent="-2580640">
              <a:lnSpc>
                <a:spcPts val="4920"/>
              </a:lnSpc>
              <a:spcBef>
                <a:spcPts val="560"/>
              </a:spcBef>
              <a:tabLst>
                <a:tab pos="2464435" algn="l"/>
                <a:tab pos="4017010" algn="l"/>
              </a:tabLst>
            </a:pPr>
            <a:r>
              <a:rPr spc="-5" dirty="0"/>
              <a:t>Otvorené	dvere	</a:t>
            </a:r>
            <a:r>
              <a:rPr dirty="0"/>
              <a:t>k</a:t>
            </a:r>
            <a:r>
              <a:rPr spc="-100" dirty="0"/>
              <a:t> </a:t>
            </a:r>
            <a:r>
              <a:rPr dirty="0"/>
              <a:t>východným </a:t>
            </a:r>
            <a:r>
              <a:rPr spc="-1210" dirty="0"/>
              <a:t> </a:t>
            </a:r>
            <a:r>
              <a:rPr spc="-5" dirty="0"/>
              <a:t>učeniam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99440" y="2491740"/>
            <a:ext cx="170815" cy="2451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50" spc="265" dirty="0">
                <a:latin typeface="Calibri"/>
                <a:cs typeface="Calibri"/>
              </a:rPr>
              <a:t>●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97889" y="2207259"/>
            <a:ext cx="8594725" cy="3145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5000625">
              <a:lnSpc>
                <a:spcPct val="130200"/>
              </a:lnSpc>
              <a:spcBef>
                <a:spcPts val="100"/>
              </a:spcBef>
            </a:pPr>
            <a:r>
              <a:rPr sz="3200" dirty="0">
                <a:latin typeface="Arial"/>
                <a:cs typeface="Arial"/>
              </a:rPr>
              <a:t>cyklickosť</a:t>
            </a:r>
            <a:r>
              <a:rPr sz="3200" spc="-5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procesov </a:t>
            </a:r>
            <a:r>
              <a:rPr sz="3200" spc="-87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vzájomná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spätosť</a:t>
            </a:r>
            <a:endParaRPr sz="320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1170"/>
              </a:spcBef>
            </a:pPr>
            <a:r>
              <a:rPr sz="3200" dirty="0">
                <a:latin typeface="Arial"/>
                <a:cs typeface="Arial"/>
              </a:rPr>
              <a:t>vnútorná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energia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skúsenosť</a:t>
            </a:r>
            <a:endParaRPr sz="320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1170"/>
              </a:spcBef>
            </a:pPr>
            <a:r>
              <a:rPr sz="3200" dirty="0">
                <a:latin typeface="Arial"/>
                <a:cs typeface="Arial"/>
              </a:rPr>
              <a:t>→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holistický</a:t>
            </a:r>
            <a:r>
              <a:rPr sz="3200" b="1" spc="-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(celostný)</a:t>
            </a:r>
            <a:r>
              <a:rPr sz="3200" b="1" spc="-15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princíp</a:t>
            </a:r>
            <a:endParaRPr sz="3200">
              <a:latin typeface="Arial"/>
              <a:cs typeface="Arial"/>
            </a:endParaRPr>
          </a:p>
          <a:p>
            <a:pPr marL="146050">
              <a:lnSpc>
                <a:spcPct val="100000"/>
              </a:lnSpc>
              <a:spcBef>
                <a:spcPts val="1190"/>
              </a:spcBef>
              <a:tabLst>
                <a:tab pos="469265" algn="l"/>
              </a:tabLst>
            </a:pPr>
            <a:r>
              <a:rPr sz="3150" spc="179" baseline="9259" dirty="0">
                <a:latin typeface="Calibri"/>
                <a:cs typeface="Calibri"/>
              </a:rPr>
              <a:t>–	</a:t>
            </a:r>
            <a:r>
              <a:rPr sz="2800" spc="-5" dirty="0">
                <a:latin typeface="Arial"/>
                <a:cs typeface="Arial"/>
              </a:rPr>
              <a:t>blízko</a:t>
            </a:r>
            <a:r>
              <a:rPr sz="2800" dirty="0">
                <a:latin typeface="Arial"/>
                <a:cs typeface="Arial"/>
              </a:rPr>
              <a:t> k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taoizmu,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budhizmu,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kultúre Indiánov </a:t>
            </a:r>
            <a:r>
              <a:rPr sz="2800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 pod.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99440" y="3126740"/>
            <a:ext cx="170815" cy="2451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50" spc="265" dirty="0">
                <a:latin typeface="Calibri"/>
                <a:cs typeface="Calibri"/>
              </a:rPr>
              <a:t>●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99440" y="3763010"/>
            <a:ext cx="170815" cy="2451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50" spc="265" dirty="0">
                <a:latin typeface="Calibri"/>
                <a:cs typeface="Calibri"/>
              </a:rPr>
              <a:t>●</a:t>
            </a:r>
            <a:endParaRPr sz="14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66620" y="584200"/>
            <a:ext cx="574294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>
                <a:latin typeface="Calibri"/>
                <a:cs typeface="Calibri"/>
              </a:rPr>
              <a:t>Radikálny</a:t>
            </a:r>
            <a:r>
              <a:rPr spc="-30" dirty="0">
                <a:latin typeface="Calibri"/>
                <a:cs typeface="Calibri"/>
              </a:rPr>
              <a:t> </a:t>
            </a:r>
            <a:r>
              <a:rPr spc="-25" dirty="0">
                <a:latin typeface="Calibri"/>
                <a:cs typeface="Calibri"/>
              </a:rPr>
              <a:t>ekofeminizmus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82930" y="1797050"/>
            <a:ext cx="8150225" cy="313563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355600" marR="5080" indent="-342900">
              <a:lnSpc>
                <a:spcPct val="100299"/>
              </a:lnSpc>
              <a:spcBef>
                <a:spcPts val="8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5" dirty="0">
                <a:latin typeface="Calibri"/>
                <a:cs typeface="Calibri"/>
              </a:rPr>
              <a:t>kult </a:t>
            </a:r>
            <a:r>
              <a:rPr sz="3200" spc="-10" dirty="0">
                <a:latin typeface="Calibri"/>
                <a:cs typeface="Calibri"/>
              </a:rPr>
              <a:t>Matky Prírody </a:t>
            </a:r>
            <a:r>
              <a:rPr sz="3200" dirty="0">
                <a:latin typeface="Calibri"/>
                <a:cs typeface="Calibri"/>
              </a:rPr>
              <a:t>či </a:t>
            </a:r>
            <a:r>
              <a:rPr sz="3200" spc="-10" dirty="0">
                <a:latin typeface="Calibri"/>
                <a:cs typeface="Calibri"/>
              </a:rPr>
              <a:t>pohanských </a:t>
            </a:r>
            <a:r>
              <a:rPr sz="3200" spc="-15" dirty="0">
                <a:latin typeface="Calibri"/>
                <a:cs typeface="Calibri"/>
              </a:rPr>
              <a:t>bohýň, </a:t>
            </a:r>
            <a:r>
              <a:rPr sz="3200" spc="-10" dirty="0">
                <a:latin typeface="Calibri"/>
                <a:cs typeface="Calibri"/>
              </a:rPr>
              <a:t>oslavy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duchovnosti,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4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spojenie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30" dirty="0">
                <a:latin typeface="Calibri"/>
                <a:cs typeface="Calibri"/>
              </a:rPr>
              <a:t>ženskej</a:t>
            </a:r>
            <a:r>
              <a:rPr sz="3200" spc="-10" dirty="0">
                <a:latin typeface="Calibri"/>
                <a:cs typeface="Calibri"/>
              </a:rPr>
              <a:t> energie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s</a:t>
            </a:r>
            <a:r>
              <a:rPr sz="3200" spc="-10" dirty="0">
                <a:latin typeface="Calibri"/>
                <a:cs typeface="Calibri"/>
              </a:rPr>
              <a:t> energiou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prírodnou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5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20" dirty="0">
                <a:latin typeface="Calibri"/>
                <a:cs typeface="Calibri"/>
              </a:rPr>
              <a:t>oživovanie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blahodárnej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liečivej </a:t>
            </a:r>
            <a:r>
              <a:rPr sz="3200" spc="-5" dirty="0">
                <a:latin typeface="Calibri"/>
                <a:cs typeface="Calibri"/>
              </a:rPr>
              <a:t>sily</a:t>
            </a:r>
            <a:endParaRPr sz="3200">
              <a:latin typeface="Calibri"/>
              <a:cs typeface="Calibri"/>
            </a:endParaRPr>
          </a:p>
          <a:p>
            <a:pPr marL="755650" lvl="1" indent="-285750">
              <a:lnSpc>
                <a:spcPct val="100000"/>
              </a:lnSpc>
              <a:spcBef>
                <a:spcPts val="550"/>
              </a:spcBef>
              <a:buFont typeface="Arial"/>
              <a:buChar char="–"/>
              <a:tabLst>
                <a:tab pos="755650" algn="l"/>
              </a:tabLst>
            </a:pPr>
            <a:r>
              <a:rPr sz="2800" spc="-5" dirty="0">
                <a:latin typeface="Calibri"/>
                <a:cs typeface="Calibri"/>
              </a:rPr>
              <a:t>je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prírode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vlastná</a:t>
            </a:r>
            <a:endParaRPr sz="2800">
              <a:latin typeface="Calibri"/>
              <a:cs typeface="Calibri"/>
            </a:endParaRPr>
          </a:p>
          <a:p>
            <a:pPr marL="755650" lvl="1" indent="-285750">
              <a:lnSpc>
                <a:spcPct val="100000"/>
              </a:lnSpc>
              <a:spcBef>
                <a:spcPts val="560"/>
              </a:spcBef>
              <a:buFont typeface="Arial"/>
              <a:buChar char="–"/>
              <a:tabLst>
                <a:tab pos="755650" algn="l"/>
              </a:tabLst>
            </a:pPr>
            <a:r>
              <a:rPr sz="2800" spc="-10" dirty="0">
                <a:latin typeface="Calibri"/>
                <a:cs typeface="Calibri"/>
              </a:rPr>
              <a:t>muži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ju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potláčajú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02080" y="553720"/>
            <a:ext cx="726757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017770" algn="l"/>
              </a:tabLst>
            </a:pPr>
            <a:r>
              <a:rPr dirty="0"/>
              <a:t>EF</a:t>
            </a:r>
            <a:r>
              <a:rPr spc="-5" dirty="0"/>
              <a:t> podľa Charlene	Spretnak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54990" y="1814830"/>
            <a:ext cx="109220" cy="1524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800" spc="175" dirty="0">
                <a:latin typeface="Calibri"/>
                <a:cs typeface="Calibri"/>
              </a:rPr>
              <a:t>●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21359" y="1732279"/>
            <a:ext cx="8611870" cy="4400550"/>
          </a:xfrm>
          <a:prstGeom prst="rect">
            <a:avLst/>
          </a:prstGeom>
        </p:spPr>
        <p:txBody>
          <a:bodyPr vert="horz" wrap="square" lIns="0" tIns="39369" rIns="0" bIns="0" rtlCol="0">
            <a:spAutoFit/>
          </a:bodyPr>
          <a:lstStyle/>
          <a:p>
            <a:pPr marL="38100" marR="30480">
              <a:lnSpc>
                <a:spcPts val="2100"/>
              </a:lnSpc>
              <a:spcBef>
                <a:spcPts val="309"/>
              </a:spcBef>
            </a:pPr>
            <a:r>
              <a:rPr sz="1900" spc="-15" dirty="0">
                <a:latin typeface="Arial"/>
                <a:cs typeface="Arial"/>
              </a:rPr>
              <a:t>The</a:t>
            </a:r>
            <a:r>
              <a:rPr sz="1900" spc="-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politics</a:t>
            </a:r>
            <a:r>
              <a:rPr sz="190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of</a:t>
            </a:r>
            <a:r>
              <a:rPr sz="1900" spc="5" dirty="0">
                <a:latin typeface="Arial"/>
                <a:cs typeface="Arial"/>
              </a:rPr>
              <a:t> </a:t>
            </a:r>
            <a:r>
              <a:rPr sz="1900" spc="-20" dirty="0">
                <a:latin typeface="Arial"/>
                <a:cs typeface="Arial"/>
              </a:rPr>
              <a:t>Women´s</a:t>
            </a:r>
            <a:r>
              <a:rPr sz="1900" spc="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Spirituality</a:t>
            </a:r>
            <a:r>
              <a:rPr sz="190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–</a:t>
            </a:r>
            <a:r>
              <a:rPr sz="1900" spc="5" dirty="0">
                <a:latin typeface="Arial"/>
                <a:cs typeface="Arial"/>
              </a:rPr>
              <a:t> </a:t>
            </a:r>
            <a:r>
              <a:rPr sz="1900" spc="-15" dirty="0">
                <a:latin typeface="Arial"/>
                <a:cs typeface="Arial"/>
              </a:rPr>
              <a:t>ženské</a:t>
            </a:r>
            <a:r>
              <a:rPr sz="1900" spc="-10" dirty="0">
                <a:latin typeface="Arial"/>
                <a:cs typeface="Arial"/>
              </a:rPr>
              <a:t> myslenie </a:t>
            </a:r>
            <a:r>
              <a:rPr sz="1900" spc="-15" dirty="0">
                <a:latin typeface="Arial"/>
                <a:cs typeface="Arial"/>
              </a:rPr>
              <a:t>manifestáciou</a:t>
            </a:r>
            <a:r>
              <a:rPr sz="1900" spc="5" dirty="0">
                <a:latin typeface="Arial"/>
                <a:cs typeface="Arial"/>
              </a:rPr>
              <a:t> </a:t>
            </a:r>
            <a:r>
              <a:rPr sz="1900" spc="-15" dirty="0">
                <a:latin typeface="Arial"/>
                <a:cs typeface="Arial"/>
              </a:rPr>
              <a:t>celostného </a:t>
            </a:r>
            <a:r>
              <a:rPr sz="1900" spc="-515" dirty="0">
                <a:latin typeface="Arial"/>
                <a:cs typeface="Arial"/>
              </a:rPr>
              <a:t> </a:t>
            </a:r>
            <a:r>
              <a:rPr sz="1900" spc="-15" dirty="0">
                <a:latin typeface="Arial"/>
                <a:cs typeface="Arial"/>
              </a:rPr>
              <a:t>myslenia</a:t>
            </a:r>
            <a:endParaRPr sz="190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620"/>
              </a:spcBef>
            </a:pPr>
            <a:r>
              <a:rPr sz="1900" spc="-10" dirty="0">
                <a:latin typeface="Arial"/>
                <a:cs typeface="Arial"/>
              </a:rPr>
              <a:t>„výzva</a:t>
            </a:r>
            <a:r>
              <a:rPr sz="1900" spc="-3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myslieť</a:t>
            </a:r>
            <a:r>
              <a:rPr sz="1900" spc="-20" dirty="0">
                <a:latin typeface="Arial"/>
                <a:cs typeface="Arial"/>
              </a:rPr>
              <a:t> </a:t>
            </a:r>
            <a:r>
              <a:rPr sz="1900" spc="-15" dirty="0">
                <a:latin typeface="Arial"/>
                <a:cs typeface="Arial"/>
              </a:rPr>
              <a:t>cez</a:t>
            </a:r>
            <a:r>
              <a:rPr sz="1900" spc="-2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telo“</a:t>
            </a:r>
            <a:endParaRPr sz="190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660"/>
              </a:spcBef>
              <a:tabLst>
                <a:tab pos="982344" algn="l"/>
                <a:tab pos="2289175" algn="l"/>
                <a:tab pos="3380104" algn="l"/>
              </a:tabLst>
            </a:pPr>
            <a:r>
              <a:rPr sz="1900" spc="-10" dirty="0">
                <a:latin typeface="Arial"/>
                <a:cs typeface="Arial"/>
              </a:rPr>
              <a:t>existujú	</a:t>
            </a:r>
            <a:r>
              <a:rPr sz="1900" spc="-15" dirty="0">
                <a:latin typeface="Arial"/>
                <a:cs typeface="Arial"/>
              </a:rPr>
              <a:t>"jednotiace	</a:t>
            </a:r>
            <a:r>
              <a:rPr sz="1900" spc="-10" dirty="0">
                <a:latin typeface="Arial"/>
                <a:cs typeface="Arial"/>
              </a:rPr>
              <a:t>dimenzie	bytia"</a:t>
            </a:r>
            <a:endParaRPr sz="190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650"/>
              </a:spcBef>
              <a:tabLst>
                <a:tab pos="1290320" algn="l"/>
                <a:tab pos="2577465" algn="l"/>
                <a:tab pos="2764790" algn="l"/>
                <a:tab pos="4162425" algn="l"/>
                <a:tab pos="4416425" algn="l"/>
                <a:tab pos="5574030" algn="l"/>
              </a:tabLst>
            </a:pPr>
            <a:r>
              <a:rPr sz="1900" spc="-15" dirty="0">
                <a:latin typeface="Arial"/>
                <a:cs typeface="Arial"/>
              </a:rPr>
              <a:t>(ľudského,	prírodného	</a:t>
            </a:r>
            <a:r>
              <a:rPr sz="1900" spc="-5" dirty="0">
                <a:latin typeface="Arial"/>
                <a:cs typeface="Arial"/>
              </a:rPr>
              <a:t>i	</a:t>
            </a:r>
            <a:r>
              <a:rPr sz="1900" spc="-15" dirty="0">
                <a:latin typeface="Arial"/>
                <a:cs typeface="Arial"/>
              </a:rPr>
              <a:t>kozmického	</a:t>
            </a:r>
            <a:r>
              <a:rPr sz="1900" spc="-5" dirty="0">
                <a:latin typeface="Arial"/>
                <a:cs typeface="Arial"/>
              </a:rPr>
              <a:t>v	</a:t>
            </a:r>
            <a:r>
              <a:rPr sz="1900" spc="-15" dirty="0">
                <a:latin typeface="Arial"/>
                <a:cs typeface="Arial"/>
              </a:rPr>
              <a:t>najširšom	</a:t>
            </a:r>
            <a:r>
              <a:rPr sz="1900" spc="-10" dirty="0">
                <a:latin typeface="Arial"/>
                <a:cs typeface="Arial"/>
              </a:rPr>
              <a:t>zmysle)</a:t>
            </a:r>
            <a:endParaRPr sz="190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660"/>
              </a:spcBef>
            </a:pPr>
            <a:r>
              <a:rPr sz="1900" spc="-10" dirty="0">
                <a:latin typeface="Arial"/>
                <a:cs typeface="Arial"/>
              </a:rPr>
              <a:t>Ide</a:t>
            </a:r>
            <a:r>
              <a:rPr sz="1900" spc="-3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o</a:t>
            </a:r>
            <a:r>
              <a:rPr sz="1900" spc="-2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pocit</a:t>
            </a:r>
            <a:r>
              <a:rPr sz="1900" spc="-15" dirty="0">
                <a:latin typeface="Arial"/>
                <a:cs typeface="Arial"/>
              </a:rPr>
              <a:t> vedomia</a:t>
            </a:r>
            <a:r>
              <a:rPr sz="1900" spc="-2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spätosti</a:t>
            </a:r>
            <a:endParaRPr sz="1900">
              <a:latin typeface="Arial"/>
              <a:cs typeface="Arial"/>
            </a:endParaRPr>
          </a:p>
          <a:p>
            <a:pPr marL="38100" marR="3247390">
              <a:lnSpc>
                <a:spcPct val="128699"/>
              </a:lnSpc>
              <a:spcBef>
                <a:spcPts val="5"/>
              </a:spcBef>
              <a:tabLst>
                <a:tab pos="849630" algn="l"/>
                <a:tab pos="1045844" algn="l"/>
                <a:tab pos="1688464" algn="l"/>
                <a:tab pos="1794510" algn="l"/>
                <a:tab pos="2033905" algn="l"/>
                <a:tab pos="2620010" algn="l"/>
                <a:tab pos="2938780" algn="l"/>
                <a:tab pos="3216275" algn="l"/>
                <a:tab pos="3559810" algn="l"/>
                <a:tab pos="3669029" algn="l"/>
                <a:tab pos="4994910" algn="l"/>
              </a:tabLst>
            </a:pPr>
            <a:r>
              <a:rPr sz="1900" spc="-15" dirty="0">
                <a:latin typeface="Arial"/>
                <a:cs typeface="Arial"/>
              </a:rPr>
              <a:t>človek	</a:t>
            </a:r>
            <a:r>
              <a:rPr sz="1900" spc="-10" dirty="0">
                <a:latin typeface="Arial"/>
                <a:cs typeface="Arial"/>
              </a:rPr>
              <a:t>nestojí	</a:t>
            </a:r>
            <a:r>
              <a:rPr sz="1900" spc="-5" dirty="0">
                <a:latin typeface="Arial"/>
                <a:cs typeface="Arial"/>
              </a:rPr>
              <a:t>(a	</a:t>
            </a:r>
            <a:r>
              <a:rPr sz="1900" spc="-15" dirty="0">
                <a:latin typeface="Arial"/>
                <a:cs typeface="Arial"/>
              </a:rPr>
              <a:t>nesmie	</a:t>
            </a:r>
            <a:r>
              <a:rPr sz="1900" spc="-10" dirty="0">
                <a:latin typeface="Arial"/>
                <a:cs typeface="Arial"/>
              </a:rPr>
              <a:t>stáť)	voči </a:t>
            </a:r>
            <a:r>
              <a:rPr sz="1900" spc="-15" dirty="0">
                <a:latin typeface="Arial"/>
                <a:cs typeface="Arial"/>
              </a:rPr>
              <a:t>prírode </a:t>
            </a:r>
            <a:r>
              <a:rPr sz="1900" spc="-10" dirty="0">
                <a:latin typeface="Arial"/>
                <a:cs typeface="Arial"/>
              </a:rPr>
              <a:t> </a:t>
            </a:r>
            <a:r>
              <a:rPr sz="1900" spc="-15" dirty="0">
                <a:latin typeface="Arial"/>
                <a:cs typeface="Arial"/>
              </a:rPr>
              <a:t>č</a:t>
            </a:r>
            <a:r>
              <a:rPr sz="1900" spc="-10" dirty="0">
                <a:latin typeface="Arial"/>
                <a:cs typeface="Arial"/>
              </a:rPr>
              <a:t>lo</a:t>
            </a:r>
            <a:r>
              <a:rPr sz="1900" spc="-15" dirty="0">
                <a:latin typeface="Arial"/>
                <a:cs typeface="Arial"/>
              </a:rPr>
              <a:t>ve</a:t>
            </a:r>
            <a:r>
              <a:rPr sz="1900" spc="-5" dirty="0">
                <a:latin typeface="Arial"/>
                <a:cs typeface="Arial"/>
              </a:rPr>
              <a:t>k </a:t>
            </a:r>
            <a:r>
              <a:rPr sz="1900" spc="-10" dirty="0">
                <a:latin typeface="Arial"/>
                <a:cs typeface="Arial"/>
              </a:rPr>
              <a:t>nie</a:t>
            </a:r>
            <a:r>
              <a:rPr sz="1900" spc="-1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je je</a:t>
            </a:r>
            <a:r>
              <a:rPr sz="1900" spc="-5" dirty="0">
                <a:latin typeface="Arial"/>
                <a:cs typeface="Arial"/>
              </a:rPr>
              <a:t>j</a:t>
            </a:r>
            <a:r>
              <a:rPr sz="1900" dirty="0">
                <a:latin typeface="Arial"/>
                <a:cs typeface="Arial"/>
              </a:rPr>
              <a:t>		</a:t>
            </a:r>
            <a:r>
              <a:rPr sz="1900" spc="-5" dirty="0">
                <a:latin typeface="Arial"/>
                <a:cs typeface="Arial"/>
              </a:rPr>
              <a:t>c</a:t>
            </a:r>
            <a:r>
              <a:rPr sz="1900" spc="-15" dirty="0">
                <a:latin typeface="Arial"/>
                <a:cs typeface="Arial"/>
              </a:rPr>
              <a:t>u</a:t>
            </a:r>
            <a:r>
              <a:rPr sz="1900" spc="-25" dirty="0">
                <a:latin typeface="Arial"/>
                <a:cs typeface="Arial"/>
              </a:rPr>
              <a:t>d</a:t>
            </a:r>
            <a:r>
              <a:rPr sz="1900" spc="-5" dirty="0">
                <a:latin typeface="Arial"/>
                <a:cs typeface="Arial"/>
              </a:rPr>
              <a:t>z</a:t>
            </a:r>
            <a:r>
              <a:rPr sz="1900" spc="-10" dirty="0">
                <a:latin typeface="Arial"/>
                <a:cs typeface="Arial"/>
              </a:rPr>
              <a:t>ia</a:t>
            </a:r>
            <a:r>
              <a:rPr sz="1900" dirty="0">
                <a:latin typeface="Arial"/>
                <a:cs typeface="Arial"/>
              </a:rPr>
              <a:t>	</a:t>
            </a:r>
            <a:r>
              <a:rPr sz="1900" spc="-15" dirty="0">
                <a:latin typeface="Arial"/>
                <a:cs typeface="Arial"/>
              </a:rPr>
              <a:t>ča</a:t>
            </a:r>
            <a:r>
              <a:rPr sz="1900" spc="-5" dirty="0">
                <a:latin typeface="Arial"/>
                <a:cs typeface="Arial"/>
              </a:rPr>
              <a:t>sť</a:t>
            </a:r>
            <a:r>
              <a:rPr sz="1900" dirty="0">
                <a:latin typeface="Arial"/>
                <a:cs typeface="Arial"/>
              </a:rPr>
              <a:t>	</a:t>
            </a:r>
            <a:r>
              <a:rPr sz="1900" spc="-15" dirty="0">
                <a:latin typeface="Arial"/>
                <a:cs typeface="Arial"/>
              </a:rPr>
              <a:t>a</a:t>
            </a:r>
            <a:r>
              <a:rPr sz="1900" spc="-25" dirty="0">
                <a:latin typeface="Arial"/>
                <a:cs typeface="Arial"/>
              </a:rPr>
              <a:t>n</a:t>
            </a:r>
            <a:r>
              <a:rPr sz="1900" spc="-5" dirty="0">
                <a:latin typeface="Arial"/>
                <a:cs typeface="Arial"/>
              </a:rPr>
              <a:t>i</a:t>
            </a:r>
            <a:r>
              <a:rPr sz="1900" dirty="0">
                <a:latin typeface="Arial"/>
                <a:cs typeface="Arial"/>
              </a:rPr>
              <a:t>		</a:t>
            </a:r>
            <a:r>
              <a:rPr sz="1900" spc="-25" dirty="0">
                <a:latin typeface="Arial"/>
                <a:cs typeface="Arial"/>
              </a:rPr>
              <a:t>na</a:t>
            </a:r>
            <a:r>
              <a:rPr sz="1900" spc="-15" dirty="0">
                <a:latin typeface="Arial"/>
                <a:cs typeface="Arial"/>
              </a:rPr>
              <a:t>dr</a:t>
            </a:r>
            <a:r>
              <a:rPr sz="1900" spc="-10" dirty="0">
                <a:latin typeface="Arial"/>
                <a:cs typeface="Arial"/>
              </a:rPr>
              <a:t>ia</a:t>
            </a:r>
            <a:r>
              <a:rPr sz="1900" spc="-25" dirty="0">
                <a:latin typeface="Arial"/>
                <a:cs typeface="Arial"/>
              </a:rPr>
              <a:t>de</a:t>
            </a:r>
            <a:r>
              <a:rPr sz="1900" spc="-15" dirty="0">
                <a:latin typeface="Arial"/>
                <a:cs typeface="Arial"/>
              </a:rPr>
              <a:t>n</a:t>
            </a:r>
            <a:r>
              <a:rPr sz="1900" spc="-10" dirty="0">
                <a:latin typeface="Arial"/>
                <a:cs typeface="Arial"/>
              </a:rPr>
              <a:t>á</a:t>
            </a:r>
            <a:r>
              <a:rPr sz="1900" dirty="0">
                <a:latin typeface="Arial"/>
                <a:cs typeface="Arial"/>
              </a:rPr>
              <a:t>	</a:t>
            </a:r>
            <a:r>
              <a:rPr sz="1900" spc="-15" dirty="0">
                <a:latin typeface="Arial"/>
                <a:cs typeface="Arial"/>
              </a:rPr>
              <a:t>s</a:t>
            </a:r>
            <a:r>
              <a:rPr sz="1900" spc="-10" dirty="0">
                <a:latin typeface="Arial"/>
                <a:cs typeface="Arial"/>
              </a:rPr>
              <a:t>i</a:t>
            </a:r>
            <a:r>
              <a:rPr sz="1900" dirty="0">
                <a:latin typeface="Arial"/>
                <a:cs typeface="Arial"/>
              </a:rPr>
              <a:t>l</a:t>
            </a:r>
            <a:r>
              <a:rPr sz="1900" spc="-5" dirty="0">
                <a:latin typeface="Arial"/>
                <a:cs typeface="Arial"/>
              </a:rPr>
              <a:t>a  </a:t>
            </a:r>
            <a:r>
              <a:rPr sz="1900" spc="-10" dirty="0">
                <a:latin typeface="Arial"/>
                <a:cs typeface="Arial"/>
              </a:rPr>
              <a:t>úsilie</a:t>
            </a:r>
            <a:r>
              <a:rPr sz="1900" spc="-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žiť	</a:t>
            </a:r>
            <a:r>
              <a:rPr sz="1900" spc="-5" dirty="0">
                <a:latin typeface="Arial"/>
                <a:cs typeface="Arial"/>
              </a:rPr>
              <a:t>v</a:t>
            </a:r>
            <a:r>
              <a:rPr sz="1900" dirty="0">
                <a:latin typeface="Arial"/>
                <a:cs typeface="Arial"/>
              </a:rPr>
              <a:t> </a:t>
            </a:r>
            <a:r>
              <a:rPr sz="1900" spc="-15" dirty="0">
                <a:latin typeface="Arial"/>
                <a:cs typeface="Arial"/>
              </a:rPr>
              <a:t>harmonickom</a:t>
            </a:r>
            <a:r>
              <a:rPr sz="1900" spc="-5" dirty="0">
                <a:latin typeface="Arial"/>
                <a:cs typeface="Arial"/>
              </a:rPr>
              <a:t> </a:t>
            </a:r>
            <a:r>
              <a:rPr sz="1900" spc="-15" dirty="0">
                <a:latin typeface="Arial"/>
                <a:cs typeface="Arial"/>
              </a:rPr>
              <a:t>súlade </a:t>
            </a:r>
            <a:r>
              <a:rPr sz="1900" spc="-5" dirty="0">
                <a:latin typeface="Arial"/>
                <a:cs typeface="Arial"/>
              </a:rPr>
              <a:t>s </a:t>
            </a:r>
            <a:r>
              <a:rPr sz="1900" spc="-15" dirty="0">
                <a:latin typeface="Arial"/>
                <a:cs typeface="Arial"/>
              </a:rPr>
              <a:t>prírodou</a:t>
            </a:r>
            <a:endParaRPr sz="1900">
              <a:latin typeface="Arial"/>
              <a:cs typeface="Arial"/>
            </a:endParaRPr>
          </a:p>
          <a:p>
            <a:pPr marL="292100" indent="-190500">
              <a:lnSpc>
                <a:spcPct val="100000"/>
              </a:lnSpc>
              <a:spcBef>
                <a:spcPts val="690"/>
              </a:spcBef>
              <a:buSzPct val="72727"/>
              <a:buFont typeface="Calibri"/>
              <a:buChar char="–"/>
              <a:tabLst>
                <a:tab pos="292100" algn="l"/>
              </a:tabLst>
            </a:pPr>
            <a:r>
              <a:rPr sz="1650" spc="-5" dirty="0">
                <a:latin typeface="Arial"/>
                <a:cs typeface="Arial"/>
              </a:rPr>
              <a:t>zmäkčovanie</a:t>
            </a:r>
            <a:r>
              <a:rPr sz="1650" spc="-15" dirty="0">
                <a:latin typeface="Arial"/>
                <a:cs typeface="Arial"/>
              </a:rPr>
              <a:t> </a:t>
            </a:r>
            <a:r>
              <a:rPr sz="1650" spc="-5" dirty="0">
                <a:latin typeface="Arial"/>
                <a:cs typeface="Arial"/>
              </a:rPr>
              <a:t>hraníc </a:t>
            </a:r>
            <a:r>
              <a:rPr sz="1650" spc="-10" dirty="0">
                <a:latin typeface="Arial"/>
                <a:cs typeface="Arial"/>
              </a:rPr>
              <a:t>ja-nieja</a:t>
            </a:r>
            <a:r>
              <a:rPr sz="1650" spc="-15" dirty="0">
                <a:latin typeface="Arial"/>
                <a:cs typeface="Arial"/>
              </a:rPr>
              <a:t> </a:t>
            </a:r>
            <a:r>
              <a:rPr sz="1650" spc="-5" dirty="0">
                <a:latin typeface="Arial"/>
                <a:cs typeface="Arial"/>
              </a:rPr>
              <a:t>(ja</a:t>
            </a:r>
            <a:r>
              <a:rPr sz="1650" spc="-20" dirty="0">
                <a:latin typeface="Arial"/>
                <a:cs typeface="Arial"/>
              </a:rPr>
              <a:t> </a:t>
            </a:r>
            <a:r>
              <a:rPr sz="1650" dirty="0">
                <a:latin typeface="Arial"/>
                <a:cs typeface="Arial"/>
              </a:rPr>
              <a:t>a</a:t>
            </a:r>
            <a:r>
              <a:rPr sz="1650" spc="-15" dirty="0">
                <a:latin typeface="Arial"/>
                <a:cs typeface="Arial"/>
              </a:rPr>
              <a:t> </a:t>
            </a:r>
            <a:r>
              <a:rPr sz="1650" spc="-5" dirty="0">
                <a:latin typeface="Arial"/>
                <a:cs typeface="Arial"/>
              </a:rPr>
              <a:t>ostatné</a:t>
            </a:r>
            <a:r>
              <a:rPr sz="1650" spc="-20" dirty="0">
                <a:latin typeface="Arial"/>
                <a:cs typeface="Arial"/>
              </a:rPr>
              <a:t> </a:t>
            </a:r>
            <a:r>
              <a:rPr sz="1650" spc="-5" dirty="0">
                <a:latin typeface="Arial"/>
                <a:cs typeface="Arial"/>
              </a:rPr>
              <a:t>časti</a:t>
            </a:r>
            <a:r>
              <a:rPr sz="1650" spc="-20" dirty="0">
                <a:latin typeface="Arial"/>
                <a:cs typeface="Arial"/>
              </a:rPr>
              <a:t> </a:t>
            </a:r>
            <a:r>
              <a:rPr sz="1650" spc="-5" dirty="0">
                <a:latin typeface="Arial"/>
                <a:cs typeface="Arial"/>
              </a:rPr>
              <a:t>sveta)</a:t>
            </a:r>
            <a:endParaRPr sz="1650">
              <a:latin typeface="Arial"/>
              <a:cs typeface="Arial"/>
            </a:endParaRPr>
          </a:p>
          <a:p>
            <a:pPr marL="292100" marR="295910" indent="-190500">
              <a:lnSpc>
                <a:spcPts val="1830"/>
              </a:lnSpc>
              <a:spcBef>
                <a:spcPts val="715"/>
              </a:spcBef>
              <a:buSzPct val="72727"/>
              <a:buFont typeface="Calibri"/>
              <a:buChar char="–"/>
              <a:tabLst>
                <a:tab pos="292100" algn="l"/>
              </a:tabLst>
            </a:pPr>
            <a:r>
              <a:rPr sz="1650" spc="-10" dirty="0">
                <a:latin typeface="Arial"/>
                <a:cs typeface="Arial"/>
              </a:rPr>
              <a:t>zmäkčovanie"</a:t>
            </a:r>
            <a:r>
              <a:rPr sz="1650" spc="50" dirty="0">
                <a:latin typeface="Arial"/>
                <a:cs typeface="Arial"/>
              </a:rPr>
              <a:t> </a:t>
            </a:r>
            <a:r>
              <a:rPr sz="1650" spc="-5" dirty="0">
                <a:latin typeface="Arial"/>
                <a:cs typeface="Arial"/>
              </a:rPr>
              <a:t>príliš</a:t>
            </a:r>
            <a:r>
              <a:rPr sz="1650" spc="40" dirty="0">
                <a:latin typeface="Arial"/>
                <a:cs typeface="Arial"/>
              </a:rPr>
              <a:t> </a:t>
            </a:r>
            <a:r>
              <a:rPr sz="1650" spc="-10" dirty="0">
                <a:latin typeface="Arial"/>
                <a:cs typeface="Arial"/>
              </a:rPr>
              <a:t>zracionalizovanej,</a:t>
            </a:r>
            <a:r>
              <a:rPr sz="1650" spc="15" dirty="0">
                <a:latin typeface="Arial"/>
                <a:cs typeface="Arial"/>
              </a:rPr>
              <a:t> </a:t>
            </a:r>
            <a:r>
              <a:rPr sz="1650" spc="-10" dirty="0">
                <a:latin typeface="Arial"/>
                <a:cs typeface="Arial"/>
              </a:rPr>
              <a:t>pretechnizovanej,</a:t>
            </a:r>
            <a:r>
              <a:rPr sz="1650" spc="20" dirty="0">
                <a:latin typeface="Arial"/>
                <a:cs typeface="Arial"/>
              </a:rPr>
              <a:t> </a:t>
            </a:r>
            <a:r>
              <a:rPr sz="1650" spc="-5" dirty="0">
                <a:latin typeface="Arial"/>
                <a:cs typeface="Arial"/>
              </a:rPr>
              <a:t>príliš</a:t>
            </a:r>
            <a:r>
              <a:rPr sz="1650" spc="15" dirty="0">
                <a:latin typeface="Arial"/>
                <a:cs typeface="Arial"/>
              </a:rPr>
              <a:t> </a:t>
            </a:r>
            <a:r>
              <a:rPr sz="1650" spc="-10" dirty="0">
                <a:latin typeface="Arial"/>
                <a:cs typeface="Arial"/>
              </a:rPr>
              <a:t>pragmaticky</a:t>
            </a:r>
            <a:r>
              <a:rPr sz="1650" spc="20" dirty="0">
                <a:latin typeface="Arial"/>
                <a:cs typeface="Arial"/>
              </a:rPr>
              <a:t> </a:t>
            </a:r>
            <a:r>
              <a:rPr sz="1650" dirty="0">
                <a:latin typeface="Arial"/>
                <a:cs typeface="Arial"/>
              </a:rPr>
              <a:t>a </a:t>
            </a:r>
            <a:r>
              <a:rPr sz="1650" spc="-10" dirty="0">
                <a:latin typeface="Arial"/>
                <a:cs typeface="Arial"/>
              </a:rPr>
              <a:t>utilitárne </a:t>
            </a:r>
            <a:r>
              <a:rPr sz="1650" spc="-445" dirty="0">
                <a:latin typeface="Arial"/>
                <a:cs typeface="Arial"/>
              </a:rPr>
              <a:t> </a:t>
            </a:r>
            <a:r>
              <a:rPr sz="1650" spc="-10" dirty="0">
                <a:latin typeface="Arial"/>
                <a:cs typeface="Arial"/>
              </a:rPr>
              <a:t>orientovanej</a:t>
            </a:r>
            <a:r>
              <a:rPr sz="1650" spc="-15" dirty="0">
                <a:latin typeface="Arial"/>
                <a:cs typeface="Arial"/>
              </a:rPr>
              <a:t> </a:t>
            </a:r>
            <a:r>
              <a:rPr sz="1650" spc="-5" dirty="0">
                <a:latin typeface="Arial"/>
                <a:cs typeface="Arial"/>
              </a:rPr>
              <a:t>kultúry</a:t>
            </a:r>
            <a:endParaRPr sz="1650">
              <a:latin typeface="Arial"/>
              <a:cs typeface="Arial"/>
            </a:endParaRPr>
          </a:p>
          <a:p>
            <a:pPr marL="292100" indent="-190500">
              <a:lnSpc>
                <a:spcPct val="100000"/>
              </a:lnSpc>
              <a:spcBef>
                <a:spcPts val="495"/>
              </a:spcBef>
              <a:buSzPct val="72727"/>
              <a:buFont typeface="Calibri"/>
              <a:buChar char="–"/>
              <a:tabLst>
                <a:tab pos="292100" algn="l"/>
              </a:tabLst>
            </a:pPr>
            <a:r>
              <a:rPr sz="1650" spc="-10" dirty="0">
                <a:latin typeface="Arial"/>
                <a:cs typeface="Arial"/>
              </a:rPr>
              <a:t>odstránenie</a:t>
            </a:r>
            <a:r>
              <a:rPr sz="1650" spc="-15" dirty="0">
                <a:latin typeface="Arial"/>
                <a:cs typeface="Arial"/>
              </a:rPr>
              <a:t> </a:t>
            </a:r>
            <a:r>
              <a:rPr sz="1650" spc="-10" dirty="0">
                <a:latin typeface="Arial"/>
                <a:cs typeface="Arial"/>
              </a:rPr>
              <a:t>dualizmu ducha </a:t>
            </a:r>
            <a:r>
              <a:rPr sz="1650" dirty="0">
                <a:latin typeface="Arial"/>
                <a:cs typeface="Arial"/>
              </a:rPr>
              <a:t>a</a:t>
            </a:r>
            <a:r>
              <a:rPr sz="1650" spc="-10" dirty="0">
                <a:latin typeface="Arial"/>
                <a:cs typeface="Arial"/>
              </a:rPr>
              <a:t> </a:t>
            </a:r>
            <a:r>
              <a:rPr sz="1650" spc="-5" dirty="0">
                <a:latin typeface="Arial"/>
                <a:cs typeface="Arial"/>
              </a:rPr>
              <a:t>tela</a:t>
            </a:r>
            <a:endParaRPr sz="16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54990" y="2454910"/>
            <a:ext cx="109220" cy="1524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800" spc="175" dirty="0">
                <a:latin typeface="Calibri"/>
                <a:cs typeface="Calibri"/>
              </a:rPr>
              <a:t>●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54990" y="2828289"/>
            <a:ext cx="109220" cy="1524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800" spc="175" dirty="0">
                <a:latin typeface="Calibri"/>
                <a:cs typeface="Calibri"/>
              </a:rPr>
              <a:t>●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54990" y="3573780"/>
            <a:ext cx="109220" cy="1524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800" spc="175" dirty="0">
                <a:latin typeface="Calibri"/>
                <a:cs typeface="Calibri"/>
              </a:rPr>
              <a:t>●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54990" y="3947160"/>
            <a:ext cx="109220" cy="1524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800" spc="175" dirty="0">
                <a:latin typeface="Calibri"/>
                <a:cs typeface="Calibri"/>
              </a:rPr>
              <a:t>●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54990" y="4319270"/>
            <a:ext cx="109220" cy="1524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800" spc="175" dirty="0">
                <a:latin typeface="Calibri"/>
                <a:cs typeface="Calibri"/>
              </a:rPr>
              <a:t>●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54990" y="4692650"/>
            <a:ext cx="109220" cy="1524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800" spc="175" dirty="0">
                <a:latin typeface="Calibri"/>
                <a:cs typeface="Calibri"/>
              </a:rPr>
              <a:t>●</a:t>
            </a:r>
            <a:endParaRPr sz="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Etika péče. Osobní, politická a globální obálka knihy">
            <a:extLst>
              <a:ext uri="{FF2B5EF4-FFF2-40B4-BE49-F238E27FC236}">
                <a16:creationId xmlns:a16="http://schemas.microsoft.com/office/drawing/2014/main" id="{110DFCE6-7B68-435E-A9A3-76915901C5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7666" y="1520620"/>
            <a:ext cx="2652610" cy="4181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estou k zářnému cíli obálka knihy">
            <a:extLst>
              <a:ext uri="{FF2B5EF4-FFF2-40B4-BE49-F238E27FC236}">
                <a16:creationId xmlns:a16="http://schemas.microsoft.com/office/drawing/2014/main" id="{4D33D0D8-A1DF-4800-9BEB-206F6BF30C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12376" y="1844863"/>
            <a:ext cx="2652610" cy="3533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co-Nihilism: The Philosophical Geopolitics of the Climate Change  Apocalypse by Wendy Lynne Lee">
            <a:extLst>
              <a:ext uri="{FF2B5EF4-FFF2-40B4-BE49-F238E27FC236}">
                <a16:creationId xmlns:a16="http://schemas.microsoft.com/office/drawing/2014/main" id="{E491614A-CD43-456E-8551-162343C748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2" r="17679"/>
          <a:stretch/>
        </p:blipFill>
        <p:spPr bwMode="auto">
          <a:xfrm>
            <a:off x="7033850" y="1872692"/>
            <a:ext cx="2287262" cy="3505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019962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20750" y="541020"/>
            <a:ext cx="822642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21485" algn="l"/>
              </a:tabLst>
            </a:pPr>
            <a:r>
              <a:rPr dirty="0"/>
              <a:t>Kritika	</a:t>
            </a:r>
            <a:r>
              <a:rPr spc="-5" dirty="0"/>
              <a:t>radikálneho</a:t>
            </a:r>
            <a:r>
              <a:rPr spc="-65" dirty="0"/>
              <a:t> </a:t>
            </a:r>
            <a:r>
              <a:rPr spc="-5" dirty="0"/>
              <a:t>ekofeminizmu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67690" y="1715770"/>
            <a:ext cx="125730" cy="1765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00" spc="180" dirty="0">
                <a:latin typeface="Calibri"/>
                <a:cs typeface="Calibri"/>
              </a:rPr>
              <a:t>●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97559" y="1615439"/>
            <a:ext cx="8667115" cy="537908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5080">
              <a:lnSpc>
                <a:spcPts val="2530"/>
              </a:lnSpc>
              <a:spcBef>
                <a:spcPts val="345"/>
              </a:spcBef>
              <a:tabLst>
                <a:tab pos="5186045" algn="l"/>
              </a:tabLst>
            </a:pPr>
            <a:r>
              <a:rPr sz="2250" spc="5" dirty="0">
                <a:latin typeface="Arial"/>
                <a:cs typeface="Arial"/>
              </a:rPr>
              <a:t>prisudzovanie</a:t>
            </a:r>
            <a:r>
              <a:rPr sz="2250" spc="10" dirty="0">
                <a:latin typeface="Arial"/>
                <a:cs typeface="Arial"/>
              </a:rPr>
              <a:t> </a:t>
            </a:r>
            <a:r>
              <a:rPr sz="2250" spc="5" dirty="0">
                <a:latin typeface="Arial"/>
                <a:cs typeface="Arial"/>
              </a:rPr>
              <a:t>(ženskej)</a:t>
            </a:r>
            <a:r>
              <a:rPr sz="2250" spc="15" dirty="0">
                <a:latin typeface="Arial"/>
                <a:cs typeface="Arial"/>
              </a:rPr>
              <a:t> </a:t>
            </a:r>
            <a:r>
              <a:rPr sz="2250" spc="5" dirty="0">
                <a:latin typeface="Arial"/>
                <a:cs typeface="Arial"/>
              </a:rPr>
              <a:t>identity</a:t>
            </a:r>
            <a:r>
              <a:rPr sz="2250" spc="15" dirty="0">
                <a:latin typeface="Arial"/>
                <a:cs typeface="Arial"/>
              </a:rPr>
              <a:t> </a:t>
            </a:r>
            <a:r>
              <a:rPr sz="2250" spc="5" dirty="0">
                <a:latin typeface="Arial"/>
                <a:cs typeface="Arial"/>
              </a:rPr>
              <a:t>prírode	- </a:t>
            </a:r>
            <a:r>
              <a:rPr sz="2250" spc="10" dirty="0">
                <a:latin typeface="Arial"/>
                <a:cs typeface="Arial"/>
              </a:rPr>
              <a:t>personifikácia </a:t>
            </a:r>
            <a:r>
              <a:rPr sz="2250" dirty="0">
                <a:latin typeface="Arial"/>
                <a:cs typeface="Arial"/>
              </a:rPr>
              <a:t>prírody </a:t>
            </a:r>
            <a:r>
              <a:rPr sz="2250" spc="5" dirty="0">
                <a:latin typeface="Arial"/>
                <a:cs typeface="Arial"/>
              </a:rPr>
              <a:t>ako </a:t>
            </a:r>
            <a:r>
              <a:rPr sz="2250" spc="-610" dirty="0">
                <a:latin typeface="Arial"/>
                <a:cs typeface="Arial"/>
              </a:rPr>
              <a:t> </a:t>
            </a:r>
            <a:r>
              <a:rPr sz="2250" spc="5" dirty="0">
                <a:latin typeface="Arial"/>
                <a:cs typeface="Arial"/>
              </a:rPr>
              <a:t>ženy</a:t>
            </a:r>
            <a:endParaRPr sz="22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85"/>
              </a:spcBef>
            </a:pPr>
            <a:r>
              <a:rPr sz="2250" spc="20" dirty="0">
                <a:latin typeface="Arial"/>
                <a:cs typeface="Arial"/>
              </a:rPr>
              <a:t>→</a:t>
            </a:r>
            <a:r>
              <a:rPr sz="2250" spc="5" dirty="0">
                <a:latin typeface="Arial"/>
                <a:cs typeface="Arial"/>
              </a:rPr>
              <a:t> ženy</a:t>
            </a:r>
            <a:r>
              <a:rPr sz="2250" dirty="0">
                <a:latin typeface="Arial"/>
                <a:cs typeface="Arial"/>
              </a:rPr>
              <a:t> </a:t>
            </a:r>
            <a:r>
              <a:rPr sz="2250" spc="5" dirty="0">
                <a:latin typeface="Arial"/>
                <a:cs typeface="Arial"/>
              </a:rPr>
              <a:t>lepšími ochrankyňami</a:t>
            </a:r>
            <a:r>
              <a:rPr sz="2250" dirty="0">
                <a:latin typeface="Arial"/>
                <a:cs typeface="Arial"/>
              </a:rPr>
              <a:t> prírody?</a:t>
            </a:r>
            <a:endParaRPr sz="22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2250" spc="20" dirty="0">
                <a:latin typeface="Arial"/>
                <a:cs typeface="Arial"/>
              </a:rPr>
              <a:t>→</a:t>
            </a:r>
            <a:r>
              <a:rPr sz="2250" spc="5" dirty="0">
                <a:latin typeface="Arial"/>
                <a:cs typeface="Arial"/>
              </a:rPr>
              <a:t> zodpovednosť</a:t>
            </a:r>
            <a:r>
              <a:rPr sz="2250" spc="-5" dirty="0">
                <a:latin typeface="Arial"/>
                <a:cs typeface="Arial"/>
              </a:rPr>
              <a:t> </a:t>
            </a:r>
            <a:r>
              <a:rPr sz="2250" spc="5" dirty="0">
                <a:latin typeface="Arial"/>
                <a:cs typeface="Arial"/>
              </a:rPr>
              <a:t>ženy</a:t>
            </a:r>
            <a:r>
              <a:rPr sz="2250" dirty="0">
                <a:latin typeface="Arial"/>
                <a:cs typeface="Arial"/>
              </a:rPr>
              <a:t> </a:t>
            </a:r>
            <a:r>
              <a:rPr sz="2250" spc="10" dirty="0">
                <a:latin typeface="Arial"/>
                <a:cs typeface="Arial"/>
              </a:rPr>
              <a:t>za</a:t>
            </a:r>
            <a:r>
              <a:rPr sz="2250" spc="5" dirty="0">
                <a:latin typeface="Arial"/>
                <a:cs typeface="Arial"/>
              </a:rPr>
              <a:t> všetko živé?</a:t>
            </a:r>
            <a:endParaRPr sz="2250">
              <a:latin typeface="Arial"/>
              <a:cs typeface="Arial"/>
            </a:endParaRPr>
          </a:p>
          <a:p>
            <a:pPr marL="12700" marR="1708150">
              <a:lnSpc>
                <a:spcPct val="130700"/>
              </a:lnSpc>
              <a:spcBef>
                <a:spcPts val="10"/>
              </a:spcBef>
            </a:pPr>
            <a:r>
              <a:rPr sz="2250" spc="20" dirty="0">
                <a:latin typeface="Arial"/>
                <a:cs typeface="Arial"/>
              </a:rPr>
              <a:t>→ </a:t>
            </a:r>
            <a:r>
              <a:rPr sz="2250" spc="5" dirty="0">
                <a:latin typeface="Arial"/>
                <a:cs typeface="Arial"/>
              </a:rPr>
              <a:t>ženy východiskom </a:t>
            </a:r>
            <a:r>
              <a:rPr sz="2250" spc="10" dirty="0">
                <a:latin typeface="Arial"/>
                <a:cs typeface="Arial"/>
              </a:rPr>
              <a:t>z </a:t>
            </a:r>
            <a:r>
              <a:rPr sz="2250" spc="5" dirty="0">
                <a:latin typeface="Arial"/>
                <a:cs typeface="Arial"/>
              </a:rPr>
              <a:t>vedecko-technickej civilizácie? </a:t>
            </a:r>
            <a:r>
              <a:rPr sz="2250" spc="-615" dirty="0">
                <a:latin typeface="Arial"/>
                <a:cs typeface="Arial"/>
              </a:rPr>
              <a:t> </a:t>
            </a:r>
            <a:r>
              <a:rPr sz="2250" spc="5" dirty="0">
                <a:latin typeface="Arial"/>
                <a:cs typeface="Arial"/>
              </a:rPr>
              <a:t>iné</a:t>
            </a:r>
            <a:r>
              <a:rPr sz="2250" spc="-5" dirty="0">
                <a:latin typeface="Arial"/>
                <a:cs typeface="Arial"/>
              </a:rPr>
              <a:t> </a:t>
            </a:r>
            <a:r>
              <a:rPr sz="2250" spc="10" dirty="0">
                <a:latin typeface="Arial"/>
                <a:cs typeface="Arial"/>
              </a:rPr>
              <a:t>=</a:t>
            </a:r>
            <a:r>
              <a:rPr sz="2250" spc="5" dirty="0">
                <a:latin typeface="Arial"/>
                <a:cs typeface="Arial"/>
              </a:rPr>
              <a:t> lepšie?</a:t>
            </a:r>
            <a:endParaRPr sz="22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2250" dirty="0">
                <a:latin typeface="Arial"/>
                <a:cs typeface="Arial"/>
              </a:rPr>
              <a:t>opieranie</a:t>
            </a:r>
            <a:r>
              <a:rPr sz="2250" spc="-5" dirty="0">
                <a:latin typeface="Arial"/>
                <a:cs typeface="Arial"/>
              </a:rPr>
              <a:t> </a:t>
            </a:r>
            <a:r>
              <a:rPr sz="2250" spc="10" dirty="0">
                <a:latin typeface="Arial"/>
                <a:cs typeface="Arial"/>
              </a:rPr>
              <a:t>sa</a:t>
            </a:r>
            <a:r>
              <a:rPr sz="2250" spc="5" dirty="0">
                <a:latin typeface="Arial"/>
                <a:cs typeface="Arial"/>
              </a:rPr>
              <a:t> </a:t>
            </a:r>
            <a:r>
              <a:rPr sz="2250" spc="10" dirty="0">
                <a:latin typeface="Arial"/>
                <a:cs typeface="Arial"/>
              </a:rPr>
              <a:t>o</a:t>
            </a:r>
            <a:r>
              <a:rPr sz="2250" spc="5" dirty="0">
                <a:latin typeface="Arial"/>
                <a:cs typeface="Arial"/>
              </a:rPr>
              <a:t> starý</a:t>
            </a:r>
            <a:r>
              <a:rPr sz="2250" dirty="0">
                <a:latin typeface="Arial"/>
                <a:cs typeface="Arial"/>
              </a:rPr>
              <a:t> </a:t>
            </a:r>
            <a:r>
              <a:rPr sz="2250" spc="5" dirty="0">
                <a:latin typeface="Arial"/>
                <a:cs typeface="Arial"/>
              </a:rPr>
              <a:t>dualizmus</a:t>
            </a:r>
            <a:r>
              <a:rPr sz="2250" spc="10" dirty="0">
                <a:latin typeface="Arial"/>
                <a:cs typeface="Arial"/>
              </a:rPr>
              <a:t> </a:t>
            </a:r>
            <a:r>
              <a:rPr sz="2250" spc="5" dirty="0">
                <a:latin typeface="Arial"/>
                <a:cs typeface="Arial"/>
              </a:rPr>
              <a:t>ženy-muži</a:t>
            </a:r>
            <a:endParaRPr sz="22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2250" spc="5" dirty="0">
                <a:latin typeface="Arial"/>
                <a:cs typeface="Arial"/>
              </a:rPr>
              <a:t>proti</a:t>
            </a:r>
            <a:r>
              <a:rPr sz="2250" spc="-10" dirty="0">
                <a:latin typeface="Arial"/>
                <a:cs typeface="Arial"/>
              </a:rPr>
              <a:t> </a:t>
            </a:r>
            <a:r>
              <a:rPr sz="2250" spc="5" dirty="0">
                <a:latin typeface="Arial"/>
                <a:cs typeface="Arial"/>
              </a:rPr>
              <a:t>univerzálnemu</a:t>
            </a:r>
            <a:r>
              <a:rPr sz="2250" dirty="0">
                <a:latin typeface="Arial"/>
                <a:cs typeface="Arial"/>
              </a:rPr>
              <a:t> </a:t>
            </a:r>
            <a:r>
              <a:rPr sz="2250" spc="5" dirty="0">
                <a:latin typeface="Arial"/>
                <a:cs typeface="Arial"/>
              </a:rPr>
              <a:t>mužovi</a:t>
            </a:r>
            <a:r>
              <a:rPr sz="2250" spc="15" dirty="0">
                <a:latin typeface="Arial"/>
                <a:cs typeface="Arial"/>
              </a:rPr>
              <a:t> </a:t>
            </a:r>
            <a:r>
              <a:rPr sz="2250" spc="10" dirty="0">
                <a:latin typeface="Arial"/>
                <a:cs typeface="Arial"/>
              </a:rPr>
              <a:t>–</a:t>
            </a:r>
            <a:r>
              <a:rPr sz="2250" dirty="0">
                <a:latin typeface="Arial"/>
                <a:cs typeface="Arial"/>
              </a:rPr>
              <a:t> </a:t>
            </a:r>
            <a:r>
              <a:rPr sz="2250" spc="5" dirty="0">
                <a:latin typeface="Arial"/>
                <a:cs typeface="Arial"/>
              </a:rPr>
              <a:t>univerzálna</a:t>
            </a:r>
            <a:r>
              <a:rPr sz="2250" dirty="0">
                <a:latin typeface="Arial"/>
                <a:cs typeface="Arial"/>
              </a:rPr>
              <a:t> </a:t>
            </a:r>
            <a:r>
              <a:rPr sz="2250" spc="5" dirty="0">
                <a:latin typeface="Arial"/>
                <a:cs typeface="Arial"/>
              </a:rPr>
              <a:t>žena?</a:t>
            </a:r>
            <a:r>
              <a:rPr sz="2250" spc="10" dirty="0">
                <a:latin typeface="Arial"/>
                <a:cs typeface="Arial"/>
              </a:rPr>
              <a:t> </a:t>
            </a:r>
            <a:r>
              <a:rPr sz="2250" dirty="0">
                <a:latin typeface="Arial"/>
                <a:cs typeface="Arial"/>
              </a:rPr>
              <a:t>(my</a:t>
            </a:r>
            <a:r>
              <a:rPr sz="2250" spc="15" dirty="0">
                <a:latin typeface="Arial"/>
                <a:cs typeface="Arial"/>
              </a:rPr>
              <a:t> </a:t>
            </a:r>
            <a:r>
              <a:rPr sz="2250" spc="5" dirty="0">
                <a:latin typeface="Arial"/>
                <a:cs typeface="Arial"/>
              </a:rPr>
              <a:t>ženy?!)</a:t>
            </a:r>
            <a:endParaRPr sz="2250">
              <a:latin typeface="Arial"/>
              <a:cs typeface="Arial"/>
            </a:endParaRPr>
          </a:p>
          <a:p>
            <a:pPr marL="12700" marR="1439545">
              <a:lnSpc>
                <a:spcPts val="2530"/>
              </a:lnSpc>
              <a:spcBef>
                <a:spcPts val="1065"/>
              </a:spcBef>
            </a:pPr>
            <a:r>
              <a:rPr sz="2250" spc="5" dirty="0">
                <a:latin typeface="Arial"/>
                <a:cs typeface="Arial"/>
              </a:rPr>
              <a:t>rod je</a:t>
            </a:r>
            <a:r>
              <a:rPr sz="2250" spc="10" dirty="0">
                <a:latin typeface="Arial"/>
                <a:cs typeface="Arial"/>
              </a:rPr>
              <a:t> </a:t>
            </a:r>
            <a:r>
              <a:rPr sz="2250" spc="5" dirty="0">
                <a:latin typeface="Arial"/>
                <a:cs typeface="Arial"/>
              </a:rPr>
              <a:t>esenciou</a:t>
            </a:r>
            <a:r>
              <a:rPr sz="2250" spc="10" dirty="0">
                <a:latin typeface="Arial"/>
                <a:cs typeface="Arial"/>
              </a:rPr>
              <a:t> </a:t>
            </a:r>
            <a:r>
              <a:rPr sz="2250" dirty="0">
                <a:latin typeface="Arial"/>
                <a:cs typeface="Arial"/>
              </a:rPr>
              <a:t>od</a:t>
            </a:r>
            <a:r>
              <a:rPr sz="2250" spc="5" dirty="0">
                <a:latin typeface="Arial"/>
                <a:cs typeface="Arial"/>
              </a:rPr>
              <a:t> prírody</a:t>
            </a:r>
            <a:r>
              <a:rPr sz="2250" spc="10" dirty="0">
                <a:latin typeface="Arial"/>
                <a:cs typeface="Arial"/>
              </a:rPr>
              <a:t> a</a:t>
            </a:r>
            <a:r>
              <a:rPr sz="2250" dirty="0">
                <a:latin typeface="Arial"/>
                <a:cs typeface="Arial"/>
              </a:rPr>
              <a:t> </a:t>
            </a:r>
            <a:r>
              <a:rPr sz="2250" spc="5" dirty="0">
                <a:latin typeface="Arial"/>
                <a:cs typeface="Arial"/>
              </a:rPr>
              <a:t>nie</a:t>
            </a:r>
            <a:r>
              <a:rPr sz="2250" dirty="0">
                <a:latin typeface="Arial"/>
                <a:cs typeface="Arial"/>
              </a:rPr>
              <a:t> </a:t>
            </a:r>
            <a:r>
              <a:rPr sz="2250" spc="5" dirty="0">
                <a:latin typeface="Arial"/>
                <a:cs typeface="Arial"/>
              </a:rPr>
              <a:t>sociálnym</a:t>
            </a:r>
            <a:r>
              <a:rPr sz="2250" dirty="0">
                <a:latin typeface="Arial"/>
                <a:cs typeface="Arial"/>
              </a:rPr>
              <a:t> </a:t>
            </a:r>
            <a:r>
              <a:rPr sz="2250" spc="5" dirty="0">
                <a:latin typeface="Arial"/>
                <a:cs typeface="Arial"/>
              </a:rPr>
              <a:t>konštruktom? </a:t>
            </a:r>
            <a:r>
              <a:rPr sz="2250" spc="-610" dirty="0">
                <a:latin typeface="Arial"/>
                <a:cs typeface="Arial"/>
              </a:rPr>
              <a:t> </a:t>
            </a:r>
            <a:r>
              <a:rPr sz="2250" spc="5" dirty="0">
                <a:latin typeface="Arial"/>
                <a:cs typeface="Arial"/>
              </a:rPr>
              <a:t>(esencializmus)</a:t>
            </a:r>
            <a:endParaRPr sz="2250">
              <a:latin typeface="Arial"/>
              <a:cs typeface="Arial"/>
            </a:endParaRPr>
          </a:p>
          <a:p>
            <a:pPr marL="12700" marR="74930">
              <a:lnSpc>
                <a:spcPts val="2530"/>
              </a:lnSpc>
              <a:spcBef>
                <a:spcPts val="1010"/>
              </a:spcBef>
            </a:pPr>
            <a:r>
              <a:rPr sz="2250" spc="5" dirty="0">
                <a:latin typeface="Arial"/>
                <a:cs typeface="Arial"/>
              </a:rPr>
              <a:t>(vo feminizme</a:t>
            </a:r>
            <a:r>
              <a:rPr sz="2250" dirty="0">
                <a:latin typeface="Arial"/>
                <a:cs typeface="Arial"/>
              </a:rPr>
              <a:t> </a:t>
            </a:r>
            <a:r>
              <a:rPr sz="2250" spc="5" dirty="0">
                <a:latin typeface="Arial"/>
                <a:cs typeface="Arial"/>
              </a:rPr>
              <a:t>platí:</a:t>
            </a:r>
            <a:r>
              <a:rPr sz="2250" spc="10" dirty="0">
                <a:latin typeface="Arial"/>
                <a:cs typeface="Arial"/>
              </a:rPr>
              <a:t> </a:t>
            </a:r>
            <a:r>
              <a:rPr sz="2250" spc="5" dirty="0">
                <a:latin typeface="Arial"/>
                <a:cs typeface="Arial"/>
              </a:rPr>
              <a:t>sex</a:t>
            </a:r>
            <a:r>
              <a:rPr sz="2250" spc="15" dirty="0">
                <a:latin typeface="Arial"/>
                <a:cs typeface="Arial"/>
              </a:rPr>
              <a:t> </a:t>
            </a:r>
            <a:r>
              <a:rPr sz="2250" spc="10" dirty="0">
                <a:latin typeface="Arial"/>
                <a:cs typeface="Arial"/>
              </a:rPr>
              <a:t>–</a:t>
            </a:r>
            <a:r>
              <a:rPr sz="2250" dirty="0">
                <a:latin typeface="Arial"/>
                <a:cs typeface="Arial"/>
              </a:rPr>
              <a:t> </a:t>
            </a:r>
            <a:r>
              <a:rPr sz="2250" spc="5" dirty="0">
                <a:latin typeface="Arial"/>
                <a:cs typeface="Arial"/>
              </a:rPr>
              <a:t>pohlavie</a:t>
            </a:r>
            <a:r>
              <a:rPr sz="2250" spc="10" dirty="0">
                <a:latin typeface="Arial"/>
                <a:cs typeface="Arial"/>
              </a:rPr>
              <a:t> </a:t>
            </a:r>
            <a:r>
              <a:rPr sz="2250" spc="5" dirty="0">
                <a:latin typeface="Arial"/>
                <a:cs typeface="Arial"/>
              </a:rPr>
              <a:t>dané, rod</a:t>
            </a:r>
            <a:r>
              <a:rPr sz="2250" dirty="0">
                <a:latin typeface="Arial"/>
                <a:cs typeface="Arial"/>
              </a:rPr>
              <a:t> </a:t>
            </a:r>
            <a:r>
              <a:rPr sz="2250" spc="5" dirty="0">
                <a:latin typeface="Arial"/>
                <a:cs typeface="Arial"/>
              </a:rPr>
              <a:t>je</a:t>
            </a:r>
            <a:r>
              <a:rPr sz="2250" spc="-5" dirty="0">
                <a:latin typeface="Arial"/>
                <a:cs typeface="Arial"/>
              </a:rPr>
              <a:t> </a:t>
            </a:r>
            <a:r>
              <a:rPr sz="2250" spc="5" dirty="0">
                <a:latin typeface="Arial"/>
                <a:cs typeface="Arial"/>
              </a:rPr>
              <a:t>získavaný</a:t>
            </a:r>
            <a:r>
              <a:rPr sz="2250" spc="15" dirty="0">
                <a:latin typeface="Arial"/>
                <a:cs typeface="Arial"/>
              </a:rPr>
              <a:t> </a:t>
            </a:r>
            <a:r>
              <a:rPr sz="2250" spc="5" dirty="0">
                <a:latin typeface="Arial"/>
                <a:cs typeface="Arial"/>
              </a:rPr>
              <a:t>kultúrou, </a:t>
            </a:r>
            <a:r>
              <a:rPr sz="2250" spc="-610" dirty="0">
                <a:latin typeface="Arial"/>
                <a:cs typeface="Arial"/>
              </a:rPr>
              <a:t> </a:t>
            </a:r>
            <a:r>
              <a:rPr sz="2250" spc="5" dirty="0">
                <a:latin typeface="Arial"/>
                <a:cs typeface="Arial"/>
              </a:rPr>
              <a:t>výchovou</a:t>
            </a:r>
            <a:endParaRPr sz="22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75"/>
              </a:spcBef>
            </a:pPr>
            <a:r>
              <a:rPr sz="2250" spc="5" dirty="0">
                <a:latin typeface="Arial"/>
                <a:cs typeface="Arial"/>
              </a:rPr>
              <a:t>(Simone</a:t>
            </a:r>
            <a:r>
              <a:rPr sz="2250" spc="-5" dirty="0">
                <a:latin typeface="Arial"/>
                <a:cs typeface="Arial"/>
              </a:rPr>
              <a:t> </a:t>
            </a:r>
            <a:r>
              <a:rPr sz="2250" spc="10" dirty="0">
                <a:latin typeface="Arial"/>
                <a:cs typeface="Arial"/>
              </a:rPr>
              <a:t>de</a:t>
            </a:r>
            <a:r>
              <a:rPr sz="2250" dirty="0">
                <a:latin typeface="Arial"/>
                <a:cs typeface="Arial"/>
              </a:rPr>
              <a:t> </a:t>
            </a:r>
            <a:r>
              <a:rPr sz="2250" spc="5" dirty="0">
                <a:latin typeface="Arial"/>
                <a:cs typeface="Arial"/>
              </a:rPr>
              <a:t>Beauvoire</a:t>
            </a:r>
            <a:r>
              <a:rPr sz="2250" spc="10" dirty="0">
                <a:latin typeface="Arial"/>
                <a:cs typeface="Arial"/>
              </a:rPr>
              <a:t> </a:t>
            </a:r>
            <a:r>
              <a:rPr sz="2250" spc="5" dirty="0">
                <a:latin typeface="Arial"/>
                <a:cs typeface="Arial"/>
              </a:rPr>
              <a:t>ženami </a:t>
            </a:r>
            <a:r>
              <a:rPr sz="2250" spc="10" dirty="0">
                <a:latin typeface="Arial"/>
                <a:cs typeface="Arial"/>
              </a:rPr>
              <a:t>sa </a:t>
            </a:r>
            <a:r>
              <a:rPr sz="2250" dirty="0">
                <a:latin typeface="Arial"/>
                <a:cs typeface="Arial"/>
              </a:rPr>
              <a:t>nerodíme,</a:t>
            </a:r>
            <a:r>
              <a:rPr sz="2250" spc="15" dirty="0">
                <a:latin typeface="Arial"/>
                <a:cs typeface="Arial"/>
              </a:rPr>
              <a:t> </a:t>
            </a:r>
            <a:r>
              <a:rPr sz="2250" spc="5" dirty="0">
                <a:latin typeface="Arial"/>
                <a:cs typeface="Arial"/>
              </a:rPr>
              <a:t>ženami </a:t>
            </a:r>
            <a:r>
              <a:rPr sz="2250" spc="10" dirty="0">
                <a:latin typeface="Arial"/>
                <a:cs typeface="Arial"/>
              </a:rPr>
              <a:t>sa </a:t>
            </a:r>
            <a:r>
              <a:rPr sz="2250" spc="5" dirty="0">
                <a:latin typeface="Arial"/>
                <a:cs typeface="Arial"/>
              </a:rPr>
              <a:t>stávame)</a:t>
            </a:r>
            <a:endParaRPr sz="22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67690" y="3834129"/>
            <a:ext cx="125730" cy="1765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00" spc="180" dirty="0">
                <a:latin typeface="Calibri"/>
                <a:cs typeface="Calibri"/>
              </a:rPr>
              <a:t>●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67690" y="4283709"/>
            <a:ext cx="125730" cy="1765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00" spc="180" dirty="0">
                <a:latin typeface="Calibri"/>
                <a:cs typeface="Calibri"/>
              </a:rPr>
              <a:t>●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67690" y="4732020"/>
            <a:ext cx="125730" cy="1765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00" spc="180" dirty="0">
                <a:latin typeface="Calibri"/>
                <a:cs typeface="Calibri"/>
              </a:rPr>
              <a:t>●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67690" y="5181600"/>
            <a:ext cx="125730" cy="1765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00" spc="180" dirty="0">
                <a:latin typeface="Calibri"/>
                <a:cs typeface="Calibri"/>
              </a:rPr>
              <a:t>●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93620" y="584200"/>
            <a:ext cx="548703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" dirty="0">
                <a:latin typeface="Calibri"/>
                <a:cs typeface="Calibri"/>
              </a:rPr>
              <a:t>Kultúrny ekofeminizmus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82930" y="1729485"/>
            <a:ext cx="9001760" cy="5380990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300990" indent="-288290">
              <a:lnSpc>
                <a:spcPct val="100000"/>
              </a:lnSpc>
              <a:spcBef>
                <a:spcPts val="620"/>
              </a:spcBef>
              <a:buFont typeface="Arial"/>
              <a:buChar char="•"/>
              <a:tabLst>
                <a:tab pos="300355" algn="l"/>
                <a:tab pos="300990" algn="l"/>
              </a:tabLst>
            </a:pPr>
            <a:r>
              <a:rPr sz="2700" spc="-30" dirty="0">
                <a:latin typeface="Calibri"/>
                <a:cs typeface="Calibri"/>
              </a:rPr>
              <a:t>rod</a:t>
            </a:r>
            <a:r>
              <a:rPr sz="2700" spc="-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sociálne, </a:t>
            </a:r>
            <a:r>
              <a:rPr sz="2700" spc="-15" dirty="0">
                <a:latin typeface="Calibri"/>
                <a:cs typeface="Calibri"/>
              </a:rPr>
              <a:t>historicky</a:t>
            </a:r>
            <a:r>
              <a:rPr sz="2700" spc="-5" dirty="0">
                <a:latin typeface="Calibri"/>
                <a:cs typeface="Calibri"/>
              </a:rPr>
              <a:t> a</a:t>
            </a:r>
            <a:r>
              <a:rPr sz="2700" spc="-20" dirty="0">
                <a:latin typeface="Calibri"/>
                <a:cs typeface="Calibri"/>
              </a:rPr>
              <a:t> </a:t>
            </a:r>
            <a:r>
              <a:rPr sz="2700" spc="-15" dirty="0">
                <a:latin typeface="Calibri"/>
                <a:cs typeface="Calibri"/>
              </a:rPr>
              <a:t>kultúrne </a:t>
            </a:r>
            <a:r>
              <a:rPr sz="2700" spc="-25" dirty="0">
                <a:latin typeface="Calibri"/>
                <a:cs typeface="Calibri"/>
              </a:rPr>
              <a:t>konštruovaná</a:t>
            </a:r>
            <a:r>
              <a:rPr sz="2700" spc="-5" dirty="0">
                <a:latin typeface="Calibri"/>
                <a:cs typeface="Calibri"/>
              </a:rPr>
              <a:t> </a:t>
            </a:r>
            <a:r>
              <a:rPr sz="2700" spc="-25" dirty="0">
                <a:latin typeface="Calibri"/>
                <a:cs typeface="Calibri"/>
              </a:rPr>
              <a:t>kategória</a:t>
            </a:r>
            <a:endParaRPr sz="2700">
              <a:latin typeface="Calibri"/>
              <a:cs typeface="Calibri"/>
            </a:endParaRPr>
          </a:p>
          <a:p>
            <a:pPr marL="300990" indent="-288290">
              <a:lnSpc>
                <a:spcPct val="100000"/>
              </a:lnSpc>
              <a:spcBef>
                <a:spcPts val="520"/>
              </a:spcBef>
              <a:buFont typeface="Arial"/>
              <a:buChar char="•"/>
              <a:tabLst>
                <a:tab pos="300355" algn="l"/>
                <a:tab pos="300990" algn="l"/>
              </a:tabLst>
            </a:pPr>
            <a:r>
              <a:rPr sz="2700" spc="-20" dirty="0">
                <a:latin typeface="Calibri"/>
                <a:cs typeface="Calibri"/>
              </a:rPr>
              <a:t>pojmy</a:t>
            </a:r>
            <a:r>
              <a:rPr sz="2700" spc="-1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„mužský“ </a:t>
            </a:r>
            <a:r>
              <a:rPr sz="2700" spc="-5" dirty="0">
                <a:latin typeface="Calibri"/>
                <a:cs typeface="Calibri"/>
              </a:rPr>
              <a:t>a</a:t>
            </a:r>
            <a:r>
              <a:rPr sz="2700" spc="-10" dirty="0">
                <a:latin typeface="Calibri"/>
                <a:cs typeface="Calibri"/>
              </a:rPr>
              <a:t> </a:t>
            </a:r>
            <a:r>
              <a:rPr sz="2700" spc="-15" dirty="0">
                <a:latin typeface="Calibri"/>
                <a:cs typeface="Calibri"/>
              </a:rPr>
              <a:t>„ženský“</a:t>
            </a:r>
            <a:r>
              <a:rPr sz="2700" spc="-10" dirty="0">
                <a:latin typeface="Calibri"/>
                <a:cs typeface="Calibri"/>
              </a:rPr>
              <a:t> nie</a:t>
            </a:r>
            <a:r>
              <a:rPr sz="2700" spc="-1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sú</a:t>
            </a:r>
            <a:r>
              <a:rPr sz="2700" spc="-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biologicky podmienené,</a:t>
            </a:r>
            <a:endParaRPr sz="2700">
              <a:latin typeface="Calibri"/>
              <a:cs typeface="Calibri"/>
            </a:endParaRPr>
          </a:p>
          <a:p>
            <a:pPr marL="300990" indent="-288290">
              <a:lnSpc>
                <a:spcPct val="100000"/>
              </a:lnSpc>
              <a:spcBef>
                <a:spcPts val="520"/>
              </a:spcBef>
              <a:buFont typeface="Arial"/>
              <a:buChar char="•"/>
              <a:tabLst>
                <a:tab pos="300355" algn="l"/>
                <a:tab pos="300990" algn="l"/>
              </a:tabLst>
            </a:pPr>
            <a:r>
              <a:rPr sz="2700" spc="-5" dirty="0">
                <a:latin typeface="Calibri"/>
                <a:cs typeface="Calibri"/>
              </a:rPr>
              <a:t>v</a:t>
            </a:r>
            <a:r>
              <a:rPr sz="2700" spc="-10" dirty="0">
                <a:latin typeface="Calibri"/>
                <a:cs typeface="Calibri"/>
              </a:rPr>
              <a:t> </a:t>
            </a:r>
            <a:r>
              <a:rPr sz="2700" spc="-20" dirty="0">
                <a:latin typeface="Calibri"/>
                <a:cs typeface="Calibri"/>
              </a:rPr>
              <a:t>západnej</a:t>
            </a:r>
            <a:r>
              <a:rPr sz="2700" spc="5" dirty="0">
                <a:latin typeface="Calibri"/>
                <a:cs typeface="Calibri"/>
              </a:rPr>
              <a:t> </a:t>
            </a:r>
            <a:r>
              <a:rPr sz="2700" spc="-15" dirty="0">
                <a:latin typeface="Calibri"/>
                <a:cs typeface="Calibri"/>
              </a:rPr>
              <a:t>spoločnosti</a:t>
            </a:r>
            <a:r>
              <a:rPr sz="2700" spc="-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spojené</a:t>
            </a:r>
            <a:r>
              <a:rPr sz="2700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s </a:t>
            </a:r>
            <a:r>
              <a:rPr sz="2700" spc="-15" dirty="0">
                <a:latin typeface="Calibri"/>
                <a:cs typeface="Calibri"/>
              </a:rPr>
              <a:t>určitými</a:t>
            </a:r>
            <a:r>
              <a:rPr sz="2700" dirty="0">
                <a:latin typeface="Calibri"/>
                <a:cs typeface="Calibri"/>
              </a:rPr>
              <a:t> </a:t>
            </a:r>
            <a:r>
              <a:rPr sz="2700" spc="-15" dirty="0">
                <a:latin typeface="Calibri"/>
                <a:cs typeface="Calibri"/>
              </a:rPr>
              <a:t>hodnotami:</a:t>
            </a:r>
            <a:endParaRPr sz="2700">
              <a:latin typeface="Calibri"/>
              <a:cs typeface="Calibri"/>
            </a:endParaRPr>
          </a:p>
          <a:p>
            <a:pPr marL="636270" marR="56515" lvl="1" indent="-240029">
              <a:lnSpc>
                <a:spcPts val="2810"/>
              </a:lnSpc>
              <a:spcBef>
                <a:spcPts val="575"/>
              </a:spcBef>
              <a:buFont typeface="Arial"/>
              <a:buChar char="–"/>
              <a:tabLst>
                <a:tab pos="636270" algn="l"/>
                <a:tab pos="4166235" algn="l"/>
              </a:tabLst>
            </a:pPr>
            <a:r>
              <a:rPr sz="2350" spc="-20" dirty="0">
                <a:latin typeface="Calibri"/>
                <a:cs typeface="Calibri"/>
              </a:rPr>
              <a:t>mužskosť</a:t>
            </a:r>
            <a:r>
              <a:rPr sz="2350" dirty="0">
                <a:latin typeface="Calibri"/>
                <a:cs typeface="Calibri"/>
              </a:rPr>
              <a:t> </a:t>
            </a:r>
            <a:r>
              <a:rPr sz="2350" spc="-10" dirty="0">
                <a:latin typeface="Calibri"/>
                <a:cs typeface="Calibri"/>
              </a:rPr>
              <a:t>tradične</a:t>
            </a:r>
            <a:r>
              <a:rPr sz="2350" spc="15" dirty="0">
                <a:latin typeface="Calibri"/>
                <a:cs typeface="Calibri"/>
              </a:rPr>
              <a:t> </a:t>
            </a:r>
            <a:r>
              <a:rPr sz="2350" spc="-5" dirty="0">
                <a:latin typeface="Calibri"/>
                <a:cs typeface="Calibri"/>
              </a:rPr>
              <a:t>spojená</a:t>
            </a:r>
            <a:r>
              <a:rPr sz="2350" spc="5" dirty="0">
                <a:latin typeface="Calibri"/>
                <a:cs typeface="Calibri"/>
              </a:rPr>
              <a:t> </a:t>
            </a:r>
            <a:r>
              <a:rPr sz="2350" dirty="0">
                <a:latin typeface="Calibri"/>
                <a:cs typeface="Calibri"/>
              </a:rPr>
              <a:t>s	</a:t>
            </a:r>
            <a:r>
              <a:rPr sz="2350" spc="-10" dirty="0">
                <a:latin typeface="Calibri"/>
                <a:cs typeface="Calibri"/>
              </a:rPr>
              <a:t>agresivitou, </a:t>
            </a:r>
            <a:r>
              <a:rPr sz="2350" spc="-15" dirty="0">
                <a:latin typeface="Calibri"/>
                <a:cs typeface="Calibri"/>
              </a:rPr>
              <a:t>konkurenciou, </a:t>
            </a:r>
            <a:r>
              <a:rPr sz="2350" spc="-10" dirty="0">
                <a:latin typeface="Calibri"/>
                <a:cs typeface="Calibri"/>
              </a:rPr>
              <a:t>racionalitou, </a:t>
            </a:r>
            <a:r>
              <a:rPr sz="2350" spc="-515" dirty="0">
                <a:latin typeface="Calibri"/>
                <a:cs typeface="Calibri"/>
              </a:rPr>
              <a:t> </a:t>
            </a:r>
            <a:r>
              <a:rPr sz="2350" spc="-5" dirty="0">
                <a:latin typeface="Calibri"/>
                <a:cs typeface="Calibri"/>
              </a:rPr>
              <a:t>silou</a:t>
            </a:r>
            <a:r>
              <a:rPr sz="2350" spc="-15" dirty="0">
                <a:latin typeface="Calibri"/>
                <a:cs typeface="Calibri"/>
              </a:rPr>
              <a:t> </a:t>
            </a:r>
            <a:r>
              <a:rPr sz="2350" dirty="0">
                <a:latin typeface="Calibri"/>
                <a:cs typeface="Calibri"/>
              </a:rPr>
              <a:t>a </a:t>
            </a:r>
            <a:r>
              <a:rPr sz="2350" spc="-15" dirty="0">
                <a:latin typeface="Calibri"/>
                <a:cs typeface="Calibri"/>
              </a:rPr>
              <a:t>výkonnosťou</a:t>
            </a:r>
            <a:endParaRPr sz="2350">
              <a:latin typeface="Calibri"/>
              <a:cs typeface="Calibri"/>
            </a:endParaRPr>
          </a:p>
          <a:p>
            <a:pPr marL="636270" lvl="1" indent="-240665">
              <a:lnSpc>
                <a:spcPct val="100000"/>
              </a:lnSpc>
              <a:spcBef>
                <a:spcPts val="375"/>
              </a:spcBef>
              <a:buFont typeface="Arial"/>
              <a:buChar char="–"/>
              <a:tabLst>
                <a:tab pos="636270" algn="l"/>
              </a:tabLst>
            </a:pPr>
            <a:r>
              <a:rPr sz="2350" spc="-25" dirty="0">
                <a:latin typeface="Calibri"/>
                <a:cs typeface="Calibri"/>
              </a:rPr>
              <a:t>ženskosť</a:t>
            </a:r>
            <a:r>
              <a:rPr sz="2350" spc="5" dirty="0">
                <a:latin typeface="Calibri"/>
                <a:cs typeface="Calibri"/>
              </a:rPr>
              <a:t> </a:t>
            </a:r>
            <a:r>
              <a:rPr sz="2350" dirty="0">
                <a:latin typeface="Calibri"/>
                <a:cs typeface="Calibri"/>
              </a:rPr>
              <a:t>s</a:t>
            </a:r>
            <a:r>
              <a:rPr sz="2350" spc="-5" dirty="0">
                <a:latin typeface="Calibri"/>
                <a:cs typeface="Calibri"/>
              </a:rPr>
              <a:t> altruizmom,</a:t>
            </a:r>
            <a:r>
              <a:rPr sz="2350" spc="-10" dirty="0">
                <a:latin typeface="Calibri"/>
                <a:cs typeface="Calibri"/>
              </a:rPr>
              <a:t> </a:t>
            </a:r>
            <a:r>
              <a:rPr sz="2350" spc="-15" dirty="0">
                <a:latin typeface="Calibri"/>
                <a:cs typeface="Calibri"/>
              </a:rPr>
              <a:t>starostlivosťou, </a:t>
            </a:r>
            <a:r>
              <a:rPr sz="2350" spc="-10" dirty="0">
                <a:latin typeface="Calibri"/>
                <a:cs typeface="Calibri"/>
              </a:rPr>
              <a:t>citovosťou</a:t>
            </a:r>
            <a:endParaRPr sz="2350">
              <a:latin typeface="Calibri"/>
              <a:cs typeface="Calibri"/>
            </a:endParaRPr>
          </a:p>
          <a:p>
            <a:pPr marL="300990" indent="-288290">
              <a:lnSpc>
                <a:spcPct val="100000"/>
              </a:lnSpc>
              <a:spcBef>
                <a:spcPts val="520"/>
              </a:spcBef>
              <a:buFont typeface="Arial"/>
              <a:buChar char="•"/>
              <a:tabLst>
                <a:tab pos="300355" algn="l"/>
                <a:tab pos="300990" algn="l"/>
              </a:tabLst>
            </a:pPr>
            <a:r>
              <a:rPr sz="2700" spc="-20" dirty="0">
                <a:latin typeface="Calibri"/>
                <a:cs typeface="Calibri"/>
              </a:rPr>
              <a:t>problematickým</a:t>
            </a:r>
            <a:r>
              <a:rPr sz="2700" spc="-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dominancia</a:t>
            </a:r>
            <a:r>
              <a:rPr sz="2700" dirty="0">
                <a:latin typeface="Calibri"/>
                <a:cs typeface="Calibri"/>
              </a:rPr>
              <a:t> </a:t>
            </a:r>
            <a:r>
              <a:rPr sz="2700" spc="-15" dirty="0">
                <a:latin typeface="Calibri"/>
                <a:cs typeface="Calibri"/>
              </a:rPr>
              <a:t>„mužských</a:t>
            </a:r>
            <a:r>
              <a:rPr sz="2700" spc="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hodnôt</a:t>
            </a:r>
            <a:r>
              <a:rPr sz="2700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nad</a:t>
            </a:r>
            <a:r>
              <a:rPr sz="2700" spc="5" dirty="0">
                <a:latin typeface="Calibri"/>
                <a:cs typeface="Calibri"/>
              </a:rPr>
              <a:t> </a:t>
            </a:r>
            <a:r>
              <a:rPr sz="2700" spc="-20" dirty="0">
                <a:latin typeface="Calibri"/>
                <a:cs typeface="Calibri"/>
              </a:rPr>
              <a:t>ženskými“</a:t>
            </a:r>
            <a:endParaRPr sz="2700">
              <a:latin typeface="Calibri"/>
              <a:cs typeface="Calibri"/>
            </a:endParaRPr>
          </a:p>
          <a:p>
            <a:pPr marL="300990" indent="-288290">
              <a:lnSpc>
                <a:spcPct val="100000"/>
              </a:lnSpc>
              <a:spcBef>
                <a:spcPts val="520"/>
              </a:spcBef>
              <a:buFont typeface="Arial"/>
              <a:buChar char="•"/>
              <a:tabLst>
                <a:tab pos="300355" algn="l"/>
                <a:tab pos="300990" algn="l"/>
              </a:tabLst>
            </a:pPr>
            <a:r>
              <a:rPr sz="2700" spc="-20" dirty="0">
                <a:latin typeface="Calibri"/>
                <a:cs typeface="Calibri"/>
              </a:rPr>
              <a:t>Hierarchizácia</a:t>
            </a:r>
            <a:r>
              <a:rPr sz="2700" spc="-25" dirty="0">
                <a:latin typeface="Calibri"/>
                <a:cs typeface="Calibri"/>
              </a:rPr>
              <a:t> </a:t>
            </a:r>
            <a:r>
              <a:rPr sz="2700" spc="-15" dirty="0">
                <a:latin typeface="Calibri"/>
                <a:cs typeface="Calibri"/>
              </a:rPr>
              <a:t>kultúrneho</a:t>
            </a:r>
            <a:r>
              <a:rPr sz="2700" spc="-20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EF:</a:t>
            </a:r>
            <a:endParaRPr sz="2700">
              <a:latin typeface="Calibri"/>
              <a:cs typeface="Calibri"/>
            </a:endParaRPr>
          </a:p>
          <a:p>
            <a:pPr marL="300355" marR="735330" indent="-288290">
              <a:lnSpc>
                <a:spcPts val="3229"/>
              </a:lnSpc>
              <a:spcBef>
                <a:spcPts val="635"/>
              </a:spcBef>
              <a:buFont typeface="Arial"/>
              <a:buChar char="•"/>
              <a:tabLst>
                <a:tab pos="300355" algn="l"/>
                <a:tab pos="300990" algn="l"/>
              </a:tabLst>
            </a:pPr>
            <a:r>
              <a:rPr sz="2700" spc="-10" dirty="0">
                <a:latin typeface="Calibri"/>
                <a:cs typeface="Calibri"/>
              </a:rPr>
              <a:t>hodnoty spájané </a:t>
            </a:r>
            <a:r>
              <a:rPr sz="2700" spc="-5" dirty="0">
                <a:latin typeface="Calibri"/>
                <a:cs typeface="Calibri"/>
              </a:rPr>
              <a:t>s</a:t>
            </a:r>
            <a:r>
              <a:rPr sz="2700" dirty="0">
                <a:latin typeface="Calibri"/>
                <a:cs typeface="Calibri"/>
              </a:rPr>
              <a:t> </a:t>
            </a:r>
            <a:r>
              <a:rPr sz="2700" spc="-25" dirty="0">
                <a:latin typeface="Calibri"/>
                <a:cs typeface="Calibri"/>
              </a:rPr>
              <a:t>mužskosťou</a:t>
            </a:r>
            <a:r>
              <a:rPr sz="2700" dirty="0">
                <a:latin typeface="Calibri"/>
                <a:cs typeface="Calibri"/>
              </a:rPr>
              <a:t> </a:t>
            </a:r>
            <a:r>
              <a:rPr sz="2700" spc="-15" dirty="0">
                <a:latin typeface="Calibri"/>
                <a:cs typeface="Calibri"/>
              </a:rPr>
              <a:t>privodili</a:t>
            </a:r>
            <a:r>
              <a:rPr sz="2700" spc="-10" dirty="0">
                <a:latin typeface="Calibri"/>
                <a:cs typeface="Calibri"/>
              </a:rPr>
              <a:t> zlý</a:t>
            </a:r>
            <a:r>
              <a:rPr sz="2700" spc="-5" dirty="0">
                <a:latin typeface="Calibri"/>
                <a:cs typeface="Calibri"/>
              </a:rPr>
              <a:t> </a:t>
            </a:r>
            <a:r>
              <a:rPr sz="2700" spc="-40" dirty="0">
                <a:latin typeface="Calibri"/>
                <a:cs typeface="Calibri"/>
              </a:rPr>
              <a:t>stav</a:t>
            </a:r>
            <a:r>
              <a:rPr sz="2700" dirty="0">
                <a:latin typeface="Calibri"/>
                <a:cs typeface="Calibri"/>
              </a:rPr>
              <a:t> </a:t>
            </a:r>
            <a:r>
              <a:rPr sz="2700" spc="-15" dirty="0">
                <a:latin typeface="Calibri"/>
                <a:cs typeface="Calibri"/>
              </a:rPr>
              <a:t>životného </a:t>
            </a:r>
            <a:r>
              <a:rPr sz="2700" spc="-595" dirty="0">
                <a:latin typeface="Calibri"/>
                <a:cs typeface="Calibri"/>
              </a:rPr>
              <a:t> </a:t>
            </a:r>
            <a:r>
              <a:rPr sz="2700" spc="-25" dirty="0">
                <a:latin typeface="Calibri"/>
                <a:cs typeface="Calibri"/>
              </a:rPr>
              <a:t>prostredia</a:t>
            </a:r>
            <a:endParaRPr sz="2700">
              <a:latin typeface="Calibri"/>
              <a:cs typeface="Calibri"/>
            </a:endParaRPr>
          </a:p>
          <a:p>
            <a:pPr marL="300355" marR="631190" indent="-288290">
              <a:lnSpc>
                <a:spcPct val="100000"/>
              </a:lnSpc>
              <a:spcBef>
                <a:spcPts val="415"/>
              </a:spcBef>
              <a:buFont typeface="Arial"/>
              <a:buChar char="•"/>
              <a:tabLst>
                <a:tab pos="300355" algn="l"/>
                <a:tab pos="300990" algn="l"/>
                <a:tab pos="7897495" algn="l"/>
              </a:tabLst>
            </a:pPr>
            <a:r>
              <a:rPr sz="2700" spc="-15" dirty="0">
                <a:latin typeface="Calibri"/>
                <a:cs typeface="Calibri"/>
              </a:rPr>
              <a:t>ho</a:t>
            </a:r>
            <a:r>
              <a:rPr sz="2700" spc="-10" dirty="0">
                <a:latin typeface="Calibri"/>
                <a:cs typeface="Calibri"/>
              </a:rPr>
              <a:t>dnot</a:t>
            </a:r>
            <a:r>
              <a:rPr sz="2700" spc="-5" dirty="0">
                <a:latin typeface="Calibri"/>
                <a:cs typeface="Calibri"/>
              </a:rPr>
              <a:t>y</a:t>
            </a:r>
            <a:r>
              <a:rPr sz="2700" spc="-1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s</a:t>
            </a:r>
            <a:r>
              <a:rPr sz="2700" spc="-15" dirty="0">
                <a:latin typeface="Calibri"/>
                <a:cs typeface="Calibri"/>
              </a:rPr>
              <a:t>po</a:t>
            </a:r>
            <a:r>
              <a:rPr sz="2700" spc="-5" dirty="0">
                <a:latin typeface="Calibri"/>
                <a:cs typeface="Calibri"/>
              </a:rPr>
              <a:t>j</a:t>
            </a:r>
            <a:r>
              <a:rPr sz="2700" spc="-15" dirty="0">
                <a:latin typeface="Calibri"/>
                <a:cs typeface="Calibri"/>
              </a:rPr>
              <a:t>en</a:t>
            </a:r>
            <a:r>
              <a:rPr sz="2700" spc="-5" dirty="0">
                <a:latin typeface="Calibri"/>
                <a:cs typeface="Calibri"/>
              </a:rPr>
              <a:t>é</a:t>
            </a:r>
            <a:r>
              <a:rPr sz="2700" spc="-1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s</a:t>
            </a:r>
            <a:r>
              <a:rPr sz="2700" spc="-10" dirty="0">
                <a:latin typeface="Calibri"/>
                <a:cs typeface="Calibri"/>
              </a:rPr>
              <a:t>o</a:t>
            </a:r>
            <a:r>
              <a:rPr sz="2700" spc="-15" dirty="0">
                <a:latin typeface="Calibri"/>
                <a:cs typeface="Calibri"/>
              </a:rPr>
              <a:t> </a:t>
            </a:r>
            <a:r>
              <a:rPr sz="2700" spc="-70" dirty="0">
                <a:latin typeface="Calibri"/>
                <a:cs typeface="Calibri"/>
              </a:rPr>
              <a:t>ž</a:t>
            </a:r>
            <a:r>
              <a:rPr sz="2700" spc="-15" dirty="0">
                <a:latin typeface="Calibri"/>
                <a:cs typeface="Calibri"/>
              </a:rPr>
              <a:t>e</a:t>
            </a:r>
            <a:r>
              <a:rPr sz="2700" spc="-10" dirty="0">
                <a:latin typeface="Calibri"/>
                <a:cs typeface="Calibri"/>
              </a:rPr>
              <a:t>ns</a:t>
            </a:r>
            <a:r>
              <a:rPr sz="2700" spc="-100" dirty="0">
                <a:latin typeface="Calibri"/>
                <a:cs typeface="Calibri"/>
              </a:rPr>
              <a:t>k</a:t>
            </a:r>
            <a:r>
              <a:rPr sz="2700" spc="-15" dirty="0">
                <a:latin typeface="Calibri"/>
                <a:cs typeface="Calibri"/>
              </a:rPr>
              <a:t>o</a:t>
            </a:r>
            <a:r>
              <a:rPr sz="2700" spc="-40" dirty="0">
                <a:latin typeface="Calibri"/>
                <a:cs typeface="Calibri"/>
              </a:rPr>
              <a:t>s</a:t>
            </a:r>
            <a:r>
              <a:rPr sz="2700" spc="-15" dirty="0">
                <a:latin typeface="Calibri"/>
                <a:cs typeface="Calibri"/>
              </a:rPr>
              <a:t>ťo</a:t>
            </a:r>
            <a:r>
              <a:rPr sz="2700" spc="-10" dirty="0">
                <a:latin typeface="Calibri"/>
                <a:cs typeface="Calibri"/>
              </a:rPr>
              <a:t>u</a:t>
            </a:r>
            <a:r>
              <a:rPr sz="2700" dirty="0">
                <a:latin typeface="Calibri"/>
                <a:cs typeface="Calibri"/>
              </a:rPr>
              <a:t> </a:t>
            </a:r>
            <a:r>
              <a:rPr sz="2700" spc="-15" dirty="0">
                <a:latin typeface="Calibri"/>
                <a:cs typeface="Calibri"/>
              </a:rPr>
              <a:t>e</a:t>
            </a:r>
            <a:r>
              <a:rPr sz="2700" spc="-110" dirty="0">
                <a:latin typeface="Calibri"/>
                <a:cs typeface="Calibri"/>
              </a:rPr>
              <a:t>k</a:t>
            </a:r>
            <a:r>
              <a:rPr sz="2700" spc="-15" dirty="0">
                <a:latin typeface="Calibri"/>
                <a:cs typeface="Calibri"/>
              </a:rPr>
              <a:t>ologi</a:t>
            </a:r>
            <a:r>
              <a:rPr sz="2700" spc="-5" dirty="0">
                <a:latin typeface="Calibri"/>
                <a:cs typeface="Calibri"/>
              </a:rPr>
              <a:t>c</a:t>
            </a:r>
            <a:r>
              <a:rPr sz="2700" spc="-10" dirty="0">
                <a:latin typeface="Calibri"/>
                <a:cs typeface="Calibri"/>
              </a:rPr>
              <a:t>k</a:t>
            </a:r>
            <a:r>
              <a:rPr sz="2700" spc="-5" dirty="0">
                <a:latin typeface="Calibri"/>
                <a:cs typeface="Calibri"/>
              </a:rPr>
              <a:t>y </a:t>
            </a:r>
            <a:r>
              <a:rPr sz="2700" spc="-10" dirty="0">
                <a:latin typeface="Calibri"/>
                <a:cs typeface="Calibri"/>
              </a:rPr>
              <a:t>vh</a:t>
            </a:r>
            <a:r>
              <a:rPr sz="2700" spc="-20" dirty="0">
                <a:latin typeface="Calibri"/>
                <a:cs typeface="Calibri"/>
              </a:rPr>
              <a:t>o</a:t>
            </a:r>
            <a:r>
              <a:rPr sz="2700" spc="-10" dirty="0">
                <a:latin typeface="Calibri"/>
                <a:cs typeface="Calibri"/>
              </a:rPr>
              <a:t>dnej</a:t>
            </a:r>
            <a:r>
              <a:rPr sz="2700" dirty="0">
                <a:latin typeface="Calibri"/>
                <a:cs typeface="Calibri"/>
              </a:rPr>
              <a:t>š</a:t>
            </a:r>
            <a:r>
              <a:rPr sz="2700" spc="-15" dirty="0">
                <a:latin typeface="Calibri"/>
                <a:cs typeface="Calibri"/>
              </a:rPr>
              <a:t>i</a:t>
            </a:r>
            <a:r>
              <a:rPr sz="2700" spc="-5" dirty="0">
                <a:latin typeface="Calibri"/>
                <a:cs typeface="Calibri"/>
              </a:rPr>
              <a:t>e</a:t>
            </a:r>
            <a:r>
              <a:rPr sz="2700" dirty="0">
                <a:latin typeface="Calibri"/>
                <a:cs typeface="Calibri"/>
              </a:rPr>
              <a:t>	</a:t>
            </a:r>
            <a:r>
              <a:rPr sz="2700" spc="-15" dirty="0">
                <a:latin typeface="Calibri"/>
                <a:cs typeface="Calibri"/>
              </a:rPr>
              <a:t>p</a:t>
            </a:r>
            <a:r>
              <a:rPr sz="2700" spc="-35" dirty="0">
                <a:latin typeface="Calibri"/>
                <a:cs typeface="Calibri"/>
              </a:rPr>
              <a:t>r</a:t>
            </a:r>
            <a:r>
              <a:rPr sz="2700" spc="-5" dirty="0">
                <a:latin typeface="Calibri"/>
                <a:cs typeface="Calibri"/>
              </a:rPr>
              <a:t>e  </a:t>
            </a:r>
            <a:r>
              <a:rPr sz="2700" spc="-20" dirty="0">
                <a:latin typeface="Calibri"/>
                <a:cs typeface="Calibri"/>
              </a:rPr>
              <a:t>ochranu?</a:t>
            </a:r>
            <a:endParaRPr sz="27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26639" y="584200"/>
            <a:ext cx="541909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>
                <a:latin typeface="Calibri"/>
                <a:cs typeface="Calibri"/>
              </a:rPr>
              <a:t>Sociálny</a:t>
            </a:r>
            <a:r>
              <a:rPr spc="-40" dirty="0">
                <a:latin typeface="Calibri"/>
                <a:cs typeface="Calibri"/>
              </a:rPr>
              <a:t> </a:t>
            </a:r>
            <a:r>
              <a:rPr spc="-25" dirty="0">
                <a:latin typeface="Calibri"/>
                <a:cs typeface="Calibri"/>
              </a:rPr>
              <a:t>ekofeminizmus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82930" y="1797050"/>
            <a:ext cx="8674735" cy="368681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355600" marR="5080" indent="-342900">
              <a:lnSpc>
                <a:spcPct val="100299"/>
              </a:lnSpc>
              <a:spcBef>
                <a:spcPts val="8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žiadúci balans medzi </a:t>
            </a:r>
            <a:r>
              <a:rPr sz="3200" spc="-15" dirty="0">
                <a:latin typeface="Calibri"/>
                <a:cs typeface="Calibri"/>
              </a:rPr>
              <a:t>verejnou </a:t>
            </a:r>
            <a:r>
              <a:rPr sz="3200" dirty="0">
                <a:latin typeface="Calibri"/>
                <a:cs typeface="Calibri"/>
              </a:rPr>
              <a:t>a </a:t>
            </a:r>
            <a:r>
              <a:rPr sz="3200" spc="-10" dirty="0">
                <a:latin typeface="Calibri"/>
                <a:cs typeface="Calibri"/>
              </a:rPr>
              <a:t>súkromnou </a:t>
            </a:r>
            <a:r>
              <a:rPr sz="3200" spc="-35" dirty="0">
                <a:latin typeface="Calibri"/>
                <a:cs typeface="Calibri"/>
              </a:rPr>
              <a:t>sférou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ich</a:t>
            </a:r>
            <a:r>
              <a:rPr sz="3200" spc="-10" dirty="0">
                <a:latin typeface="Calibri"/>
                <a:cs typeface="Calibri"/>
              </a:rPr>
              <a:t> hodnotami</a:t>
            </a:r>
            <a:endParaRPr sz="3200">
              <a:latin typeface="Calibri"/>
              <a:cs typeface="Calibri"/>
            </a:endParaRPr>
          </a:p>
          <a:p>
            <a:pPr marL="355600" marR="312420" indent="-342900">
              <a:lnSpc>
                <a:spcPct val="100000"/>
              </a:lnSpc>
              <a:spcBef>
                <a:spcPts val="64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→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spc="-15" dirty="0">
                <a:latin typeface="Calibri"/>
                <a:cs typeface="Calibri"/>
              </a:rPr>
              <a:t>environmentálne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vhodnejšie </a:t>
            </a:r>
            <a:r>
              <a:rPr sz="3200" spc="-25" dirty="0">
                <a:latin typeface="Calibri"/>
                <a:cs typeface="Calibri"/>
              </a:rPr>
              <a:t>správanie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-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etika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starostlivosti</a:t>
            </a:r>
            <a:endParaRPr sz="3200">
              <a:latin typeface="Calibri"/>
              <a:cs typeface="Calibri"/>
            </a:endParaRPr>
          </a:p>
          <a:p>
            <a:pPr marL="355600" marR="1309370" indent="-342900">
              <a:lnSpc>
                <a:spcPct val="100000"/>
              </a:lnSpc>
              <a:spcBef>
                <a:spcPts val="65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25" dirty="0">
                <a:latin typeface="Calibri"/>
                <a:cs typeface="Calibri"/>
              </a:rPr>
              <a:t>starostlivosť</a:t>
            </a:r>
            <a:r>
              <a:rPr sz="3200" spc="-5" dirty="0">
                <a:latin typeface="Calibri"/>
                <a:cs typeface="Calibri"/>
              </a:rPr>
              <a:t> nie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je </a:t>
            </a:r>
            <a:r>
              <a:rPr sz="3200" spc="-5" dirty="0">
                <a:latin typeface="Calibri"/>
                <a:cs typeface="Calibri"/>
              </a:rPr>
              <a:t>chápaná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40" dirty="0">
                <a:latin typeface="Calibri"/>
                <a:cs typeface="Calibri"/>
              </a:rPr>
              <a:t>ako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vlastná</a:t>
            </a:r>
            <a:r>
              <a:rPr sz="3200" spc="-5" dirty="0">
                <a:latin typeface="Calibri"/>
                <a:cs typeface="Calibri"/>
              </a:rPr>
              <a:t> len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jednému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z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pohlaví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5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0" dirty="0">
                <a:latin typeface="Calibri"/>
                <a:cs typeface="Calibri"/>
              </a:rPr>
              <a:t>aktivita,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činnosť,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proces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pre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mužov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40" dirty="0">
                <a:latin typeface="Calibri"/>
                <a:cs typeface="Calibri"/>
              </a:rPr>
              <a:t>ženy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30" dirty="0">
                <a:latin typeface="Calibri"/>
                <a:cs typeface="Calibri"/>
              </a:rPr>
              <a:t>rovnako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79420" y="584200"/>
            <a:ext cx="411861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>
                <a:latin typeface="Calibri"/>
                <a:cs typeface="Calibri"/>
              </a:rPr>
              <a:t>Etika</a:t>
            </a:r>
            <a:r>
              <a:rPr spc="-35" dirty="0">
                <a:latin typeface="Calibri"/>
                <a:cs typeface="Calibri"/>
              </a:rPr>
              <a:t> </a:t>
            </a:r>
            <a:r>
              <a:rPr spc="-25" dirty="0">
                <a:latin typeface="Calibri"/>
                <a:cs typeface="Calibri"/>
              </a:rPr>
              <a:t>starostlivosti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82930" y="1730755"/>
            <a:ext cx="8625840" cy="4505960"/>
          </a:xfrm>
          <a:prstGeom prst="rect">
            <a:avLst/>
          </a:prstGeom>
        </p:spPr>
        <p:txBody>
          <a:bodyPr vert="horz" wrap="square" lIns="0" tIns="77470" rIns="0" bIns="0" rtlCol="0">
            <a:spAutoFit/>
          </a:bodyPr>
          <a:lstStyle/>
          <a:p>
            <a:pPr marL="289560">
              <a:lnSpc>
                <a:spcPct val="100000"/>
              </a:lnSpc>
              <a:spcBef>
                <a:spcPts val="610"/>
              </a:spcBef>
            </a:pPr>
            <a:r>
              <a:rPr sz="2600" spc="-20" dirty="0">
                <a:latin typeface="Calibri"/>
                <a:cs typeface="Calibri"/>
              </a:rPr>
              <a:t>Carol </a:t>
            </a:r>
            <a:r>
              <a:rPr sz="2600" spc="-15" dirty="0">
                <a:latin typeface="Calibri"/>
                <a:cs typeface="Calibri"/>
              </a:rPr>
              <a:t>Gilligan</a:t>
            </a:r>
            <a:endParaRPr sz="2600">
              <a:latin typeface="Calibri"/>
              <a:cs typeface="Calibri"/>
            </a:endParaRPr>
          </a:p>
          <a:p>
            <a:pPr marL="289560" indent="-276860">
              <a:lnSpc>
                <a:spcPct val="100000"/>
              </a:lnSpc>
              <a:spcBef>
                <a:spcPts val="509"/>
              </a:spcBef>
              <a:buFont typeface="Arial"/>
              <a:buChar char="•"/>
              <a:tabLst>
                <a:tab pos="288925" algn="l"/>
                <a:tab pos="289560" algn="l"/>
                <a:tab pos="1003300" algn="l"/>
              </a:tabLst>
            </a:pPr>
            <a:r>
              <a:rPr sz="2600" spc="-10" dirty="0">
                <a:latin typeface="Calibri"/>
                <a:cs typeface="Calibri"/>
              </a:rPr>
              <a:t>muž	</a:t>
            </a:r>
            <a:r>
              <a:rPr sz="2600" spc="-5" dirty="0">
                <a:latin typeface="Calibri"/>
                <a:cs typeface="Calibri"/>
              </a:rPr>
              <a:t>-</a:t>
            </a:r>
            <a:r>
              <a:rPr sz="2600" spc="-15" dirty="0">
                <a:latin typeface="Calibri"/>
                <a:cs typeface="Calibri"/>
              </a:rPr>
              <a:t> pôvodne lovec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a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zberač,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živiteľ</a:t>
            </a:r>
            <a:endParaRPr sz="2600">
              <a:latin typeface="Calibri"/>
              <a:cs typeface="Calibri"/>
            </a:endParaRPr>
          </a:p>
          <a:p>
            <a:pPr marL="289560" indent="-276860">
              <a:lnSpc>
                <a:spcPct val="100000"/>
              </a:lnSpc>
              <a:spcBef>
                <a:spcPts val="520"/>
              </a:spcBef>
              <a:buFont typeface="Arial"/>
              <a:buChar char="•"/>
              <a:tabLst>
                <a:tab pos="288925" algn="l"/>
                <a:tab pos="289560" algn="l"/>
              </a:tabLst>
            </a:pPr>
            <a:r>
              <a:rPr sz="2600" spc="-30" dirty="0">
                <a:latin typeface="Calibri"/>
                <a:cs typeface="Calibri"/>
              </a:rPr>
              <a:t>žena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–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starostlivosť</a:t>
            </a:r>
            <a:endParaRPr sz="2600">
              <a:latin typeface="Calibri"/>
              <a:cs typeface="Calibri"/>
            </a:endParaRPr>
          </a:p>
          <a:p>
            <a:pPr marL="289560" indent="-276860">
              <a:lnSpc>
                <a:spcPct val="100000"/>
              </a:lnSpc>
              <a:spcBef>
                <a:spcPts val="509"/>
              </a:spcBef>
              <a:buFont typeface="Arial"/>
              <a:buChar char="•"/>
              <a:tabLst>
                <a:tab pos="288925" algn="l"/>
                <a:tab pos="289560" algn="l"/>
              </a:tabLst>
            </a:pPr>
            <a:r>
              <a:rPr sz="2600" spc="-10" dirty="0">
                <a:latin typeface="Calibri"/>
                <a:cs typeface="Calibri"/>
              </a:rPr>
              <a:t>prínosnejšia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pre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súčasnosť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starostlivosť</a:t>
            </a:r>
            <a:r>
              <a:rPr sz="2600" spc="1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–</a:t>
            </a:r>
            <a:r>
              <a:rPr sz="2600" spc="1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o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prírodu,</a:t>
            </a:r>
            <a:r>
              <a:rPr sz="2600" spc="1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o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druhých</a:t>
            </a:r>
            <a:endParaRPr sz="2600">
              <a:latin typeface="Calibri"/>
              <a:cs typeface="Calibri"/>
            </a:endParaRPr>
          </a:p>
          <a:p>
            <a:pPr marL="289560" marR="748665" indent="-276860">
              <a:lnSpc>
                <a:spcPts val="3110"/>
              </a:lnSpc>
              <a:spcBef>
                <a:spcPts val="625"/>
              </a:spcBef>
              <a:buFont typeface="Arial"/>
              <a:buChar char="•"/>
              <a:tabLst>
                <a:tab pos="288925" algn="l"/>
                <a:tab pos="289560" algn="l"/>
              </a:tabLst>
            </a:pPr>
            <a:r>
              <a:rPr sz="2600" spc="-10" dirty="0">
                <a:latin typeface="Calibri"/>
                <a:cs typeface="Calibri"/>
              </a:rPr>
              <a:t>muž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pri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zbere,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love</a:t>
            </a:r>
            <a:r>
              <a:rPr sz="2600" spc="-5" dirty="0">
                <a:latin typeface="Calibri"/>
                <a:cs typeface="Calibri"/>
              </a:rPr>
              <a:t> –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pracuje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s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objektom</a:t>
            </a:r>
            <a:r>
              <a:rPr sz="2600" spc="10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(inštrumentálny </a:t>
            </a:r>
            <a:r>
              <a:rPr sz="2600" spc="-570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rozum)</a:t>
            </a:r>
            <a:endParaRPr sz="2600">
              <a:latin typeface="Calibri"/>
              <a:cs typeface="Calibri"/>
            </a:endParaRPr>
          </a:p>
          <a:p>
            <a:pPr marL="289560" indent="-276860">
              <a:lnSpc>
                <a:spcPct val="100000"/>
              </a:lnSpc>
              <a:spcBef>
                <a:spcPts val="405"/>
              </a:spcBef>
              <a:buFont typeface="Arial"/>
              <a:buChar char="•"/>
              <a:tabLst>
                <a:tab pos="288925" algn="l"/>
                <a:tab pos="289560" algn="l"/>
              </a:tabLst>
            </a:pPr>
            <a:r>
              <a:rPr sz="2600" spc="-30" dirty="0">
                <a:latin typeface="Calibri"/>
                <a:cs typeface="Calibri"/>
              </a:rPr>
              <a:t>žena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pri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starostlivosti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so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subjektom</a:t>
            </a:r>
            <a:r>
              <a:rPr sz="2600" spc="-5" dirty="0">
                <a:latin typeface="Calibri"/>
                <a:cs typeface="Calibri"/>
              </a:rPr>
              <a:t> –</a:t>
            </a:r>
            <a:r>
              <a:rPr sz="2600" spc="10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rovnejší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prístup </a:t>
            </a:r>
            <a:r>
              <a:rPr sz="2600" spc="-10" dirty="0">
                <a:latin typeface="Calibri"/>
                <a:cs typeface="Calibri"/>
              </a:rPr>
              <a:t>(partner)</a:t>
            </a:r>
            <a:endParaRPr sz="2600">
              <a:latin typeface="Calibri"/>
              <a:cs typeface="Calibri"/>
            </a:endParaRPr>
          </a:p>
          <a:p>
            <a:pPr marL="289560" marR="852805" indent="-276860">
              <a:lnSpc>
                <a:spcPct val="100000"/>
              </a:lnSpc>
              <a:spcBef>
                <a:spcPts val="509"/>
              </a:spcBef>
              <a:buFont typeface="Arial"/>
              <a:buChar char="•"/>
              <a:tabLst>
                <a:tab pos="288925" algn="l"/>
                <a:tab pos="289560" algn="l"/>
              </a:tabLst>
            </a:pPr>
            <a:r>
              <a:rPr sz="2600" spc="-20" dirty="0">
                <a:latin typeface="Calibri"/>
                <a:cs typeface="Calibri"/>
              </a:rPr>
              <a:t>etika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decentralizácie,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mikroregiónu,</a:t>
            </a:r>
            <a:r>
              <a:rPr sz="2600" spc="10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etika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konkrétneho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– </a:t>
            </a:r>
            <a:r>
              <a:rPr sz="2600" spc="-570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neodcudzenosť</a:t>
            </a:r>
            <a:endParaRPr sz="2600">
              <a:latin typeface="Calibri"/>
              <a:cs typeface="Calibri"/>
            </a:endParaRPr>
          </a:p>
          <a:p>
            <a:pPr marL="289560" indent="-276860">
              <a:lnSpc>
                <a:spcPct val="100000"/>
              </a:lnSpc>
              <a:spcBef>
                <a:spcPts val="509"/>
              </a:spcBef>
              <a:buFont typeface="Arial"/>
              <a:buChar char="•"/>
              <a:tabLst>
                <a:tab pos="288925" algn="l"/>
                <a:tab pos="289560" algn="l"/>
              </a:tabLst>
            </a:pPr>
            <a:r>
              <a:rPr sz="2600" spc="-15" dirty="0">
                <a:latin typeface="Calibri"/>
                <a:cs typeface="Calibri"/>
              </a:rPr>
              <a:t>dôležitosť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spc="-30" dirty="0">
                <a:latin typeface="Calibri"/>
                <a:cs typeface="Calibri"/>
              </a:rPr>
              <a:t>kontaktu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a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odpovede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(väzby)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58519" y="553720"/>
            <a:ext cx="835025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Kritika</a:t>
            </a:r>
            <a:r>
              <a:rPr spc="-15" dirty="0"/>
              <a:t> </a:t>
            </a:r>
            <a:r>
              <a:rPr spc="-5" dirty="0"/>
              <a:t>feminizmu</a:t>
            </a:r>
            <a:r>
              <a:rPr spc="-10" dirty="0"/>
              <a:t> </a:t>
            </a:r>
            <a:r>
              <a:rPr dirty="0"/>
              <a:t>a</a:t>
            </a:r>
            <a:r>
              <a:rPr spc="-5" dirty="0"/>
              <a:t> ekofeminizmu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93090" y="1850390"/>
            <a:ext cx="161290" cy="2298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350" spc="245" dirty="0">
                <a:latin typeface="Calibri"/>
                <a:cs typeface="Calibri"/>
              </a:rPr>
              <a:t>●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76529" rIns="0" bIns="0" rtlCol="0">
            <a:spAutoFit/>
          </a:bodyPr>
          <a:lstStyle/>
          <a:p>
            <a:pPr marL="304800" marR="5080">
              <a:lnSpc>
                <a:spcPts val="3360"/>
              </a:lnSpc>
              <a:spcBef>
                <a:spcPts val="420"/>
              </a:spcBef>
            </a:pPr>
            <a:r>
              <a:rPr dirty="0"/>
              <a:t>Rozdiel </a:t>
            </a:r>
            <a:r>
              <a:rPr spc="5" dirty="0"/>
              <a:t>v mužskom a ženskom chápaní sveta – </a:t>
            </a:r>
            <a:r>
              <a:rPr spc="-819" dirty="0"/>
              <a:t> </a:t>
            </a:r>
            <a:r>
              <a:rPr spc="5" dirty="0"/>
              <a:t>opäť</a:t>
            </a:r>
            <a:r>
              <a:rPr spc="-15" dirty="0"/>
              <a:t> </a:t>
            </a:r>
            <a:r>
              <a:rPr spc="5" dirty="0"/>
              <a:t>dualizmus?</a:t>
            </a:r>
          </a:p>
          <a:p>
            <a:pPr marL="304800" marR="1335405">
              <a:lnSpc>
                <a:spcPts val="3360"/>
              </a:lnSpc>
              <a:spcBef>
                <a:spcPts val="1330"/>
              </a:spcBef>
            </a:pPr>
            <a:r>
              <a:rPr spc="5" dirty="0"/>
              <a:t>Ženská </a:t>
            </a:r>
            <a:r>
              <a:rPr dirty="0"/>
              <a:t>príroda</a:t>
            </a:r>
            <a:r>
              <a:rPr spc="5" dirty="0"/>
              <a:t> – opäť</a:t>
            </a:r>
            <a:r>
              <a:rPr dirty="0"/>
              <a:t> jednostrannosť </a:t>
            </a:r>
            <a:r>
              <a:rPr spc="5" dirty="0"/>
              <a:t>a </a:t>
            </a:r>
            <a:r>
              <a:rPr spc="-819" dirty="0"/>
              <a:t> </a:t>
            </a:r>
            <a:r>
              <a:rPr spc="5" dirty="0"/>
              <a:t>nadradenosť?</a:t>
            </a:r>
            <a:r>
              <a:rPr dirty="0"/>
              <a:t> Redukcia?</a:t>
            </a:r>
          </a:p>
          <a:p>
            <a:pPr marL="304800" marR="478790">
              <a:lnSpc>
                <a:spcPts val="3360"/>
              </a:lnSpc>
              <a:spcBef>
                <a:spcPts val="1330"/>
              </a:spcBef>
            </a:pPr>
            <a:r>
              <a:rPr spc="5" dirty="0"/>
              <a:t>Ženskosť</a:t>
            </a:r>
            <a:r>
              <a:rPr dirty="0"/>
              <a:t> </a:t>
            </a:r>
            <a:r>
              <a:rPr spc="5" dirty="0"/>
              <a:t>–</a:t>
            </a:r>
            <a:r>
              <a:rPr spc="10" dirty="0"/>
              <a:t> </a:t>
            </a:r>
            <a:r>
              <a:rPr dirty="0"/>
              <a:t>univerzalizácia?</a:t>
            </a:r>
            <a:r>
              <a:rPr spc="10" dirty="0"/>
              <a:t> </a:t>
            </a:r>
            <a:r>
              <a:rPr dirty="0"/>
              <a:t>Esencializmus</a:t>
            </a:r>
            <a:r>
              <a:rPr spc="20" dirty="0"/>
              <a:t> </a:t>
            </a:r>
            <a:r>
              <a:rPr spc="5" dirty="0"/>
              <a:t>– </a:t>
            </a:r>
            <a:r>
              <a:rPr spc="-819" dirty="0"/>
              <a:t> </a:t>
            </a:r>
            <a:r>
              <a:rPr dirty="0"/>
              <a:t>determinácia?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93090" y="2872740"/>
            <a:ext cx="161290" cy="2298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350" spc="245" dirty="0">
                <a:latin typeface="Calibri"/>
                <a:cs typeface="Calibri"/>
              </a:rPr>
              <a:t>●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93090" y="3895090"/>
            <a:ext cx="161290" cy="2298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350" spc="245" dirty="0">
                <a:latin typeface="Calibri"/>
                <a:cs typeface="Calibri"/>
              </a:rPr>
              <a:t>●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93090" y="4917440"/>
            <a:ext cx="161290" cy="2298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350" spc="245" dirty="0">
                <a:latin typeface="Calibri"/>
                <a:cs typeface="Calibri"/>
              </a:rPr>
              <a:t>●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97889" y="4786629"/>
            <a:ext cx="7833995" cy="1337945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2700" marR="5080">
              <a:lnSpc>
                <a:spcPts val="3360"/>
              </a:lnSpc>
              <a:spcBef>
                <a:spcPts val="420"/>
              </a:spcBef>
              <a:tabLst>
                <a:tab pos="1543685" algn="l"/>
                <a:tab pos="2290445" algn="l"/>
                <a:tab pos="3458210" algn="l"/>
                <a:tab pos="4100829" algn="l"/>
                <a:tab pos="4735830" algn="l"/>
                <a:tab pos="5139690" algn="l"/>
              </a:tabLst>
            </a:pPr>
            <a:r>
              <a:rPr sz="3000" dirty="0">
                <a:latin typeface="Arial"/>
                <a:cs typeface="Arial"/>
              </a:rPr>
              <a:t>Carolyn	</a:t>
            </a:r>
            <a:r>
              <a:rPr sz="3000" spc="5" dirty="0">
                <a:latin typeface="Arial"/>
                <a:cs typeface="Arial"/>
              </a:rPr>
              <a:t>Merchant	neverí	v	</a:t>
            </a:r>
            <a:r>
              <a:rPr sz="3000" dirty="0">
                <a:latin typeface="Arial"/>
                <a:cs typeface="Arial"/>
              </a:rPr>
              <a:t>existenciu </a:t>
            </a:r>
            <a:r>
              <a:rPr sz="3000" spc="5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špecifických	</a:t>
            </a:r>
            <a:r>
              <a:rPr sz="3000" spc="5" dirty="0">
                <a:latin typeface="Arial"/>
                <a:cs typeface="Arial"/>
              </a:rPr>
              <a:t>ženských	spôsobov </a:t>
            </a:r>
            <a:r>
              <a:rPr sz="3000" dirty="0">
                <a:latin typeface="Arial"/>
                <a:cs typeface="Arial"/>
              </a:rPr>
              <a:t>pociťovania </a:t>
            </a:r>
            <a:r>
              <a:rPr sz="3000" spc="-819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alebo vnímania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0907" y="354501"/>
            <a:ext cx="5837808" cy="2164330"/>
          </a:xfrm>
          <a:prstGeom prst="rect">
            <a:avLst/>
          </a:prstGeom>
          <a:solidFill>
            <a:srgbClr val="5E5F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CDCA331-2203-4A47-9796-A722BCFC9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603" y="541295"/>
            <a:ext cx="5453944" cy="1790741"/>
          </a:xfrm>
        </p:spPr>
        <p:txBody>
          <a:bodyPr>
            <a:normAutofit fontScale="90000"/>
          </a:bodyPr>
          <a:lstStyle/>
          <a:p>
            <a:r>
              <a:rPr lang="cs-CZ" dirty="0">
                <a:solidFill>
                  <a:srgbClr val="FFFFFF"/>
                </a:solidFill>
              </a:rPr>
              <a:t> </a:t>
            </a:r>
            <a:r>
              <a:rPr lang="cs-CZ" dirty="0" err="1">
                <a:solidFill>
                  <a:srgbClr val="FFFFFF"/>
                </a:solidFill>
              </a:rPr>
              <a:t>Émilie</a:t>
            </a:r>
            <a:r>
              <a:rPr lang="cs-CZ" dirty="0">
                <a:solidFill>
                  <a:srgbClr val="FFFFFF"/>
                </a:solidFill>
              </a:rPr>
              <a:t> </a:t>
            </a:r>
            <a:r>
              <a:rPr lang="cs-CZ" dirty="0" err="1">
                <a:solidFill>
                  <a:srgbClr val="FFFFFF"/>
                </a:solidFill>
              </a:rPr>
              <a:t>Du</a:t>
            </a:r>
            <a:r>
              <a:rPr lang="cs-CZ" dirty="0">
                <a:solidFill>
                  <a:srgbClr val="FFFFFF"/>
                </a:solidFill>
              </a:rPr>
              <a:t> </a:t>
            </a:r>
            <a:r>
              <a:rPr lang="cs-CZ" dirty="0" err="1">
                <a:solidFill>
                  <a:srgbClr val="FFFFFF"/>
                </a:solidFill>
              </a:rPr>
              <a:t>Châtelet</a:t>
            </a:r>
            <a:r>
              <a:rPr lang="cs-CZ" dirty="0">
                <a:solidFill>
                  <a:srgbClr val="FFFFFF"/>
                </a:solidFill>
              </a:rPr>
              <a:t> (1706-1749) (:</a:t>
            </a:r>
            <a:r>
              <a:rPr lang="cs-CZ" dirty="0" err="1">
                <a:solidFill>
                  <a:srgbClr val="FFFFFF"/>
                </a:solidFill>
              </a:rPr>
              <a:t>du</a:t>
            </a:r>
            <a:r>
              <a:rPr lang="cs-CZ" dirty="0">
                <a:solidFill>
                  <a:srgbClr val="FFFFFF"/>
                </a:solidFill>
              </a:rPr>
              <a:t> </a:t>
            </a:r>
            <a:r>
              <a:rPr lang="cs-CZ" dirty="0" err="1">
                <a:solidFill>
                  <a:srgbClr val="FFFFFF"/>
                </a:solidFill>
              </a:rPr>
              <a:t>šateli</a:t>
            </a:r>
            <a:r>
              <a:rPr lang="cs-CZ" dirty="0">
                <a:solidFill>
                  <a:srgbClr val="FFFFFF"/>
                </a:solidFill>
              </a:rPr>
              <a:t>)</a:t>
            </a:r>
          </a:p>
        </p:txBody>
      </p:sp>
      <p:pic>
        <p:nvPicPr>
          <p:cNvPr id="9" name="Obrázek 8" descr="Obsah obrázku osoba&#10;&#10;Popis byl vytvořen automaticky">
            <a:extLst>
              <a:ext uri="{FF2B5EF4-FFF2-40B4-BE49-F238E27FC236}">
                <a16:creationId xmlns:a16="http://schemas.microsoft.com/office/drawing/2014/main" id="{8FEC0B96-F29C-4105-B27C-A0394DCCCC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9" r="12220" b="1"/>
          <a:stretch/>
        </p:blipFill>
        <p:spPr>
          <a:xfrm>
            <a:off x="270907" y="2704939"/>
            <a:ext cx="2847484" cy="4495835"/>
          </a:xfrm>
          <a:prstGeom prst="rect">
            <a:avLst/>
          </a:prstGeom>
        </p:spPr>
      </p:pic>
      <p:pic>
        <p:nvPicPr>
          <p:cNvPr id="7" name="Obrázek 6" descr="Obsah obrázku text, vizitka&#10;&#10;Popis byl vytvořen automaticky">
            <a:extLst>
              <a:ext uri="{FF2B5EF4-FFF2-40B4-BE49-F238E27FC236}">
                <a16:creationId xmlns:a16="http://schemas.microsoft.com/office/drawing/2014/main" id="{28EF5AE5-FE3F-430E-887A-64258378950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1" r="4759" b="1"/>
          <a:stretch/>
        </p:blipFill>
        <p:spPr>
          <a:xfrm>
            <a:off x="3260577" y="2704937"/>
            <a:ext cx="2847485" cy="449583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0248" y="354501"/>
            <a:ext cx="3567452" cy="6847495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1BFB737-DC59-4B8D-9523-89D61F9C32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65900" y="841289"/>
            <a:ext cx="2920141" cy="5873919"/>
          </a:xfrm>
        </p:spPr>
        <p:txBody>
          <a:bodyPr anchor="ctr">
            <a:normAutofit fontScale="70000" lnSpcReduction="20000"/>
          </a:bodyPr>
          <a:lstStyle/>
          <a:p>
            <a:pPr>
              <a:spcAft>
                <a:spcPts val="600"/>
              </a:spcAft>
            </a:pPr>
            <a:r>
              <a:rPr lang="cs-CZ" sz="2300" b="1" dirty="0">
                <a:solidFill>
                  <a:srgbClr val="FFFFFF"/>
                </a:solidFill>
              </a:rPr>
              <a:t>J</a:t>
            </a:r>
            <a:r>
              <a:rPr lang="cs-CZ" sz="2300" b="1" dirty="0">
                <a:solidFill>
                  <a:srgbClr val="FFFFFF"/>
                </a:solidFill>
                <a:effectLst/>
              </a:rPr>
              <a:t>ak mohou štěstí dosáhnout ženy?</a:t>
            </a:r>
          </a:p>
          <a:p>
            <a:pPr>
              <a:spcAft>
                <a:spcPts val="600"/>
              </a:spcAft>
            </a:pPr>
            <a:r>
              <a:rPr lang="cs-CZ" sz="2300" dirty="0" err="1">
                <a:solidFill>
                  <a:srgbClr val="FFFFFF"/>
                </a:solidFill>
              </a:rPr>
              <a:t>Nesmieme</a:t>
            </a:r>
            <a:r>
              <a:rPr lang="cs-CZ" sz="2300" dirty="0">
                <a:solidFill>
                  <a:srgbClr val="FFFFFF"/>
                </a:solidFill>
              </a:rPr>
              <a:t> si </a:t>
            </a:r>
            <a:r>
              <a:rPr lang="cs-CZ" sz="2300" dirty="0" err="1">
                <a:solidFill>
                  <a:srgbClr val="FFFFFF"/>
                </a:solidFill>
              </a:rPr>
              <a:t>pliesť</a:t>
            </a:r>
            <a:r>
              <a:rPr lang="cs-CZ" sz="2300" dirty="0">
                <a:solidFill>
                  <a:srgbClr val="FFFFFF"/>
                </a:solidFill>
              </a:rPr>
              <a:t> společenské zvyklosti a předsudky! </a:t>
            </a:r>
          </a:p>
          <a:p>
            <a:pPr>
              <a:spcAft>
                <a:spcPts val="600"/>
              </a:spcAft>
            </a:pPr>
            <a:r>
              <a:rPr lang="cs-CZ" sz="2300" dirty="0" err="1">
                <a:solidFill>
                  <a:srgbClr val="FFFFFF"/>
                </a:solidFill>
                <a:effectLst/>
              </a:rPr>
              <a:t>Zdravie</a:t>
            </a:r>
            <a:r>
              <a:rPr lang="cs-CZ" sz="2300" dirty="0">
                <a:solidFill>
                  <a:srgbClr val="FFFFFF"/>
                </a:solidFill>
                <a:effectLst/>
              </a:rPr>
              <a:t> – </a:t>
            </a:r>
            <a:r>
              <a:rPr lang="cs-CZ" sz="2300" dirty="0" err="1">
                <a:solidFill>
                  <a:srgbClr val="FFFFFF"/>
                </a:solidFill>
                <a:effectLst/>
              </a:rPr>
              <a:t>ovplyvňujem</a:t>
            </a:r>
            <a:r>
              <a:rPr lang="cs-CZ" sz="2300" dirty="0">
                <a:solidFill>
                  <a:srgbClr val="FFFFFF"/>
                </a:solidFill>
                <a:effectLst/>
              </a:rPr>
              <a:t> </a:t>
            </a:r>
            <a:r>
              <a:rPr lang="cs-CZ" sz="2300" dirty="0" err="1">
                <a:solidFill>
                  <a:srgbClr val="FFFFFF"/>
                </a:solidFill>
                <a:effectLst/>
              </a:rPr>
              <a:t>emy</a:t>
            </a:r>
            <a:r>
              <a:rPr lang="cs-CZ" sz="2300" dirty="0">
                <a:solidFill>
                  <a:srgbClr val="FFFFFF"/>
                </a:solidFill>
                <a:effectLst/>
              </a:rPr>
              <a:t> sami, vášnivá láska, </a:t>
            </a:r>
            <a:r>
              <a:rPr lang="cs-CZ" sz="2300" dirty="0" err="1">
                <a:solidFill>
                  <a:srgbClr val="FFFFFF"/>
                </a:solidFill>
                <a:effectLst/>
              </a:rPr>
              <a:t>štúdium</a:t>
            </a:r>
            <a:r>
              <a:rPr lang="cs-CZ" sz="2300" dirty="0">
                <a:solidFill>
                  <a:srgbClr val="FFFFFF"/>
                </a:solidFill>
                <a:effectLst/>
              </a:rPr>
              <a:t>, spokojnost s </a:t>
            </a:r>
            <a:r>
              <a:rPr lang="cs-CZ" sz="2300" dirty="0" err="1">
                <a:solidFill>
                  <a:srgbClr val="FFFFFF"/>
                </a:solidFill>
                <a:effectLst/>
              </a:rPr>
              <a:t>vlastnou</a:t>
            </a:r>
            <a:r>
              <a:rPr lang="cs-CZ" sz="2300" dirty="0">
                <a:solidFill>
                  <a:srgbClr val="FFFFFF"/>
                </a:solidFill>
                <a:effectLst/>
              </a:rPr>
              <a:t> </a:t>
            </a:r>
            <a:r>
              <a:rPr lang="cs-CZ" sz="2300" dirty="0" err="1">
                <a:solidFill>
                  <a:srgbClr val="FFFFFF"/>
                </a:solidFill>
                <a:effectLst/>
              </a:rPr>
              <a:t>situáciou</a:t>
            </a:r>
            <a:r>
              <a:rPr lang="cs-CZ" sz="2300" dirty="0">
                <a:solidFill>
                  <a:srgbClr val="FFFFFF"/>
                </a:solidFill>
                <a:effectLst/>
              </a:rPr>
              <a:t>; </a:t>
            </a:r>
            <a:r>
              <a:rPr lang="cs-CZ" sz="2300" dirty="0" err="1">
                <a:solidFill>
                  <a:srgbClr val="FFFFFF"/>
                </a:solidFill>
                <a:effectLst/>
              </a:rPr>
              <a:t>vyhnúť</a:t>
            </a:r>
            <a:r>
              <a:rPr lang="cs-CZ" sz="2300" dirty="0">
                <a:solidFill>
                  <a:srgbClr val="FFFFFF"/>
                </a:solidFill>
                <a:effectLst/>
              </a:rPr>
              <a:t> </a:t>
            </a:r>
            <a:r>
              <a:rPr lang="cs-CZ" sz="2300" dirty="0" err="1">
                <a:solidFill>
                  <a:srgbClr val="FFFFFF"/>
                </a:solidFill>
                <a:effectLst/>
              </a:rPr>
              <a:t>sa</a:t>
            </a:r>
            <a:r>
              <a:rPr lang="cs-CZ" sz="2300" dirty="0">
                <a:solidFill>
                  <a:srgbClr val="FFFFFF"/>
                </a:solidFill>
                <a:effectLst/>
              </a:rPr>
              <a:t> výčitkám </a:t>
            </a:r>
            <a:r>
              <a:rPr lang="cs-CZ" sz="2300" dirty="0" err="1">
                <a:solidFill>
                  <a:srgbClr val="FFFFFF"/>
                </a:solidFill>
                <a:effectLst/>
              </a:rPr>
              <a:t>pre</a:t>
            </a:r>
            <a:r>
              <a:rPr lang="cs-CZ" sz="2300" dirty="0">
                <a:solidFill>
                  <a:srgbClr val="FFFFFF"/>
                </a:solidFill>
                <a:effectLst/>
              </a:rPr>
              <a:t> </a:t>
            </a:r>
            <a:r>
              <a:rPr lang="cs-CZ" sz="2300" dirty="0" err="1">
                <a:solidFill>
                  <a:srgbClr val="FFFFFF"/>
                </a:solidFill>
                <a:effectLst/>
              </a:rPr>
              <a:t>nenaplnené</a:t>
            </a:r>
            <a:r>
              <a:rPr lang="cs-CZ" sz="2300" dirty="0">
                <a:solidFill>
                  <a:srgbClr val="FFFFFF"/>
                </a:solidFill>
                <a:effectLst/>
              </a:rPr>
              <a:t> </a:t>
            </a:r>
            <a:r>
              <a:rPr lang="cs-CZ" sz="2300" dirty="0" err="1">
                <a:solidFill>
                  <a:srgbClr val="FFFFFF"/>
                </a:solidFill>
                <a:effectLst/>
              </a:rPr>
              <a:t>ambície</a:t>
            </a:r>
            <a:r>
              <a:rPr lang="cs-CZ" sz="2300" dirty="0">
                <a:solidFill>
                  <a:srgbClr val="FFFFFF"/>
                </a:solidFill>
                <a:effectLst/>
              </a:rPr>
              <a:t>;  kritika: určené </a:t>
            </a:r>
            <a:r>
              <a:rPr lang="cs-CZ" sz="2300" dirty="0" err="1">
                <a:solidFill>
                  <a:srgbClr val="FFFFFF"/>
                </a:solidFill>
                <a:effectLst/>
              </a:rPr>
              <a:t>pre</a:t>
            </a:r>
            <a:r>
              <a:rPr lang="cs-CZ" sz="2300" dirty="0">
                <a:solidFill>
                  <a:srgbClr val="FFFFFF"/>
                </a:solidFill>
                <a:effectLst/>
              </a:rPr>
              <a:t> </a:t>
            </a:r>
            <a:r>
              <a:rPr lang="cs-CZ" sz="2300" dirty="0" err="1">
                <a:solidFill>
                  <a:srgbClr val="FFFFFF"/>
                </a:solidFill>
                <a:effectLst/>
              </a:rPr>
              <a:t>mondénnu</a:t>
            </a:r>
            <a:r>
              <a:rPr lang="cs-CZ" sz="2300" dirty="0">
                <a:solidFill>
                  <a:srgbClr val="FFFFFF"/>
                </a:solidFill>
                <a:effectLst/>
              </a:rPr>
              <a:t> </a:t>
            </a:r>
            <a:r>
              <a:rPr lang="cs-CZ" sz="2300" dirty="0" err="1">
                <a:solidFill>
                  <a:srgbClr val="FFFFFF"/>
                </a:solidFill>
                <a:effectLst/>
              </a:rPr>
              <a:t>spoločnosť</a:t>
            </a:r>
            <a:r>
              <a:rPr lang="cs-CZ" sz="2300" dirty="0">
                <a:solidFill>
                  <a:srgbClr val="FFFFFF"/>
                </a:solidFill>
                <a:effectLst/>
              </a:rPr>
              <a:t>; </a:t>
            </a:r>
          </a:p>
          <a:p>
            <a:pPr>
              <a:spcAft>
                <a:spcPts val="600"/>
              </a:spcAft>
            </a:pPr>
            <a:endParaRPr lang="cs-CZ" sz="2300" dirty="0">
              <a:solidFill>
                <a:srgbClr val="FFFFFF"/>
              </a:solidFill>
              <a:effectLst/>
            </a:endParaRPr>
          </a:p>
          <a:p>
            <a:pPr>
              <a:spcAft>
                <a:spcPts val="600"/>
              </a:spcAft>
            </a:pPr>
            <a:r>
              <a:rPr lang="cs-CZ" sz="2300" dirty="0">
                <a:solidFill>
                  <a:srgbClr val="FFFFFF"/>
                </a:solidFill>
              </a:rPr>
              <a:t>Kritizuje </a:t>
            </a:r>
            <a:r>
              <a:rPr lang="cs-CZ" sz="2300" dirty="0" err="1">
                <a:solidFill>
                  <a:srgbClr val="FFFFFF"/>
                </a:solidFill>
              </a:rPr>
              <a:t>neviditľnú</a:t>
            </a:r>
            <a:r>
              <a:rPr lang="cs-CZ" sz="2300" dirty="0">
                <a:solidFill>
                  <a:srgbClr val="FFFFFF"/>
                </a:solidFill>
              </a:rPr>
              <a:t> silu </a:t>
            </a:r>
            <a:r>
              <a:rPr lang="cs-CZ" sz="2300" dirty="0" err="1">
                <a:solidFill>
                  <a:srgbClr val="FFFFFF"/>
                </a:solidFill>
              </a:rPr>
              <a:t>brániacu</a:t>
            </a:r>
            <a:r>
              <a:rPr lang="cs-CZ" sz="2300" dirty="0">
                <a:solidFill>
                  <a:srgbClr val="FFFFFF"/>
                </a:solidFill>
              </a:rPr>
              <a:t> ženám v rozvoji, důležitá je </a:t>
            </a:r>
            <a:r>
              <a:rPr lang="cs-CZ" sz="2300" dirty="0" err="1">
                <a:solidFill>
                  <a:srgbClr val="FFFFFF"/>
                </a:solidFill>
              </a:rPr>
              <a:t>inštitucionálna</a:t>
            </a:r>
            <a:r>
              <a:rPr lang="cs-CZ" sz="2300" dirty="0">
                <a:solidFill>
                  <a:srgbClr val="FFFFFF"/>
                </a:solidFill>
              </a:rPr>
              <a:t> podpora ženského </a:t>
            </a:r>
            <a:r>
              <a:rPr lang="cs-CZ" sz="2300" dirty="0" err="1">
                <a:solidFill>
                  <a:srgbClr val="FFFFFF"/>
                </a:solidFill>
              </a:rPr>
              <a:t>vzdelávania</a:t>
            </a:r>
            <a:r>
              <a:rPr lang="cs-CZ" sz="2300" dirty="0">
                <a:solidFill>
                  <a:srgbClr val="FFFFFF"/>
                </a:solidFill>
              </a:rPr>
              <a:t>; </a:t>
            </a:r>
            <a:endParaRPr lang="cs-CZ" sz="2300" dirty="0">
              <a:solidFill>
                <a:srgbClr val="FFFFFF"/>
              </a:solidFill>
              <a:effectLst/>
            </a:endParaRPr>
          </a:p>
          <a:p>
            <a:pPr>
              <a:spcAft>
                <a:spcPts val="600"/>
              </a:spcAft>
            </a:pPr>
            <a:endParaRPr lang="cs-CZ" sz="2300" dirty="0">
              <a:solidFill>
                <a:srgbClr val="FFFFFF"/>
              </a:solidFill>
            </a:endParaRPr>
          </a:p>
          <a:p>
            <a:pPr>
              <a:spcAft>
                <a:spcPts val="600"/>
              </a:spcAft>
            </a:pPr>
            <a:r>
              <a:rPr lang="cs-CZ" sz="2300" dirty="0">
                <a:solidFill>
                  <a:srgbClr val="FFFFFF"/>
                </a:solidFill>
              </a:rPr>
              <a:t>Základy fyziky (</a:t>
            </a:r>
            <a:r>
              <a:rPr lang="cs-CZ" sz="2300" dirty="0" err="1">
                <a:solidFill>
                  <a:srgbClr val="FFFFFF"/>
                </a:solidFill>
              </a:rPr>
              <a:t>predstavenie</a:t>
            </a:r>
            <a:r>
              <a:rPr lang="cs-CZ" sz="2300" dirty="0">
                <a:solidFill>
                  <a:srgbClr val="FFFFFF"/>
                </a:solidFill>
              </a:rPr>
              <a:t> Newtona, </a:t>
            </a:r>
            <a:r>
              <a:rPr lang="cs-CZ" sz="2300" dirty="0" err="1">
                <a:solidFill>
                  <a:srgbClr val="FFFFFF"/>
                </a:solidFill>
              </a:rPr>
              <a:t>preložené</a:t>
            </a:r>
            <a:r>
              <a:rPr lang="cs-CZ" sz="2300" dirty="0">
                <a:solidFill>
                  <a:srgbClr val="FFFFFF"/>
                </a:solidFill>
              </a:rPr>
              <a:t> do </a:t>
            </a:r>
            <a:r>
              <a:rPr lang="cs-CZ" sz="2300" dirty="0" err="1">
                <a:solidFill>
                  <a:srgbClr val="FFFFFF"/>
                </a:solidFill>
              </a:rPr>
              <a:t>taliančiny</a:t>
            </a:r>
            <a:r>
              <a:rPr lang="cs-CZ" sz="2300" dirty="0">
                <a:solidFill>
                  <a:srgbClr val="FFFFFF"/>
                </a:solidFill>
              </a:rPr>
              <a:t> i </a:t>
            </a:r>
            <a:r>
              <a:rPr lang="cs-CZ" sz="2300" dirty="0" err="1">
                <a:solidFill>
                  <a:srgbClr val="FFFFFF"/>
                </a:solidFill>
              </a:rPr>
              <a:t>nemčiny</a:t>
            </a:r>
            <a:r>
              <a:rPr lang="cs-CZ" sz="2300" dirty="0">
                <a:solidFill>
                  <a:srgbClr val="FFFFFF"/>
                </a:solidFill>
              </a:rPr>
              <a:t>)</a:t>
            </a:r>
          </a:p>
          <a:p>
            <a:pPr>
              <a:spcAft>
                <a:spcPts val="600"/>
              </a:spcAft>
            </a:pPr>
            <a:endParaRPr lang="cs-CZ" sz="2300" dirty="0">
              <a:solidFill>
                <a:srgbClr val="FFFFFF"/>
              </a:solidFill>
            </a:endParaRPr>
          </a:p>
          <a:p>
            <a:pPr>
              <a:spcAft>
                <a:spcPts val="600"/>
              </a:spcAft>
            </a:pPr>
            <a:r>
              <a:rPr lang="cs-CZ" sz="2300" dirty="0" err="1">
                <a:solidFill>
                  <a:srgbClr val="FFFFFF"/>
                </a:solidFill>
              </a:rPr>
              <a:t>Skúmanie</a:t>
            </a:r>
            <a:r>
              <a:rPr lang="cs-CZ" sz="2300" dirty="0">
                <a:solidFill>
                  <a:srgbClr val="FFFFFF"/>
                </a:solidFill>
              </a:rPr>
              <a:t> </a:t>
            </a:r>
            <a:r>
              <a:rPr lang="cs-CZ" sz="2300" dirty="0" err="1">
                <a:solidFill>
                  <a:srgbClr val="FFFFFF"/>
                </a:solidFill>
              </a:rPr>
              <a:t>Biblie</a:t>
            </a:r>
            <a:r>
              <a:rPr lang="cs-CZ" sz="2300" dirty="0">
                <a:solidFill>
                  <a:srgbClr val="FFFFFF"/>
                </a:solidFill>
              </a:rPr>
              <a:t> – </a:t>
            </a:r>
            <a:r>
              <a:rPr lang="cs-CZ" sz="2300" dirty="0" err="1">
                <a:solidFill>
                  <a:srgbClr val="FFFFFF"/>
                </a:solidFill>
              </a:rPr>
              <a:t>odmieta</a:t>
            </a:r>
            <a:r>
              <a:rPr lang="cs-CZ" sz="2300" dirty="0">
                <a:solidFill>
                  <a:srgbClr val="FFFFFF"/>
                </a:solidFill>
              </a:rPr>
              <a:t> </a:t>
            </a:r>
            <a:r>
              <a:rPr lang="cs-CZ" sz="2300" dirty="0" err="1">
                <a:solidFill>
                  <a:srgbClr val="FFFFFF"/>
                </a:solidFill>
              </a:rPr>
              <a:t>Bibliu</a:t>
            </a:r>
            <a:r>
              <a:rPr lang="cs-CZ" sz="2300" dirty="0">
                <a:solidFill>
                  <a:srgbClr val="FFFFFF"/>
                </a:solidFill>
              </a:rPr>
              <a:t> jako </a:t>
            </a:r>
            <a:r>
              <a:rPr lang="cs-CZ" sz="2300" dirty="0" err="1">
                <a:solidFill>
                  <a:srgbClr val="FFFFFF"/>
                </a:solidFill>
              </a:rPr>
              <a:t>hodnoverný</a:t>
            </a:r>
            <a:r>
              <a:rPr lang="cs-CZ" sz="2300" dirty="0">
                <a:solidFill>
                  <a:srgbClr val="FFFFFF"/>
                </a:solidFill>
              </a:rPr>
              <a:t> zdroj </a:t>
            </a:r>
            <a:r>
              <a:rPr lang="cs-CZ" sz="2300" dirty="0" err="1">
                <a:solidFill>
                  <a:srgbClr val="FFFFFF"/>
                </a:solidFill>
              </a:rPr>
              <a:t>informácií</a:t>
            </a:r>
            <a:endParaRPr lang="cs-CZ" sz="2300" dirty="0">
              <a:solidFill>
                <a:srgbClr val="FFFFFF"/>
              </a:solidFill>
            </a:endParaRPr>
          </a:p>
          <a:p>
            <a:pPr>
              <a:spcAft>
                <a:spcPts val="600"/>
              </a:spcAft>
            </a:pPr>
            <a:endParaRPr lang="cs-CZ" sz="23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5160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79990" cy="75565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69290" y="463550"/>
            <a:ext cx="772350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spc="-10" dirty="0">
                <a:solidFill>
                  <a:srgbClr val="885C1C"/>
                </a:solidFill>
              </a:rPr>
              <a:t>Zhrnutie</a:t>
            </a:r>
            <a:r>
              <a:rPr sz="6000" spc="-75" dirty="0">
                <a:solidFill>
                  <a:srgbClr val="885C1C"/>
                </a:solidFill>
              </a:rPr>
              <a:t> </a:t>
            </a:r>
            <a:r>
              <a:rPr sz="6000" spc="-5" dirty="0">
                <a:solidFill>
                  <a:srgbClr val="885C1C"/>
                </a:solidFill>
              </a:rPr>
              <a:t>ekofeminizmu</a:t>
            </a:r>
            <a:endParaRPr sz="6000"/>
          </a:p>
        </p:txBody>
      </p:sp>
      <p:sp>
        <p:nvSpPr>
          <p:cNvPr id="4" name="object 4"/>
          <p:cNvSpPr txBox="1"/>
          <p:nvPr/>
        </p:nvSpPr>
        <p:spPr>
          <a:xfrm>
            <a:off x="232409" y="1920239"/>
            <a:ext cx="107314" cy="1492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00" spc="160" dirty="0">
                <a:solidFill>
                  <a:srgbClr val="863523"/>
                </a:solidFill>
                <a:latin typeface="Calibri"/>
                <a:cs typeface="Calibri"/>
              </a:rPr>
              <a:t>●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18159" y="1799590"/>
            <a:ext cx="9322435" cy="685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400"/>
              </a:lnSpc>
              <a:spcBef>
                <a:spcPts val="100"/>
              </a:spcBef>
              <a:tabLst>
                <a:tab pos="1170305" algn="l"/>
                <a:tab pos="2441575" algn="l"/>
              </a:tabLst>
            </a:pPr>
            <a:r>
              <a:rPr sz="1800" spc="-5" dirty="0">
                <a:solidFill>
                  <a:srgbClr val="252525"/>
                </a:solidFill>
                <a:latin typeface="Times New Roman"/>
                <a:cs typeface="Times New Roman"/>
              </a:rPr>
              <a:t>K.</a:t>
            </a:r>
            <a:r>
              <a:rPr sz="1800" spc="7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00" spc="-25" dirty="0">
                <a:solidFill>
                  <a:srgbClr val="252525"/>
                </a:solidFill>
                <a:latin typeface="Times New Roman"/>
                <a:cs typeface="Times New Roman"/>
              </a:rPr>
              <a:t>Warren:	</a:t>
            </a:r>
            <a:r>
              <a:rPr sz="1800" spc="-5" dirty="0">
                <a:solidFill>
                  <a:srgbClr val="252525"/>
                </a:solidFill>
                <a:latin typeface="Times New Roman"/>
                <a:cs typeface="Times New Roman"/>
              </a:rPr>
              <a:t>Útlak</a:t>
            </a:r>
            <a:r>
              <a:rPr sz="1800" spc="10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252525"/>
                </a:solidFill>
                <a:latin typeface="Times New Roman"/>
                <a:cs typeface="Times New Roman"/>
              </a:rPr>
              <a:t>žien</a:t>
            </a:r>
            <a:r>
              <a:rPr sz="1800" spc="10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52525"/>
                </a:solidFill>
                <a:latin typeface="Times New Roman"/>
                <a:cs typeface="Times New Roman"/>
              </a:rPr>
              <a:t>a	prírody</a:t>
            </a:r>
            <a:r>
              <a:rPr sz="1800" spc="12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52525"/>
                </a:solidFill>
                <a:latin typeface="Times New Roman"/>
                <a:cs typeface="Times New Roman"/>
              </a:rPr>
              <a:t>je</a:t>
            </a:r>
            <a:r>
              <a:rPr sz="1800" spc="9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252525"/>
                </a:solidFill>
                <a:latin typeface="Times New Roman"/>
                <a:cs typeface="Times New Roman"/>
              </a:rPr>
              <a:t>analógiou</a:t>
            </a:r>
            <a:r>
              <a:rPr sz="1800" spc="16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52525"/>
                </a:solidFill>
                <a:latin typeface="Times New Roman"/>
                <a:cs typeface="Times New Roman"/>
              </a:rPr>
              <a:t>→</a:t>
            </a:r>
            <a:r>
              <a:rPr sz="1800" spc="10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252525"/>
                </a:solidFill>
                <a:latin typeface="Times New Roman"/>
                <a:cs typeface="Times New Roman"/>
              </a:rPr>
              <a:t>má</a:t>
            </a:r>
            <a:r>
              <a:rPr sz="1800" spc="1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252525"/>
                </a:solidFill>
                <a:latin typeface="Times New Roman"/>
                <a:cs typeface="Times New Roman"/>
              </a:rPr>
              <a:t>spoločný</a:t>
            </a:r>
            <a:r>
              <a:rPr sz="1800" spc="10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52525"/>
                </a:solidFill>
                <a:latin typeface="Times New Roman"/>
                <a:cs typeface="Times New Roman"/>
              </a:rPr>
              <a:t>základ:</a:t>
            </a:r>
            <a:r>
              <a:rPr sz="1800" spc="10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252525"/>
                </a:solidFill>
                <a:latin typeface="Times New Roman"/>
                <a:cs typeface="Times New Roman"/>
              </a:rPr>
              <a:t>prevažujúca</a:t>
            </a:r>
            <a:r>
              <a:rPr sz="1800" spc="10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52525"/>
                </a:solidFill>
                <a:latin typeface="Times New Roman"/>
                <a:cs typeface="Times New Roman"/>
              </a:rPr>
              <a:t>dominancia</a:t>
            </a:r>
            <a:r>
              <a:rPr sz="1800" spc="10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00" spc="-35" dirty="0">
                <a:solidFill>
                  <a:srgbClr val="252525"/>
                </a:solidFill>
                <a:latin typeface="Times New Roman"/>
                <a:cs typeface="Times New Roman"/>
              </a:rPr>
              <a:t>tzv. </a:t>
            </a:r>
            <a:r>
              <a:rPr sz="1800" spc="-43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252525"/>
                </a:solidFill>
                <a:latin typeface="Times New Roman"/>
                <a:cs typeface="Times New Roman"/>
              </a:rPr>
              <a:t>maskulínneho</a:t>
            </a:r>
            <a:r>
              <a:rPr sz="1800" spc="-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00" spc="5" dirty="0">
                <a:solidFill>
                  <a:srgbClr val="252525"/>
                </a:solidFill>
                <a:latin typeface="Times New Roman"/>
                <a:cs typeface="Times New Roman"/>
              </a:rPr>
              <a:t>typu </a:t>
            </a:r>
            <a:r>
              <a:rPr sz="1800" dirty="0">
                <a:solidFill>
                  <a:srgbClr val="252525"/>
                </a:solidFill>
                <a:latin typeface="Times New Roman"/>
                <a:cs typeface="Times New Roman"/>
              </a:rPr>
              <a:t>kultúry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0359" y="2693670"/>
            <a:ext cx="69024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252525"/>
                </a:solidFill>
                <a:latin typeface="Times New Roman"/>
                <a:cs typeface="Times New Roman"/>
              </a:rPr>
              <a:t>Panský</a:t>
            </a:r>
            <a:r>
              <a:rPr sz="1800" spc="-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52525"/>
                </a:solidFill>
                <a:latin typeface="Times New Roman"/>
                <a:cs typeface="Times New Roman"/>
              </a:rPr>
              <a:t>vzťah </a:t>
            </a:r>
            <a:r>
              <a:rPr sz="1800" spc="-5" dirty="0">
                <a:solidFill>
                  <a:srgbClr val="252525"/>
                </a:solidFill>
                <a:latin typeface="Times New Roman"/>
                <a:cs typeface="Times New Roman"/>
              </a:rPr>
              <a:t>mužov </a:t>
            </a:r>
            <a:r>
              <a:rPr sz="1800" dirty="0">
                <a:solidFill>
                  <a:srgbClr val="252525"/>
                </a:solidFill>
                <a:latin typeface="Times New Roman"/>
                <a:cs typeface="Times New Roman"/>
              </a:rPr>
              <a:t>k ženám i</a:t>
            </a:r>
            <a:r>
              <a:rPr sz="1800" spc="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52525"/>
                </a:solidFill>
                <a:latin typeface="Times New Roman"/>
                <a:cs typeface="Times New Roman"/>
              </a:rPr>
              <a:t>k</a:t>
            </a:r>
            <a:r>
              <a:rPr sz="1800" spc="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52525"/>
                </a:solidFill>
                <a:latin typeface="Times New Roman"/>
                <a:cs typeface="Times New Roman"/>
              </a:rPr>
              <a:t>prírode:</a:t>
            </a:r>
            <a:r>
              <a:rPr sz="1800" spc="45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252525"/>
                </a:solidFill>
                <a:latin typeface="Times New Roman"/>
                <a:cs typeface="Times New Roman"/>
              </a:rPr>
              <a:t>snaha</a:t>
            </a:r>
            <a:r>
              <a:rPr sz="1800" spc="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52525"/>
                </a:solidFill>
                <a:latin typeface="Times New Roman"/>
                <a:cs typeface="Times New Roman"/>
              </a:rPr>
              <a:t>o </a:t>
            </a:r>
            <a:r>
              <a:rPr sz="1800" spc="-5" dirty="0">
                <a:solidFill>
                  <a:srgbClr val="252525"/>
                </a:solidFill>
                <a:latin typeface="Times New Roman"/>
                <a:cs typeface="Times New Roman"/>
              </a:rPr>
              <a:t>ovládanie</a:t>
            </a:r>
            <a:r>
              <a:rPr sz="1800" spc="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252525"/>
                </a:solidFill>
                <a:latin typeface="Times New Roman"/>
                <a:cs typeface="Times New Roman"/>
              </a:rPr>
              <a:t>žien</a:t>
            </a:r>
            <a:r>
              <a:rPr sz="1800" spc="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52525"/>
                </a:solidFill>
                <a:latin typeface="Times New Roman"/>
                <a:cs typeface="Times New Roman"/>
              </a:rPr>
              <a:t>i</a:t>
            </a:r>
            <a:r>
              <a:rPr sz="1800" spc="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52525"/>
                </a:solidFill>
                <a:latin typeface="Times New Roman"/>
                <a:cs typeface="Times New Roman"/>
              </a:rPr>
              <a:t>prírody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431734" y="3202940"/>
            <a:ext cx="24117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i="1" spc="-15" dirty="0">
                <a:solidFill>
                  <a:srgbClr val="252525"/>
                </a:solidFill>
                <a:latin typeface="Times New Roman"/>
                <a:cs typeface="Times New Roman"/>
              </a:rPr>
              <a:t>prírodu</a:t>
            </a:r>
            <a:r>
              <a:rPr sz="1800" i="1" spc="27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00" i="1" spc="-5" dirty="0">
                <a:solidFill>
                  <a:srgbClr val="252525"/>
                </a:solidFill>
                <a:latin typeface="Times New Roman"/>
                <a:cs typeface="Times New Roman"/>
              </a:rPr>
              <a:t>konštruuje,</a:t>
            </a:r>
            <a:r>
              <a:rPr sz="1800" i="1" spc="29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00" i="1" dirty="0">
                <a:solidFill>
                  <a:srgbClr val="252525"/>
                </a:solidFill>
                <a:latin typeface="Times New Roman"/>
                <a:cs typeface="Times New Roman"/>
              </a:rPr>
              <a:t>akým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40359" y="3148330"/>
            <a:ext cx="6924675" cy="683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5915" marR="5080" indent="-323850">
              <a:lnSpc>
                <a:spcPct val="119900"/>
              </a:lnSpc>
              <a:spcBef>
                <a:spcPts val="100"/>
              </a:spcBef>
            </a:pPr>
            <a:r>
              <a:rPr sz="1800" spc="-5" dirty="0">
                <a:solidFill>
                  <a:srgbClr val="252525"/>
                </a:solidFill>
                <a:latin typeface="Times New Roman"/>
                <a:cs typeface="Times New Roman"/>
              </a:rPr>
              <a:t>Problém</a:t>
            </a:r>
            <a:r>
              <a:rPr sz="1800" spc="29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52525"/>
                </a:solidFill>
                <a:latin typeface="Times New Roman"/>
                <a:cs typeface="Times New Roman"/>
              </a:rPr>
              <a:t>je</a:t>
            </a:r>
            <a:r>
              <a:rPr sz="1800" spc="3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52525"/>
                </a:solidFill>
                <a:latin typeface="Times New Roman"/>
                <a:cs typeface="Times New Roman"/>
              </a:rPr>
              <a:t>už</a:t>
            </a:r>
            <a:r>
              <a:rPr sz="1800" spc="3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252525"/>
                </a:solidFill>
                <a:latin typeface="Times New Roman"/>
                <a:cs typeface="Times New Roman"/>
              </a:rPr>
              <a:t>nastavenie</a:t>
            </a:r>
            <a:r>
              <a:rPr sz="1800" spc="30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52525"/>
                </a:solidFill>
                <a:latin typeface="Times New Roman"/>
                <a:cs typeface="Times New Roman"/>
              </a:rPr>
              <a:t>našej</a:t>
            </a:r>
            <a:r>
              <a:rPr sz="1800" spc="30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52525"/>
                </a:solidFill>
                <a:latin typeface="Times New Roman"/>
                <a:cs typeface="Times New Roman"/>
              </a:rPr>
              <a:t>kultúry:</a:t>
            </a:r>
            <a:r>
              <a:rPr sz="1800" spc="30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00" spc="5" dirty="0">
                <a:solidFill>
                  <a:srgbClr val="252525"/>
                </a:solidFill>
                <a:latin typeface="Times New Roman"/>
                <a:cs typeface="Times New Roman"/>
              </a:rPr>
              <a:t>„</a:t>
            </a:r>
            <a:r>
              <a:rPr sz="1800" i="1" spc="5" dirty="0">
                <a:solidFill>
                  <a:srgbClr val="252525"/>
                </a:solidFill>
                <a:latin typeface="Times New Roman"/>
                <a:cs typeface="Times New Roman"/>
              </a:rPr>
              <a:t>Musíme</a:t>
            </a:r>
            <a:r>
              <a:rPr sz="1800" i="1" spc="32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00" i="1" spc="-10" dirty="0">
                <a:solidFill>
                  <a:srgbClr val="252525"/>
                </a:solidFill>
                <a:latin typeface="Times New Roman"/>
                <a:cs typeface="Times New Roman"/>
              </a:rPr>
              <a:t>zobrať</a:t>
            </a:r>
            <a:r>
              <a:rPr sz="1800" i="1" spc="3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00" i="1" dirty="0">
                <a:solidFill>
                  <a:srgbClr val="252525"/>
                </a:solidFill>
                <a:latin typeface="Times New Roman"/>
                <a:cs typeface="Times New Roman"/>
              </a:rPr>
              <a:t>do</a:t>
            </a:r>
            <a:r>
              <a:rPr sz="1800" i="1" spc="3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00" i="1" dirty="0">
                <a:solidFill>
                  <a:srgbClr val="252525"/>
                </a:solidFill>
                <a:latin typeface="Times New Roman"/>
                <a:cs typeface="Times New Roman"/>
              </a:rPr>
              <a:t>úvahy</a:t>
            </a:r>
            <a:r>
              <a:rPr sz="1800" i="1" spc="30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00" i="1" spc="-5" dirty="0">
                <a:solidFill>
                  <a:srgbClr val="252525"/>
                </a:solidFill>
                <a:latin typeface="Times New Roman"/>
                <a:cs typeface="Times New Roman"/>
              </a:rPr>
              <a:t>„kto </a:t>
            </a:r>
            <a:r>
              <a:rPr sz="1800" i="1" spc="-43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00" i="1" spc="-5" dirty="0">
                <a:solidFill>
                  <a:srgbClr val="252525"/>
                </a:solidFill>
                <a:latin typeface="Times New Roman"/>
                <a:cs typeface="Times New Roman"/>
              </a:rPr>
              <a:t>spôsobom </a:t>
            </a:r>
            <a:r>
              <a:rPr sz="1800" i="1" dirty="0">
                <a:solidFill>
                  <a:srgbClr val="252525"/>
                </a:solidFill>
                <a:latin typeface="Times New Roman"/>
                <a:cs typeface="Times New Roman"/>
              </a:rPr>
              <a:t>a</a:t>
            </a:r>
            <a:r>
              <a:rPr sz="1800" i="1" spc="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00" i="1" dirty="0">
                <a:solidFill>
                  <a:srgbClr val="252525"/>
                </a:solidFill>
                <a:latin typeface="Times New Roman"/>
                <a:cs typeface="Times New Roman"/>
              </a:rPr>
              <a:t>na aký</a:t>
            </a:r>
            <a:r>
              <a:rPr sz="1800" i="1" spc="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00" i="1" dirty="0">
                <a:solidFill>
                  <a:srgbClr val="252525"/>
                </a:solidFill>
                <a:latin typeface="Times New Roman"/>
                <a:cs typeface="Times New Roman"/>
              </a:rPr>
              <a:t>účel.“</a:t>
            </a:r>
            <a:r>
              <a:rPr sz="1800" i="1" spc="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252525"/>
                </a:solidFill>
                <a:latin typeface="Times New Roman"/>
                <a:cs typeface="Times New Roman"/>
              </a:rPr>
              <a:t>(Kiczková</a:t>
            </a:r>
            <a:r>
              <a:rPr sz="1800" dirty="0">
                <a:solidFill>
                  <a:srgbClr val="252525"/>
                </a:solidFill>
                <a:latin typeface="Times New Roman"/>
                <a:cs typeface="Times New Roman"/>
              </a:rPr>
              <a:t> 1998,</a:t>
            </a:r>
            <a:r>
              <a:rPr sz="1800" spc="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252525"/>
                </a:solidFill>
                <a:latin typeface="Times New Roman"/>
                <a:cs typeface="Times New Roman"/>
              </a:rPr>
              <a:t>s.</a:t>
            </a:r>
            <a:r>
              <a:rPr sz="1800" spc="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52525"/>
                </a:solidFill>
                <a:latin typeface="Times New Roman"/>
                <a:cs typeface="Times New Roman"/>
              </a:rPr>
              <a:t>168)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40359" y="4105909"/>
            <a:ext cx="107314" cy="1492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00" spc="160" dirty="0">
                <a:solidFill>
                  <a:srgbClr val="863523"/>
                </a:solidFill>
                <a:latin typeface="Calibri"/>
                <a:cs typeface="Calibri"/>
              </a:rPr>
              <a:t>●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64209" y="4041140"/>
            <a:ext cx="61347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252525"/>
                </a:solidFill>
                <a:latin typeface="Times New Roman"/>
                <a:cs typeface="Times New Roman"/>
              </a:rPr>
              <a:t>Ch.</a:t>
            </a:r>
            <a:r>
              <a:rPr sz="1800" spc="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252525"/>
                </a:solidFill>
                <a:latin typeface="Times New Roman"/>
                <a:cs typeface="Times New Roman"/>
              </a:rPr>
              <a:t>Merchant</a:t>
            </a:r>
            <a:r>
              <a:rPr sz="1800"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52525"/>
                </a:solidFill>
                <a:latin typeface="Times New Roman"/>
                <a:cs typeface="Times New Roman"/>
              </a:rPr>
              <a:t>→</a:t>
            </a:r>
            <a:r>
              <a:rPr sz="1800" spc="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52525"/>
                </a:solidFill>
                <a:latin typeface="Times New Roman"/>
                <a:cs typeface="Times New Roman"/>
              </a:rPr>
              <a:t>obvinenie</a:t>
            </a:r>
            <a:r>
              <a:rPr sz="1800" spc="-5" dirty="0">
                <a:solidFill>
                  <a:srgbClr val="252525"/>
                </a:solidFill>
                <a:latin typeface="Times New Roman"/>
                <a:cs typeface="Times New Roman"/>
              </a:rPr>
              <a:t> zakladateľa</a:t>
            </a:r>
            <a:r>
              <a:rPr sz="1800" spc="2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252525"/>
                </a:solidFill>
                <a:latin typeface="Times New Roman"/>
                <a:cs typeface="Times New Roman"/>
              </a:rPr>
              <a:t>novovekej</a:t>
            </a:r>
            <a:r>
              <a:rPr sz="1800" spc="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52525"/>
                </a:solidFill>
                <a:latin typeface="Times New Roman"/>
                <a:cs typeface="Times New Roman"/>
              </a:rPr>
              <a:t>vedy</a:t>
            </a:r>
            <a:r>
              <a:rPr sz="1800" spc="2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00" spc="-80" dirty="0">
                <a:solidFill>
                  <a:srgbClr val="252525"/>
                </a:solidFill>
                <a:latin typeface="Times New Roman"/>
                <a:cs typeface="Times New Roman"/>
              </a:rPr>
              <a:t>F.</a:t>
            </a:r>
            <a:r>
              <a:rPr sz="1800" spc="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252525"/>
                </a:solidFill>
                <a:latin typeface="Times New Roman"/>
                <a:cs typeface="Times New Roman"/>
              </a:rPr>
              <a:t>Bacona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40359" y="4615179"/>
            <a:ext cx="107314" cy="1492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00" spc="160" dirty="0">
                <a:solidFill>
                  <a:srgbClr val="863523"/>
                </a:solidFill>
                <a:latin typeface="Calibri"/>
                <a:cs typeface="Calibri"/>
              </a:rPr>
              <a:t>●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64209" y="4550409"/>
            <a:ext cx="73672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252525"/>
                </a:solidFill>
                <a:latin typeface="Times New Roman"/>
                <a:cs typeface="Times New Roman"/>
              </a:rPr>
              <a:t>Paralela</a:t>
            </a:r>
            <a:r>
              <a:rPr sz="180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252525"/>
                </a:solidFill>
                <a:latin typeface="Times New Roman"/>
                <a:cs typeface="Times New Roman"/>
              </a:rPr>
              <a:t>medzi</a:t>
            </a:r>
            <a:r>
              <a:rPr sz="1800" spc="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252525"/>
                </a:solidFill>
                <a:latin typeface="Times New Roman"/>
                <a:cs typeface="Times New Roman"/>
              </a:rPr>
              <a:t>snahou</a:t>
            </a:r>
            <a:r>
              <a:rPr sz="1800" spc="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52525"/>
                </a:solidFill>
                <a:latin typeface="Times New Roman"/>
                <a:cs typeface="Times New Roman"/>
              </a:rPr>
              <a:t>násilím</a:t>
            </a:r>
            <a:r>
              <a:rPr sz="1800" spc="-5" dirty="0">
                <a:solidFill>
                  <a:srgbClr val="252525"/>
                </a:solidFill>
                <a:latin typeface="Times New Roman"/>
                <a:cs typeface="Times New Roman"/>
              </a:rPr>
              <a:t> skrotiť</a:t>
            </a:r>
            <a:r>
              <a:rPr sz="1800" spc="45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52525"/>
                </a:solidFill>
                <a:latin typeface="Times New Roman"/>
                <a:cs typeface="Times New Roman"/>
              </a:rPr>
              <a:t>prírodu</a:t>
            </a:r>
            <a:r>
              <a:rPr sz="1800" spc="-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52525"/>
                </a:solidFill>
                <a:latin typeface="Times New Roman"/>
                <a:cs typeface="Times New Roman"/>
              </a:rPr>
              <a:t>a</a:t>
            </a:r>
            <a:r>
              <a:rPr sz="1800" spc="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52525"/>
                </a:solidFill>
                <a:latin typeface="Times New Roman"/>
                <a:cs typeface="Times New Roman"/>
              </a:rPr>
              <a:t>násilím</a:t>
            </a:r>
            <a:r>
              <a:rPr sz="1800" spc="-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252525"/>
                </a:solidFill>
                <a:latin typeface="Times New Roman"/>
                <a:cs typeface="Times New Roman"/>
              </a:rPr>
              <a:t>skrotiť </a:t>
            </a:r>
            <a:r>
              <a:rPr sz="1800" dirty="0">
                <a:solidFill>
                  <a:srgbClr val="252525"/>
                </a:solidFill>
                <a:latin typeface="Times New Roman"/>
                <a:cs typeface="Times New Roman"/>
              </a:rPr>
              <a:t>ženu –</a:t>
            </a:r>
            <a:r>
              <a:rPr sz="1800" spc="6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00" u="sng" dirty="0">
                <a:solidFill>
                  <a:srgbClr val="252525"/>
                </a:solidFill>
                <a:uFill>
                  <a:solidFill>
                    <a:srgbClr val="252525"/>
                  </a:solidFill>
                </a:uFill>
                <a:latin typeface="Times New Roman"/>
                <a:cs typeface="Times New Roman"/>
              </a:rPr>
              <a:t>bosorku.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225039" y="5059679"/>
            <a:ext cx="56680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i="1" spc="-5" dirty="0">
                <a:solidFill>
                  <a:srgbClr val="252525"/>
                </a:solidFill>
                <a:latin typeface="Times New Roman"/>
                <a:cs typeface="Times New Roman"/>
              </a:rPr>
              <a:t>Zlo</a:t>
            </a:r>
            <a:r>
              <a:rPr sz="1800" i="1" spc="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00" i="1" dirty="0">
                <a:solidFill>
                  <a:srgbClr val="252525"/>
                </a:solidFill>
                <a:latin typeface="Times New Roman"/>
                <a:cs typeface="Times New Roman"/>
              </a:rPr>
              <a:t>–</a:t>
            </a:r>
            <a:r>
              <a:rPr sz="1800" i="1" spc="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00" i="1" spc="-5" dirty="0">
                <a:solidFill>
                  <a:srgbClr val="252525"/>
                </a:solidFill>
                <a:latin typeface="Times New Roman"/>
                <a:cs typeface="Times New Roman"/>
              </a:rPr>
              <a:t>to,</a:t>
            </a:r>
            <a:r>
              <a:rPr sz="1800" i="1" spc="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00" i="1" dirty="0">
                <a:solidFill>
                  <a:srgbClr val="252525"/>
                </a:solidFill>
                <a:latin typeface="Times New Roman"/>
                <a:cs typeface="Times New Roman"/>
              </a:rPr>
              <a:t>čo</a:t>
            </a:r>
            <a:r>
              <a:rPr sz="1800" i="1" spc="-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00" i="1" dirty="0">
                <a:solidFill>
                  <a:srgbClr val="252525"/>
                </a:solidFill>
                <a:latin typeface="Times New Roman"/>
                <a:cs typeface="Times New Roman"/>
              </a:rPr>
              <a:t>je v</a:t>
            </a:r>
            <a:r>
              <a:rPr sz="1800" i="1" spc="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00" i="1" spc="-5" dirty="0">
                <a:solidFill>
                  <a:srgbClr val="252525"/>
                </a:solidFill>
                <a:latin typeface="Times New Roman"/>
                <a:cs typeface="Times New Roman"/>
              </a:rPr>
              <a:t>nás</a:t>
            </a:r>
            <a:r>
              <a:rPr sz="1800" i="1" dirty="0">
                <a:solidFill>
                  <a:srgbClr val="252525"/>
                </a:solidFill>
                <a:latin typeface="Times New Roman"/>
                <a:cs typeface="Times New Roman"/>
              </a:rPr>
              <a:t> divoké</a:t>
            </a:r>
            <a:r>
              <a:rPr sz="1800" i="1" spc="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00" i="1" spc="-15" dirty="0">
                <a:solidFill>
                  <a:srgbClr val="252525"/>
                </a:solidFill>
                <a:latin typeface="Times New Roman"/>
                <a:cs typeface="Times New Roman"/>
              </a:rPr>
              <a:t>(prírodné)</a:t>
            </a:r>
            <a:r>
              <a:rPr sz="1800" i="1" spc="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00" i="1" dirty="0">
                <a:solidFill>
                  <a:srgbClr val="252525"/>
                </a:solidFill>
                <a:latin typeface="Times New Roman"/>
                <a:cs typeface="Times New Roman"/>
              </a:rPr>
              <a:t>–</a:t>
            </a:r>
            <a:r>
              <a:rPr sz="1800" i="1" spc="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00" i="1" spc="-5" dirty="0">
                <a:solidFill>
                  <a:srgbClr val="252525"/>
                </a:solidFill>
                <a:latin typeface="Times New Roman"/>
                <a:cs typeface="Times New Roman"/>
              </a:rPr>
              <a:t>človeka</a:t>
            </a:r>
            <a:r>
              <a:rPr sz="1800" i="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00" i="1" spc="-20" dirty="0">
                <a:solidFill>
                  <a:srgbClr val="252525"/>
                </a:solidFill>
                <a:latin typeface="Times New Roman"/>
                <a:cs typeface="Times New Roman"/>
              </a:rPr>
              <a:t>treba</a:t>
            </a:r>
            <a:r>
              <a:rPr sz="1800" i="1" spc="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00" i="1" spc="-15" dirty="0">
                <a:solidFill>
                  <a:srgbClr val="252525"/>
                </a:solidFill>
                <a:latin typeface="Times New Roman"/>
                <a:cs typeface="Times New Roman"/>
              </a:rPr>
              <a:t>skrotiť!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40359" y="6141720"/>
            <a:ext cx="107314" cy="1492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00" spc="160" dirty="0">
                <a:solidFill>
                  <a:srgbClr val="863523"/>
                </a:solidFill>
                <a:latin typeface="Calibri"/>
                <a:cs typeface="Calibri"/>
              </a:rPr>
              <a:t>●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64209" y="6076950"/>
            <a:ext cx="78403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252525"/>
                </a:solidFill>
                <a:latin typeface="Times New Roman"/>
                <a:cs typeface="Times New Roman"/>
              </a:rPr>
              <a:t>Ženy</a:t>
            </a:r>
            <a:r>
              <a:rPr sz="1800" spc="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252525"/>
                </a:solidFill>
                <a:latin typeface="Times New Roman"/>
                <a:cs typeface="Times New Roman"/>
              </a:rPr>
              <a:t>sa</a:t>
            </a:r>
            <a:r>
              <a:rPr sz="1800" spc="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252525"/>
                </a:solidFill>
                <a:latin typeface="Times New Roman"/>
                <a:cs typeface="Times New Roman"/>
              </a:rPr>
              <a:t>svojou</a:t>
            </a:r>
            <a:r>
              <a:rPr sz="1800" spc="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252525"/>
                </a:solidFill>
                <a:latin typeface="Times New Roman"/>
                <a:cs typeface="Times New Roman"/>
              </a:rPr>
              <a:t>prirodzenosťou</a:t>
            </a:r>
            <a:r>
              <a:rPr sz="1800" spc="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52525"/>
                </a:solidFill>
                <a:latin typeface="Times New Roman"/>
                <a:cs typeface="Times New Roman"/>
              </a:rPr>
              <a:t>nevedia</a:t>
            </a:r>
            <a:r>
              <a:rPr sz="1800" spc="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52525"/>
                </a:solidFill>
                <a:latin typeface="Times New Roman"/>
                <a:cs typeface="Times New Roman"/>
              </a:rPr>
              <a:t>od</a:t>
            </a:r>
            <a:r>
              <a:rPr sz="1800" spc="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52525"/>
                </a:solidFill>
                <a:latin typeface="Times New Roman"/>
                <a:cs typeface="Times New Roman"/>
              </a:rPr>
              <a:t>prírody</a:t>
            </a:r>
            <a:r>
              <a:rPr sz="1800" spc="2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52525"/>
                </a:solidFill>
                <a:latin typeface="Times New Roman"/>
                <a:cs typeface="Times New Roman"/>
              </a:rPr>
              <a:t>odosobniť</a:t>
            </a:r>
            <a:r>
              <a:rPr sz="1800" spc="2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52525"/>
                </a:solidFill>
                <a:latin typeface="Times New Roman"/>
                <a:cs typeface="Times New Roman"/>
              </a:rPr>
              <a:t>→</a:t>
            </a:r>
            <a:r>
              <a:rPr sz="1800" spc="46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252525"/>
                </a:solidFill>
                <a:latin typeface="Times New Roman"/>
                <a:cs typeface="Times New Roman"/>
              </a:rPr>
              <a:t>násilná</a:t>
            </a:r>
            <a:r>
              <a:rPr sz="1800" spc="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52525"/>
                </a:solidFill>
                <a:latin typeface="Times New Roman"/>
                <a:cs typeface="Times New Roman"/>
              </a:rPr>
              <a:t>prevýchova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79990" cy="75565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20060" y="463550"/>
            <a:ext cx="281495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spc="-5" dirty="0">
                <a:solidFill>
                  <a:srgbClr val="885C1C"/>
                </a:solidFill>
              </a:rPr>
              <a:t>Z</a:t>
            </a:r>
            <a:r>
              <a:rPr sz="6000" spc="-15" dirty="0">
                <a:solidFill>
                  <a:srgbClr val="885C1C"/>
                </a:solidFill>
              </a:rPr>
              <a:t>h</a:t>
            </a:r>
            <a:r>
              <a:rPr sz="6000" spc="5" dirty="0">
                <a:solidFill>
                  <a:srgbClr val="885C1C"/>
                </a:solidFill>
              </a:rPr>
              <a:t>r</a:t>
            </a:r>
            <a:r>
              <a:rPr sz="6000" spc="-5" dirty="0">
                <a:solidFill>
                  <a:srgbClr val="885C1C"/>
                </a:solidFill>
              </a:rPr>
              <a:t>n</a:t>
            </a:r>
            <a:r>
              <a:rPr sz="6000" spc="-10" dirty="0">
                <a:solidFill>
                  <a:srgbClr val="885C1C"/>
                </a:solidFill>
              </a:rPr>
              <a:t>utie</a:t>
            </a:r>
            <a:endParaRPr sz="6000"/>
          </a:p>
        </p:txBody>
      </p:sp>
      <p:sp>
        <p:nvSpPr>
          <p:cNvPr id="4" name="object 4"/>
          <p:cNvSpPr txBox="1"/>
          <p:nvPr/>
        </p:nvSpPr>
        <p:spPr>
          <a:xfrm>
            <a:off x="231140" y="1920239"/>
            <a:ext cx="107314" cy="1492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00" spc="160" dirty="0">
                <a:solidFill>
                  <a:srgbClr val="863523"/>
                </a:solidFill>
                <a:latin typeface="Calibri"/>
                <a:cs typeface="Calibri"/>
              </a:rPr>
              <a:t>●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16890" y="1799590"/>
            <a:ext cx="9324340" cy="685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400"/>
              </a:lnSpc>
              <a:spcBef>
                <a:spcPts val="100"/>
              </a:spcBef>
              <a:tabLst>
                <a:tab pos="1170940" algn="l"/>
                <a:tab pos="2441575" algn="l"/>
              </a:tabLst>
            </a:pPr>
            <a:r>
              <a:rPr sz="1800" spc="-5" dirty="0">
                <a:solidFill>
                  <a:srgbClr val="252525"/>
                </a:solidFill>
                <a:latin typeface="Times New Roman"/>
                <a:cs typeface="Times New Roman"/>
              </a:rPr>
              <a:t>K.</a:t>
            </a:r>
            <a:r>
              <a:rPr sz="1800" spc="7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00" spc="-25" dirty="0">
                <a:solidFill>
                  <a:srgbClr val="252525"/>
                </a:solidFill>
                <a:latin typeface="Times New Roman"/>
                <a:cs typeface="Times New Roman"/>
              </a:rPr>
              <a:t>Warren:	</a:t>
            </a:r>
            <a:r>
              <a:rPr sz="1800" spc="-5" dirty="0">
                <a:solidFill>
                  <a:srgbClr val="252525"/>
                </a:solidFill>
                <a:latin typeface="Times New Roman"/>
                <a:cs typeface="Times New Roman"/>
              </a:rPr>
              <a:t>Útlak</a:t>
            </a:r>
            <a:r>
              <a:rPr sz="1800" spc="1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252525"/>
                </a:solidFill>
                <a:latin typeface="Times New Roman"/>
                <a:cs typeface="Times New Roman"/>
              </a:rPr>
              <a:t>žien</a:t>
            </a:r>
            <a:r>
              <a:rPr sz="1800" spc="10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52525"/>
                </a:solidFill>
                <a:latin typeface="Times New Roman"/>
                <a:cs typeface="Times New Roman"/>
              </a:rPr>
              <a:t>a	prírody</a:t>
            </a:r>
            <a:r>
              <a:rPr sz="1800" spc="1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252525"/>
                </a:solidFill>
                <a:latin typeface="Times New Roman"/>
                <a:cs typeface="Times New Roman"/>
              </a:rPr>
              <a:t>je</a:t>
            </a:r>
            <a:r>
              <a:rPr sz="1800" spc="9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52525"/>
                </a:solidFill>
                <a:latin typeface="Times New Roman"/>
                <a:cs typeface="Times New Roman"/>
              </a:rPr>
              <a:t>analógiou</a:t>
            </a:r>
            <a:r>
              <a:rPr sz="1800" spc="15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52525"/>
                </a:solidFill>
                <a:latin typeface="Times New Roman"/>
                <a:cs typeface="Times New Roman"/>
              </a:rPr>
              <a:t>→</a:t>
            </a:r>
            <a:r>
              <a:rPr sz="1800" spc="10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252525"/>
                </a:solidFill>
                <a:latin typeface="Times New Roman"/>
                <a:cs typeface="Times New Roman"/>
              </a:rPr>
              <a:t>má</a:t>
            </a:r>
            <a:r>
              <a:rPr sz="1800" spc="10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252525"/>
                </a:solidFill>
                <a:latin typeface="Times New Roman"/>
                <a:cs typeface="Times New Roman"/>
              </a:rPr>
              <a:t>spoločný</a:t>
            </a:r>
            <a:r>
              <a:rPr sz="1800" spc="9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252525"/>
                </a:solidFill>
                <a:latin typeface="Times New Roman"/>
                <a:cs typeface="Times New Roman"/>
              </a:rPr>
              <a:t>základ:</a:t>
            </a:r>
            <a:r>
              <a:rPr sz="1800" spc="9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52525"/>
                </a:solidFill>
                <a:latin typeface="Times New Roman"/>
                <a:cs typeface="Times New Roman"/>
              </a:rPr>
              <a:t>prevažujúca</a:t>
            </a:r>
            <a:r>
              <a:rPr sz="1800" spc="9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52525"/>
                </a:solidFill>
                <a:latin typeface="Times New Roman"/>
                <a:cs typeface="Times New Roman"/>
              </a:rPr>
              <a:t>dominancia</a:t>
            </a:r>
            <a:r>
              <a:rPr sz="1800" spc="9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00" spc="-35" dirty="0">
                <a:solidFill>
                  <a:srgbClr val="252525"/>
                </a:solidFill>
                <a:latin typeface="Times New Roman"/>
                <a:cs typeface="Times New Roman"/>
              </a:rPr>
              <a:t>tzv. </a:t>
            </a:r>
            <a:r>
              <a:rPr sz="1800" spc="-43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252525"/>
                </a:solidFill>
                <a:latin typeface="Times New Roman"/>
                <a:cs typeface="Times New Roman"/>
              </a:rPr>
              <a:t>maskulínneho </a:t>
            </a:r>
            <a:r>
              <a:rPr sz="1800" spc="5" dirty="0">
                <a:solidFill>
                  <a:srgbClr val="252525"/>
                </a:solidFill>
                <a:latin typeface="Times New Roman"/>
                <a:cs typeface="Times New Roman"/>
              </a:rPr>
              <a:t>typu </a:t>
            </a:r>
            <a:r>
              <a:rPr sz="1800" spc="-5" dirty="0">
                <a:solidFill>
                  <a:srgbClr val="252525"/>
                </a:solidFill>
                <a:latin typeface="Times New Roman"/>
                <a:cs typeface="Times New Roman"/>
              </a:rPr>
              <a:t>kultúry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0359" y="2693670"/>
            <a:ext cx="69018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252525"/>
                </a:solidFill>
                <a:latin typeface="Times New Roman"/>
                <a:cs typeface="Times New Roman"/>
              </a:rPr>
              <a:t>Panský</a:t>
            </a:r>
            <a:r>
              <a:rPr sz="1800" spc="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52525"/>
                </a:solidFill>
                <a:latin typeface="Times New Roman"/>
                <a:cs typeface="Times New Roman"/>
              </a:rPr>
              <a:t>vzťah</a:t>
            </a:r>
            <a:r>
              <a:rPr sz="1800" spc="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252525"/>
                </a:solidFill>
                <a:latin typeface="Times New Roman"/>
                <a:cs typeface="Times New Roman"/>
              </a:rPr>
              <a:t>mužov </a:t>
            </a:r>
            <a:r>
              <a:rPr sz="1800" dirty="0">
                <a:solidFill>
                  <a:srgbClr val="252525"/>
                </a:solidFill>
                <a:latin typeface="Times New Roman"/>
                <a:cs typeface="Times New Roman"/>
              </a:rPr>
              <a:t>k</a:t>
            </a:r>
            <a:r>
              <a:rPr sz="1800" spc="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252525"/>
                </a:solidFill>
                <a:latin typeface="Times New Roman"/>
                <a:cs typeface="Times New Roman"/>
              </a:rPr>
              <a:t>ženám </a:t>
            </a:r>
            <a:r>
              <a:rPr sz="1800" dirty="0">
                <a:solidFill>
                  <a:srgbClr val="252525"/>
                </a:solidFill>
                <a:latin typeface="Times New Roman"/>
                <a:cs typeface="Times New Roman"/>
              </a:rPr>
              <a:t>i</a:t>
            </a:r>
            <a:r>
              <a:rPr sz="1800" spc="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52525"/>
                </a:solidFill>
                <a:latin typeface="Times New Roman"/>
                <a:cs typeface="Times New Roman"/>
              </a:rPr>
              <a:t>k prírode:</a:t>
            </a:r>
            <a:r>
              <a:rPr sz="1800" spc="47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252525"/>
                </a:solidFill>
                <a:latin typeface="Times New Roman"/>
                <a:cs typeface="Times New Roman"/>
              </a:rPr>
              <a:t>snaha</a:t>
            </a:r>
            <a:r>
              <a:rPr sz="1800" spc="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52525"/>
                </a:solidFill>
                <a:latin typeface="Times New Roman"/>
                <a:cs typeface="Times New Roman"/>
              </a:rPr>
              <a:t>o </a:t>
            </a:r>
            <a:r>
              <a:rPr sz="1800" spc="-5" dirty="0">
                <a:solidFill>
                  <a:srgbClr val="252525"/>
                </a:solidFill>
                <a:latin typeface="Times New Roman"/>
                <a:cs typeface="Times New Roman"/>
              </a:rPr>
              <a:t>ovládanie</a:t>
            </a:r>
            <a:r>
              <a:rPr sz="1800" spc="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252525"/>
                </a:solidFill>
                <a:latin typeface="Times New Roman"/>
                <a:cs typeface="Times New Roman"/>
              </a:rPr>
              <a:t>žien</a:t>
            </a:r>
            <a:r>
              <a:rPr sz="1800" spc="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52525"/>
                </a:solidFill>
                <a:latin typeface="Times New Roman"/>
                <a:cs typeface="Times New Roman"/>
              </a:rPr>
              <a:t>i</a:t>
            </a:r>
            <a:r>
              <a:rPr sz="1800" spc="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52525"/>
                </a:solidFill>
                <a:latin typeface="Times New Roman"/>
                <a:cs typeface="Times New Roman"/>
              </a:rPr>
              <a:t>prírody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430214" y="3202940"/>
            <a:ext cx="24123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i="1" spc="-15" dirty="0">
                <a:solidFill>
                  <a:srgbClr val="252525"/>
                </a:solidFill>
                <a:latin typeface="Times New Roman"/>
                <a:cs typeface="Times New Roman"/>
              </a:rPr>
              <a:t>prírodu</a:t>
            </a:r>
            <a:r>
              <a:rPr sz="1800" i="1" spc="28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00" i="1" spc="-5" dirty="0">
                <a:solidFill>
                  <a:srgbClr val="252525"/>
                </a:solidFill>
                <a:latin typeface="Times New Roman"/>
                <a:cs typeface="Times New Roman"/>
              </a:rPr>
              <a:t>konštruuje,</a:t>
            </a:r>
            <a:r>
              <a:rPr sz="1800" i="1" spc="29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00" i="1" dirty="0">
                <a:solidFill>
                  <a:srgbClr val="252525"/>
                </a:solidFill>
                <a:latin typeface="Times New Roman"/>
                <a:cs typeface="Times New Roman"/>
              </a:rPr>
              <a:t>akým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40359" y="3148330"/>
            <a:ext cx="6922770" cy="683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5280" marR="5080" indent="-322580">
              <a:lnSpc>
                <a:spcPct val="119900"/>
              </a:lnSpc>
              <a:spcBef>
                <a:spcPts val="100"/>
              </a:spcBef>
            </a:pPr>
            <a:r>
              <a:rPr sz="1800" spc="-5" dirty="0">
                <a:solidFill>
                  <a:srgbClr val="252525"/>
                </a:solidFill>
                <a:latin typeface="Times New Roman"/>
                <a:cs typeface="Times New Roman"/>
              </a:rPr>
              <a:t>Problém</a:t>
            </a:r>
            <a:r>
              <a:rPr sz="1800" spc="29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52525"/>
                </a:solidFill>
                <a:latin typeface="Times New Roman"/>
                <a:cs typeface="Times New Roman"/>
              </a:rPr>
              <a:t>je</a:t>
            </a:r>
            <a:r>
              <a:rPr sz="1800" spc="30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52525"/>
                </a:solidFill>
                <a:latin typeface="Times New Roman"/>
                <a:cs typeface="Times New Roman"/>
              </a:rPr>
              <a:t>už</a:t>
            </a:r>
            <a:r>
              <a:rPr sz="1800" spc="30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252525"/>
                </a:solidFill>
                <a:latin typeface="Times New Roman"/>
                <a:cs typeface="Times New Roman"/>
              </a:rPr>
              <a:t>nastavenie</a:t>
            </a:r>
            <a:r>
              <a:rPr sz="1800" spc="29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52525"/>
                </a:solidFill>
                <a:latin typeface="Times New Roman"/>
                <a:cs typeface="Times New Roman"/>
              </a:rPr>
              <a:t>našej</a:t>
            </a:r>
            <a:r>
              <a:rPr sz="1800" spc="30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52525"/>
                </a:solidFill>
                <a:latin typeface="Times New Roman"/>
                <a:cs typeface="Times New Roman"/>
              </a:rPr>
              <a:t>kultúry:</a:t>
            </a:r>
            <a:r>
              <a:rPr sz="1800" spc="3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00" spc="5" dirty="0">
                <a:solidFill>
                  <a:srgbClr val="252525"/>
                </a:solidFill>
                <a:latin typeface="Times New Roman"/>
                <a:cs typeface="Times New Roman"/>
              </a:rPr>
              <a:t>„</a:t>
            </a:r>
            <a:r>
              <a:rPr sz="1800" i="1" spc="5" dirty="0">
                <a:solidFill>
                  <a:srgbClr val="252525"/>
                </a:solidFill>
                <a:latin typeface="Times New Roman"/>
                <a:cs typeface="Times New Roman"/>
              </a:rPr>
              <a:t>Musíme</a:t>
            </a:r>
            <a:r>
              <a:rPr sz="1800" i="1" spc="30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00" i="1" spc="-5" dirty="0">
                <a:solidFill>
                  <a:srgbClr val="252525"/>
                </a:solidFill>
                <a:latin typeface="Times New Roman"/>
                <a:cs typeface="Times New Roman"/>
              </a:rPr>
              <a:t>zobrať</a:t>
            </a:r>
            <a:r>
              <a:rPr sz="1800" i="1" spc="3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00" i="1" dirty="0">
                <a:solidFill>
                  <a:srgbClr val="252525"/>
                </a:solidFill>
                <a:latin typeface="Times New Roman"/>
                <a:cs typeface="Times New Roman"/>
              </a:rPr>
              <a:t>do</a:t>
            </a:r>
            <a:r>
              <a:rPr sz="1800" i="1" spc="30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00" i="1" dirty="0">
                <a:solidFill>
                  <a:srgbClr val="252525"/>
                </a:solidFill>
                <a:latin typeface="Times New Roman"/>
                <a:cs typeface="Times New Roman"/>
              </a:rPr>
              <a:t>úvahy</a:t>
            </a:r>
            <a:r>
              <a:rPr sz="1800" i="1" spc="3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00" i="1" spc="-5" dirty="0">
                <a:solidFill>
                  <a:srgbClr val="252525"/>
                </a:solidFill>
                <a:latin typeface="Times New Roman"/>
                <a:cs typeface="Times New Roman"/>
              </a:rPr>
              <a:t>„kto </a:t>
            </a:r>
            <a:r>
              <a:rPr sz="1800" i="1" spc="-43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00" i="1" spc="-5" dirty="0">
                <a:solidFill>
                  <a:srgbClr val="252525"/>
                </a:solidFill>
                <a:latin typeface="Times New Roman"/>
                <a:cs typeface="Times New Roman"/>
              </a:rPr>
              <a:t>spôsobom</a:t>
            </a:r>
            <a:r>
              <a:rPr sz="1800" i="1" spc="-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00" i="1" dirty="0">
                <a:solidFill>
                  <a:srgbClr val="252525"/>
                </a:solidFill>
                <a:latin typeface="Times New Roman"/>
                <a:cs typeface="Times New Roman"/>
              </a:rPr>
              <a:t>a na</a:t>
            </a:r>
            <a:r>
              <a:rPr sz="1800" i="1" spc="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00" i="1" dirty="0">
                <a:solidFill>
                  <a:srgbClr val="252525"/>
                </a:solidFill>
                <a:latin typeface="Times New Roman"/>
                <a:cs typeface="Times New Roman"/>
              </a:rPr>
              <a:t>aký</a:t>
            </a:r>
            <a:r>
              <a:rPr sz="1800" i="1" spc="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00" i="1" dirty="0">
                <a:solidFill>
                  <a:srgbClr val="252525"/>
                </a:solidFill>
                <a:latin typeface="Times New Roman"/>
                <a:cs typeface="Times New Roman"/>
              </a:rPr>
              <a:t>účel.“ </a:t>
            </a:r>
            <a:r>
              <a:rPr sz="1800" spc="-5" dirty="0">
                <a:solidFill>
                  <a:srgbClr val="252525"/>
                </a:solidFill>
                <a:latin typeface="Times New Roman"/>
                <a:cs typeface="Times New Roman"/>
              </a:rPr>
              <a:t>(Kiczková</a:t>
            </a:r>
            <a:r>
              <a:rPr sz="1800" spc="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52525"/>
                </a:solidFill>
                <a:latin typeface="Times New Roman"/>
                <a:cs typeface="Times New Roman"/>
              </a:rPr>
              <a:t>1998,</a:t>
            </a:r>
            <a:r>
              <a:rPr sz="1800" spc="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252525"/>
                </a:solidFill>
                <a:latin typeface="Times New Roman"/>
                <a:cs typeface="Times New Roman"/>
              </a:rPr>
              <a:t>s.</a:t>
            </a:r>
            <a:r>
              <a:rPr sz="1800" spc="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52525"/>
                </a:solidFill>
                <a:latin typeface="Times New Roman"/>
                <a:cs typeface="Times New Roman"/>
              </a:rPr>
              <a:t>168)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40359" y="4105909"/>
            <a:ext cx="107314" cy="1492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00" spc="160" dirty="0">
                <a:solidFill>
                  <a:srgbClr val="863523"/>
                </a:solidFill>
                <a:latin typeface="Calibri"/>
                <a:cs typeface="Calibri"/>
              </a:rPr>
              <a:t>●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62940" y="4041140"/>
            <a:ext cx="61385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252525"/>
                </a:solidFill>
                <a:latin typeface="Times New Roman"/>
                <a:cs typeface="Times New Roman"/>
              </a:rPr>
              <a:t>Ch.</a:t>
            </a:r>
            <a:r>
              <a:rPr sz="1800" spc="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252525"/>
                </a:solidFill>
                <a:latin typeface="Times New Roman"/>
                <a:cs typeface="Times New Roman"/>
              </a:rPr>
              <a:t>Merchant</a:t>
            </a:r>
            <a:r>
              <a:rPr sz="1800"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52525"/>
                </a:solidFill>
                <a:latin typeface="Times New Roman"/>
                <a:cs typeface="Times New Roman"/>
              </a:rPr>
              <a:t>→</a:t>
            </a:r>
            <a:r>
              <a:rPr sz="1800" spc="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52525"/>
                </a:solidFill>
                <a:latin typeface="Times New Roman"/>
                <a:cs typeface="Times New Roman"/>
              </a:rPr>
              <a:t>obvinenie</a:t>
            </a:r>
            <a:r>
              <a:rPr sz="1800" spc="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252525"/>
                </a:solidFill>
                <a:latin typeface="Times New Roman"/>
                <a:cs typeface="Times New Roman"/>
              </a:rPr>
              <a:t>zakladateľa</a:t>
            </a:r>
            <a:r>
              <a:rPr sz="1800" spc="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52525"/>
                </a:solidFill>
                <a:latin typeface="Times New Roman"/>
                <a:cs typeface="Times New Roman"/>
              </a:rPr>
              <a:t>novovekej</a:t>
            </a:r>
            <a:r>
              <a:rPr sz="1800" spc="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52525"/>
                </a:solidFill>
                <a:latin typeface="Times New Roman"/>
                <a:cs typeface="Times New Roman"/>
              </a:rPr>
              <a:t>vedy</a:t>
            </a:r>
            <a:r>
              <a:rPr sz="1800" spc="2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00" spc="-75" dirty="0">
                <a:solidFill>
                  <a:srgbClr val="252525"/>
                </a:solidFill>
                <a:latin typeface="Times New Roman"/>
                <a:cs typeface="Times New Roman"/>
              </a:rPr>
              <a:t>F.</a:t>
            </a:r>
            <a:r>
              <a:rPr sz="1800" spc="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252525"/>
                </a:solidFill>
                <a:latin typeface="Times New Roman"/>
                <a:cs typeface="Times New Roman"/>
              </a:rPr>
              <a:t>Bacona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40359" y="4615179"/>
            <a:ext cx="107314" cy="1492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00" spc="160" dirty="0">
                <a:solidFill>
                  <a:srgbClr val="863523"/>
                </a:solidFill>
                <a:latin typeface="Calibri"/>
                <a:cs typeface="Calibri"/>
              </a:rPr>
              <a:t>●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62940" y="4550409"/>
            <a:ext cx="73685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252525"/>
                </a:solidFill>
                <a:latin typeface="Times New Roman"/>
                <a:cs typeface="Times New Roman"/>
              </a:rPr>
              <a:t>Paralela</a:t>
            </a:r>
            <a:r>
              <a:rPr sz="1800" spc="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252525"/>
                </a:solidFill>
                <a:latin typeface="Times New Roman"/>
                <a:cs typeface="Times New Roman"/>
              </a:rPr>
              <a:t>medzi</a:t>
            </a:r>
            <a:r>
              <a:rPr sz="1800" spc="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252525"/>
                </a:solidFill>
                <a:latin typeface="Times New Roman"/>
                <a:cs typeface="Times New Roman"/>
              </a:rPr>
              <a:t>snahou</a:t>
            </a:r>
            <a:r>
              <a:rPr sz="1800" spc="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252525"/>
                </a:solidFill>
                <a:latin typeface="Times New Roman"/>
                <a:cs typeface="Times New Roman"/>
              </a:rPr>
              <a:t>násilím skrotiť</a:t>
            </a:r>
            <a:r>
              <a:rPr sz="1800" spc="45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52525"/>
                </a:solidFill>
                <a:latin typeface="Times New Roman"/>
                <a:cs typeface="Times New Roman"/>
              </a:rPr>
              <a:t>prírodu</a:t>
            </a:r>
            <a:r>
              <a:rPr sz="1800" spc="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52525"/>
                </a:solidFill>
                <a:latin typeface="Times New Roman"/>
                <a:cs typeface="Times New Roman"/>
              </a:rPr>
              <a:t>a</a:t>
            </a:r>
            <a:r>
              <a:rPr sz="1800" spc="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52525"/>
                </a:solidFill>
                <a:latin typeface="Times New Roman"/>
                <a:cs typeface="Times New Roman"/>
              </a:rPr>
              <a:t>násilím </a:t>
            </a:r>
            <a:r>
              <a:rPr sz="1800" spc="-5" dirty="0">
                <a:solidFill>
                  <a:srgbClr val="252525"/>
                </a:solidFill>
                <a:latin typeface="Times New Roman"/>
                <a:cs typeface="Times New Roman"/>
              </a:rPr>
              <a:t>skrotiť</a:t>
            </a:r>
            <a:r>
              <a:rPr sz="1800" spc="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252525"/>
                </a:solidFill>
                <a:latin typeface="Times New Roman"/>
                <a:cs typeface="Times New Roman"/>
              </a:rPr>
              <a:t>ženu</a:t>
            </a:r>
            <a:r>
              <a:rPr sz="1800" dirty="0">
                <a:solidFill>
                  <a:srgbClr val="252525"/>
                </a:solidFill>
                <a:latin typeface="Times New Roman"/>
                <a:cs typeface="Times New Roman"/>
              </a:rPr>
              <a:t> –</a:t>
            </a:r>
            <a:r>
              <a:rPr sz="1800" spc="8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00" u="sng" spc="-5" dirty="0">
                <a:solidFill>
                  <a:srgbClr val="252525"/>
                </a:solidFill>
                <a:uFill>
                  <a:solidFill>
                    <a:srgbClr val="252525"/>
                  </a:solidFill>
                </a:uFill>
                <a:latin typeface="Times New Roman"/>
                <a:cs typeface="Times New Roman"/>
              </a:rPr>
              <a:t>bosorku.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225039" y="5059679"/>
            <a:ext cx="56711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i="1" spc="-5" dirty="0">
                <a:solidFill>
                  <a:srgbClr val="252525"/>
                </a:solidFill>
                <a:latin typeface="Times New Roman"/>
                <a:cs typeface="Times New Roman"/>
              </a:rPr>
              <a:t>Zlo </a:t>
            </a:r>
            <a:r>
              <a:rPr sz="1800" i="1" dirty="0">
                <a:solidFill>
                  <a:srgbClr val="252525"/>
                </a:solidFill>
                <a:latin typeface="Times New Roman"/>
                <a:cs typeface="Times New Roman"/>
              </a:rPr>
              <a:t>– </a:t>
            </a:r>
            <a:r>
              <a:rPr sz="1800" i="1" spc="-5" dirty="0">
                <a:solidFill>
                  <a:srgbClr val="252525"/>
                </a:solidFill>
                <a:latin typeface="Times New Roman"/>
                <a:cs typeface="Times New Roman"/>
              </a:rPr>
              <a:t>to,</a:t>
            </a:r>
            <a:r>
              <a:rPr sz="1800" i="1" spc="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00" i="1" spc="-5" dirty="0">
                <a:solidFill>
                  <a:srgbClr val="252525"/>
                </a:solidFill>
                <a:latin typeface="Times New Roman"/>
                <a:cs typeface="Times New Roman"/>
              </a:rPr>
              <a:t>čo</a:t>
            </a:r>
            <a:r>
              <a:rPr sz="1800" i="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00" i="1" spc="-5" dirty="0">
                <a:solidFill>
                  <a:srgbClr val="252525"/>
                </a:solidFill>
                <a:latin typeface="Times New Roman"/>
                <a:cs typeface="Times New Roman"/>
              </a:rPr>
              <a:t>je</a:t>
            </a:r>
            <a:r>
              <a:rPr sz="1800" i="1" spc="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00" i="1" dirty="0">
                <a:solidFill>
                  <a:srgbClr val="252525"/>
                </a:solidFill>
                <a:latin typeface="Times New Roman"/>
                <a:cs typeface="Times New Roman"/>
              </a:rPr>
              <a:t>v nás</a:t>
            </a:r>
            <a:r>
              <a:rPr sz="1800" i="1" spc="-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00" i="1" dirty="0">
                <a:solidFill>
                  <a:srgbClr val="252525"/>
                </a:solidFill>
                <a:latin typeface="Times New Roman"/>
                <a:cs typeface="Times New Roman"/>
              </a:rPr>
              <a:t>divoké</a:t>
            </a:r>
            <a:r>
              <a:rPr sz="1800" i="1" spc="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00" i="1" spc="-10" dirty="0">
                <a:solidFill>
                  <a:srgbClr val="252525"/>
                </a:solidFill>
                <a:latin typeface="Times New Roman"/>
                <a:cs typeface="Times New Roman"/>
              </a:rPr>
              <a:t>(prírodné)</a:t>
            </a:r>
            <a:r>
              <a:rPr sz="1800" i="1" spc="-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00" i="1" dirty="0">
                <a:solidFill>
                  <a:srgbClr val="252525"/>
                </a:solidFill>
                <a:latin typeface="Times New Roman"/>
                <a:cs typeface="Times New Roman"/>
              </a:rPr>
              <a:t>–</a:t>
            </a:r>
            <a:r>
              <a:rPr sz="1800" i="1" spc="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00" i="1" dirty="0">
                <a:solidFill>
                  <a:srgbClr val="252525"/>
                </a:solidFill>
                <a:latin typeface="Times New Roman"/>
                <a:cs typeface="Times New Roman"/>
              </a:rPr>
              <a:t>človeka </a:t>
            </a:r>
            <a:r>
              <a:rPr sz="1800" i="1" spc="-20" dirty="0">
                <a:solidFill>
                  <a:srgbClr val="252525"/>
                </a:solidFill>
                <a:latin typeface="Times New Roman"/>
                <a:cs typeface="Times New Roman"/>
              </a:rPr>
              <a:t>treba</a:t>
            </a:r>
            <a:r>
              <a:rPr sz="1800" i="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00" i="1" spc="-10" dirty="0">
                <a:solidFill>
                  <a:srgbClr val="252525"/>
                </a:solidFill>
                <a:latin typeface="Times New Roman"/>
                <a:cs typeface="Times New Roman"/>
              </a:rPr>
              <a:t>skrotiť!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40359" y="6141720"/>
            <a:ext cx="107314" cy="1492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00" spc="160" dirty="0">
                <a:solidFill>
                  <a:srgbClr val="863523"/>
                </a:solidFill>
                <a:latin typeface="Calibri"/>
                <a:cs typeface="Calibri"/>
              </a:rPr>
              <a:t>●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62940" y="6076950"/>
            <a:ext cx="78416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252525"/>
                </a:solidFill>
                <a:latin typeface="Times New Roman"/>
                <a:cs typeface="Times New Roman"/>
              </a:rPr>
              <a:t>Ženy</a:t>
            </a:r>
            <a:r>
              <a:rPr sz="1800"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252525"/>
                </a:solidFill>
                <a:latin typeface="Times New Roman"/>
                <a:cs typeface="Times New Roman"/>
              </a:rPr>
              <a:t>sa</a:t>
            </a:r>
            <a:r>
              <a:rPr sz="1800" spc="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252525"/>
                </a:solidFill>
                <a:latin typeface="Times New Roman"/>
                <a:cs typeface="Times New Roman"/>
              </a:rPr>
              <a:t>svojou</a:t>
            </a:r>
            <a:r>
              <a:rPr sz="1800" spc="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252525"/>
                </a:solidFill>
                <a:latin typeface="Times New Roman"/>
                <a:cs typeface="Times New Roman"/>
              </a:rPr>
              <a:t>prirodzenosťou</a:t>
            </a:r>
            <a:r>
              <a:rPr sz="1800" spc="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252525"/>
                </a:solidFill>
                <a:latin typeface="Times New Roman"/>
                <a:cs typeface="Times New Roman"/>
              </a:rPr>
              <a:t>nevedia</a:t>
            </a:r>
            <a:r>
              <a:rPr sz="1800" spc="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52525"/>
                </a:solidFill>
                <a:latin typeface="Times New Roman"/>
                <a:cs typeface="Times New Roman"/>
              </a:rPr>
              <a:t>od</a:t>
            </a:r>
            <a:r>
              <a:rPr sz="1800" spc="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52525"/>
                </a:solidFill>
                <a:latin typeface="Times New Roman"/>
                <a:cs typeface="Times New Roman"/>
              </a:rPr>
              <a:t>prírody</a:t>
            </a:r>
            <a:r>
              <a:rPr sz="1800" spc="3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252525"/>
                </a:solidFill>
                <a:latin typeface="Times New Roman"/>
                <a:cs typeface="Times New Roman"/>
              </a:rPr>
              <a:t>odosobniť</a:t>
            </a:r>
            <a:r>
              <a:rPr sz="1800" spc="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52525"/>
                </a:solidFill>
                <a:latin typeface="Times New Roman"/>
                <a:cs typeface="Times New Roman"/>
              </a:rPr>
              <a:t>→</a:t>
            </a:r>
            <a:r>
              <a:rPr sz="1800" spc="47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252525"/>
                </a:solidFill>
                <a:latin typeface="Times New Roman"/>
                <a:cs typeface="Times New Roman"/>
              </a:rPr>
              <a:t>násilná</a:t>
            </a:r>
            <a:r>
              <a:rPr sz="1800" spc="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52525"/>
                </a:solidFill>
                <a:latin typeface="Times New Roman"/>
                <a:cs typeface="Times New Roman"/>
              </a:rPr>
              <a:t>prevýchova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76019" y="584200"/>
            <a:ext cx="771652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>
                <a:latin typeface="Calibri"/>
                <a:cs typeface="Calibri"/>
              </a:rPr>
              <a:t>Zdroje</a:t>
            </a:r>
            <a:r>
              <a:rPr spc="-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(voľne prístupné</a:t>
            </a:r>
            <a:r>
              <a:rPr spc="-1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a</a:t>
            </a:r>
            <a:r>
              <a:rPr spc="-10" dirty="0">
                <a:latin typeface="Calibri"/>
                <a:cs typeface="Calibri"/>
              </a:rPr>
              <a:t> stručné)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82930" y="1797050"/>
            <a:ext cx="6971665" cy="133858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>
              <a:lnSpc>
                <a:spcPct val="101600"/>
              </a:lnSpc>
              <a:spcBef>
                <a:spcPts val="70"/>
              </a:spcBef>
            </a:pPr>
            <a:r>
              <a:rPr sz="1600" u="sng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http://www.fphil.uniba.sk/fileadmin/user_upload/editors/crs/publikacie/kiczkova_-_ </a:t>
            </a:r>
            <a:r>
              <a:rPr sz="1600" spc="-1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600" u="sng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ekofeministicke_koncepcie.pdf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>
              <a:latin typeface="Calibri"/>
              <a:cs typeface="Calibri"/>
            </a:endParaRPr>
          </a:p>
          <a:p>
            <a:pPr marL="12700" marR="5080">
              <a:lnSpc>
                <a:spcPct val="102099"/>
              </a:lnSpc>
            </a:pPr>
            <a:r>
              <a:rPr sz="1600" u="sng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http://www.fphil.uniba.sk/fileadmin/user_upload/editors/crs/publikacie/kiczkova_-_ </a:t>
            </a:r>
            <a:r>
              <a:rPr sz="1600" spc="-1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600" u="sng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2"/>
              </a:rPr>
              <a:t>ekofeministicke_koncepcie.pdf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5950" y="225490"/>
            <a:ext cx="6731059" cy="573558"/>
          </a:xfrm>
          <a:prstGeom prst="rect">
            <a:avLst/>
          </a:prstGeom>
        </p:spPr>
        <p:txBody>
          <a:bodyPr vert="horz" wrap="square" lIns="0" tIns="12689" rIns="0" bIns="0" rtlCol="0">
            <a:spAutoFit/>
          </a:bodyPr>
          <a:lstStyle/>
          <a:p>
            <a:pPr marL="12690">
              <a:spcBef>
                <a:spcPts val="100"/>
              </a:spcBef>
              <a:tabLst>
                <a:tab pos="4226351" algn="l"/>
              </a:tabLst>
            </a:pPr>
            <a:r>
              <a:rPr sz="3597" spc="-5" dirty="0"/>
              <a:t>Harr</a:t>
            </a:r>
            <a:r>
              <a:rPr sz="3597" spc="5" dirty="0"/>
              <a:t>i</a:t>
            </a:r>
            <a:r>
              <a:rPr sz="3597" spc="-10" dirty="0"/>
              <a:t>e</a:t>
            </a:r>
            <a:r>
              <a:rPr sz="3597" spc="-5" dirty="0"/>
              <a:t>t</a:t>
            </a:r>
            <a:r>
              <a:rPr sz="3597" spc="-20" dirty="0"/>
              <a:t> </a:t>
            </a:r>
            <a:r>
              <a:rPr sz="3597" dirty="0"/>
              <a:t>Taylor – Mill	</a:t>
            </a:r>
            <a:r>
              <a:rPr sz="3597" spc="-5" dirty="0"/>
              <a:t>(180</a:t>
            </a:r>
            <a:r>
              <a:rPr sz="3597" spc="5" dirty="0"/>
              <a:t>7</a:t>
            </a:r>
            <a:r>
              <a:rPr sz="3597" dirty="0"/>
              <a:t>-</a:t>
            </a:r>
            <a:r>
              <a:rPr sz="3597" spc="-5" dirty="0"/>
              <a:t>1858)</a:t>
            </a:r>
            <a:endParaRPr sz="3597"/>
          </a:p>
        </p:txBody>
      </p:sp>
      <p:grpSp>
        <p:nvGrpSpPr>
          <p:cNvPr id="3" name="object 3"/>
          <p:cNvGrpSpPr/>
          <p:nvPr/>
        </p:nvGrpSpPr>
        <p:grpSpPr>
          <a:xfrm>
            <a:off x="179347" y="857292"/>
            <a:ext cx="9503679" cy="6253940"/>
            <a:chOff x="175260" y="858012"/>
            <a:chExt cx="9511665" cy="625919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17207" y="858012"/>
              <a:ext cx="2461212" cy="454456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70404" y="4437888"/>
              <a:ext cx="7216140" cy="267919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5260" y="1018032"/>
              <a:ext cx="5576316" cy="3563111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305906" y="7212923"/>
            <a:ext cx="6453162" cy="299468"/>
          </a:xfrm>
          <a:prstGeom prst="rect">
            <a:avLst/>
          </a:prstGeom>
        </p:spPr>
        <p:txBody>
          <a:bodyPr vert="horz" wrap="square" lIns="0" tIns="12689" rIns="0" bIns="0" rtlCol="0">
            <a:spAutoFit/>
          </a:bodyPr>
          <a:lstStyle/>
          <a:p>
            <a:pPr marL="12690">
              <a:spcBef>
                <a:spcPts val="100"/>
              </a:spcBef>
            </a:pPr>
            <a:r>
              <a:rPr sz="1799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5"/>
              </a:rPr>
              <a:t>http://www.bbc.co.uk/history/historic_figures/taylor_harriet.shtml</a:t>
            </a:r>
            <a:endParaRPr sz="1799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2028" y="217749"/>
            <a:ext cx="8676860" cy="661469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745256" y="6967461"/>
            <a:ext cx="4007927" cy="165804"/>
          </a:xfrm>
          <a:prstGeom prst="rect">
            <a:avLst/>
          </a:prstGeom>
        </p:spPr>
        <p:txBody>
          <a:bodyPr vert="horz" wrap="square" lIns="0" tIns="12055" rIns="0" bIns="0" rtlCol="0">
            <a:spAutoFit/>
          </a:bodyPr>
          <a:lstStyle/>
          <a:p>
            <a:pPr marL="12690">
              <a:spcBef>
                <a:spcPts val="95"/>
              </a:spcBef>
            </a:pPr>
            <a:r>
              <a:rPr sz="999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https://ustpaul.ca/en/john-stuart-mill-feminism-and-voting_6254_17.htm</a:t>
            </a:r>
            <a:endParaRPr sz="999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3C1644E4-8452-4912-B744-9AFD3F0D3EA1}"/>
              </a:ext>
            </a:extLst>
          </p:cNvPr>
          <p:cNvSpPr txBox="1"/>
          <p:nvPr/>
        </p:nvSpPr>
        <p:spPr>
          <a:xfrm>
            <a:off x="546100" y="1720850"/>
            <a:ext cx="57912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„osud ženy je horší než jejích mužských uzurpátorů!“</a:t>
            </a:r>
          </a:p>
          <a:p>
            <a:endParaRPr lang="cs-CZ" sz="2800" b="1" dirty="0"/>
          </a:p>
          <a:p>
            <a:r>
              <a:rPr lang="cs-CZ" sz="2800" dirty="0"/>
              <a:t>Nahradit </a:t>
            </a:r>
            <a:r>
              <a:rPr lang="cs-CZ" sz="2800" dirty="0" err="1"/>
              <a:t>násilnú</a:t>
            </a:r>
            <a:r>
              <a:rPr lang="cs-CZ" sz="2800" dirty="0"/>
              <a:t> </a:t>
            </a:r>
            <a:r>
              <a:rPr lang="cs-CZ" sz="2800" dirty="0" err="1"/>
              <a:t>mužskú</a:t>
            </a:r>
            <a:r>
              <a:rPr lang="cs-CZ" sz="2800" dirty="0"/>
              <a:t> </a:t>
            </a:r>
            <a:r>
              <a:rPr lang="cs-CZ" sz="2800" dirty="0" err="1"/>
              <a:t>civilizáciu</a:t>
            </a:r>
            <a:endParaRPr lang="cs-CZ" sz="2800" dirty="0"/>
          </a:p>
          <a:p>
            <a:r>
              <a:rPr lang="cs-CZ" sz="2800" dirty="0"/>
              <a:t>Kritika </a:t>
            </a:r>
            <a:r>
              <a:rPr lang="cs-CZ" sz="2800" dirty="0" err="1"/>
              <a:t>modernej</a:t>
            </a:r>
            <a:r>
              <a:rPr lang="cs-CZ" sz="2800" dirty="0"/>
              <a:t> </a:t>
            </a:r>
            <a:r>
              <a:rPr lang="cs-CZ" sz="2800" dirty="0" err="1"/>
              <a:t>civilizácie</a:t>
            </a:r>
            <a:r>
              <a:rPr lang="cs-CZ" sz="2800" dirty="0"/>
              <a:t>: samota</a:t>
            </a:r>
          </a:p>
          <a:p>
            <a:r>
              <a:rPr lang="cs-CZ" sz="2800" dirty="0"/>
              <a:t>→ </a:t>
            </a:r>
            <a:r>
              <a:rPr lang="cs-CZ" sz="2800" b="1" dirty="0"/>
              <a:t>ekofeminizmus</a:t>
            </a:r>
          </a:p>
          <a:p>
            <a:endParaRPr lang="cs-CZ" sz="2800" dirty="0"/>
          </a:p>
          <a:p>
            <a:r>
              <a:rPr lang="cs-CZ" sz="2800" dirty="0"/>
              <a:t>Indické </a:t>
            </a:r>
            <a:r>
              <a:rPr lang="cs-CZ" sz="2800" dirty="0" err="1"/>
              <a:t>jogínstvo</a:t>
            </a:r>
            <a:r>
              <a:rPr lang="cs-CZ" sz="2800" dirty="0"/>
              <a:t>, </a:t>
            </a:r>
            <a:r>
              <a:rPr lang="cs-CZ" sz="2800" dirty="0" err="1"/>
              <a:t>vegetariánstvo</a:t>
            </a:r>
            <a:endParaRPr lang="cs-CZ" sz="2800" dirty="0"/>
          </a:p>
          <a:p>
            <a:r>
              <a:rPr lang="cs-CZ" sz="2800" dirty="0"/>
              <a:t>Morava, Žďárec u Tišnova</a:t>
            </a:r>
          </a:p>
          <a:p>
            <a:r>
              <a:rPr lang="cs-CZ" sz="2800" dirty="0"/>
              <a:t>Rodina Havlova v </a:t>
            </a:r>
            <a:r>
              <a:rPr lang="cs-CZ" sz="2800" dirty="0" err="1"/>
              <a:t>susedstve</a:t>
            </a:r>
            <a:endParaRPr lang="cs-CZ" sz="2800" dirty="0"/>
          </a:p>
          <a:p>
            <a:r>
              <a:rPr lang="cs-CZ" sz="2800" dirty="0" err="1"/>
              <a:t>Priateľstvo</a:t>
            </a:r>
            <a:r>
              <a:rPr lang="cs-CZ" sz="2800" dirty="0"/>
              <a:t> s </a:t>
            </a:r>
            <a:r>
              <a:rPr lang="cs-CZ" sz="2800" dirty="0" err="1"/>
              <a:t>Brezinou</a:t>
            </a:r>
            <a:endParaRPr lang="cs-CZ" sz="2800" dirty="0"/>
          </a:p>
          <a:p>
            <a:endParaRPr lang="cs-CZ" sz="2800" dirty="0"/>
          </a:p>
          <a:p>
            <a:endParaRPr lang="cs-CZ" sz="2800" dirty="0"/>
          </a:p>
          <a:p>
            <a:endParaRPr lang="cs-CZ" sz="28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B79C36E-2D93-47D1-9651-9CF1B40F52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705" t="43283" r="49245" b="8354"/>
          <a:stretch/>
        </p:blipFill>
        <p:spPr>
          <a:xfrm>
            <a:off x="5727700" y="2635250"/>
            <a:ext cx="4038600" cy="2743201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F95DDF3D-327B-4DAD-BFF0-D6C1A043EA45}"/>
              </a:ext>
            </a:extLst>
          </p:cNvPr>
          <p:cNvSpPr txBox="1"/>
          <p:nvPr/>
        </p:nvSpPr>
        <p:spPr>
          <a:xfrm>
            <a:off x="1917700" y="420983"/>
            <a:ext cx="624985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400" b="1" dirty="0"/>
              <a:t>Anna </a:t>
            </a:r>
            <a:r>
              <a:rPr lang="cs-CZ" sz="4400" b="1" dirty="0" err="1"/>
              <a:t>Pamrová</a:t>
            </a:r>
            <a:r>
              <a:rPr lang="cs-CZ" sz="4400" b="1" dirty="0"/>
              <a:t> (160-1945)</a:t>
            </a:r>
          </a:p>
        </p:txBody>
      </p:sp>
    </p:spTree>
    <p:extLst>
      <p:ext uri="{BB962C8B-B14F-4D97-AF65-F5344CB8AC3E}">
        <p14:creationId xmlns:p14="http://schemas.microsoft.com/office/powerpoint/2010/main" val="39078022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</TotalTime>
  <Words>3233</Words>
  <Application>Microsoft Office PowerPoint</Application>
  <PresentationFormat>Vlastní</PresentationFormat>
  <Paragraphs>476</Paragraphs>
  <Slides>62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62</vt:i4>
      </vt:variant>
    </vt:vector>
  </HeadingPairs>
  <TitlesOfParts>
    <vt:vector size="66" baseType="lpstr">
      <vt:lpstr>Arial</vt:lpstr>
      <vt:lpstr>Calibri</vt:lpstr>
      <vt:lpstr>Times New Roman</vt:lpstr>
      <vt:lpstr>Office Theme</vt:lpstr>
      <vt:lpstr>Feminizmus a ekofeminizmus v  etike</vt:lpstr>
      <vt:lpstr>Feministická etika</vt:lpstr>
      <vt:lpstr>Prvé východiská</vt:lpstr>
      <vt:lpstr>Začiatky feminizmu</vt:lpstr>
      <vt:lpstr>Hipparchia z Maroneia (350 – 280 BCE)</vt:lpstr>
      <vt:lpstr> Émilie Du Châtelet (1706-1749) (:du šateli)</vt:lpstr>
      <vt:lpstr>Harriet Taylor – Mill (1807-1858)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Fázy feminizmu (hlasy)</vt:lpstr>
      <vt:lpstr>Ženská tvár filozofie?</vt:lpstr>
      <vt:lpstr>Dejiny filozofie</vt:lpstr>
      <vt:lpstr>Človek, to sú dvaja</vt:lpstr>
      <vt:lpstr>Uplatňovanie ženskej perspektívy</vt:lpstr>
      <vt:lpstr>Existuje jednotná feministická filozofia?</vt:lpstr>
      <vt:lpstr>Liberálny (humanistický) prúd</vt:lpstr>
      <vt:lpstr>Marxistický prúd</vt:lpstr>
      <vt:lpstr>Prezentace aplikace PowerPoint</vt:lpstr>
      <vt:lpstr>Radikálny prúd</vt:lpstr>
      <vt:lpstr>Postmoderna a feminizmus</vt:lpstr>
      <vt:lpstr>Sociálne utváranie rodu</vt:lpstr>
      <vt:lpstr>Rozdielne hodnoty v oblasti morálky</vt:lpstr>
      <vt:lpstr>Proti esencializmu feminizmu (tretia vlna)</vt:lpstr>
      <vt:lpstr>Feministická kritika tradičného "rozumu"</vt:lpstr>
      <vt:lpstr>Návrhy feminizmu v epistemológii</vt:lpstr>
      <vt:lpstr>Disidentky vo vede</vt:lpstr>
      <vt:lpstr>Návrhy pre jazyk</vt:lpstr>
      <vt:lpstr>Ekofeminizmus</vt:lpstr>
      <vt:lpstr>Ekofeministický (EF) diskurz</vt:lpstr>
      <vt:lpstr>Minimalistická charakteristika EF  alternatívy</vt:lpstr>
      <vt:lpstr>Riešenie ekologických problémov</vt:lpstr>
      <vt:lpstr>Prezentace aplikace PowerPoint</vt:lpstr>
      <vt:lpstr>K. Warren: 5 znakov  patriarchálneho konceptuálneho rámca</vt:lpstr>
      <vt:lpstr>2. myslenie "buď – alebo" organizuje realitu do striktne opozičných párov</vt:lpstr>
      <vt:lpstr>Snahy ekofeminizmu</vt:lpstr>
      <vt:lpstr>Spoločná východisková platforma  ekofeminizmov</vt:lpstr>
      <vt:lpstr>Ekofeminizmy</vt:lpstr>
      <vt:lpstr>Sensitivita EF na inakosť (identity)</vt:lpstr>
      <vt:lpstr>Otvorené dvere k východným  učeniam</vt:lpstr>
      <vt:lpstr>Radikálny ekofeminizmus</vt:lpstr>
      <vt:lpstr>EF podľa Charlene Spretnak</vt:lpstr>
      <vt:lpstr>Prezentace aplikace PowerPoint</vt:lpstr>
      <vt:lpstr>Kritika radikálneho ekofeminizmu</vt:lpstr>
      <vt:lpstr>Kultúrny ekofeminizmus</vt:lpstr>
      <vt:lpstr>Sociálny ekofeminizmus</vt:lpstr>
      <vt:lpstr>Etika starostlivosti</vt:lpstr>
      <vt:lpstr>Kritika feminizmu a ekofeminizmu</vt:lpstr>
      <vt:lpstr>Zhrnutie ekofeminizmu</vt:lpstr>
      <vt:lpstr>Zhrnutie</vt:lpstr>
      <vt:lpstr>Zdroje (voľne prístupné a stručné)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Feminizmus a ekofeminizmus v  etike</dc:title>
  <dc:creator>Lesňák</dc:creator>
  <cp:lastModifiedBy>Slavomír Lesňák</cp:lastModifiedBy>
  <cp:revision>1</cp:revision>
  <dcterms:created xsi:type="dcterms:W3CDTF">2022-04-20T07:24:41Z</dcterms:created>
  <dcterms:modified xsi:type="dcterms:W3CDTF">2024-03-08T11:47:09Z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2014-05-05T00:00:00Z</vt:filetime>
  </property>
  <property fmtid="{D5CDD505-2E9C-101B-9397-08002B2CF9AE}" pid="3" name="Creator">
    <vt:lpwstr>Impress</vt:lpwstr>
  </property>
  <property fmtid="{D5CDD505-2E9C-101B-9397-08002B2CF9AE}" pid="4" name="LastSaved">
    <vt:filetime>2014-05-05T00:00:00Z</vt:filetime>
  </property>
</Properties>
</file>