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7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B10452-2D27-47E2-9F1F-2F15F4F1EF05}" type="datetimeFigureOut">
              <a:rPr lang="cs-CZ" smtClean="0"/>
              <a:pPr/>
              <a:t>16.5.2015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76CFAA4-1B2C-48C9-8070-AAF526A1FC5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08520" y="1916832"/>
            <a:ext cx="5076056" cy="1872208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/>
              <a:t>DÍTĚ S VÝUKOVÝMI POTÍŽEMI</a:t>
            </a:r>
            <a:endParaRPr lang="cs-CZ" sz="4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581128"/>
            <a:ext cx="3279676" cy="207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8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78092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4200" dirty="0" smtClean="0"/>
              <a:t>Děkuji za pozornost.</a:t>
            </a:r>
            <a:endParaRPr lang="cs-CZ" sz="4200" dirty="0"/>
          </a:p>
        </p:txBody>
      </p:sp>
    </p:spTree>
    <p:extLst>
      <p:ext uri="{BB962C8B-B14F-4D97-AF65-F5344CB8AC3E}">
        <p14:creationId xmlns:p14="http://schemas.microsoft.com/office/powerpoint/2010/main" val="90721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Co jsou SPU?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různorodá skupina poruch projevující se zřetelnými obtížemi při nabývání a užívání základních dovedností</a:t>
            </a:r>
          </a:p>
          <a:p>
            <a:endParaRPr lang="cs-CZ" sz="1100" dirty="0" smtClean="0"/>
          </a:p>
          <a:p>
            <a:r>
              <a:rPr lang="cs-CZ" sz="2800" dirty="0" smtClean="0"/>
              <a:t>možnost výskytu souběžně s jinými formami postižení</a:t>
            </a:r>
          </a:p>
          <a:p>
            <a:endParaRPr lang="cs-CZ" sz="1000" dirty="0" smtClean="0"/>
          </a:p>
          <a:p>
            <a:r>
              <a:rPr lang="cs-CZ" sz="2800" dirty="0" smtClean="0"/>
              <a:t>dysfunkce CNS</a:t>
            </a:r>
          </a:p>
          <a:p>
            <a:endParaRPr lang="cs-CZ" sz="1000" dirty="0" smtClean="0"/>
          </a:p>
          <a:p>
            <a:r>
              <a:rPr lang="cs-CZ" sz="2800" dirty="0" smtClean="0"/>
              <a:t>osoba s SPU = žák (student) se SPECIÁLNÍMI VZDĚLÁVACÍMI POTŘEBAMI</a:t>
            </a:r>
          </a:p>
          <a:p>
            <a:endParaRPr lang="cs-CZ" sz="1000" dirty="0" smtClean="0"/>
          </a:p>
          <a:p>
            <a:r>
              <a:rPr lang="cs-CZ" sz="2800" dirty="0" smtClean="0"/>
              <a:t>vysoké procento dětské populace (2-4%)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20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DYSLEXIE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38450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 smtClean="0"/>
              <a:t>= specifická porucha čtení</a:t>
            </a:r>
          </a:p>
          <a:p>
            <a:pPr marL="0" indent="0">
              <a:buNone/>
            </a:pPr>
            <a:endParaRPr lang="cs-CZ" sz="1000" dirty="0" smtClean="0"/>
          </a:p>
          <a:p>
            <a:r>
              <a:rPr lang="cs-CZ" sz="2800" dirty="0" smtClean="0"/>
              <a:t>postihuje rychlost čtení, správnost a porozumění čtenému textu</a:t>
            </a:r>
          </a:p>
          <a:p>
            <a:endParaRPr lang="cs-CZ" sz="1000" dirty="0" smtClean="0"/>
          </a:p>
          <a:p>
            <a:r>
              <a:rPr lang="cs-CZ" sz="2800" dirty="0" smtClean="0"/>
              <a:t>komolení, domýšlení a zaměňování slov</a:t>
            </a:r>
          </a:p>
          <a:p>
            <a:endParaRPr lang="cs-CZ" sz="1000" dirty="0"/>
          </a:p>
          <a:p>
            <a:r>
              <a:rPr lang="cs-CZ" sz="2800" dirty="0" smtClean="0"/>
              <a:t>zaměňování písmenek (B za D, A za E)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204864"/>
            <a:ext cx="3187452" cy="237626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74998" y="5301208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525" indent="-263525">
              <a:buFont typeface="Arial" pitchFamily="34" charset="0"/>
              <a:buChar char="•"/>
            </a:pPr>
            <a:r>
              <a:rPr lang="cs-CZ" sz="2800" i="1" u="sng" dirty="0">
                <a:solidFill>
                  <a:schemeClr val="tx2"/>
                </a:solidFill>
              </a:rPr>
              <a:t>metody reedukace</a:t>
            </a:r>
            <a:r>
              <a:rPr lang="cs-CZ" sz="2800" dirty="0">
                <a:solidFill>
                  <a:schemeClr val="tx2"/>
                </a:solidFill>
              </a:rPr>
              <a:t>: čtení s okénkem, dublované čtení, </a:t>
            </a:r>
            <a:r>
              <a:rPr lang="cs-CZ" sz="2800" dirty="0" err="1" smtClean="0">
                <a:solidFill>
                  <a:schemeClr val="tx2"/>
                </a:solidFill>
              </a:rPr>
              <a:t>Fernaldové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40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DYSGRAFIE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06011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smtClean="0"/>
              <a:t>= specifická porucha grafického </a:t>
            </a:r>
          </a:p>
          <a:p>
            <a:pPr marL="0" indent="0">
              <a:buNone/>
            </a:pPr>
            <a:r>
              <a:rPr lang="cs-CZ" sz="2800" dirty="0" smtClean="0"/>
              <a:t>projevu</a:t>
            </a:r>
          </a:p>
          <a:p>
            <a:endParaRPr lang="cs-CZ" sz="1000" dirty="0" smtClean="0"/>
          </a:p>
          <a:p>
            <a:r>
              <a:rPr lang="cs-CZ" sz="2800" dirty="0" smtClean="0"/>
              <a:t>postihuje úpravu písemného projevu, osvojování jednotlivých písmen</a:t>
            </a:r>
          </a:p>
          <a:p>
            <a:endParaRPr lang="cs-CZ" sz="1000" dirty="0"/>
          </a:p>
          <a:p>
            <a:r>
              <a:rPr lang="cs-CZ" sz="2800" dirty="0" smtClean="0"/>
              <a:t>obtíže s vybavením si tvaru písmene, znázornění ho</a:t>
            </a:r>
          </a:p>
          <a:p>
            <a:endParaRPr lang="cs-CZ" sz="1000" dirty="0"/>
          </a:p>
          <a:p>
            <a:r>
              <a:rPr lang="cs-CZ" sz="2800" dirty="0" smtClean="0"/>
              <a:t>rychlá únava, bolest ruky, neúhledné a neplynulé psaní </a:t>
            </a:r>
          </a:p>
          <a:p>
            <a:endParaRPr lang="cs-CZ" sz="1000" dirty="0"/>
          </a:p>
          <a:p>
            <a:r>
              <a:rPr lang="cs-CZ" sz="2800" i="1" u="sng" dirty="0" smtClean="0"/>
              <a:t>reedukace</a:t>
            </a:r>
            <a:r>
              <a:rPr lang="cs-CZ" sz="2800" dirty="0" smtClean="0"/>
              <a:t>: držení psacího náčiní, uvolňovací cviky</a:t>
            </a:r>
            <a:endParaRPr lang="cs-CZ" sz="2800" dirty="0"/>
          </a:p>
          <a:p>
            <a:endParaRPr lang="cs-CZ" sz="28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3" y="548680"/>
            <a:ext cx="3355107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3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DYSORTOGRAFIE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dirty="0" smtClean="0"/>
              <a:t>= specifická porucha pravopisu</a:t>
            </a:r>
          </a:p>
          <a:p>
            <a:endParaRPr lang="cs-CZ" sz="1000" dirty="0"/>
          </a:p>
          <a:p>
            <a:r>
              <a:rPr lang="cs-CZ" sz="2800" dirty="0" smtClean="0"/>
              <a:t>spojení s dyslexií</a:t>
            </a:r>
          </a:p>
          <a:p>
            <a:endParaRPr lang="cs-CZ" sz="1000" dirty="0"/>
          </a:p>
          <a:p>
            <a:r>
              <a:rPr lang="cs-CZ" sz="2800" dirty="0" smtClean="0"/>
              <a:t>týká se tzv. specifických dysortografických jevů </a:t>
            </a:r>
          </a:p>
          <a:p>
            <a:endParaRPr lang="cs-CZ" sz="1000" dirty="0"/>
          </a:p>
          <a:p>
            <a:r>
              <a:rPr lang="cs-CZ" sz="2800" dirty="0" smtClean="0"/>
              <a:t>potíže se psaním čárek a háčků, tvrdého a měkkého I</a:t>
            </a:r>
          </a:p>
          <a:p>
            <a:endParaRPr lang="cs-CZ" sz="1000" dirty="0"/>
          </a:p>
          <a:p>
            <a:r>
              <a:rPr lang="cs-CZ" sz="2800" dirty="0" smtClean="0"/>
              <a:t>potíže s aplikací praktické části pravopisu</a:t>
            </a:r>
          </a:p>
          <a:p>
            <a:endParaRPr lang="cs-CZ" sz="1000" dirty="0"/>
          </a:p>
          <a:p>
            <a:r>
              <a:rPr lang="cs-CZ" sz="2800" dirty="0" smtClean="0"/>
              <a:t>př. „</a:t>
            </a:r>
            <a:r>
              <a:rPr lang="cs-CZ" sz="2800" dirty="0" err="1" smtClean="0"/>
              <a:t>výkend</a:t>
            </a:r>
            <a:r>
              <a:rPr lang="cs-CZ" sz="2800" dirty="0" smtClean="0"/>
              <a:t>“ – odůvodnění: předpona vy-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41179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694712" cy="6456887"/>
          </a:xfrm>
        </p:spPr>
      </p:pic>
    </p:spTree>
    <p:extLst>
      <p:ext uri="{BB962C8B-B14F-4D97-AF65-F5344CB8AC3E}">
        <p14:creationId xmlns:p14="http://schemas.microsoft.com/office/powerpoint/2010/main" val="59247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40966"/>
          </a:xfrm>
        </p:spPr>
        <p:txBody>
          <a:bodyPr>
            <a:normAutofit/>
          </a:bodyPr>
          <a:lstStyle/>
          <a:p>
            <a:r>
              <a:rPr lang="cs-CZ" sz="4000" dirty="0" smtClean="0"/>
              <a:t>DYSKALKULIE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 smtClean="0"/>
              <a:t>= specifická porucha matematických schopností</a:t>
            </a:r>
          </a:p>
          <a:p>
            <a:endParaRPr lang="cs-CZ" sz="1100" dirty="0"/>
          </a:p>
          <a:p>
            <a:r>
              <a:rPr lang="cs-CZ" sz="2800" dirty="0" smtClean="0"/>
              <a:t>postihuje operace s čísly, matematické představy, prostorové představy při práci s čísly i při geometrii</a:t>
            </a:r>
          </a:p>
          <a:p>
            <a:endParaRPr lang="cs-CZ" sz="1100" dirty="0"/>
          </a:p>
          <a:p>
            <a:r>
              <a:rPr lang="cs-CZ" sz="2800" dirty="0" smtClean="0"/>
              <a:t>obtíže při pochopení nejzákladnějších matematických jevů</a:t>
            </a:r>
          </a:p>
          <a:p>
            <a:endParaRPr lang="cs-CZ" sz="1100" dirty="0"/>
          </a:p>
          <a:p>
            <a:r>
              <a:rPr lang="cs-CZ" sz="2800" dirty="0" smtClean="0"/>
              <a:t>typy:</a:t>
            </a:r>
          </a:p>
          <a:p>
            <a:pPr lvl="2"/>
            <a:r>
              <a:rPr lang="cs-CZ" dirty="0" err="1" smtClean="0"/>
              <a:t>praktognostická</a:t>
            </a:r>
            <a:endParaRPr lang="cs-CZ" dirty="0" smtClean="0"/>
          </a:p>
          <a:p>
            <a:pPr lvl="2"/>
            <a:r>
              <a:rPr lang="cs-CZ" dirty="0" smtClean="0"/>
              <a:t>verbální</a:t>
            </a:r>
          </a:p>
          <a:p>
            <a:pPr lvl="2"/>
            <a:r>
              <a:rPr lang="cs-CZ" dirty="0" err="1" smtClean="0"/>
              <a:t>lexická</a:t>
            </a:r>
            <a:endParaRPr lang="cs-CZ" dirty="0" smtClean="0"/>
          </a:p>
          <a:p>
            <a:pPr lvl="2"/>
            <a:r>
              <a:rPr lang="cs-CZ" dirty="0" smtClean="0"/>
              <a:t>grafická</a:t>
            </a:r>
          </a:p>
          <a:p>
            <a:pPr lvl="2"/>
            <a:r>
              <a:rPr lang="cs-CZ" dirty="0" smtClean="0"/>
              <a:t>operační</a:t>
            </a:r>
          </a:p>
          <a:p>
            <a:pPr lvl="2"/>
            <a:r>
              <a:rPr lang="cs-CZ" dirty="0" err="1" smtClean="0"/>
              <a:t>ideognostická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573016"/>
            <a:ext cx="2698626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5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6895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OSTATNÍ DYS-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err="1" smtClean="0"/>
              <a:t>Dyspinxie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= specifická porucha kreslení</a:t>
            </a:r>
          </a:p>
          <a:p>
            <a:r>
              <a:rPr lang="cs-CZ" dirty="0" smtClean="0"/>
              <a:t>nízká úroveň kresby</a:t>
            </a:r>
          </a:p>
          <a:p>
            <a:r>
              <a:rPr lang="cs-CZ" dirty="0" smtClean="0"/>
              <a:t>neobratné zacházení s tužkou, neschopnost přenést představu z 3D na 2D</a:t>
            </a:r>
          </a:p>
          <a:p>
            <a:endParaRPr lang="cs-CZ" sz="1000" dirty="0"/>
          </a:p>
          <a:p>
            <a:pPr marL="0" indent="0">
              <a:buNone/>
            </a:pPr>
            <a:r>
              <a:rPr lang="cs-CZ" b="1" dirty="0" err="1" smtClean="0"/>
              <a:t>Dysmúzie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= specifická porucha hudební schopnosti</a:t>
            </a:r>
          </a:p>
          <a:p>
            <a:r>
              <a:rPr lang="cs-CZ" dirty="0" smtClean="0"/>
              <a:t>neschopnost zapamatovat si, vybavit si, reprodukovat melodii a rytmus</a:t>
            </a:r>
          </a:p>
          <a:p>
            <a:endParaRPr lang="cs-CZ" sz="1000" dirty="0"/>
          </a:p>
          <a:p>
            <a:pPr marL="0" indent="0">
              <a:buNone/>
            </a:pPr>
            <a:r>
              <a:rPr lang="cs-CZ" b="1" dirty="0" smtClean="0"/>
              <a:t>Dyspraxie</a:t>
            </a:r>
          </a:p>
          <a:p>
            <a:pPr marL="0" indent="0">
              <a:buNone/>
            </a:pPr>
            <a:r>
              <a:rPr lang="cs-CZ" dirty="0" smtClean="0"/>
              <a:t>= specifická porucha obratnosti</a:t>
            </a:r>
          </a:p>
          <a:p>
            <a:r>
              <a:rPr lang="cs-CZ" dirty="0" smtClean="0"/>
              <a:t>obtíže naučit se jíst lžičkou,  zapínat si knoflíky, jezdit na kole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04664"/>
            <a:ext cx="283197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07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ZELINKOVÁ, Olga. </a:t>
            </a:r>
            <a:r>
              <a:rPr lang="cs-CZ" i="1" dirty="0" smtClean="0"/>
              <a:t>Poruchy učení</a:t>
            </a:r>
            <a:r>
              <a:rPr lang="cs-CZ" dirty="0" smtClean="0"/>
              <a:t>. Praha: Portál, 2000.</a:t>
            </a:r>
          </a:p>
          <a:p>
            <a:r>
              <a:rPr lang="cs-CZ" dirty="0" smtClean="0"/>
              <a:t>TESÁRKOVÁ, Erika. Specifické poruchy učení – integrace žáků. Bakalářská práce. Zlín: UTB, 2010.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581835"/>
      </p:ext>
    </p:extLst>
  </p:cSld>
  <p:clrMapOvr>
    <a:masterClrMapping/>
  </p:clrMapOvr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230</TotalTime>
  <Words>308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Došky</vt:lpstr>
      <vt:lpstr>DÍTĚ S VÝUKOVÝMI POTÍŽEMI</vt:lpstr>
      <vt:lpstr>Co jsou SPU?</vt:lpstr>
      <vt:lpstr>DYSLEXIE</vt:lpstr>
      <vt:lpstr>DYSGRAFIE</vt:lpstr>
      <vt:lpstr>DYSORTOGRAFIE</vt:lpstr>
      <vt:lpstr>Prezentace aplikace PowerPoint</vt:lpstr>
      <vt:lpstr>DYSKALKULIE</vt:lpstr>
      <vt:lpstr>OSTATNÍ DYS-</vt:lpstr>
      <vt:lpstr>Použité zdroje:</vt:lpstr>
      <vt:lpstr>Děkuji za pozornost.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S VÝUKOVÝMI POTÍŽEMI</dc:title>
  <dc:creator>Miloš</dc:creator>
  <cp:lastModifiedBy>Stava</cp:lastModifiedBy>
  <cp:revision>17</cp:revision>
  <dcterms:created xsi:type="dcterms:W3CDTF">2013-04-15T21:17:34Z</dcterms:created>
  <dcterms:modified xsi:type="dcterms:W3CDTF">2015-05-16T06:29:46Z</dcterms:modified>
</cp:coreProperties>
</file>