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7" r:id="rId3"/>
    <p:sldId id="283" r:id="rId4"/>
    <p:sldId id="263" r:id="rId5"/>
    <p:sldId id="258" r:id="rId6"/>
    <p:sldId id="260" r:id="rId7"/>
    <p:sldId id="262" r:id="rId8"/>
    <p:sldId id="261" r:id="rId9"/>
    <p:sldId id="284" r:id="rId10"/>
    <p:sldId id="269" r:id="rId11"/>
    <p:sldId id="264" r:id="rId12"/>
    <p:sldId id="289" r:id="rId13"/>
    <p:sldId id="286" r:id="rId14"/>
    <p:sldId id="290" r:id="rId15"/>
    <p:sldId id="287" r:id="rId16"/>
    <p:sldId id="288" r:id="rId17"/>
    <p:sldId id="294" r:id="rId18"/>
    <p:sldId id="293" r:id="rId19"/>
    <p:sldId id="270" r:id="rId20"/>
    <p:sldId id="271" r:id="rId21"/>
    <p:sldId id="281" r:id="rId22"/>
    <p:sldId id="282" r:id="rId23"/>
    <p:sldId id="291" r:id="rId24"/>
    <p:sldId id="292" r:id="rId25"/>
    <p:sldId id="273" r:id="rId26"/>
    <p:sldId id="268" r:id="rId27"/>
    <p:sldId id="267" r:id="rId28"/>
    <p:sldId id="266" r:id="rId29"/>
    <p:sldId id="265" r:id="rId30"/>
    <p:sldId id="28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3504F1-ADE3-4BA2-8CA1-F6262286CF38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48CEA2-445C-4124-B1EE-1B3BAC3EF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9714B042-F8C6-4575-B360-EB7F6A5942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8805CF02-F3D7-447E-A5E6-068E090B9E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E1183141-B563-49F9-B595-DB654077C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E96956AC-F744-409D-85AE-EAD69DF87818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5B5E-AC85-4913-B574-B01C968B32F8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E710-0F4C-4EC5-B6A8-6FE7118FE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16F1-A68E-450B-BD7B-E8E120A49D26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1FDB-C4CF-456C-8FEF-04812FEEC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B9B4-A51C-462B-8303-40A83C092A63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BAA5-F5B8-433E-A6F1-43A18EAE1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17540-BA19-423B-ACF6-262DF246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A893-1365-453F-A3E7-E03948396351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670E9-C480-4DE7-A6A9-6D0241A8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236DB-34EE-4E6F-BC30-2A26B05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A06C0-A925-4C8C-8896-CB382B569C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2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25CAB-0F9E-4723-AE36-49FD1600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8190-91C9-40FF-B8E7-86AE3E98FE5F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86AA98-338C-45EA-A1AC-03CED93A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AE2B6A-ECC2-4AE1-9AD3-52AF52B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E75F0-B4B0-43D5-A359-D1E0FBE1E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6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1E0BD-36FC-4E80-9B10-250E2679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7251-AEE9-4AE0-B1D5-3D2B1C424DE8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C1697-55BF-4BBF-AE5A-AAC8279C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25C9B-3C4B-4495-A63E-148AB6E5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CA82C-A8D9-4F1B-8051-328953CBC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6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E793594-9D43-4A16-8A1E-6C88D09F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E8DA-E54F-4518-A7EB-0A017CF4358A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D21138-EF63-430F-ADF4-EDEFF197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A26369A-5053-4782-9432-5C2487D4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D5739-9FC0-443D-A57B-19F2019A8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13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EA714E3-DBE8-4CE8-93FA-5AEA6F95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8EE1-C320-4654-9C6A-6CD6F4841F52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03AF31B-E0AC-485C-AB35-776FBE8E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79DC670-D493-4083-AAFA-7D7EA6F6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6990D-1E18-46BA-9F02-FF890F122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3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01D303E-271B-4C69-A6F9-B31BC9C4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5FDF-07C3-4A41-8672-3F349DDE504F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5CCF44E-ACBD-47EE-8884-4B72115F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9B1E0AE-3B33-47A7-A734-5D370C56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5B820-FF99-4DEA-B419-0F8BB95999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66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89BF3B8-43F5-4973-B5C4-E2E04FE3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9369-446F-4C3D-A6FE-B3588126786A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BB27D37-56D5-4487-8145-C8E002C6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E1C5F8B-F76F-447E-856A-BA1C9C1B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62CE5-A842-4B0F-80ED-074CF76D64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088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4CBF2FF-E3EB-40A2-8809-5C3BEFBB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BADA-5B4F-412A-81C1-A1CF956DE7C1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F428F18-998D-4CCD-BDFB-9EB35404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405478-CBA5-491E-A584-E32318C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41EA1-E0AD-4245-97B4-60002660A4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05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4309-86B0-4D36-8DAF-3659A0577E34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38A9-AF91-4859-A152-808F3479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F87B3ED-2CE5-447D-A0A7-C9147A3E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0096-6471-4B75-86AB-660F3DCEFF18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788FE31-8DFB-46CE-BDAE-0AB35094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231A337-3CBC-47F5-8A86-EF2D6E95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76EBC-3AB2-4938-B186-C9D8EF8D40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82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0C93A-7C9E-4F6A-85BD-A930DB21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DE06-ADF6-46FB-B92E-288390304643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3B09F5-735D-476B-A457-71C17DCF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289829-A3C2-408D-BED2-0206E2CF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14525-47EE-4849-A3D1-987B7EA25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757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98735-FB6A-4150-80C4-BEDBECC4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2654-E5EA-4C26-8478-F1F3818D2437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9D69D-5675-4200-BFD8-F3F22CE4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28FF8-8862-4B4B-8402-46CFDF41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66ED-2DEA-4B43-B720-279F82CAD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7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8515-4248-45A0-8AF5-6884ED406139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C95A-91AB-4629-A660-7938EEAC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6682-F31F-438D-A8A6-40F5455F17BA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3236-F60A-494E-8728-DB1E38384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C31-C0F1-4B44-BB9D-443925A6D0A3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3A0D-E0B2-42AC-B70B-4D6933A6B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F73A-1B80-4B0A-B5EC-6961EB89B680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5342-5517-4C82-B9A1-786FC3619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2DE88-7DD7-4025-9A27-FFCD4409E49F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D628-4AEC-4F82-927E-B14BC34E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8133-FB9F-4789-91F8-10E839D911AD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847F-8139-443D-A63E-1C1425718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07B6-C26D-4B8C-8796-C15D9C3C8A96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B589-6DFC-4F37-BF4B-29A00DA9E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36D86-AEAD-499C-8A00-43A6C90B0E33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AFD770-879C-42D1-A1D1-B03122FD8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A8F41BA-C1EA-40F3-991B-24FE418FD0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C5F65928-E287-422C-AA0A-26E954FB0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E099-789C-415E-9F14-EA192AC7A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6DC4A0-3145-4FE9-832A-FEEFBA273824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7CD269-882C-4633-A150-C985D24B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A92ADF-DE91-456E-91E8-7757CE748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CC68233-633D-4FD9-B311-6E19354365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40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428750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Какую литературу можно считать современной?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90341"/>
            <a:ext cx="2088232" cy="26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Группа 11"/>
          <p:cNvGrpSpPr>
            <a:grpSpLocks/>
          </p:cNvGrpSpPr>
          <p:nvPr/>
        </p:nvGrpSpPr>
        <p:grpSpPr bwMode="auto">
          <a:xfrm>
            <a:off x="611560" y="3284984"/>
            <a:ext cx="4435847" cy="2854077"/>
            <a:chOff x="1321021" y="1822195"/>
            <a:chExt cx="4287379" cy="3357586"/>
          </a:xfrm>
        </p:grpSpPr>
        <p:pic>
          <p:nvPicPr>
            <p:cNvPr id="307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4350" t="1758" r="1370" b="1933"/>
            <a:stretch>
              <a:fillRect/>
            </a:stretch>
          </p:blipFill>
          <p:spPr bwMode="auto">
            <a:xfrm rot="5400000">
              <a:off x="1785918" y="1357298"/>
              <a:ext cx="3357586" cy="428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Box 4"/>
            <p:cNvSpPr txBox="1">
              <a:spLocks noChangeArrowheads="1"/>
            </p:cNvSpPr>
            <p:nvPr/>
          </p:nvSpPr>
          <p:spPr bwMode="auto">
            <a:xfrm>
              <a:off x="1428728" y="1928802"/>
              <a:ext cx="3929090" cy="27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ru-RU" sz="2000" dirty="0"/>
                <a:t> </a:t>
              </a:r>
              <a:r>
                <a:rPr lang="ru-RU" sz="2400" dirty="0">
                  <a:latin typeface="Monotype Corsiva" pitchFamily="66" charset="0"/>
                </a:rPr>
                <a:t>«Русская культура совершила </a:t>
              </a:r>
              <a:endParaRPr lang="en-US" sz="2400" dirty="0">
                <a:latin typeface="Monotype Corsiva" pitchFamily="66" charset="0"/>
              </a:endParaRPr>
            </a:p>
            <a:p>
              <a:pPr algn="ctr">
                <a:buFont typeface="Arial" charset="0"/>
                <a:buNone/>
              </a:pPr>
              <a:r>
                <a:rPr lang="ru-RU" sz="2400" dirty="0">
                  <a:latin typeface="Monotype Corsiva" pitchFamily="66" charset="0"/>
                </a:rPr>
                <a:t>прорыв в современность, и русскому писателю не осталось ничего другого, как стать современным»</a:t>
              </a:r>
              <a:endParaRPr lang="en-US" sz="2400" dirty="0">
                <a:latin typeface="Monotype Corsiva" pitchFamily="66" charset="0"/>
              </a:endParaRPr>
            </a:p>
            <a:p>
              <a:pPr algn="ctr">
                <a:buFont typeface="Arial" charset="0"/>
                <a:buNone/>
              </a:pPr>
              <a:r>
                <a:rPr lang="en-US" sz="2400" dirty="0">
                  <a:latin typeface="Monotype Corsiva" pitchFamily="66" charset="0"/>
                </a:rPr>
                <a:t>                           </a:t>
              </a:r>
              <a:r>
                <a:rPr lang="ru-RU" sz="2400" dirty="0">
                  <a:latin typeface="Monotype Corsiva" pitchFamily="66" charset="0"/>
                </a:rPr>
                <a:t>Петр </a:t>
              </a:r>
              <a:r>
                <a:rPr lang="ru-RU" sz="2400" dirty="0" err="1">
                  <a:latin typeface="Monotype Corsiva" pitchFamily="66" charset="0"/>
                </a:rPr>
                <a:t>Вайль</a:t>
              </a:r>
              <a:endParaRPr lang="ru-RU" sz="2400" dirty="0">
                <a:latin typeface="Monotype Corsiva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18864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Общая характеристика современного литературного процесса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C0E06-9F45-4979-AEB8-292C1281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39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Неоклассическая проза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5CE23-C118-4F19-BC65-2A13415F6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0772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accent1"/>
                </a:solidFill>
                <a:latin typeface="Century Schoolbook" panose="02040604050505020304" pitchFamily="18" charset="0"/>
              </a:rPr>
              <a:t>обращается к социальным и этическим проблемам жизни, исходя из реалистической традиции;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accent1"/>
                </a:solidFill>
                <a:latin typeface="Century Schoolbook" panose="02040604050505020304" pitchFamily="18" charset="0"/>
              </a:rPr>
              <a:t>наследует «учительскую» и «проповедническую» направленность русской классической литературы;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accent1"/>
                </a:solidFill>
                <a:latin typeface="Century Schoolbook" panose="02040604050505020304" pitchFamily="18" charset="0"/>
              </a:rPr>
              <a:t>жизнь социума является главным содержанием произведений;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accent1"/>
                </a:solidFill>
                <a:latin typeface="Century Schoolbook" panose="02040604050505020304" pitchFamily="18" charset="0"/>
              </a:rPr>
              <a:t>автор и герой находятся в состоянии диалога.</a:t>
            </a:r>
          </a:p>
          <a:p>
            <a:pPr eaLnBrk="1" hangingPunct="1"/>
            <a:endParaRPr lang="ru-RU" altLang="ru-RU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A6FA810-C844-43C7-8E94-01042EE9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 err="1"/>
              <a:t>В.Распутин</a:t>
            </a:r>
            <a:br>
              <a:rPr lang="ru-RU" dirty="0"/>
            </a:br>
            <a:r>
              <a:rPr lang="en-US" dirty="0"/>
              <a:t>https://www.youtube.com/watch?v=C7m7su1ra9M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16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5A039-9E05-42A6-8D86-6AE56305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Условно-метафорическая проза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1B303-7077-4185-AD69-CF7ED7D4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001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Ф. Искандер «Кролики и удавы»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Пелевин «Жизнь насекомых», «Омон Ра»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Д. Быков «Оправдание»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Т. Толстая «Кысь»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Маканин «Лаз»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Рыбаков «Гравилет «Цесаревич»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Л. Петрушевская «Новые Робинзоны»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А. Кабаков «Невозвращенец»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С. Лукьяненко «Спектр»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0A03-B61B-4BE2-9119-97E05592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r>
              <a:rPr lang="ru-RU" dirty="0" err="1"/>
              <a:t>Т.Толстая</a:t>
            </a:r>
            <a:r>
              <a:rPr lang="ru-RU" dirty="0"/>
              <a:t> «</a:t>
            </a:r>
            <a:r>
              <a:rPr lang="ru-RU" dirty="0" err="1"/>
              <a:t>Кысь</a:t>
            </a:r>
            <a:r>
              <a:rPr lang="ru-RU" dirty="0"/>
              <a:t>»</a:t>
            </a:r>
            <a:br>
              <a:rPr lang="ru-RU" dirty="0"/>
            </a:br>
            <a:r>
              <a:rPr lang="en-US" dirty="0"/>
              <a:t>https://www.youtube.com/watch?v=gBXdTL2hthc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31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8721C-E715-4BE7-9350-053765B5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«Другая проза»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5720E-2CDF-4EA8-807D-EC892E4B3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534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Черты оппозиционности официозу, отказ от наследования сложившихся стереотипов;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Изображение мира социально «сдвинутых» характеров и обстоятельств;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Идеал либо подразумевается, либо маячит;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Авторская позиция замаскирована;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Не создает фантастический мир, а открывает фантастическое в окружающем, реальном;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Отказ от морализаторства;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Порывает с традицией диалога автор-читатель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Царит случайность;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Изображает разрушенный мир, быт, изломанную историю, раздерганную культуру;</a:t>
            </a: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algn="ctr" eaLnBrk="1" hangingPunct="1"/>
            <a:r>
              <a:rPr lang="ru-RU" altLang="ru-RU" i="1">
                <a:solidFill>
                  <a:schemeClr val="accent1"/>
                </a:solidFill>
                <a:latin typeface="Century Schoolbook" panose="02040604050505020304" pitchFamily="18" charset="0"/>
              </a:rPr>
              <a:t>Литература постэкзистенциальная</a:t>
            </a:r>
          </a:p>
          <a:p>
            <a:pPr algn="ctr"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В. Ерофеев, В. Пьецух, Т. Толстая, Л. Петрушевская, Л. Габышев …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C9AA120C-99B3-4B5C-A727-9BFF973EA8F3}"/>
              </a:ext>
            </a:extLst>
          </p:cNvPr>
          <p:cNvSpPr/>
          <p:nvPr/>
        </p:nvSpPr>
        <p:spPr>
          <a:xfrm>
            <a:off x="4572000" y="4267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FA28-EBF9-47F1-9924-917EFB79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Постмодернизм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D6FC8-1C8E-4DB4-BDBF-6113275E2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800" i="1">
                <a:solidFill>
                  <a:schemeClr val="accent1"/>
                </a:solidFill>
                <a:latin typeface="Century Schoolbook" panose="02040604050505020304" pitchFamily="18" charset="0"/>
              </a:rPr>
              <a:t>«… у любой эпохи есть собственный постмодернизм…»</a:t>
            </a:r>
          </a:p>
          <a:p>
            <a:pPr algn="r" eaLnBrk="1" hangingPunct="1"/>
            <a:r>
              <a:rPr lang="ru-RU" altLang="ru-RU" sz="2800" i="1">
                <a:solidFill>
                  <a:schemeClr val="accent1"/>
                </a:solidFill>
                <a:latin typeface="Century Schoolbook" panose="02040604050505020304" pitchFamily="18" charset="0"/>
              </a:rPr>
              <a:t> </a:t>
            </a:r>
            <a:r>
              <a:rPr lang="ru-RU" altLang="ru-RU" sz="2000">
                <a:solidFill>
                  <a:schemeClr val="accent1"/>
                </a:solidFill>
                <a:latin typeface="Century Schoolbook" panose="02040604050505020304" pitchFamily="18" charset="0"/>
              </a:rPr>
              <a:t>Умберто Эко </a:t>
            </a:r>
            <a:endParaRPr lang="ru-RU" altLang="ru-RU" sz="2800" i="1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ru-RU" altLang="ru-RU" sz="2000">
                <a:solidFill>
                  <a:schemeClr val="accent1"/>
                </a:solidFill>
                <a:latin typeface="Century Schoolbook" panose="02040604050505020304" pitchFamily="18" charset="0"/>
              </a:rPr>
              <a:t>1971 – возник термин </a:t>
            </a:r>
            <a:r>
              <a:rPr lang="ru-RU" altLang="ru-RU" sz="2000" i="1">
                <a:solidFill>
                  <a:schemeClr val="accent1"/>
                </a:solidFill>
                <a:latin typeface="Century Schoolbook" panose="02040604050505020304" pitchFamily="18" charset="0"/>
              </a:rPr>
              <a:t>«постмодернизм»</a:t>
            </a: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образ мира выстраивается на основе внутрикультурных связей;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воля и законы культуры выше воли и законов «действительности»;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произведение – не готовая вещь, а процесс взаимодействия художника с текстом, текста – с пространством культуры, с материей духа, текста с художником и сами собою.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472D0-434C-4433-B34F-48C1153A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ПОСТМОДЕРНИЗМ</a:t>
            </a:r>
            <a:br>
              <a:rPr lang="ru-RU" dirty="0"/>
            </a:br>
            <a:br>
              <a:rPr lang="ru-RU" dirty="0"/>
            </a:br>
            <a:r>
              <a:rPr lang="en-US" dirty="0"/>
              <a:t>https://www.youtube.com/watch?v=TLKB2f_qAFA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1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B2A93-F113-4CA4-9D86-7BF4560A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pPr algn="l"/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Характерные черты постмодернизма</a:t>
            </a:r>
            <a:br>
              <a:rPr lang="ru-RU" sz="2400" dirty="0"/>
            </a:br>
            <a:r>
              <a:rPr lang="ru-RU" sz="2400" dirty="0"/>
              <a:t> интертекстуальность</a:t>
            </a:r>
            <a:br>
              <a:rPr lang="ru-RU" sz="2400" dirty="0"/>
            </a:br>
            <a:r>
              <a:rPr lang="ru-RU" sz="2400" dirty="0"/>
              <a:t> пародирование (само-),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err="1"/>
              <a:t>иронизирование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/>
              <a:t> переосмысление элементов культуры прошлого многоуровневая организация текста </a:t>
            </a:r>
            <a:br>
              <a:rPr lang="ru-RU" sz="2400" dirty="0"/>
            </a:br>
            <a:r>
              <a:rPr lang="ru-RU" sz="2400" dirty="0"/>
              <a:t>прием игры, </a:t>
            </a:r>
            <a:br>
              <a:rPr lang="ru-RU" sz="2400" dirty="0"/>
            </a:br>
            <a:r>
              <a:rPr lang="ru-RU" sz="2400" dirty="0"/>
              <a:t>принцип читательского сотворчества</a:t>
            </a:r>
            <a:br>
              <a:rPr lang="ru-RU" sz="2400" dirty="0"/>
            </a:br>
            <a:r>
              <a:rPr lang="ru-RU" sz="2400" dirty="0"/>
              <a:t> неопределенность, </a:t>
            </a:r>
            <a:br>
              <a:rPr lang="ru-RU" sz="2400" dirty="0"/>
            </a:br>
            <a:r>
              <a:rPr lang="ru-RU" sz="2400" dirty="0"/>
              <a:t>культ неясностей, ошибок, пропусков, </a:t>
            </a:r>
            <a:br>
              <a:rPr lang="ru-RU" sz="2400" dirty="0"/>
            </a:br>
            <a:r>
              <a:rPr lang="ru-RU" sz="2400" dirty="0"/>
              <a:t>фрагментарность и принцип монтажа (принцип </a:t>
            </a:r>
            <a:r>
              <a:rPr lang="ru-RU" sz="2400" dirty="0" err="1"/>
              <a:t>ризомы</a:t>
            </a:r>
            <a:r>
              <a:rPr lang="ru-RU" sz="2400" dirty="0"/>
              <a:t>) жанровый и стилевой синкретизм (соединение, нерасчлененность различных видов культурного творчества) театральность, </a:t>
            </a:r>
            <a:br>
              <a:rPr lang="ru-RU" sz="2400" dirty="0"/>
            </a:br>
            <a:r>
              <a:rPr lang="ru-RU" sz="2400" dirty="0"/>
              <a:t>работа на публику, </a:t>
            </a:r>
            <a:br>
              <a:rPr lang="ru-RU" sz="2400" dirty="0"/>
            </a:br>
            <a:r>
              <a:rPr lang="ru-RU" sz="2400" dirty="0"/>
              <a:t>использование приема «двойного кодирования» </a:t>
            </a:r>
            <a:br>
              <a:rPr lang="ru-RU" sz="2400" dirty="0"/>
            </a:br>
            <a:r>
              <a:rPr lang="ru-RU" sz="2400" dirty="0"/>
              <a:t>явление «авторской маски», «смерть автора». </a:t>
            </a:r>
          </a:p>
        </p:txBody>
      </p:sp>
    </p:spTree>
    <p:extLst>
      <p:ext uri="{BB962C8B-B14F-4D97-AF65-F5344CB8AC3E}">
        <p14:creationId xmlns:p14="http://schemas.microsoft.com/office/powerpoint/2010/main" val="397946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A1B50-F239-4C69-B592-94681D7C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Русский постмодернизм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ECB08-6AB3-4AAA-BC87-34A624C6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915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русское постмодернистское творчество – процесс языковых игр, обыгрывание цитат из классической и соцреалистической литературы;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игра, демонстративность, эпатажность;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художественный прием – коллаж;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русское постмодернистское творчество – творчество безоценочное, содержащее категоричность в подсознании, за пределами текста;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русский постмодерн обозначает не конец литературы, а высвобождение ее из-под слоя мифических представлений, раскрепощение формы;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жанры: дневники, записки, свод коротких фрагментов, письма и комментарии.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933D6-7331-48D9-86F2-5C2AA3A2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Русский постмодернизм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82F15-E566-4A37-A1FB-86FE6A631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86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Курицын «Сухие грозы: зона мерцания»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Сорокин «Голубое сало»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Пелевин «Чапаев и Пустота»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Маканин «Андеграунд, или Герой нашего времени»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М. Бутов «Свобода»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А. Битов «Пушкинский дом»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Ерофеев «Москва – Петушки»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Ю. Буйда «Прусская невеста»</a:t>
            </a:r>
          </a:p>
          <a:p>
            <a:pPr eaLnBrk="1" hangingPunct="1"/>
            <a:r>
              <a:rPr lang="ru-RU" altLang="ru-RU" sz="2400">
                <a:solidFill>
                  <a:schemeClr val="tx2"/>
                </a:solidFill>
                <a:latin typeface="Century Schoolbook" panose="02040604050505020304" pitchFamily="18" charset="0"/>
              </a:rPr>
              <a:t>…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5CDA9-A8DF-4D69-A30F-03FCBDE6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2DA99AF7-8810-487A-81FD-AD0739CC1DF0}"/>
              </a:ext>
            </a:extLst>
          </p:cNvPr>
          <p:cNvSpPr/>
          <p:nvPr/>
        </p:nvSpPr>
        <p:spPr>
          <a:xfrm>
            <a:off x="4267200" y="19812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8A6871CB-6B35-4981-A9B6-04A2B5E76CFE}"/>
              </a:ext>
            </a:extLst>
          </p:cNvPr>
          <p:cNvSpPr/>
          <p:nvPr/>
        </p:nvSpPr>
        <p:spPr>
          <a:xfrm>
            <a:off x="4267200" y="9906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004B6257-A22A-4413-A783-9A4ADF7C90EF}"/>
              </a:ext>
            </a:extLst>
          </p:cNvPr>
          <p:cNvSpPr/>
          <p:nvPr/>
        </p:nvSpPr>
        <p:spPr>
          <a:xfrm>
            <a:off x="4267200" y="48768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Прямоугольник 5">
            <a:extLst>
              <a:ext uri="{FF2B5EF4-FFF2-40B4-BE49-F238E27FC236}">
                <a16:creationId xmlns:a16="http://schemas.microsoft.com/office/drawing/2014/main" id="{DD6810D5-1A3D-44E8-85BE-F23F30984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9916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100">
                <a:solidFill>
                  <a:schemeClr val="tx2"/>
                </a:solidFill>
                <a:latin typeface="Century Schoolbook" panose="02040604050505020304" pitchFamily="18" charset="0"/>
              </a:rPr>
              <a:t>Новая литература – новая философия жизни</a:t>
            </a:r>
          </a:p>
          <a:p>
            <a:pPr algn="ctr" eaLnBrk="1" hangingPunct="1"/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«Для чего я живу на земле?»</a:t>
            </a:r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Расслоение читательского спроса и писательского предложения</a:t>
            </a:r>
          </a:p>
          <a:p>
            <a:pPr algn="ctr" eaLnBrk="1" hangingPunct="1"/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Возникли эстетические и рыночные критерии</a:t>
            </a:r>
          </a:p>
          <a:p>
            <a:pPr algn="ctr" eaLnBrk="1" hangingPunct="1"/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Повышенный интерес к форме произведения, стилевым проблемам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DAF59BE3-A89A-47C0-B336-40C7036A40FA}"/>
              </a:ext>
            </a:extLst>
          </p:cNvPr>
          <p:cNvSpPr/>
          <p:nvPr/>
        </p:nvSpPr>
        <p:spPr>
          <a:xfrm>
            <a:off x="4267200" y="34290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06712A2-CA3F-4FCD-B5A1-DE03660B0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30DB09-46D2-49A2-9415-552FA353E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6" name="Picture 2" descr="G:\2014-2015\21 век,писатели\кр.jpg">
            <a:extLst>
              <a:ext uri="{FF2B5EF4-FFF2-40B4-BE49-F238E27FC236}">
                <a16:creationId xmlns:a16="http://schemas.microsoft.com/office/drawing/2014/main" id="{75B0C479-AD3E-4DF9-B064-25B42037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7463"/>
            <a:ext cx="91757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G:\2014-2015\21 век,писатели\i (2).jpg">
            <a:extLst>
              <a:ext uri="{FF2B5EF4-FFF2-40B4-BE49-F238E27FC236}">
                <a16:creationId xmlns:a16="http://schemas.microsoft.com/office/drawing/2014/main" id="{AB4DC160-6A3D-4235-A562-92466152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105400"/>
            <a:ext cx="24114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Скачать татьяна толстая петерс текст - Все для Семьи.">
            <a:extLst>
              <a:ext uri="{FF2B5EF4-FFF2-40B4-BE49-F238E27FC236}">
                <a16:creationId xmlns:a16="http://schemas.microsoft.com/office/drawing/2014/main" id="{4DF5E553-0232-4E13-AFB4-C402F9E93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60936" y="457854"/>
            <a:ext cx="3319231" cy="2962414"/>
          </a:xfrm>
          <a:prstGeom prst="rect">
            <a:avLst/>
          </a:prstGeom>
          <a:noFill/>
          <a:effectLst>
            <a:glow rad="508000">
              <a:srgbClr val="FFC000">
                <a:alpha val="40000"/>
              </a:srgbClr>
            </a:glow>
          </a:effectLst>
          <a:extLst/>
        </p:spPr>
      </p:pic>
      <p:sp>
        <p:nvSpPr>
          <p:cNvPr id="3079" name="Прямоугольник 1">
            <a:extLst>
              <a:ext uri="{FF2B5EF4-FFF2-40B4-BE49-F238E27FC236}">
                <a16:creationId xmlns:a16="http://schemas.microsoft.com/office/drawing/2014/main" id="{F81F2636-D562-47E7-9344-9BC7145DE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225550"/>
            <a:ext cx="51117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Российская писательница, публицист и телеведущая. Родилась 3 мая 1951года в  Ленинграде.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Наиболее известен роман писательницы — «Кысь», получивший премию «Триумф». Произведения Татьяны Толстой, в том числе сборники рассказов «Любишь — не любишь», «Река Оккервиль», «День», «Ночь», «Изюм», «Круг», «Белые стены», переведены на многие языки мира.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Широкая популярность пришла к писательнице в 2002 году, когда она стала соведущей телевизионной программы «Школа злословия». В 2011 году вошла в рейтинг «Сто самых влиятельных женщин России», составленный радиостанцией «Эхо Москвы», информационными агентствами РИА Новости, «Интерфакс» и журналом «Огонёк».</a:t>
            </a:r>
          </a:p>
        </p:txBody>
      </p:sp>
      <p:pic>
        <p:nvPicPr>
          <p:cNvPr id="3080" name="Picture 13" descr="Не кысь (сборник) (Толстая Татьяна) скачать книгу бесплатно на сайте kniz.ru">
            <a:extLst>
              <a:ext uri="{FF2B5EF4-FFF2-40B4-BE49-F238E27FC236}">
                <a16:creationId xmlns:a16="http://schemas.microsoft.com/office/drawing/2014/main" id="{A23A2A1A-3149-4224-A484-48037FE9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5700">
            <a:off x="498475" y="5191125"/>
            <a:ext cx="9461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 descr="Книга &quot;Река (сборник)&quot; автора Толстая Татьяна Никитична - Купить и скачать, читать онлайн">
            <a:extLst>
              <a:ext uri="{FF2B5EF4-FFF2-40B4-BE49-F238E27FC236}">
                <a16:creationId xmlns:a16="http://schemas.microsoft.com/office/drawing/2014/main" id="{C83D413C-2837-4306-9822-91F5C2FB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824">
            <a:off x="2598738" y="5311775"/>
            <a:ext cx="9969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Кысь &quot; СКАЧАТЬ ЭЛЕКТРОННЫЕ КНИГИ БЕСПЛАТНО">
            <a:extLst>
              <a:ext uri="{FF2B5EF4-FFF2-40B4-BE49-F238E27FC236}">
                <a16:creationId xmlns:a16="http://schemas.microsoft.com/office/drawing/2014/main" id="{99895F51-F752-43EF-BADB-CD6CC9B5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89350"/>
            <a:ext cx="9747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910AA3-3E10-42CE-B0AF-6A6519883FDA}"/>
              </a:ext>
            </a:extLst>
          </p:cNvPr>
          <p:cNvSpPr/>
          <p:nvPr/>
        </p:nvSpPr>
        <p:spPr>
          <a:xfrm>
            <a:off x="4284663" y="295275"/>
            <a:ext cx="3438525" cy="64611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Татьяна Толстая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98D46DD7-77CD-44E3-B7C7-407107ABC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1672B8-5372-48E2-8D9F-D2810BA4A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2" descr="G:\2014-2015\21 век,писатели\кр.jpg">
            <a:extLst>
              <a:ext uri="{FF2B5EF4-FFF2-40B4-BE49-F238E27FC236}">
                <a16:creationId xmlns:a16="http://schemas.microsoft.com/office/drawing/2014/main" id="{41354700-71DB-406F-A16A-E5F9B3E6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757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3">
            <a:extLst>
              <a:ext uri="{FF2B5EF4-FFF2-40B4-BE49-F238E27FC236}">
                <a16:creationId xmlns:a16="http://schemas.microsoft.com/office/drawing/2014/main" id="{7A156251-16AE-4EB8-BED8-325B1B30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144463"/>
            <a:ext cx="2978150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600" b="1">
                <a:solidFill>
                  <a:srgbClr val="FF0000"/>
                </a:solidFill>
              </a:rPr>
              <a:t>Борис Акунин</a:t>
            </a:r>
          </a:p>
        </p:txBody>
      </p:sp>
      <p:pic>
        <p:nvPicPr>
          <p:cNvPr id="4102" name="Picture 5" descr="G:\2014-2015\21 век,писатели\i (2).jpg">
            <a:extLst>
              <a:ext uri="{FF2B5EF4-FFF2-40B4-BE49-F238E27FC236}">
                <a16:creationId xmlns:a16="http://schemas.microsoft.com/office/drawing/2014/main" id="{D8E8AD67-4554-4317-82B6-39A78042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105400"/>
            <a:ext cx="24114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C:\Documents and Settings\User\Рабочий стол\81409_1193_a83ac0f5-9976-4c89-bf5b-fb7a638ab49e_original.jpg">
            <a:extLst>
              <a:ext uri="{FF2B5EF4-FFF2-40B4-BE49-F238E27FC236}">
                <a16:creationId xmlns:a16="http://schemas.microsoft.com/office/drawing/2014/main" id="{A0F266CF-DCC6-4CCA-9906-08389640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39552" y="412372"/>
            <a:ext cx="2279675" cy="3122991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6E0BB9-D25F-479E-8196-2EF4B5F7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096963"/>
            <a:ext cx="5689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Настоящее имя Григорий Шалвович Чхартишвили, родился 20 мая 1956 года. Грузинский писатель, пишущий на русском языке, учёный-японист, литературовед, переводчик, общественный деятель. Также публиковался под литературными псевдонимами Анна Борисова и Анатолий Брусникин.</a:t>
            </a:r>
          </a:p>
        </p:txBody>
      </p:sp>
      <p:sp>
        <p:nvSpPr>
          <p:cNvPr id="4105" name="Прямоугольник 3">
            <a:extLst>
              <a:ext uri="{FF2B5EF4-FFF2-40B4-BE49-F238E27FC236}">
                <a16:creationId xmlns:a16="http://schemas.microsoft.com/office/drawing/2014/main" id="{9A84DB80-DD50-4427-904E-0130CCD2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202113"/>
            <a:ext cx="83994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/>
              <a:t>Помимо принёсших ему известность романов и повестей из серии «Новый детектив» («Приключения Эраста Фандорина»), Акунин создал серии «Провинциальный детектив» («Приключения сестры Пелагии»), «Приключения магистра», «Жанры» и был составителем серии «Лекарство от скуки». В 2000 году Акунин был номинирован на премию «Букер — Smirnoff» за роман «Коронация, или Последний из Романов», однако не попал в число финалистов. При этом в том же году был номинирован и стал лауреатом премии «Антибукер» с «Коронацией». В 2003 году роман «Азазель» попал в шорт-лист Британской Ассоциации писателей-криминалистов в разделе «Золотой кинжал».</a:t>
            </a:r>
          </a:p>
        </p:txBody>
      </p:sp>
      <p:pic>
        <p:nvPicPr>
          <p:cNvPr id="4106" name="Picture 12" descr="Аудиокнига акунин детская книга для девочек скачать без ограничений документ на eo4.ru.com">
            <a:extLst>
              <a:ext uri="{FF2B5EF4-FFF2-40B4-BE49-F238E27FC236}">
                <a16:creationId xmlns:a16="http://schemas.microsoft.com/office/drawing/2014/main" id="{736939E8-6222-41E5-8E1E-1D8E81E7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2866">
            <a:off x="3654425" y="2830513"/>
            <a:ext cx="87312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Жанры - АКУНИН Б. Детская книга для мальчиков - Книжный интернет-магазин Букервиль">
            <a:extLst>
              <a:ext uri="{FF2B5EF4-FFF2-40B4-BE49-F238E27FC236}">
                <a16:creationId xmlns:a16="http://schemas.microsoft.com/office/drawing/2014/main" id="{D0CCE284-69F9-46F2-B86B-EF885574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779713"/>
            <a:ext cx="95726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6" descr="@дневники - Дневник Zais">
            <a:extLst>
              <a:ext uri="{FF2B5EF4-FFF2-40B4-BE49-F238E27FC236}">
                <a16:creationId xmlns:a16="http://schemas.microsoft.com/office/drawing/2014/main" id="{BAC500F7-D629-4E8B-82FD-0BC3552B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62" flipH="1">
            <a:off x="6675438" y="2813050"/>
            <a:ext cx="9350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A9705-D552-4BE9-B121-36C2E9B0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 err="1"/>
              <a:t>Б.Акунин</a:t>
            </a:r>
            <a:br>
              <a:rPr lang="ru-RU" dirty="0"/>
            </a:br>
            <a:br>
              <a:rPr lang="ru-RU" dirty="0"/>
            </a:br>
            <a:r>
              <a:rPr lang="en-US" dirty="0"/>
              <a:t>https://www.youtube.com/watch?v=5ayzp6fzRFI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AC8A7-2B76-41F9-BCBA-759C1C970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84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2DF9-B274-4186-9DCC-84D39E53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«Статский советник»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879B3-830F-49AF-A92C-CDE802CD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https://www.youtube.com/watch?v=5hgF4hBZQk0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81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245B36A4-E32A-4939-9C10-C41A87EEC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DF5417-CEF3-484C-A705-E955134E1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2" descr="G:\2014-2015\21 век,писатели\кр.jpg">
            <a:extLst>
              <a:ext uri="{FF2B5EF4-FFF2-40B4-BE49-F238E27FC236}">
                <a16:creationId xmlns:a16="http://schemas.microsoft.com/office/drawing/2014/main" id="{C8C2F19E-12A9-4BCA-B24D-F866A398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74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3">
            <a:extLst>
              <a:ext uri="{FF2B5EF4-FFF2-40B4-BE49-F238E27FC236}">
                <a16:creationId xmlns:a16="http://schemas.microsoft.com/office/drawing/2014/main" id="{81CD8784-F7BD-4546-82AC-0AF67C42C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188913"/>
            <a:ext cx="3430587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600" b="1">
                <a:solidFill>
                  <a:srgbClr val="FF0000"/>
                </a:solidFill>
              </a:rPr>
              <a:t>Виктор Пелевин</a:t>
            </a:r>
          </a:p>
        </p:txBody>
      </p:sp>
      <p:sp>
        <p:nvSpPr>
          <p:cNvPr id="5126" name="Прямоугольник 3">
            <a:extLst>
              <a:ext uri="{FF2B5EF4-FFF2-40B4-BE49-F238E27FC236}">
                <a16:creationId xmlns:a16="http://schemas.microsoft.com/office/drawing/2014/main" id="{6051797A-5567-421D-B015-C69C31285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1147763"/>
            <a:ext cx="4572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Родился 22 ноября 1962года в Москве. Русский писатель, автор романов «Омон Ра», «Чапаев и Пустота», «Generation П» и «Empire V». Лауреат многочисленных литературных премий, среди которых «Малый Букер» (1993) и «Национальный бестселлер» (2004).</a:t>
            </a:r>
          </a:p>
        </p:txBody>
      </p:sp>
      <p:pic>
        <p:nvPicPr>
          <p:cNvPr id="5128" name="Picture 9" descr="BIBLIOLAB">
            <a:extLst>
              <a:ext uri="{FF2B5EF4-FFF2-40B4-BE49-F238E27FC236}">
                <a16:creationId xmlns:a16="http://schemas.microsoft.com/office/drawing/2014/main" id="{26C5CE25-08E8-4A29-A996-63B9C548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1520" y="511805"/>
            <a:ext cx="2198688" cy="2852737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2" name="Picture 13" descr="Виктор Пелевин &amp;quot;S.N.U.F.F&amp;quot; - Пересвет Sky Потемкин- я.ру">
            <a:extLst>
              <a:ext uri="{FF2B5EF4-FFF2-40B4-BE49-F238E27FC236}">
                <a16:creationId xmlns:a16="http://schemas.microsoft.com/office/drawing/2014/main" id="{4F3F192C-49AE-4953-9210-21382676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876425"/>
            <a:ext cx="114458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Сборники прозы">
            <a:extLst>
              <a:ext uri="{FF2B5EF4-FFF2-40B4-BE49-F238E27FC236}">
                <a16:creationId xmlns:a16="http://schemas.microsoft.com/office/drawing/2014/main" id="{FC3684DE-296D-42E6-B374-3D5B12A4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3038"/>
            <a:ext cx="1143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Подборки с книгой Empire &quot;V&quot;">
            <a:extLst>
              <a:ext uri="{FF2B5EF4-FFF2-40B4-BE49-F238E27FC236}">
                <a16:creationId xmlns:a16="http://schemas.microsoft.com/office/drawing/2014/main" id="{65C7E40F-2089-4412-A1BD-F1305E57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484313"/>
            <a:ext cx="11144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 descr="G:\2014-2015\21 век,писатели\i (2).jpg">
            <a:extLst>
              <a:ext uri="{FF2B5EF4-FFF2-40B4-BE49-F238E27FC236}">
                <a16:creationId xmlns:a16="http://schemas.microsoft.com/office/drawing/2014/main" id="{901EAB6D-108C-4D9D-816E-7D58A393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197475"/>
            <a:ext cx="22669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Прямоугольник 1">
            <a:extLst>
              <a:ext uri="{FF2B5EF4-FFF2-40B4-BE49-F238E27FC236}">
                <a16:creationId xmlns:a16="http://schemas.microsoft.com/office/drawing/2014/main" id="{588FDDC0-7786-4586-B1AC-84C84A66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3644900"/>
            <a:ext cx="89265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 dirty="0"/>
              <a:t>Литературные критики, отмечают склонность Пелевина к постмодернизму, а также  влияние сатирической научной фантастики. Книги Пелевина переведены на основные языки мира, включая японский и китайский. По результатам опроса на сайте OpenSpace.ru в 2009 году Пелевин был признан самым влиятельным интеллектуалом России.</a:t>
            </a:r>
          </a:p>
          <a:p>
            <a:pPr algn="just" eaLnBrk="1" hangingPunct="1"/>
            <a:r>
              <a:rPr lang="ru-RU" altLang="ru-RU" b="1" dirty="0"/>
              <a:t>Как отмечали СМИ, Пелевин известен тем, что не входит в «литературную тусовку», практически не появляется на публике, очень редко дает интервью и предпочитает общение в Интернете. Всё это стало поводом для разных слухов: утверждалось, например, что писателя вообще не существует, а под именем «Пелевин» работает группа авторов или компьютер. </a:t>
            </a:r>
          </a:p>
          <a:p>
            <a:pPr algn="just" eaLnBrk="1" hangingPunct="1"/>
            <a:r>
              <a:rPr lang="en-US" altLang="ru-RU" b="1" dirty="0"/>
              <a:t>https://www.youtube.com/watch?v=IzC2acv35HE</a:t>
            </a:r>
            <a:endParaRPr lang="ru-RU" alt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F43A5B6E-909F-4A59-A1CC-2CC7FD70A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EAA4FE-D06A-4A44-976E-747C0FF54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Picture 2" descr="G:\2014-2015\21 век,писатели\кр.jpg">
            <a:extLst>
              <a:ext uri="{FF2B5EF4-FFF2-40B4-BE49-F238E27FC236}">
                <a16:creationId xmlns:a16="http://schemas.microsoft.com/office/drawing/2014/main" id="{BCA7D75D-BBED-4D92-AE4E-B6F92E45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66675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3">
            <a:extLst>
              <a:ext uri="{FF2B5EF4-FFF2-40B4-BE49-F238E27FC236}">
                <a16:creationId xmlns:a16="http://schemas.microsoft.com/office/drawing/2014/main" id="{8077967E-3012-464F-B64A-673A4DE70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96850"/>
            <a:ext cx="3890963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Людмила Улицкая</a:t>
            </a:r>
          </a:p>
        </p:txBody>
      </p:sp>
      <p:pic>
        <p:nvPicPr>
          <p:cNvPr id="10247" name="Picture 8" descr="Lyudmila Ulitskaya 2.jpg">
            <a:extLst>
              <a:ext uri="{FF2B5EF4-FFF2-40B4-BE49-F238E27FC236}">
                <a16:creationId xmlns:a16="http://schemas.microsoft.com/office/drawing/2014/main" id="{88D83687-A51F-421C-8818-3DBB7E21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850" y="387350"/>
            <a:ext cx="2231926" cy="3347020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2" name="Picture 10" descr="Людмила Улицкая - Первые и последние Лариса Ротных, 2009, 128 kbps :: Megatorrents.org">
            <a:extLst>
              <a:ext uri="{FF2B5EF4-FFF2-40B4-BE49-F238E27FC236}">
                <a16:creationId xmlns:a16="http://schemas.microsoft.com/office/drawing/2014/main" id="{BEA8B6D0-CAC3-4A95-85B0-60CCBDC0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10985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Книга &quot;Зеленый шатер&quot; - Людмила Улицкая. Купить книгу, читать рецензии ISBN 978-5-17-081055-0 Лабиринт">
            <a:extLst>
              <a:ext uri="{FF2B5EF4-FFF2-40B4-BE49-F238E27FC236}">
                <a16:creationId xmlns:a16="http://schemas.microsoft.com/office/drawing/2014/main" id="{E8689232-347F-4C57-9FA0-2B7A0851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5216525"/>
            <a:ext cx="10747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Сонечка, Людмила Улицкая">
            <a:extLst>
              <a:ext uri="{FF2B5EF4-FFF2-40B4-BE49-F238E27FC236}">
                <a16:creationId xmlns:a16="http://schemas.microsoft.com/office/drawing/2014/main" id="{C56F69B1-6BDA-45E6-9CCA-AC1971C1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084763"/>
            <a:ext cx="118268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>
            <a:extLst>
              <a:ext uri="{FF2B5EF4-FFF2-40B4-BE49-F238E27FC236}">
                <a16:creationId xmlns:a16="http://schemas.microsoft.com/office/drawing/2014/main" id="{E75AF930-E9CD-41BC-BD37-FE6E1CE8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233988"/>
            <a:ext cx="2268537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Прямоугольник 1">
            <a:extLst>
              <a:ext uri="{FF2B5EF4-FFF2-40B4-BE49-F238E27FC236}">
                <a16:creationId xmlns:a16="http://schemas.microsoft.com/office/drawing/2014/main" id="{E2D3CBDB-C62E-4D14-B388-302C915AC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1019175"/>
            <a:ext cx="5681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Российская писательница. Родилась 2 1. 02.1943 года в Башкирии, где находилась в эвакуации ее семья. После войны Улицкие вернулись в Москву, где Людмила закончила школу, а потом и биофак МГУ. </a:t>
            </a:r>
          </a:p>
          <a:p>
            <a:pPr algn="just" eaLnBrk="1" hangingPunct="1"/>
            <a:r>
              <a:rPr lang="ru-RU" altLang="ru-RU" b="1"/>
              <a:t>Первая женщина — лауреат премии Русский Букер (2001). Лауреат премии Большая книга (2007). </a:t>
            </a:r>
          </a:p>
          <a:p>
            <a:pPr algn="just" eaLnBrk="1" hangingPunct="1"/>
            <a:r>
              <a:rPr lang="ru-RU" altLang="ru-RU" b="1"/>
              <a:t>Произведения Людмилы Евгеньевны переводились на двадцать пять языков. </a:t>
            </a:r>
          </a:p>
          <a:p>
            <a:pPr algn="just" eaLnBrk="1" hangingPunct="1"/>
            <a:r>
              <a:rPr lang="ru-RU" altLang="ru-RU" b="1"/>
              <a:t>    Литературоведы называют ее прозу «прозой нюансов», отмечая, что «тончайшие проявления человеческой природы и детали быта выписаны у нее с особой тщательностью. Ее повести и рассказы проникнуты совершенно особым мироощущением, которое, тем не менее, оказывается близким очень многим». Сама же Улицкая так характеризует свое творчество: «Я отношусь к породе писателей, которые главным образом отталкиваются от жизни…»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DB462240-A231-4A62-B6B9-DEDB3D91F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9EB7D9-0F6E-4451-91A2-4F0D5193C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Picture 2" descr="G:\2014-2015\21 век,писатели\кр.jpg">
            <a:extLst>
              <a:ext uri="{FF2B5EF4-FFF2-40B4-BE49-F238E27FC236}">
                <a16:creationId xmlns:a16="http://schemas.microsoft.com/office/drawing/2014/main" id="{EE2BD52D-0FC2-48CD-BFD0-CC56F862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74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3">
            <a:extLst>
              <a:ext uri="{FF2B5EF4-FFF2-40B4-BE49-F238E27FC236}">
                <a16:creationId xmlns:a16="http://schemas.microsoft.com/office/drawing/2014/main" id="{24269D47-0E50-4B8F-B8D2-60BF377D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60350"/>
            <a:ext cx="5087937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Людмила Петрушевская</a:t>
            </a:r>
          </a:p>
        </p:txBody>
      </p:sp>
      <p:pic>
        <p:nvPicPr>
          <p:cNvPr id="11270" name="Picture 8" descr="Петрушевская Людмила Стефановна">
            <a:extLst>
              <a:ext uri="{FF2B5EF4-FFF2-40B4-BE49-F238E27FC236}">
                <a16:creationId xmlns:a16="http://schemas.microsoft.com/office/drawing/2014/main" id="{DE8CFF36-801A-4306-BC08-A032404E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922588"/>
            <a:ext cx="11747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Котенок Господа Бога - Людмила Петрушевская">
            <a:extLst>
              <a:ext uri="{FF2B5EF4-FFF2-40B4-BE49-F238E27FC236}">
                <a16:creationId xmlns:a16="http://schemas.microsoft.com/office/drawing/2014/main" id="{020C641F-7171-4D9D-BC64-B58256F4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871788"/>
            <a:ext cx="11398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Рекомендации пользователей. Интернет-магазин Лабиринт.">
            <a:extLst>
              <a:ext uri="{FF2B5EF4-FFF2-40B4-BE49-F238E27FC236}">
                <a16:creationId xmlns:a16="http://schemas.microsoft.com/office/drawing/2014/main" id="{D62F6A81-0F32-4F63-A991-F9437EB4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3787775"/>
            <a:ext cx="11350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8" descr="Людмила Петрушевская">
            <a:extLst>
              <a:ext uri="{FF2B5EF4-FFF2-40B4-BE49-F238E27FC236}">
                <a16:creationId xmlns:a16="http://schemas.microsoft.com/office/drawing/2014/main" id="{7CDCEE29-47A5-4070-B063-433459582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79412" y="587374"/>
            <a:ext cx="2101849" cy="3147519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11274" name="Прямоугольник 3">
            <a:extLst>
              <a:ext uri="{FF2B5EF4-FFF2-40B4-BE49-F238E27FC236}">
                <a16:creationId xmlns:a16="http://schemas.microsoft.com/office/drawing/2014/main" id="{E560DC56-2A5C-4B90-B0E1-E7EAC0E5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146175"/>
            <a:ext cx="58562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Людмила Стефановна Петрушевская — российский прозаик, драматург. Родилась 26 мая 1938 в Москве в семье служащего. Прожила тяжелое военное полуголодное детство, скиталась по родственникам, жила в детском доме под Уфой. После войны вернулась в Москву, окончила факультет журналистики Московского университета. </a:t>
            </a:r>
          </a:p>
        </p:txBody>
      </p:sp>
      <p:pic>
        <p:nvPicPr>
          <p:cNvPr id="11275" name="Picture 12">
            <a:extLst>
              <a:ext uri="{FF2B5EF4-FFF2-40B4-BE49-F238E27FC236}">
                <a16:creationId xmlns:a16="http://schemas.microsoft.com/office/drawing/2014/main" id="{0EB0A42A-BC58-4F90-B3E5-2402F6D0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181600"/>
            <a:ext cx="226853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Прямоугольник 1">
            <a:extLst>
              <a:ext uri="{FF2B5EF4-FFF2-40B4-BE49-F238E27FC236}">
                <a16:creationId xmlns:a16="http://schemas.microsoft.com/office/drawing/2014/main" id="{C40F7D79-CD78-4B4A-AB67-84C227AED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3848100"/>
            <a:ext cx="59309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00000"/>
                </a:solidFill>
              </a:rPr>
              <a:t>Её произведения представляют собой своеобразную энциклопедию женской жизни от юности до старости.Пишет сказки как для взрослых, так и для детей.Первый сборник прозы Людмилы Петрушевской, "Бессмертная любовь", был опубликован в 1987 году. В 1991 году Петрушевская была удостоена немецкой премии им. Пушкина (Гамбург). Писательница была номинирована на первую Букеровскую премию (шорт-лист). В настоящее время Людмила Петрушевская живет в Москве.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4AB411E-B586-42E2-ACB4-96DB693DD1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8C9A56-BD31-4E55-95CF-A30EA2D78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2" name="Picture 2" descr="G:\2014-2015\21 век,писатели\кр.jpg">
            <a:extLst>
              <a:ext uri="{FF2B5EF4-FFF2-40B4-BE49-F238E27FC236}">
                <a16:creationId xmlns:a16="http://schemas.microsoft.com/office/drawing/2014/main" id="{EF03C74A-04EB-424A-B2AE-A837350A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428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1">
            <a:extLst>
              <a:ext uri="{FF2B5EF4-FFF2-40B4-BE49-F238E27FC236}">
                <a16:creationId xmlns:a16="http://schemas.microsoft.com/office/drawing/2014/main" id="{B0BBFD7E-ABA2-4103-A9E6-659D3BA4C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914400"/>
            <a:ext cx="6264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Русский писатель, автор и ведущий программы «Апокриф» на телеканале «Культура». Родился 19 сентября 1947 года в семье советского дипломата Владимира Ивановича Ерофеева.</a:t>
            </a:r>
          </a:p>
        </p:txBody>
      </p:sp>
      <p:sp>
        <p:nvSpPr>
          <p:cNvPr id="12294" name="Прямоугольник 3">
            <a:extLst>
              <a:ext uri="{FF2B5EF4-FFF2-40B4-BE49-F238E27FC236}">
                <a16:creationId xmlns:a16="http://schemas.microsoft.com/office/drawing/2014/main" id="{D142C0AC-5BC0-4ABC-94AA-2206C8143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2225675"/>
            <a:ext cx="62468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Самый знаменитый роман Виктора Ерофеева - «Русская красавица». Рассказ Ерофеева «Жизнь с идиотом» лег в основу оперы композитора Альфреда Шнитке. Широкую известность получили книги: «Мужчины»(1997), «Русские цветы зла» (1999), «Хороший Сталин»(2004). Книга «Хороший Сталин» переведена на 20 языков, а также печаталась в главной газете Германии каждый день в течение сорока дней. Экранизировать книгу собирается Голливуд.</a:t>
            </a:r>
          </a:p>
        </p:txBody>
      </p:sp>
      <p:pic>
        <p:nvPicPr>
          <p:cNvPr id="12296" name="Picture 8" descr="Виктор Ерофеев">
            <a:extLst>
              <a:ext uri="{FF2B5EF4-FFF2-40B4-BE49-F238E27FC236}">
                <a16:creationId xmlns:a16="http://schemas.microsoft.com/office/drawing/2014/main" id="{AEEAB0B2-62AB-4D4E-86E3-8F4C93E9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47662" y="390525"/>
            <a:ext cx="2064097" cy="2734929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2" name="Picture 10" descr="Культура Вести Сегодня">
            <a:extLst>
              <a:ext uri="{FF2B5EF4-FFF2-40B4-BE49-F238E27FC236}">
                <a16:creationId xmlns:a16="http://schemas.microsoft.com/office/drawing/2014/main" id="{7BCD0977-BB80-417B-BCB0-8150A6D8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3916">
            <a:off x="341313" y="5003800"/>
            <a:ext cx="10858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Русская красавица Скачать книгу">
            <a:extLst>
              <a:ext uri="{FF2B5EF4-FFF2-40B4-BE49-F238E27FC236}">
                <a16:creationId xmlns:a16="http://schemas.microsoft.com/office/drawing/2014/main" id="{7902E26C-37D0-4C93-BBCC-E8049E6A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3381375"/>
            <a:ext cx="10953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 descr="&quot;Мужчины&quot; Виктор Ерофеев: рецензии и отзывы на книгу ISBN 97…">
            <a:extLst>
              <a:ext uri="{FF2B5EF4-FFF2-40B4-BE49-F238E27FC236}">
                <a16:creationId xmlns:a16="http://schemas.microsoft.com/office/drawing/2014/main" id="{0E49CEC4-F61D-4F13-AD64-C52F9D4C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850">
            <a:off x="2073275" y="4879975"/>
            <a:ext cx="106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Прямоугольник 1">
            <a:extLst>
              <a:ext uri="{FF2B5EF4-FFF2-40B4-BE49-F238E27FC236}">
                <a16:creationId xmlns:a16="http://schemas.microsoft.com/office/drawing/2014/main" id="{C87992B0-CD0E-4130-9648-9434BF5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261938"/>
            <a:ext cx="3427412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Виктор Ерофеев</a:t>
            </a:r>
          </a:p>
        </p:txBody>
      </p:sp>
      <p:pic>
        <p:nvPicPr>
          <p:cNvPr id="12300" name="Picture 5" descr="G:\2014-2015\21 век,писатели\i (2).jpg">
            <a:extLst>
              <a:ext uri="{FF2B5EF4-FFF2-40B4-BE49-F238E27FC236}">
                <a16:creationId xmlns:a16="http://schemas.microsoft.com/office/drawing/2014/main" id="{6D898B40-9053-4866-BDA4-13669424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5224463"/>
            <a:ext cx="22669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3">
            <a:extLst>
              <a:ext uri="{FF2B5EF4-FFF2-40B4-BE49-F238E27FC236}">
                <a16:creationId xmlns:a16="http://schemas.microsoft.com/office/drawing/2014/main" id="{BF66887F-336A-4C85-9B8E-1622CC3D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4811713"/>
            <a:ext cx="34020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Виктор Ерофеев — член Русского ПЕН-центра. Лауреат премии имени В. В. Набокова (1992), кавалер французского Ордена литературы и искусства (2006).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CAE69866-0012-429E-8FA1-FA725AA10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4EC191-DC2D-4849-BC7B-916D43E60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Picture 2" descr="G:\2014-2015\21 век,писатели\кр.jpg">
            <a:extLst>
              <a:ext uri="{FF2B5EF4-FFF2-40B4-BE49-F238E27FC236}">
                <a16:creationId xmlns:a16="http://schemas.microsoft.com/office/drawing/2014/main" id="{77FF8BE6-B23C-4E42-BC65-869AB2D5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26988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3">
            <a:extLst>
              <a:ext uri="{FF2B5EF4-FFF2-40B4-BE49-F238E27FC236}">
                <a16:creationId xmlns:a16="http://schemas.microsoft.com/office/drawing/2014/main" id="{D75B18E2-E8E0-4EA8-9AA1-3E4D1D93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80975"/>
            <a:ext cx="4100512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Владимир Сорокин</a:t>
            </a:r>
          </a:p>
        </p:txBody>
      </p:sp>
      <p:pic>
        <p:nvPicPr>
          <p:cNvPr id="13318" name="Picture 10" descr="Первый субботник - купить, цена, описание - Владимир Сорокин Киев, Украина AudioBooks.ua">
            <a:extLst>
              <a:ext uri="{FF2B5EF4-FFF2-40B4-BE49-F238E27FC236}">
                <a16:creationId xmlns:a16="http://schemas.microsoft.com/office/drawing/2014/main" id="{DA57AC59-4994-414A-A356-50C0ECD1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30850"/>
            <a:ext cx="76041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Владимир Сорокин :: Роман :: скачать книгу в rtf, fb2, iSilo, Rocket eBook :: Библиотека OCR Альдебаран">
            <a:extLst>
              <a:ext uri="{FF2B5EF4-FFF2-40B4-BE49-F238E27FC236}">
                <a16:creationId xmlns:a16="http://schemas.microsoft.com/office/drawing/2014/main" id="{E40CF0A2-368B-46DE-95A3-D6DFD88E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286375"/>
            <a:ext cx="94138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Пир Изд. 3-е - 384 с. ISBN 5-93321-018-8 91.01.23 028">
            <a:extLst>
              <a:ext uri="{FF2B5EF4-FFF2-40B4-BE49-F238E27FC236}">
                <a16:creationId xmlns:a16="http://schemas.microsoft.com/office/drawing/2014/main" id="{E82FECD4-FE6E-4C2C-999E-ED257189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941888"/>
            <a:ext cx="10048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2" descr="Першанин Владимир - Собрание сочинений (16 книг) Скачать книгу">
            <a:extLst>
              <a:ext uri="{FF2B5EF4-FFF2-40B4-BE49-F238E27FC236}">
                <a16:creationId xmlns:a16="http://schemas.microsoft.com/office/drawing/2014/main" id="{B585F63E-F514-4220-BE83-480F2C0C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14325" y="376238"/>
            <a:ext cx="2438400" cy="2620962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13322" name="Прямоугольник 3">
            <a:extLst>
              <a:ext uri="{FF2B5EF4-FFF2-40B4-BE49-F238E27FC236}">
                <a16:creationId xmlns:a16="http://schemas.microsoft.com/office/drawing/2014/main" id="{F24AB73B-F0AB-4937-A3BC-731E4B80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749300"/>
            <a:ext cx="59007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    Родился 7 августа 1955 в подмосковном Быково.</a:t>
            </a:r>
          </a:p>
          <a:p>
            <a:pPr algn="just" eaLnBrk="1" hangingPunct="1"/>
            <a:r>
              <a:rPr lang="ru-RU" altLang="ru-RU" b="1"/>
              <a:t>Ведущий представитель концептуализма и соц-арта в прозаических жанрах. Дискуссии вокруг его произведений достигают накала высокой степени и имеют широкий общественный резонанс. В рассказах и романах используются разнообразные литературные стили.</a:t>
            </a:r>
          </a:p>
        </p:txBody>
      </p:sp>
      <p:sp>
        <p:nvSpPr>
          <p:cNvPr id="13323" name="Прямоугольник 4">
            <a:extLst>
              <a:ext uri="{FF2B5EF4-FFF2-40B4-BE49-F238E27FC236}">
                <a16:creationId xmlns:a16="http://schemas.microsoft.com/office/drawing/2014/main" id="{6B16702B-F812-4EBC-B34F-570F1669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190875"/>
            <a:ext cx="289401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 Книги Владимира Сорокина переведены на десятки языков, в том числе на английский, французский, немецкий, голландский, финский, шведский, итальянский, польский, японский и корейский языки. </a:t>
            </a:r>
          </a:p>
          <a:p>
            <a:pPr algn="just" eaLnBrk="1" hangingPunct="1"/>
            <a:r>
              <a:rPr lang="ru-RU" altLang="ru-RU" b="1"/>
              <a:t>Член Русского ПЕН-клуба. Живет в Москве. Женат, отец двух дочерей-близнецов.</a:t>
            </a:r>
          </a:p>
        </p:txBody>
      </p:sp>
      <p:sp>
        <p:nvSpPr>
          <p:cNvPr id="13324" name="Прямоугольник 5">
            <a:extLst>
              <a:ext uri="{FF2B5EF4-FFF2-40B4-BE49-F238E27FC236}">
                <a16:creationId xmlns:a16="http://schemas.microsoft.com/office/drawing/2014/main" id="{8EEC1511-7B6A-45CE-B595-88BFB38E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2744788"/>
            <a:ext cx="59578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   В марте 1992 года Владимир Сорокин выходит к широкому читателю — в журнале «Искусство кино» напечатан роман «Очередь», издательством «Русслит» (Москва) публикуется сборник рассказов Владимира Сорокина, вошедший в шорт-лист Букеровской премии. Рукопись романа «Сердца четырёх» представлена на Букеровскую премию и попадает в шорт-лист.</a:t>
            </a:r>
          </a:p>
        </p:txBody>
      </p:sp>
      <p:pic>
        <p:nvPicPr>
          <p:cNvPr id="13325" name="Picture 5" descr="G:\2014-2015\21 век,писатели\i (2).jpg">
            <a:extLst>
              <a:ext uri="{FF2B5EF4-FFF2-40B4-BE49-F238E27FC236}">
                <a16:creationId xmlns:a16="http://schemas.microsoft.com/office/drawing/2014/main" id="{33E8382C-A88E-40AC-9BEA-E2D7216E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5224463"/>
            <a:ext cx="22669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32FF2333-67F5-4E06-ABE3-158062A11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7291F-5CA0-4F38-B441-4D021C385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Picture 2" descr="G:\2014-2015\21 век,писатели\кр.jpg">
            <a:extLst>
              <a:ext uri="{FF2B5EF4-FFF2-40B4-BE49-F238E27FC236}">
                <a16:creationId xmlns:a16="http://schemas.microsoft.com/office/drawing/2014/main" id="{4826A08E-9231-4124-ABF0-62BFE445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74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3">
            <a:extLst>
              <a:ext uri="{FF2B5EF4-FFF2-40B4-BE49-F238E27FC236}">
                <a16:creationId xmlns:a16="http://schemas.microsoft.com/office/drawing/2014/main" id="{0C206B64-B199-43A4-85B7-1CEAADE4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906838"/>
            <a:ext cx="4895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«Литература изъята из законов  тления. </a:t>
            </a:r>
          </a:p>
          <a:p>
            <a:pPr eaLnBrk="1" hangingPunct="1"/>
            <a:r>
              <a:rPr lang="ru-RU" altLang="ru-RU" sz="2000" b="1"/>
              <a:t>Она одна не признаёт смерти». </a:t>
            </a:r>
          </a:p>
          <a:p>
            <a:pPr eaLnBrk="1" hangingPunct="1"/>
            <a:r>
              <a:rPr lang="ru-RU" altLang="ru-RU" sz="2000" b="1"/>
              <a:t>                            М.  Е.Салтыков-Щедрин</a:t>
            </a:r>
          </a:p>
        </p:txBody>
      </p:sp>
      <p:sp>
        <p:nvSpPr>
          <p:cNvPr id="25606" name="Прямоугольник 4">
            <a:extLst>
              <a:ext uri="{FF2B5EF4-FFF2-40B4-BE49-F238E27FC236}">
                <a16:creationId xmlns:a16="http://schemas.microsoft.com/office/drawing/2014/main" id="{F0E8A45F-F5AF-4489-A4FB-4641A7D17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6196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«Какой ужасный умственный яд современная литература». </a:t>
            </a:r>
          </a:p>
          <a:p>
            <a:pPr eaLnBrk="1" hangingPunct="1"/>
            <a:r>
              <a:rPr lang="ru-RU" altLang="ru-RU" sz="2000" b="1"/>
              <a:t>                Лев Николаевич Толстой</a:t>
            </a:r>
          </a:p>
        </p:txBody>
      </p:sp>
      <p:sp>
        <p:nvSpPr>
          <p:cNvPr id="25607" name="Прямоугольник 5">
            <a:extLst>
              <a:ext uri="{FF2B5EF4-FFF2-40B4-BE49-F238E27FC236}">
                <a16:creationId xmlns:a16="http://schemas.microsoft.com/office/drawing/2014/main" id="{11616C68-F579-4E66-B94B-0329944A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773738"/>
            <a:ext cx="684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«В литературе — как в любви: нас удивляет чужой выбор».</a:t>
            </a:r>
          </a:p>
          <a:p>
            <a:pPr eaLnBrk="1" hangingPunct="1"/>
            <a:r>
              <a:rPr lang="ru-RU" altLang="ru-RU" sz="2000" b="1"/>
              <a:t>                                                                                        Андре Моруа</a:t>
            </a:r>
          </a:p>
        </p:txBody>
      </p:sp>
      <p:sp>
        <p:nvSpPr>
          <p:cNvPr id="25608" name="Прямоугольник 6">
            <a:extLst>
              <a:ext uri="{FF2B5EF4-FFF2-40B4-BE49-F238E27FC236}">
                <a16:creationId xmlns:a16="http://schemas.microsoft.com/office/drawing/2014/main" id="{4107BA5A-4957-425D-95FB-75A1D960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2398713"/>
            <a:ext cx="54451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«Проза занимает место в литературе только   благодаря содержащейся в ней поэзии».    </a:t>
            </a:r>
          </a:p>
          <a:p>
            <a:pPr eaLnBrk="1" hangingPunct="1"/>
            <a:r>
              <a:rPr lang="ru-RU" altLang="ru-RU" sz="2000" b="1"/>
              <a:t>                                                Рюноскэ Акутагава</a:t>
            </a:r>
          </a:p>
          <a:p>
            <a:pPr eaLnBrk="1" hangingPunct="1"/>
            <a:r>
              <a:rPr lang="ru-RU" altLang="ru-RU" b="1"/>
              <a:t>                 </a:t>
            </a:r>
          </a:p>
        </p:txBody>
      </p:sp>
      <p:pic>
        <p:nvPicPr>
          <p:cNvPr id="25609" name="Picture 8" descr="Блог пользователя Все Литературный альманах &quot;АвторЪ&quot;">
            <a:extLst>
              <a:ext uri="{FF2B5EF4-FFF2-40B4-BE49-F238E27FC236}">
                <a16:creationId xmlns:a16="http://schemas.microsoft.com/office/drawing/2014/main" id="{10691DD5-CB52-4428-8768-76A96FF4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03375"/>
            <a:ext cx="20113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Ученые советуют - читайте больше книг - 14 Марта 2012 - Литературный портал БЛИК">
            <a:extLst>
              <a:ext uri="{FF2B5EF4-FFF2-40B4-BE49-F238E27FC236}">
                <a16:creationId xmlns:a16="http://schemas.microsoft.com/office/drawing/2014/main" id="{D33D5A38-B8E2-4DFF-A68A-0C421338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28625"/>
            <a:ext cx="26860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4" descr="Сказка в век компьютера Книгопечатная продукция 104 руб. Что знают о - 8 Декабря 2013 - Blog - Justquest">
            <a:extLst>
              <a:ext uri="{FF2B5EF4-FFF2-40B4-BE49-F238E27FC236}">
                <a16:creationId xmlns:a16="http://schemas.microsoft.com/office/drawing/2014/main" id="{1E266492-CDFE-4EEC-9DB5-857041BE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90938"/>
            <a:ext cx="23749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Черты современной литературы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1000125"/>
            <a:ext cx="8715375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Абсолютная свобода – писатель творит в бесцензурном пространстве.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Жанровые трансформации, стирается грань между художественной литературой и документалистикой. Популярен жанр рассказа, романа, документальные хроники.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Диалог культур (связь с зарубежной литературой).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Поиск нового героя (скептик, склонен к рефлексии, беззащитен).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Интертекстуальность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соотнесенность одного текста с другим).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Связь с русской классикой, трансформация классической литературы. 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715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Писатели-шестидесятники  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71563"/>
            <a:ext cx="2357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143000"/>
            <a:ext cx="17145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2214563"/>
            <a:ext cx="16430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 cstate="print"/>
          <a:srcRect l="11562" r="1250" b="3751"/>
          <a:stretch>
            <a:fillRect/>
          </a:stretch>
        </p:blipFill>
        <p:spPr bwMode="auto">
          <a:xfrm>
            <a:off x="2786063" y="1071563"/>
            <a:ext cx="2416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313" y="5000625"/>
            <a:ext cx="8715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«Характерными чертами этого поколения  служат известная угрюмость, созерцательность, нежели активное действие. Их ритм – 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moderato</a:t>
            </a: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их мысль – рефлексия, их дух – ирония, их крик – но они не кричат…» (М. Ремизов)</a:t>
            </a: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3214688"/>
            <a:ext cx="25479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14"/>
          <p:cNvSpPr txBox="1">
            <a:spLocks noChangeArrowheads="1"/>
          </p:cNvSpPr>
          <p:nvPr/>
        </p:nvSpPr>
        <p:spPr bwMode="auto">
          <a:xfrm>
            <a:off x="142875" y="264318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Виктор Астафьев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8" y="4572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Фазиль Искандер</a:t>
            </a:r>
          </a:p>
        </p:txBody>
      </p:sp>
      <p:sp>
        <p:nvSpPr>
          <p:cNvPr id="5132" name="TextBox 16"/>
          <p:cNvSpPr txBox="1">
            <a:spLocks noChangeArrowheads="1"/>
          </p:cNvSpPr>
          <p:nvPr/>
        </p:nvSpPr>
        <p:spPr bwMode="auto">
          <a:xfrm>
            <a:off x="2786063" y="2643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Владимир Войнович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688" y="12144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 Распутин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2313" y="2286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Евтушенко</a:t>
            </a:r>
          </a:p>
        </p:txBody>
      </p:sp>
      <p:pic>
        <p:nvPicPr>
          <p:cNvPr id="5135" name="Picture 11"/>
          <p:cNvPicPr>
            <a:picLocks noChangeAspect="1" noChangeArrowheads="1"/>
          </p:cNvPicPr>
          <p:nvPr/>
        </p:nvPicPr>
        <p:blipFill>
          <a:blip r:embed="rId8" cstate="print"/>
          <a:srcRect l="12500" r="8000"/>
          <a:stretch>
            <a:fillRect/>
          </a:stretch>
        </p:blipFill>
        <p:spPr bwMode="auto">
          <a:xfrm>
            <a:off x="3714750" y="3214688"/>
            <a:ext cx="221456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714750" y="321468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Аксенов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715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 семидесятых – «поколение отставших»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16666" t="2127" r="10606"/>
          <a:stretch>
            <a:fillRect/>
          </a:stretch>
        </p:blipFill>
        <p:spPr bwMode="auto">
          <a:xfrm>
            <a:off x="214313" y="1071563"/>
            <a:ext cx="23161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214438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000375"/>
            <a:ext cx="242887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114300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313" y="107156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Саша Соколов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3688" y="12144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Венедикт Ерофеев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3" y="450056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Маканин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75" y="1143000"/>
            <a:ext cx="2928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Петрушевская</a:t>
            </a:r>
          </a:p>
        </p:txBody>
      </p:sp>
      <p:pic>
        <p:nvPicPr>
          <p:cNvPr id="6156" name="Picture 8"/>
          <p:cNvPicPr>
            <a:picLocks noChangeAspect="1" noChangeArrowheads="1"/>
          </p:cNvPicPr>
          <p:nvPr/>
        </p:nvPicPr>
        <p:blipFill>
          <a:blip r:embed="rId7" cstate="print"/>
          <a:srcRect l="10884" t="10454" r="12585"/>
          <a:stretch>
            <a:fillRect/>
          </a:stretch>
        </p:blipFill>
        <p:spPr bwMode="auto">
          <a:xfrm>
            <a:off x="6000750" y="2928938"/>
            <a:ext cx="18573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50" y="3214688"/>
            <a:ext cx="2952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143250" y="3214688"/>
            <a:ext cx="2071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и Борис Стругацкие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50" y="528637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Битов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65785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были ненасытными читателями и впадали в зависимость от книг. Книги обладали абсолютной властью над нами.  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715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 восьмидесятых – «поколение перестройки»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 b="11914"/>
          <a:stretch>
            <a:fillRect/>
          </a:stretch>
        </p:blipFill>
        <p:spPr bwMode="auto">
          <a:xfrm>
            <a:off x="142875" y="1143000"/>
            <a:ext cx="1933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2214563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12144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7563" y="12144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Сорокин</a:t>
            </a:r>
          </a:p>
        </p:txBody>
      </p:sp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6" cstate="print"/>
          <a:srcRect l="20512" t="5634" r="25641"/>
          <a:stretch>
            <a:fillRect/>
          </a:stretch>
        </p:blipFill>
        <p:spPr bwMode="auto">
          <a:xfrm>
            <a:off x="6929438" y="1214438"/>
            <a:ext cx="221456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7" cstate="print"/>
          <a:srcRect l="20000" t="574" r="15500"/>
          <a:stretch>
            <a:fillRect/>
          </a:stretch>
        </p:blipFill>
        <p:spPr bwMode="auto">
          <a:xfrm>
            <a:off x="5072063" y="3000375"/>
            <a:ext cx="2214562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72063" y="500062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Мамлеев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442912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Толстая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928938"/>
            <a:ext cx="2286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Слаповский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5" y="1143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 Пелевин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0" y="5287963"/>
            <a:ext cx="8715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«Эта проза возродила интерес к «маленькому» человеку, затрагивала  неизвестные  ранее темы русской литературы. Для них современный – это концентрация социального ужаса, принятого за бытовую норму»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0" y="571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 90-х-2000-х – «поколение </a:t>
            </a:r>
            <a:r>
              <a:rPr lang="en-US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next</a:t>
            </a: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1250" r="4062" b="4849"/>
          <a:stretch>
            <a:fillRect/>
          </a:stretch>
        </p:blipFill>
        <p:spPr bwMode="auto">
          <a:xfrm>
            <a:off x="214313" y="1285875"/>
            <a:ext cx="26527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r="20000"/>
          <a:stretch>
            <a:fillRect/>
          </a:stretch>
        </p:blipFill>
        <p:spPr bwMode="auto">
          <a:xfrm>
            <a:off x="3071813" y="1285875"/>
            <a:ext cx="23336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 t="17220"/>
          <a:stretch>
            <a:fillRect/>
          </a:stretch>
        </p:blipFill>
        <p:spPr bwMode="auto">
          <a:xfrm>
            <a:off x="6286500" y="1285875"/>
            <a:ext cx="23336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 t="2499" r="9821"/>
          <a:stretch>
            <a:fillRect/>
          </a:stretch>
        </p:blipFill>
        <p:spPr bwMode="auto">
          <a:xfrm>
            <a:off x="571500" y="2928938"/>
            <a:ext cx="25717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63" y="3357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4313" y="128587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Стогов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813" y="29289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Гришковец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88" y="2571750"/>
            <a:ext cx="228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4813" y="507206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Санаев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13" y="29289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 Шишкин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50" y="5287963"/>
            <a:ext cx="87153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«Молодые писатели – первое за всю историю поколение России поколение свободных людей, без цензуры. Новая литература не верит в «счастливые» социальные изменения.  Ей надоели бесконечные  разочарования в человеке и мире.  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5E7B3-6CDC-4ECB-A902-3EBD9F74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73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Классификация современной русской литературы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602AB-B772-466F-BBF4-6EB11469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entury Schoolbook" panose="02040604050505020304" pitchFamily="18" charset="0"/>
              </a:rPr>
              <a:t>Неоклассическая проза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E057D-1288-4CEB-AEF0-573B80F3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entury Schoolbook" panose="02040604050505020304" pitchFamily="18" charset="0"/>
              </a:rPr>
              <a:t>Условно-метафорическая проза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F8F7A-A172-4CB7-8A86-DA5F926C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814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entury Schoolbook" panose="02040604050505020304" pitchFamily="18" charset="0"/>
              </a:rPr>
              <a:t>«Другая проза»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6A4AB-2ABD-49D2-B99F-565E0730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581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entury Schoolbook" panose="02040604050505020304" pitchFamily="18" charset="0"/>
              </a:rPr>
              <a:t>Постмодернизм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064953-DAD8-43C5-9521-D351DC42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Century Schoolbook" panose="02040604050505020304" pitchFamily="18" charset="0"/>
              </a:rPr>
              <a:t>современная русская литература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59B3F1D-5096-4A2D-9521-B423D6177F56}"/>
              </a:ext>
            </a:extLst>
          </p:cNvPr>
          <p:cNvCxnSpPr>
            <a:stCxn id="8" idx="2"/>
            <a:endCxn id="3" idx="0"/>
          </p:cNvCxnSpPr>
          <p:nvPr/>
        </p:nvCxnSpPr>
        <p:spPr>
          <a:xfrm rot="5400000">
            <a:off x="2288381" y="1412082"/>
            <a:ext cx="985837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56F9456-597D-42FC-A5F3-67369C127A36}"/>
              </a:ext>
            </a:extLst>
          </p:cNvPr>
          <p:cNvCxnSpPr>
            <a:stCxn id="8" idx="2"/>
            <a:endCxn id="4" idx="0"/>
          </p:cNvCxnSpPr>
          <p:nvPr/>
        </p:nvCxnSpPr>
        <p:spPr>
          <a:xfrm rot="5400000">
            <a:off x="3393281" y="2516982"/>
            <a:ext cx="985837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3A27746-D4BF-41F7-93BD-AF1DE90F10A9}"/>
              </a:ext>
            </a:extLst>
          </p:cNvPr>
          <p:cNvCxnSpPr>
            <a:stCxn id="8" idx="2"/>
            <a:endCxn id="5" idx="0"/>
          </p:cNvCxnSpPr>
          <p:nvPr/>
        </p:nvCxnSpPr>
        <p:spPr>
          <a:xfrm rot="16200000" flipH="1">
            <a:off x="4498181" y="2402682"/>
            <a:ext cx="1062037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8B97932-0039-45B2-AB3D-2CAA29F335DF}"/>
              </a:ext>
            </a:extLst>
          </p:cNvPr>
          <p:cNvCxnSpPr>
            <a:stCxn id="8" idx="2"/>
            <a:endCxn id="6" idx="0"/>
          </p:cNvCxnSpPr>
          <p:nvPr/>
        </p:nvCxnSpPr>
        <p:spPr>
          <a:xfrm rot="16200000" flipH="1">
            <a:off x="5584031" y="1316832"/>
            <a:ext cx="1062037" cy="346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Основные направления в современной литературе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857250"/>
            <a:ext cx="9001125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Неоклассическая проза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обращается к социальным и этическим проблемам, исходя из традиций русской литературы (В. Распутин, В. Астафьев);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Условно-метафорическая проза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характерна сказовая манера повествования, фантастичность  (В. Маканин, Ф. Искандер, братья Стругацкие);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«Другая» проза 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- ироническое переосмысление культурных традиций (Т. Толстая, Л. Петрушевская, В. Ерофеев, С.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Каледин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Постмодернизм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 -  (В. Пелевин, В. Сорокин, С. Соколов, Вен. Ерофеев)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Драматургия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(Е.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Гришковец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, Н. Коляда);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Поэзия: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концептуализм (Т.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Кибиров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, Д.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Пригов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),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метареализм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 (И. Жданов, О. Судакова).</a:t>
            </a:r>
          </a:p>
          <a:p>
            <a:pPr>
              <a:defRPr/>
            </a:pPr>
            <a:endParaRPr lang="ru-RU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1972</Words>
  <Application>Microsoft Office PowerPoint</Application>
  <PresentationFormat>Экран (4:3)</PresentationFormat>
  <Paragraphs>169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Schoolbook</vt:lpstr>
      <vt:lpstr>Latha</vt:lpstr>
      <vt:lpstr>Monotype Corsiva</vt:lpstr>
      <vt:lpstr>Тема Office</vt:lpstr>
      <vt:lpstr>1_Тема Office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современной русской литературы</vt:lpstr>
      <vt:lpstr>Презентация PowerPoint</vt:lpstr>
      <vt:lpstr>Неоклассическая проза </vt:lpstr>
      <vt:lpstr>      В.Распутин https://www.youtube.com/watch?v=C7m7su1ra9M</vt:lpstr>
      <vt:lpstr>Условно-метафорическая проза</vt:lpstr>
      <vt:lpstr>  Т.Толстая «Кысь» https://www.youtube.com/watch?v=gBXdTL2hthc</vt:lpstr>
      <vt:lpstr>«Другая проза» </vt:lpstr>
      <vt:lpstr>Постмодернизм </vt:lpstr>
      <vt:lpstr>    ПОСТМОДЕРНИЗМ  https://www.youtube.com/watch?v=TLKB2f_qAFA</vt:lpstr>
      <vt:lpstr>         Характерные черты постмодернизма  интертекстуальность  пародирование (само-),  иронизирование,  переосмысление элементов культуры прошлого многоуровневая организация текста  прием игры,  принцип читательского сотворчества  неопределенность,  культ неясностей, ошибок, пропусков,  фрагментарность и принцип монтажа (принцип ризомы) жанровый и стилевой синкретизм (соединение, нерасчлененность различных видов культурного творчества) театральность,  работа на публику,  использование приема «двойного кодирования»  явление «авторской маски», «смерть автора». </vt:lpstr>
      <vt:lpstr>Русский постмодернизм</vt:lpstr>
      <vt:lpstr>Русский постмодернизм</vt:lpstr>
      <vt:lpstr>Презентация PowerPoint</vt:lpstr>
      <vt:lpstr>Презентация PowerPoint</vt:lpstr>
      <vt:lpstr>   Б.Акунин  https://www.youtube.com/watch?v=5ayzp6fzRFI</vt:lpstr>
      <vt:lpstr>«Статский советник»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МАТРИЦА XXI ВЕКА</dc:title>
  <dc:creator>Admin</dc:creator>
  <cp:lastModifiedBy>NVG</cp:lastModifiedBy>
  <cp:revision>22</cp:revision>
  <dcterms:created xsi:type="dcterms:W3CDTF">2011-08-30T17:29:01Z</dcterms:created>
  <dcterms:modified xsi:type="dcterms:W3CDTF">2023-04-20T07:50:51Z</dcterms:modified>
</cp:coreProperties>
</file>