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8"/>
  </p:notesMasterIdLst>
  <p:sldIdLst>
    <p:sldId id="256" r:id="rId2"/>
    <p:sldId id="299" r:id="rId3"/>
    <p:sldId id="298" r:id="rId4"/>
    <p:sldId id="259" r:id="rId5"/>
    <p:sldId id="257" r:id="rId6"/>
    <p:sldId id="295" r:id="rId7"/>
    <p:sldId id="294" r:id="rId8"/>
    <p:sldId id="258" r:id="rId9"/>
    <p:sldId id="297" r:id="rId10"/>
    <p:sldId id="260" r:id="rId11"/>
    <p:sldId id="261" r:id="rId12"/>
    <p:sldId id="262" r:id="rId13"/>
    <p:sldId id="263" r:id="rId14"/>
    <p:sldId id="264" r:id="rId15"/>
    <p:sldId id="296"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300" r:id="rId35"/>
    <p:sldId id="301" r:id="rId36"/>
    <p:sldId id="302" r:id="rId37"/>
    <p:sldId id="303" r:id="rId38"/>
    <p:sldId id="304" r:id="rId39"/>
    <p:sldId id="305" r:id="rId40"/>
    <p:sldId id="306"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26" r:id="rId86"/>
    <p:sldId id="327" r:id="rId87"/>
    <p:sldId id="328" r:id="rId88"/>
    <p:sldId id="325" r:id="rId89"/>
    <p:sldId id="329" r:id="rId90"/>
    <p:sldId id="284" r:id="rId91"/>
    <p:sldId id="286" r:id="rId92"/>
    <p:sldId id="287" r:id="rId93"/>
    <p:sldId id="288" r:id="rId94"/>
    <p:sldId id="289" r:id="rId95"/>
    <p:sldId id="290" r:id="rId96"/>
    <p:sldId id="291" r:id="rId97"/>
    <p:sldId id="292" r:id="rId98"/>
    <p:sldId id="293" r:id="rId99"/>
    <p:sldId id="374" r:id="rId100"/>
    <p:sldId id="309" r:id="rId101"/>
    <p:sldId id="310" r:id="rId102"/>
    <p:sldId id="375" r:id="rId103"/>
    <p:sldId id="312" r:id="rId104"/>
    <p:sldId id="313" r:id="rId105"/>
    <p:sldId id="376" r:id="rId106"/>
    <p:sldId id="316" r:id="rId107"/>
    <p:sldId id="315" r:id="rId108"/>
    <p:sldId id="308" r:id="rId109"/>
    <p:sldId id="317" r:id="rId110"/>
    <p:sldId id="314" r:id="rId111"/>
    <p:sldId id="318" r:id="rId112"/>
    <p:sldId id="319" r:id="rId113"/>
    <p:sldId id="320" r:id="rId114"/>
    <p:sldId id="321" r:id="rId115"/>
    <p:sldId id="322" r:id="rId116"/>
    <p:sldId id="323"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varScale="1">
        <p:scale>
          <a:sx n="76" d="100"/>
          <a:sy n="76"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0FF8-43D8-4108-A8B0-0BF5158C17FC}" type="datetimeFigureOut">
              <a:rPr lang="cs-CZ" smtClean="0"/>
              <a:t>26.03.2024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59BCC-2F4A-4727-A62C-1E13253164B1}" type="slidenum">
              <a:rPr lang="cs-CZ" smtClean="0"/>
              <a:t>‹#›</a:t>
            </a:fld>
            <a:endParaRPr lang="cs-CZ"/>
          </a:p>
        </p:txBody>
      </p:sp>
    </p:spTree>
    <p:extLst>
      <p:ext uri="{BB962C8B-B14F-4D97-AF65-F5344CB8AC3E}">
        <p14:creationId xmlns:p14="http://schemas.microsoft.com/office/powerpoint/2010/main" val="22822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1FB0295A-F89D-4338-AC81-B3B8422D78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4313" indent="-212725">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9pPr>
          </a:lstStyle>
          <a:p>
            <a:pPr>
              <a:spcBef>
                <a:spcPct val="0"/>
              </a:spcBef>
              <a:buClrTx/>
              <a:buSzPct val="45000"/>
              <a:buFontTx/>
              <a:buNone/>
            </a:pPr>
            <a:fld id="{3D3CE5C5-1DCD-4C84-A36F-E7BCE8886038}" type="slidenum">
              <a:rPr lang="cs-CZ" altLang="cs-CZ"/>
              <a:pPr>
                <a:spcBef>
                  <a:spcPct val="0"/>
                </a:spcBef>
                <a:buClrTx/>
                <a:buSzPct val="45000"/>
                <a:buFontTx/>
                <a:buNone/>
              </a:pPr>
              <a:t>70</a:t>
            </a:fld>
            <a:endParaRPr lang="cs-CZ" altLang="cs-CZ"/>
          </a:p>
        </p:txBody>
      </p:sp>
      <p:sp>
        <p:nvSpPr>
          <p:cNvPr id="58371" name="Rectangle 1">
            <a:extLst>
              <a:ext uri="{FF2B5EF4-FFF2-40B4-BE49-F238E27FC236}">
                <a16:creationId xmlns:a16="http://schemas.microsoft.com/office/drawing/2014/main" id="{112D4E73-D226-4335-8173-3A4CCF915070}"/>
              </a:ext>
            </a:extLst>
          </p:cNvPr>
          <p:cNvSpPr>
            <a:spLocks noGrp="1" noRot="1" noChangeAspect="1" noChangeArrowheads="1" noTextEdit="1"/>
          </p:cNvSpPr>
          <p:nvPr>
            <p:ph type="sldImg"/>
          </p:nvPr>
        </p:nvSpPr>
        <p:spPr>
          <a:xfrm>
            <a:off x="92075" y="744538"/>
            <a:ext cx="6599238" cy="37131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EFD2DAD3-A4CD-41B5-BE5D-95613B65FD39}"/>
              </a:ext>
            </a:extLst>
          </p:cNvPr>
          <p:cNvSpPr>
            <a:spLocks noGrp="1" noChangeArrowheads="1"/>
          </p:cNvSpPr>
          <p:nvPr>
            <p:ph type="body" idx="1"/>
          </p:nvPr>
        </p:nvSpPr>
        <p:spPr>
          <a:xfrm>
            <a:off x="677863" y="4705350"/>
            <a:ext cx="5427662"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5060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106</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75749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107</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279508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108</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150681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109</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584483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110</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401851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111</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242322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112</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3329889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113</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3672144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114</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241472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115</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165246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1FB0295A-F89D-4338-AC81-B3B8422D78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4313" indent="-212725">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9pPr>
          </a:lstStyle>
          <a:p>
            <a:pPr>
              <a:spcBef>
                <a:spcPct val="0"/>
              </a:spcBef>
              <a:buClrTx/>
              <a:buSzPct val="45000"/>
              <a:buFontTx/>
              <a:buNone/>
            </a:pPr>
            <a:fld id="{3D3CE5C5-1DCD-4C84-A36F-E7BCE8886038}" type="slidenum">
              <a:rPr lang="cs-CZ" altLang="cs-CZ"/>
              <a:pPr>
                <a:spcBef>
                  <a:spcPct val="0"/>
                </a:spcBef>
                <a:buClrTx/>
                <a:buSzPct val="45000"/>
                <a:buFontTx/>
                <a:buNone/>
              </a:pPr>
              <a:t>71</a:t>
            </a:fld>
            <a:endParaRPr lang="cs-CZ" altLang="cs-CZ"/>
          </a:p>
        </p:txBody>
      </p:sp>
      <p:sp>
        <p:nvSpPr>
          <p:cNvPr id="58371" name="Rectangle 1">
            <a:extLst>
              <a:ext uri="{FF2B5EF4-FFF2-40B4-BE49-F238E27FC236}">
                <a16:creationId xmlns:a16="http://schemas.microsoft.com/office/drawing/2014/main" id="{112D4E73-D226-4335-8173-3A4CCF915070}"/>
              </a:ext>
            </a:extLst>
          </p:cNvPr>
          <p:cNvSpPr>
            <a:spLocks noGrp="1" noRot="1" noChangeAspect="1" noChangeArrowheads="1" noTextEdit="1"/>
          </p:cNvSpPr>
          <p:nvPr>
            <p:ph type="sldImg"/>
          </p:nvPr>
        </p:nvSpPr>
        <p:spPr>
          <a:xfrm>
            <a:off x="92075" y="744538"/>
            <a:ext cx="6599238" cy="37131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EFD2DAD3-A4CD-41B5-BE5D-95613B65FD39}"/>
              </a:ext>
            </a:extLst>
          </p:cNvPr>
          <p:cNvSpPr>
            <a:spLocks noGrp="1" noChangeArrowheads="1"/>
          </p:cNvSpPr>
          <p:nvPr>
            <p:ph type="body" idx="1"/>
          </p:nvPr>
        </p:nvSpPr>
        <p:spPr>
          <a:xfrm>
            <a:off x="677863" y="4705350"/>
            <a:ext cx="5427662"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23379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116</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352988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99</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295470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100</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366268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101</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377347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102</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62752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103</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335308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104</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418603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9934" indent="-288436" eaLnBrk="0" hangingPunct="0">
              <a:defRPr>
                <a:solidFill>
                  <a:schemeClr val="tx1"/>
                </a:solidFill>
                <a:latin typeface="Arial" charset="0"/>
              </a:defRPr>
            </a:lvl2pPr>
            <a:lvl3pPr marL="1153744" indent="-230749" eaLnBrk="0" hangingPunct="0">
              <a:defRPr>
                <a:solidFill>
                  <a:schemeClr val="tx1"/>
                </a:solidFill>
                <a:latin typeface="Arial" charset="0"/>
              </a:defRPr>
            </a:lvl3pPr>
            <a:lvl4pPr marL="1615242" indent="-230749" eaLnBrk="0" hangingPunct="0">
              <a:defRPr>
                <a:solidFill>
                  <a:schemeClr val="tx1"/>
                </a:solidFill>
                <a:latin typeface="Arial" charset="0"/>
              </a:defRPr>
            </a:lvl4pPr>
            <a:lvl5pPr marL="2076740" indent="-230749" eaLnBrk="0" hangingPunct="0">
              <a:defRPr>
                <a:solidFill>
                  <a:schemeClr val="tx1"/>
                </a:solidFill>
                <a:latin typeface="Arial" charset="0"/>
              </a:defRPr>
            </a:lvl5pPr>
            <a:lvl6pPr marL="2538237" indent="-230749" eaLnBrk="0" fontAlgn="base" hangingPunct="0">
              <a:spcBef>
                <a:spcPct val="0"/>
              </a:spcBef>
              <a:spcAft>
                <a:spcPct val="0"/>
              </a:spcAft>
              <a:defRPr>
                <a:solidFill>
                  <a:schemeClr val="tx1"/>
                </a:solidFill>
                <a:latin typeface="Arial" charset="0"/>
              </a:defRPr>
            </a:lvl6pPr>
            <a:lvl7pPr marL="2999735" indent="-230749" eaLnBrk="0" fontAlgn="base" hangingPunct="0">
              <a:spcBef>
                <a:spcPct val="0"/>
              </a:spcBef>
              <a:spcAft>
                <a:spcPct val="0"/>
              </a:spcAft>
              <a:defRPr>
                <a:solidFill>
                  <a:schemeClr val="tx1"/>
                </a:solidFill>
                <a:latin typeface="Arial" charset="0"/>
              </a:defRPr>
            </a:lvl7pPr>
            <a:lvl8pPr marL="3461233" indent="-230749" eaLnBrk="0" fontAlgn="base" hangingPunct="0">
              <a:spcBef>
                <a:spcPct val="0"/>
              </a:spcBef>
              <a:spcAft>
                <a:spcPct val="0"/>
              </a:spcAft>
              <a:defRPr>
                <a:solidFill>
                  <a:schemeClr val="tx1"/>
                </a:solidFill>
                <a:latin typeface="Arial" charset="0"/>
              </a:defRPr>
            </a:lvl8pPr>
            <a:lvl9pPr marL="3922730" indent="-230749" eaLnBrk="0" fontAlgn="base" hangingPunct="0">
              <a:spcBef>
                <a:spcPct val="0"/>
              </a:spcBef>
              <a:spcAft>
                <a:spcPct val="0"/>
              </a:spcAft>
              <a:defRPr>
                <a:solidFill>
                  <a:schemeClr val="tx1"/>
                </a:solidFill>
                <a:latin typeface="Arial" charset="0"/>
              </a:defRPr>
            </a:lvl9pPr>
          </a:lstStyle>
          <a:p>
            <a:pPr eaLnBrk="1" hangingPunct="1"/>
            <a:fld id="{8C14B0BB-011A-44F6-B750-9BDBBDCFD14A}" type="slidenum">
              <a:rPr lang="cs-CZ" smtClean="0"/>
              <a:pPr eaLnBrk="1" hangingPunct="1"/>
              <a:t>105</a:t>
            </a:fld>
            <a:endParaRPr lang="cs-CZ"/>
          </a:p>
        </p:txBody>
      </p:sp>
      <p:sp>
        <p:nvSpPr>
          <p:cNvPr id="13315" name="Rectangle 2"/>
          <p:cNvSpPr>
            <a:spLocks noGrp="1" noRot="1" noChangeAspect="1" noChangeArrowheads="1" noTextEdit="1"/>
          </p:cNvSpPr>
          <p:nvPr>
            <p:ph type="sldImg"/>
          </p:nvPr>
        </p:nvSpPr>
        <p:spPr>
          <a:xfrm>
            <a:off x="90488" y="742950"/>
            <a:ext cx="6604000" cy="37147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a:t>Poznámky pro</a:t>
            </a:r>
            <a:r>
              <a:rPr lang="cs-CZ" b="1" baseline="0" dirty="0"/>
              <a:t> lektora:</a:t>
            </a:r>
          </a:p>
          <a:p>
            <a:pPr eaLnBrk="1" hangingPunct="1"/>
            <a:endParaRPr lang="cs-CZ" b="1" baseline="0" dirty="0"/>
          </a:p>
          <a:p>
            <a:pPr eaLnBrk="1" hangingPunct="1"/>
            <a:r>
              <a:rPr lang="cs-CZ" b="0" baseline="0" dirty="0"/>
              <a:t>U poznámky POZOR uvést důvody (přehlcení koordinátora, nezájem ostatních, pokud nejsou sami zapojení apod.)</a:t>
            </a:r>
          </a:p>
          <a:p>
            <a:pPr eaLnBrk="1" hangingPunct="1"/>
            <a:endParaRPr lang="cs-CZ" b="0" baseline="0" dirty="0"/>
          </a:p>
          <a:p>
            <a:pPr eaLnBrk="1" hangingPunct="1"/>
            <a:r>
              <a:rPr lang="cs-CZ" b="0" baseline="0" dirty="0"/>
              <a:t>Na námět navazuje příklad na dalším </a:t>
            </a:r>
            <a:r>
              <a:rPr lang="cs-CZ" b="0" baseline="0" dirty="0" err="1"/>
              <a:t>slaidu</a:t>
            </a:r>
            <a:r>
              <a:rPr lang="cs-CZ" b="0" baseline="0" dirty="0"/>
              <a:t>.</a:t>
            </a:r>
            <a:endParaRPr lang="cs-CZ" b="0" dirty="0"/>
          </a:p>
        </p:txBody>
      </p:sp>
    </p:spTree>
    <p:extLst>
      <p:ext uri="{BB962C8B-B14F-4D97-AF65-F5344CB8AC3E}">
        <p14:creationId xmlns:p14="http://schemas.microsoft.com/office/powerpoint/2010/main" val="238632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28124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26.03.2024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22765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72666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2075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70350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81506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11080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1653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506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70904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0176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A73D19-AA28-4271-961F-7EC9E53E6A3F}" type="datetimeFigureOut">
              <a:rPr lang="cs-CZ" smtClean="0"/>
              <a:t>26.03.2024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2803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A73D19-AA28-4271-961F-7EC9E53E6A3F}" type="datetimeFigureOut">
              <a:rPr lang="cs-CZ" smtClean="0"/>
              <a:t>26.03.2024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04282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1432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5938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84A73D19-AA28-4271-961F-7EC9E53E6A3F}" type="datetimeFigureOut">
              <a:rPr lang="cs-CZ" smtClean="0"/>
              <a:t>26.03.2024</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15518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26.03.2024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96946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A73D19-AA28-4271-961F-7EC9E53E6A3F}" type="datetimeFigureOut">
              <a:rPr lang="cs-CZ" smtClean="0"/>
              <a:t>26.03.2024</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375CCC-DC5D-44C1-99C7-8242A5FBD321}" type="slidenum">
              <a:rPr lang="cs-CZ" smtClean="0"/>
              <a:t>‹#›</a:t>
            </a:fld>
            <a:endParaRPr lang="cs-CZ"/>
          </a:p>
        </p:txBody>
      </p:sp>
    </p:spTree>
    <p:extLst>
      <p:ext uri="{BB962C8B-B14F-4D97-AF65-F5344CB8AC3E}">
        <p14:creationId xmlns:p14="http://schemas.microsoft.com/office/powerpoint/2010/main" val="29549926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466589@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pPr algn="ctr"/>
            <a:r>
              <a:rPr lang="cs-CZ" altLang="cs-CZ" sz="2800" b="1" dirty="0">
                <a:cs typeface="Times New Roman" panose="02020603050405020304" pitchFamily="18" charset="0"/>
              </a:rPr>
              <a:t>SOCIÁLNĚ PRÁVNÍ OCHRANA DĚTÍ</a:t>
            </a: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lnSpcReduction="10000"/>
          </a:bodyPr>
          <a:lstStyle/>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Mgr. et Mgr. Ondřej Ipser, DiS.</a:t>
            </a:r>
          </a:p>
          <a:p>
            <a:pPr algn="just">
              <a:spcBef>
                <a:spcPct val="0"/>
              </a:spcBef>
            </a:pPr>
            <a:r>
              <a:rPr lang="cs-CZ" altLang="cs-CZ" sz="2400" cap="none" dirty="0">
                <a:solidFill>
                  <a:schemeClr val="tx1"/>
                </a:solidFill>
                <a:cs typeface="Times New Roman" panose="02020603050405020304" pitchFamily="18" charset="0"/>
              </a:rPr>
              <a:t>sociální pracovník </a:t>
            </a:r>
            <a:r>
              <a:rPr lang="cs-CZ" altLang="cs-CZ" sz="2400" cap="none" dirty="0" err="1">
                <a:solidFill>
                  <a:schemeClr val="tx1"/>
                </a:solidFill>
                <a:cs typeface="Times New Roman" panose="02020603050405020304" pitchFamily="18" charset="0"/>
              </a:rPr>
              <a:t>MěÚ</a:t>
            </a:r>
            <a:r>
              <a:rPr lang="cs-CZ" altLang="cs-CZ" sz="2400" cap="none" dirty="0">
                <a:solidFill>
                  <a:schemeClr val="tx1"/>
                </a:solidFill>
                <a:cs typeface="Times New Roman" panose="02020603050405020304" pitchFamily="18" charset="0"/>
              </a:rPr>
              <a:t> Šlapanice</a:t>
            </a:r>
          </a:p>
          <a:p>
            <a:pPr algn="just">
              <a:spcBef>
                <a:spcPct val="0"/>
              </a:spcBef>
            </a:pPr>
            <a:r>
              <a:rPr lang="cs-CZ" altLang="cs-CZ" sz="2400" cap="none" dirty="0">
                <a:solidFill>
                  <a:schemeClr val="tx1"/>
                </a:solidFill>
                <a:cs typeface="Times New Roman" panose="02020603050405020304" pitchFamily="18" charset="0"/>
              </a:rPr>
              <a:t>specializace na děti poškozené trestnou činností</a:t>
            </a:r>
          </a:p>
          <a:p>
            <a:pPr algn="just">
              <a:spcBef>
                <a:spcPct val="0"/>
              </a:spcBef>
            </a:pPr>
            <a:r>
              <a:rPr lang="cs-CZ" sz="2400" cap="none" dirty="0">
                <a:solidFill>
                  <a:schemeClr val="tx1"/>
                </a:solidFill>
                <a:hlinkClick r:id="rId2"/>
              </a:rPr>
              <a:t>466589@mail.muni.cz</a:t>
            </a:r>
            <a:endParaRPr lang="cs-CZ" sz="2400" cap="none" dirty="0">
              <a:solidFill>
                <a:schemeClr val="tx1"/>
              </a:solidFill>
            </a:endParaRPr>
          </a:p>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Zajišťuje výuku:</a:t>
            </a:r>
          </a:p>
          <a:p>
            <a:pPr algn="just">
              <a:spcBef>
                <a:spcPct val="0"/>
              </a:spcBef>
            </a:pPr>
            <a:r>
              <a:rPr lang="cs-CZ" altLang="cs-CZ" sz="2400" cap="none" dirty="0">
                <a:solidFill>
                  <a:schemeClr val="tx1"/>
                </a:solidFill>
                <a:cs typeface="Times New Roman" panose="02020603050405020304" pitchFamily="18" charset="0"/>
              </a:rPr>
              <a:t>PdF:SOk731 Sociálně právní ochrana dětí</a:t>
            </a:r>
          </a:p>
          <a:p>
            <a:pPr algn="just">
              <a:spcBef>
                <a:spcPct val="0"/>
              </a:spcBef>
            </a:pPr>
            <a:r>
              <a:rPr lang="cs-CZ" altLang="cs-CZ" sz="2400" cap="none" dirty="0">
                <a:solidFill>
                  <a:schemeClr val="tx1"/>
                </a:solidFill>
                <a:cs typeface="Times New Roman" panose="02020603050405020304" pitchFamily="18" charset="0"/>
              </a:rPr>
              <a:t>PdF:SOk750 Mediace a probace</a:t>
            </a:r>
          </a:p>
          <a:p>
            <a:pPr algn="just">
              <a:spcBef>
                <a:spcPct val="0"/>
              </a:spcBef>
            </a:pPr>
            <a:endParaRPr lang="cs-CZ" altLang="cs-CZ" sz="2400" cap="none" dirty="0">
              <a:solidFill>
                <a:schemeClr val="tx1"/>
              </a:solidFill>
              <a:cs typeface="Times New Roman" panose="02020603050405020304" pitchFamily="18" charset="0"/>
            </a:endParaRPr>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7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6597AF-3508-44B0-BB16-9C14DE5EC0CE}"/>
              </a:ext>
            </a:extLst>
          </p:cNvPr>
          <p:cNvSpPr>
            <a:spLocks noGrp="1"/>
          </p:cNvSpPr>
          <p:nvPr>
            <p:ph type="title"/>
          </p:nvPr>
        </p:nvSpPr>
        <p:spPr/>
        <p:txBody>
          <a:bodyPr>
            <a:normAutofit fontScale="90000"/>
          </a:bodyPr>
          <a:lstStyle/>
          <a:p>
            <a:pPr algn="ctr"/>
            <a:r>
              <a:rPr lang="cs-CZ" altLang="cs-CZ" sz="3100" b="1" dirty="0">
                <a:cs typeface="Times New Roman" pitchFamily="18" charset="0"/>
              </a:rPr>
              <a:t>SPOD zajišťují orgány sociálně-právní ochrany /OSPOD/, jimiž jsou:</a:t>
            </a:r>
            <a:br>
              <a:rPr lang="cs-CZ" altLang="cs-CZ" sz="4400" b="1" dirty="0">
                <a:cs typeface="Times New Roman" pitchFamily="18" charset="0"/>
              </a:rPr>
            </a:br>
            <a:endParaRPr lang="cs-CZ" b="1" dirty="0"/>
          </a:p>
        </p:txBody>
      </p:sp>
      <p:sp>
        <p:nvSpPr>
          <p:cNvPr id="3" name="Zástupný obsah 2">
            <a:extLst>
              <a:ext uri="{FF2B5EF4-FFF2-40B4-BE49-F238E27FC236}">
                <a16:creationId xmlns:a16="http://schemas.microsoft.com/office/drawing/2014/main" id="{6E06BB68-3177-4BB8-A697-8E8D29A2215D}"/>
              </a:ext>
            </a:extLst>
          </p:cNvPr>
          <p:cNvSpPr>
            <a:spLocks noGrp="1"/>
          </p:cNvSpPr>
          <p:nvPr>
            <p:ph idx="1"/>
          </p:nvPr>
        </p:nvSpPr>
        <p:spPr/>
        <p:txBody>
          <a:bodyPr>
            <a:normAutofit fontScale="700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Krajské úřady, obecní úřady obcí s rozšířenou působností, obecní úřady, </a:t>
            </a:r>
          </a:p>
          <a:p>
            <a:pPr marL="457200" lvl="1" indent="0" algn="just">
              <a:spcBef>
                <a:spcPts val="0"/>
              </a:spcBef>
              <a:buNone/>
              <a:defRPr/>
            </a:pPr>
            <a:r>
              <a:rPr lang="cs-CZ" altLang="cs-CZ" sz="2600" dirty="0">
                <a:cs typeface="Times New Roman" pitchFamily="18" charset="0"/>
              </a:rPr>
              <a:t>ministerstvo, Úřad pro mezinárodněprávní ochranu dětí, </a:t>
            </a:r>
            <a:r>
              <a:rPr lang="cs-CZ" altLang="cs-CZ" sz="2600" dirty="0"/>
              <a:t>Úřad práce České </a:t>
            </a:r>
          </a:p>
          <a:p>
            <a:pPr marL="0" indent="0" algn="just">
              <a:spcBef>
                <a:spcPts val="0"/>
              </a:spcBef>
              <a:buNone/>
              <a:defRPr/>
            </a:pPr>
            <a:r>
              <a:rPr lang="cs-CZ" altLang="cs-CZ" sz="2800" dirty="0"/>
              <a:t>	republiky. </a:t>
            </a:r>
          </a:p>
          <a:p>
            <a:pPr algn="just">
              <a:spcBef>
                <a:spcPts val="0"/>
              </a:spcBef>
              <a:buFont typeface="Arial" panose="020B0604020202020204" pitchFamily="34" charset="0"/>
              <a:buChar char="•"/>
              <a:defRPr/>
            </a:pPr>
            <a:r>
              <a:rPr lang="cs-CZ" altLang="cs-CZ" sz="2800" b="1" dirty="0">
                <a:cs typeface="Times New Roman" pitchFamily="18" charset="0"/>
              </a:rPr>
              <a:t> </a:t>
            </a: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Působnosti stanovené</a:t>
            </a:r>
            <a:r>
              <a:rPr lang="cs-CZ" altLang="cs-CZ" sz="2800" dirty="0">
                <a:cs typeface="Times New Roman" pitchFamily="18" charset="0"/>
              </a:rPr>
              <a:t> </a:t>
            </a:r>
            <a:r>
              <a:rPr lang="cs-CZ" altLang="cs-CZ" sz="2800" b="1" dirty="0">
                <a:cs typeface="Times New Roman" pitchFamily="18" charset="0"/>
              </a:rPr>
              <a:t>obecnímu úřadu</a:t>
            </a:r>
            <a:r>
              <a:rPr lang="cs-CZ" altLang="cs-CZ" sz="2800" dirty="0">
                <a:cs typeface="Times New Roman" pitchFamily="18" charset="0"/>
              </a:rPr>
              <a:t> /stejně tak krajskému úřadu </a:t>
            </a:r>
            <a:br>
              <a:rPr lang="cs-CZ" altLang="cs-CZ" sz="2800" dirty="0">
                <a:cs typeface="Times New Roman" pitchFamily="18" charset="0"/>
              </a:rPr>
            </a:br>
            <a:r>
              <a:rPr lang="cs-CZ" altLang="cs-CZ" sz="2800" dirty="0">
                <a:cs typeface="Times New Roman" pitchFamily="18" charset="0"/>
              </a:rPr>
              <a:t>	i obecnímu úřadu ORP/ jsou podle zákona </a:t>
            </a:r>
            <a:r>
              <a:rPr lang="cs-CZ" altLang="cs-CZ" sz="2800" b="1" dirty="0">
                <a:cs typeface="Times New Roman" pitchFamily="18" charset="0"/>
              </a:rPr>
              <a:t>výkonem přenesené působnosti</a:t>
            </a:r>
            <a:r>
              <a:rPr lang="cs-CZ" altLang="cs-CZ" sz="2800" dirty="0">
                <a:cs typeface="Times New Roman" pitchFamily="18" charset="0"/>
              </a:rPr>
              <a:t>.</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Místní příslušnost obecního úřadu:</a:t>
            </a:r>
          </a:p>
          <a:p>
            <a:pPr marL="0" indent="0" algn="just">
              <a:spcBef>
                <a:spcPts val="0"/>
              </a:spcBef>
              <a:buNone/>
              <a:defRPr/>
            </a:pPr>
            <a:r>
              <a:rPr lang="cs-CZ" altLang="cs-CZ" sz="2800" dirty="0">
                <a:cs typeface="Times New Roman" pitchFamily="18" charset="0"/>
              </a:rPr>
              <a:t>	řídí se místem trvalého pobytu dítěte nebo místem, kde se dítě nachází.  </a:t>
            </a:r>
          </a:p>
          <a:p>
            <a:pPr algn="just">
              <a:spcBef>
                <a:spcPts val="0"/>
              </a:spcBef>
              <a:buFont typeface="Arial" panose="020B0604020202020204" pitchFamily="34" charset="0"/>
              <a:buChar char="•"/>
              <a:defRPr/>
            </a:pPr>
            <a:r>
              <a:rPr lang="cs-CZ" altLang="cs-CZ" sz="2800" dirty="0">
                <a:cs typeface="Times New Roman" pitchFamily="18" charset="0"/>
              </a:rPr>
              <a:t> </a:t>
            </a:r>
          </a:p>
          <a:p>
            <a:pPr algn="just">
              <a:spcBef>
                <a:spcPts val="0"/>
              </a:spcBef>
              <a:buFont typeface="Arial" panose="020B0604020202020204" pitchFamily="34" charset="0"/>
              <a:buChar char="•"/>
              <a:defRPr/>
            </a:pPr>
            <a:r>
              <a:rPr lang="cs-CZ" altLang="cs-CZ" sz="2800" b="1" dirty="0">
                <a:cs typeface="Times New Roman" pitchFamily="18" charset="0"/>
              </a:rPr>
              <a:t>  SPOD dále zajišťují:</a:t>
            </a:r>
          </a:p>
          <a:p>
            <a:pPr algn="just">
              <a:spcBef>
                <a:spcPts val="0"/>
              </a:spcBef>
              <a:buFont typeface="Arial" panose="020B0604020202020204" pitchFamily="34" charset="0"/>
              <a:buChar char="•"/>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obce a kraje v samostatné působnosti, komise pro sociálně-právní </a:t>
            </a:r>
          </a:p>
          <a:p>
            <a:pPr marL="0" indent="0" algn="just">
              <a:spcBef>
                <a:spcPts val="0"/>
              </a:spcBef>
              <a:buNone/>
              <a:defRPr/>
            </a:pPr>
            <a:r>
              <a:rPr lang="cs-CZ" altLang="cs-CZ" sz="2800" dirty="0">
                <a:cs typeface="Times New Roman" pitchFamily="18" charset="0"/>
              </a:rPr>
              <a:t>     	ochranu dětí, další právnické a fyzické osoby, jsou-li výkonem SPOD </a:t>
            </a:r>
          </a:p>
          <a:p>
            <a:pPr marL="0" indent="0" algn="just">
              <a:spcBef>
                <a:spcPts val="0"/>
              </a:spcBef>
              <a:buNone/>
              <a:defRPr/>
            </a:pPr>
            <a:r>
              <a:rPr lang="cs-CZ" altLang="cs-CZ" sz="2800" dirty="0">
                <a:cs typeface="Times New Roman" pitchFamily="18" charset="0"/>
              </a:rPr>
              <a:t>     	pověřeny.</a:t>
            </a:r>
            <a:r>
              <a:rPr lang="cs-CZ" altLang="cs-CZ" sz="2800" b="1" dirty="0"/>
              <a:t> </a:t>
            </a:r>
          </a:p>
          <a:p>
            <a:endParaRPr lang="cs-CZ" dirty="0"/>
          </a:p>
        </p:txBody>
      </p:sp>
      <p:pic>
        <p:nvPicPr>
          <p:cNvPr id="4" name="Picture 2" descr="slapznak2">
            <a:extLst>
              <a:ext uri="{FF2B5EF4-FFF2-40B4-BE49-F238E27FC236}">
                <a16:creationId xmlns:a16="http://schemas.microsoft.com/office/drawing/2014/main" id="{63C3F484-8B95-436D-859A-9318DAF1C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7845"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191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Historie NRP v ČR</a:t>
            </a:r>
          </a:p>
        </p:txBody>
      </p:sp>
      <p:sp>
        <p:nvSpPr>
          <p:cNvPr id="3077" name="Rectangle 6"/>
          <p:cNvSpPr>
            <a:spLocks noGrp="1" noChangeArrowheads="1"/>
          </p:cNvSpPr>
          <p:nvPr>
            <p:ph type="subTitle" idx="1"/>
          </p:nvPr>
        </p:nvSpPr>
        <p:spPr>
          <a:xfrm>
            <a:off x="1992313" y="1196752"/>
            <a:ext cx="7702426" cy="4913700"/>
          </a:xfrm>
        </p:spPr>
        <p:txBody>
          <a:bodyPr>
            <a:normAutofit/>
          </a:bodyPr>
          <a:lstStyle/>
          <a:p>
            <a:pPr marL="285750" indent="-285750" algn="just">
              <a:buFont typeface="Arial" panose="020B0604020202020204" pitchFamily="34" charset="0"/>
              <a:buChar char="•"/>
            </a:pPr>
            <a:r>
              <a:rPr lang="cs-CZ" sz="2000" dirty="0"/>
              <a:t>V Čechách i na Moravě se aplikoval rakouský zákoník. Dle tohoto zákoníku v roce 1811 mohl být osvojitelem pouze muž, který je starší 50 let. Novela z roku 1914 umožnila osvojení i ženou a snížila věk na 40 let. Ovšem v případě osvojení i povinného souhlasu druhého partnera k přijetí dítěte do rodiny, měl rozhodující slovo muž.</a:t>
            </a:r>
          </a:p>
          <a:p>
            <a:pPr marL="285750" indent="-285750" algn="just">
              <a:buFont typeface="Arial" panose="020B0604020202020204" pitchFamily="34" charset="0"/>
              <a:buChar char="•"/>
            </a:pPr>
            <a:r>
              <a:rPr lang="cs-CZ" sz="2000" dirty="0"/>
              <a:t>ČSR se po roce 1918 rozvíjela moderní síť státních zařízení a rozšiřovala spolupráci i s neziskovými sdruženími zajišťující péči a výchovu dětí. Zlepšovalo se hmotné zajištění sirotků a dětí bez domova, ale i dozor nad ústavy. V roce 1931 spravovaly okresy (Okresní péče o mládež) 24 sirotčinců a stát zřizoval 60 dětských domovů. Dětské domovy v té době byly koncipovány spíše jako „ozdravné pobyty“, nebo zařízení záchytné pro ohroženou mládež s krátkodobým pobytem. Počet dětí v těchto institucích nepřesahoval počet dvaceti.</a:t>
            </a:r>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300008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Historie NRP v ČR</a:t>
            </a:r>
          </a:p>
        </p:txBody>
      </p:sp>
      <p:sp>
        <p:nvSpPr>
          <p:cNvPr id="3077" name="Rectangle 6"/>
          <p:cNvSpPr>
            <a:spLocks noGrp="1" noChangeArrowheads="1"/>
          </p:cNvSpPr>
          <p:nvPr>
            <p:ph type="subTitle" idx="1"/>
          </p:nvPr>
        </p:nvSpPr>
        <p:spPr>
          <a:xfrm>
            <a:off x="1992313" y="1196752"/>
            <a:ext cx="7702426" cy="4913700"/>
          </a:xfrm>
        </p:spPr>
        <p:txBody>
          <a:bodyPr>
            <a:normAutofit fontScale="92500"/>
          </a:bodyPr>
          <a:lstStyle/>
          <a:p>
            <a:pPr marL="285750" indent="-285750" algn="just">
              <a:buFont typeface="Arial" panose="020B0604020202020204" pitchFamily="34" charset="0"/>
              <a:buChar char="•"/>
            </a:pPr>
            <a:r>
              <a:rPr lang="cs-CZ" sz="2000" dirty="0"/>
              <a:t>Na základě zákona z roku 1921, sociální pracovníci Okresních péčí o mládež vybírali s větší pečlivostí budoucí pěstouny. Mravně bezúhonné, fyzicky zdatné, finančně zabezpečené a schopné zajistit dítěti odpovídající péči a výchovu. </a:t>
            </a:r>
          </a:p>
          <a:p>
            <a:pPr marL="285750" indent="-285750" algn="just">
              <a:buFont typeface="Arial" panose="020B0604020202020204" pitchFamily="34" charset="0"/>
              <a:buChar char="•"/>
            </a:pPr>
            <a:endParaRPr lang="cs-CZ" sz="2000" dirty="0"/>
          </a:p>
          <a:p>
            <a:pPr marL="285750" indent="-285750" algn="just">
              <a:buFont typeface="Arial" panose="020B0604020202020204" pitchFamily="34" charset="0"/>
              <a:buChar char="•"/>
            </a:pPr>
            <a:r>
              <a:rPr lang="cs-CZ" sz="2000" dirty="0"/>
              <a:t>Existovala také pěstounská péče na základě soukromé dohody mezi biologickými rodiči dítěte a pěstouny, bez zásahu soudu. Nejčastěji šlo o příbuzné v biologické rodině dítěte. </a:t>
            </a:r>
          </a:p>
          <a:p>
            <a:pPr algn="just"/>
            <a:endParaRPr lang="cs-CZ" sz="2000" dirty="0"/>
          </a:p>
          <a:p>
            <a:pPr marL="285750" indent="-285750" algn="just">
              <a:buFont typeface="Arial" panose="020B0604020202020204" pitchFamily="34" charset="0"/>
              <a:buChar char="•"/>
            </a:pPr>
            <a:r>
              <a:rPr lang="cs-CZ" sz="2000" dirty="0"/>
              <a:t>V době II. světové války došlo k poklesu počtu dětí přicházející do náhradní rodinné péče. Pokud k tomu docházelo, tak převážně mezi biologickými příbuznými. Byla to doba, kdy více než státní instituce fungovaly aktivity na bázi mezilidské solidarity.</a:t>
            </a:r>
          </a:p>
          <a:p>
            <a:pPr marL="285750" indent="-285750" algn="just">
              <a:buFont typeface="Arial" panose="020B0604020202020204" pitchFamily="34" charset="0"/>
              <a:buChar char="•"/>
            </a:pPr>
            <a:endParaRPr lang="cs-CZ" sz="20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31572746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41330"/>
            <a:ext cx="6984007" cy="908050"/>
          </a:xfrm>
          <a:solidFill>
            <a:schemeClr val="bg1"/>
          </a:solidFill>
        </p:spPr>
        <p:txBody>
          <a:bodyPr/>
          <a:lstStyle/>
          <a:p>
            <a:r>
              <a:rPr lang="cs-CZ" sz="2800" b="1" dirty="0">
                <a:solidFill>
                  <a:srgbClr val="FF0000"/>
                </a:solidFill>
              </a:rPr>
              <a:t>Historie NRP v ČR</a:t>
            </a:r>
          </a:p>
        </p:txBody>
      </p:sp>
      <p:sp>
        <p:nvSpPr>
          <p:cNvPr id="3077" name="Rectangle 6"/>
          <p:cNvSpPr>
            <a:spLocks noGrp="1" noChangeArrowheads="1"/>
          </p:cNvSpPr>
          <p:nvPr>
            <p:ph type="subTitle" idx="1"/>
          </p:nvPr>
        </p:nvSpPr>
        <p:spPr>
          <a:xfrm>
            <a:off x="1992313" y="1196752"/>
            <a:ext cx="7702426" cy="4913700"/>
          </a:xfrm>
        </p:spPr>
        <p:txBody>
          <a:bodyPr>
            <a:normAutofit/>
          </a:bodyPr>
          <a:lstStyle/>
          <a:p>
            <a:pPr algn="just"/>
            <a:r>
              <a:rPr lang="cs-CZ" sz="2800" dirty="0"/>
              <a:t>.</a:t>
            </a:r>
            <a:r>
              <a:rPr lang="cs-CZ" sz="2000" dirty="0"/>
              <a:t> Po druhé světové válce a zvláště po roce 1948 došlo k zásadním změnám. S vydáním zákona č. 256/1949 byly zrušeny Okresní komise péče o mládež, status nalezinců byl přejmenován na „ústavy péče o dítě“ a byly zastaveny veškeré snahy dobročinných aktivit. Byl zlikvidován dřívější systém péče o ohrožené děti a zrušeny všechny formy pěstounské péče s výjimkou „příbuzenské“. Ty byly obnoveny až po dlouhých dvaceti třech letech. </a:t>
            </a:r>
          </a:p>
          <a:p>
            <a:pPr algn="just"/>
            <a:r>
              <a:rPr lang="cs-CZ" sz="2000" dirty="0"/>
              <a:t>Kolektivní výchova byla upřednostněna na úkor rodinné výchovy. Typickým názorem té doby bylo, že dítěti se dostane jedině dobré a správné výchovy v kolektivním zařízení, ve kterém se teprve naučí lásce k lidově demokratickému státu a vůbec se zdálo, že uskutečňováním a naplňováním socialistických idejí ubude sociálních problémů, a tím i nechtěných dětí.</a:t>
            </a:r>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5065076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41330"/>
            <a:ext cx="6984007" cy="908050"/>
          </a:xfrm>
          <a:solidFill>
            <a:schemeClr val="bg1"/>
          </a:solidFill>
        </p:spPr>
        <p:txBody>
          <a:bodyPr/>
          <a:lstStyle/>
          <a:p>
            <a:r>
              <a:rPr lang="cs-CZ" sz="2800" b="1" dirty="0">
                <a:solidFill>
                  <a:srgbClr val="FF0000"/>
                </a:solidFill>
              </a:rPr>
              <a:t>Historie NRP v ČR</a:t>
            </a:r>
          </a:p>
        </p:txBody>
      </p:sp>
      <p:sp>
        <p:nvSpPr>
          <p:cNvPr id="3077" name="Rectangle 6"/>
          <p:cNvSpPr>
            <a:spLocks noGrp="1" noChangeArrowheads="1"/>
          </p:cNvSpPr>
          <p:nvPr>
            <p:ph type="subTitle" idx="1"/>
          </p:nvPr>
        </p:nvSpPr>
        <p:spPr>
          <a:xfrm>
            <a:off x="1992313" y="1196752"/>
            <a:ext cx="7702426" cy="4913700"/>
          </a:xfrm>
        </p:spPr>
        <p:txBody>
          <a:bodyPr>
            <a:normAutofit fontScale="92500" lnSpcReduction="10000"/>
          </a:bodyPr>
          <a:lstStyle/>
          <a:p>
            <a:pPr marL="342900" indent="-342900" algn="just">
              <a:buFont typeface="Arial" panose="020B0604020202020204" pitchFamily="34" charset="0"/>
              <a:buChar char="•"/>
            </a:pPr>
            <a:r>
              <a:rPr lang="cs-CZ" sz="2000" dirty="0">
                <a:latin typeface="Arial (Základní text)"/>
              </a:rPr>
              <a:t>Až v roce 1963 byl ustanoven zákon (zákon o rodině č. 94/1963 Sb.), který měl na prvním místě zájem dítěte. Ten upřednostňuje rodinnou výchovu před kolektivní. Zákon o rodině definoval podmínky pěstounské péče, osvojení, poručenství a opatrovnictví.</a:t>
            </a:r>
          </a:p>
          <a:p>
            <a:pPr marL="342900" indent="-342900" algn="just">
              <a:buFont typeface="Arial" panose="020B0604020202020204" pitchFamily="34" charset="0"/>
              <a:buChar char="•"/>
            </a:pPr>
            <a:r>
              <a:rPr lang="cs-CZ" sz="2000" dirty="0"/>
              <a:t>Sedmdesátá léta přinesla sílící kritiku dosavadního stavu ústavní výchovy. Začínal se ukazovat tristní stav nejen kolem života samotných dětí jako je opomíjení emocionální stránky při výchově, jejich potřeba lásky, i naprostá absence soukromí a dalších nezbytných potřeb realizovaných i v poměrně prostých rodinách. </a:t>
            </a:r>
          </a:p>
          <a:p>
            <a:pPr marL="342900" indent="-342900" algn="just">
              <a:buFont typeface="Arial" panose="020B0604020202020204" pitchFamily="34" charset="0"/>
              <a:buChar char="•"/>
            </a:pPr>
            <a:r>
              <a:rPr lang="cs-CZ" sz="2000" dirty="0"/>
              <a:t>Po revoluci byla ratifikována Úmluva o právech dítěte č. 104/1991 Sb., (podepsána 30. září 1990). </a:t>
            </a:r>
          </a:p>
          <a:p>
            <a:pPr algn="just"/>
            <a:r>
              <a:rPr lang="cs-CZ" sz="2000" dirty="0"/>
              <a:t>    Úmluva o právech dítěte a další návazné právní předpisy platné      </a:t>
            </a:r>
          </a:p>
          <a:p>
            <a:pPr algn="just"/>
            <a:r>
              <a:rPr lang="cs-CZ" sz="2000" dirty="0"/>
              <a:t>     v ČR přiznávají dítěti nárok na zvláštní péči, ochranu a pomoc. </a:t>
            </a:r>
          </a:p>
          <a:p>
            <a:pPr algn="just"/>
            <a:endParaRPr lang="cs-CZ" sz="20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38707876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41330"/>
            <a:ext cx="6984007" cy="908050"/>
          </a:xfrm>
          <a:solidFill>
            <a:schemeClr val="bg1"/>
          </a:solidFill>
        </p:spPr>
        <p:txBody>
          <a:bodyPr/>
          <a:lstStyle/>
          <a:p>
            <a:r>
              <a:rPr lang="cs-CZ" sz="2800" b="1" dirty="0">
                <a:solidFill>
                  <a:srgbClr val="FF0000"/>
                </a:solidFill>
              </a:rPr>
              <a:t>Historie NRP v ČR</a:t>
            </a:r>
          </a:p>
        </p:txBody>
      </p:sp>
      <p:sp>
        <p:nvSpPr>
          <p:cNvPr id="3077" name="Rectangle 6"/>
          <p:cNvSpPr>
            <a:spLocks noGrp="1" noChangeArrowheads="1"/>
          </p:cNvSpPr>
          <p:nvPr>
            <p:ph type="subTitle" idx="1"/>
          </p:nvPr>
        </p:nvSpPr>
        <p:spPr>
          <a:xfrm>
            <a:off x="2063552" y="1160872"/>
            <a:ext cx="7702426" cy="4913700"/>
          </a:xfrm>
        </p:spPr>
        <p:txBody>
          <a:bodyPr>
            <a:normAutofit fontScale="92500"/>
          </a:bodyPr>
          <a:lstStyle/>
          <a:p>
            <a:pPr algn="just"/>
            <a:r>
              <a:rPr lang="cs-CZ" sz="2000" dirty="0"/>
              <a:t>Další změny v oblasti NRP přinesl zákon o SPOD č. 359/1999 Sb.</a:t>
            </a:r>
          </a:p>
          <a:p>
            <a:pPr algn="just"/>
            <a:endParaRPr lang="cs-CZ" sz="2000" dirty="0"/>
          </a:p>
          <a:p>
            <a:pPr algn="just"/>
            <a:r>
              <a:rPr lang="cs-CZ" sz="2000" dirty="0"/>
              <a:t>Zcela zásadní změnu do NRP pak přinesla jeho novela, kdy s účinností od  1. 1. 2013 vznik nový institut </a:t>
            </a:r>
            <a:r>
              <a:rPr lang="cs-CZ" sz="2000" b="1" dirty="0"/>
              <a:t>pěstounské péče na přechodnou dobu</a:t>
            </a:r>
            <a:r>
              <a:rPr lang="cs-CZ" sz="2000" dirty="0"/>
              <a:t>.</a:t>
            </a:r>
          </a:p>
          <a:p>
            <a:pPr algn="just"/>
            <a:endParaRPr lang="cs-CZ" sz="2000" dirty="0"/>
          </a:p>
          <a:p>
            <a:pPr algn="just"/>
            <a:r>
              <a:rPr lang="cs-CZ" sz="2000" dirty="0"/>
              <a:t>Velký důraz je kladen na to, aby děti vyrůstaly v rodinném prostředí, ideálně v atmosféře pohody, lásky a vzájemného porozumění. Stát proto činit opatření, která umožní dítěti vyrůstat ve vlastní rodině, kdy respektuje jeho právo na zachování státní příslušnosti, jména a rodinných svazků. </a:t>
            </a:r>
          </a:p>
          <a:p>
            <a:pPr algn="just"/>
            <a:endParaRPr lang="cs-CZ" sz="2000" dirty="0"/>
          </a:p>
          <a:p>
            <a:pPr algn="just"/>
            <a:r>
              <a:rPr lang="cs-CZ" sz="2000" dirty="0"/>
              <a:t>V případech, kdy o děti nemůže pečovat rodina vlastní, je nutno hledat rodinu náhradní. Tato má vždy přednost před péči ústavní. </a:t>
            </a:r>
          </a:p>
          <a:p>
            <a:pPr algn="just"/>
            <a:endParaRPr lang="cs-CZ" sz="2000" dirty="0"/>
          </a:p>
          <a:p>
            <a:pPr marL="342900" indent="-342900" algn="just">
              <a:buFont typeface="Arial" panose="020B0604020202020204" pitchFamily="34" charset="0"/>
              <a:buChar char="•"/>
            </a:pPr>
            <a:endParaRPr lang="cs-CZ" sz="20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9514345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Formy NRP</a:t>
            </a:r>
          </a:p>
        </p:txBody>
      </p:sp>
      <p:sp>
        <p:nvSpPr>
          <p:cNvPr id="3077" name="Rectangle 6"/>
          <p:cNvSpPr>
            <a:spLocks noGrp="1" noChangeArrowheads="1"/>
          </p:cNvSpPr>
          <p:nvPr>
            <p:ph type="subTitle" idx="1"/>
          </p:nvPr>
        </p:nvSpPr>
        <p:spPr>
          <a:xfrm>
            <a:off x="1992313" y="1196752"/>
            <a:ext cx="7702426" cy="4913700"/>
          </a:xfrm>
        </p:spPr>
        <p:txBody>
          <a:bodyPr>
            <a:normAutofit/>
          </a:bodyPr>
          <a:lstStyle/>
          <a:p>
            <a:pPr algn="l"/>
            <a:endParaRPr lang="cs-CZ" altLang="cs-CZ" sz="2000" dirty="0"/>
          </a:p>
          <a:p>
            <a:pPr>
              <a:defRPr/>
            </a:pPr>
            <a:r>
              <a:rPr lang="cs-CZ" sz="1600" b="1" dirty="0"/>
              <a:t>    </a:t>
            </a:r>
          </a:p>
          <a:p>
            <a:pPr marL="342900" indent="-342900" algn="l">
              <a:buFont typeface="Wingdings" panose="05000000000000000000" pitchFamily="2" charset="2"/>
              <a:buChar char="v"/>
              <a:defRPr/>
            </a:pPr>
            <a:r>
              <a:rPr lang="cs-CZ" sz="2800" dirty="0"/>
              <a:t>svěření do péče jiné osoby než rodiče</a:t>
            </a:r>
          </a:p>
          <a:p>
            <a:pPr marL="342900" indent="-342900" algn="l">
              <a:buFont typeface="Wingdings" panose="05000000000000000000" pitchFamily="2" charset="2"/>
              <a:buChar char="v"/>
              <a:defRPr/>
            </a:pPr>
            <a:r>
              <a:rPr lang="cs-CZ" sz="2800" dirty="0"/>
              <a:t>pěstounská péče na přechodnou dobu</a:t>
            </a:r>
          </a:p>
          <a:p>
            <a:pPr marL="342900" indent="-342900" algn="l">
              <a:buFont typeface="Wingdings" panose="05000000000000000000" pitchFamily="2" charset="2"/>
              <a:buChar char="v"/>
              <a:defRPr/>
            </a:pPr>
            <a:r>
              <a:rPr lang="cs-CZ" sz="2800" dirty="0"/>
              <a:t>pěstounská péče (příbuzenská,  zprostředkovaná)</a:t>
            </a:r>
          </a:p>
          <a:p>
            <a:pPr marL="342900" indent="-342900" algn="l">
              <a:buFont typeface="Wingdings" panose="05000000000000000000" pitchFamily="2" charset="2"/>
              <a:buChar char="v"/>
              <a:defRPr/>
            </a:pPr>
            <a:r>
              <a:rPr lang="cs-CZ" sz="2800" dirty="0"/>
              <a:t>poručenská péče</a:t>
            </a:r>
          </a:p>
          <a:p>
            <a:pPr marL="342900" indent="-342900" algn="l">
              <a:buFont typeface="Wingdings" panose="05000000000000000000" pitchFamily="2" charset="2"/>
              <a:buChar char="v"/>
              <a:defRPr/>
            </a:pPr>
            <a:r>
              <a:rPr lang="cs-CZ" sz="2800" dirty="0"/>
              <a:t>osvojení</a:t>
            </a:r>
          </a:p>
          <a:p>
            <a:pPr algn="l">
              <a:defRPr/>
            </a:pPr>
            <a:r>
              <a:rPr lang="cs-CZ" sz="2000" dirty="0"/>
              <a:t>     </a:t>
            </a:r>
          </a:p>
          <a:p>
            <a:pPr algn="l">
              <a:defRPr/>
            </a:pPr>
            <a:endParaRPr lang="cs-CZ" sz="1600" dirty="0"/>
          </a:p>
          <a:p>
            <a:pPr algn="l"/>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0421865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Pěstounská péče</a:t>
            </a:r>
          </a:p>
        </p:txBody>
      </p:sp>
      <p:sp>
        <p:nvSpPr>
          <p:cNvPr id="3077" name="Rectangle 6"/>
          <p:cNvSpPr>
            <a:spLocks noGrp="1" noChangeArrowheads="1"/>
          </p:cNvSpPr>
          <p:nvPr>
            <p:ph type="subTitle" idx="1"/>
          </p:nvPr>
        </p:nvSpPr>
        <p:spPr>
          <a:xfrm>
            <a:off x="1992313" y="1196752"/>
            <a:ext cx="7702426" cy="4913700"/>
          </a:xfrm>
        </p:spPr>
        <p:txBody>
          <a:bodyPr>
            <a:normAutofit fontScale="85000" lnSpcReduction="10000"/>
          </a:bodyPr>
          <a:lstStyle/>
          <a:p>
            <a:pPr algn="just">
              <a:defRPr/>
            </a:pPr>
            <a:r>
              <a:rPr lang="cs-CZ" sz="2000" dirty="0"/>
              <a:t>Státem </a:t>
            </a:r>
            <a:r>
              <a:rPr lang="cs-CZ" sz="2000" b="1" dirty="0"/>
              <a:t>garantovaná</a:t>
            </a:r>
            <a:r>
              <a:rPr lang="cs-CZ" sz="2000" dirty="0"/>
              <a:t> (stanovena pravidla pro přípravu a zařazení pěstounů, systém kontroly státních orgánů, podpora v rámci dohod o výkonu PP, hmotné zabezpečení) a </a:t>
            </a:r>
            <a:r>
              <a:rPr lang="cs-CZ" sz="2000" b="1" dirty="0"/>
              <a:t>kontrolovaná</a:t>
            </a:r>
            <a:r>
              <a:rPr lang="cs-CZ" sz="2000" dirty="0"/>
              <a:t> (evidence SPOD, dohoda o výkonu dohod o PP) forma náhradní rodinné péče, která zajišťuje odbornou pomoc a podporu a dostatečné hmotné zabezpečení dítěte i přiměřenou odměnu těm, kteří o něj pečují. Pěstounstvím nevzniká příbuzenský vztah. Pěstoun se nestává zákonným zástupcem dítěte. Dítě může být svěřeno jedné osobě nebo do společné pěstounské péče manželů. Kdo se chce stát pěstounem, musí skýtat záruku řádné péče, mít bydliště na území České republiky a musí souhlasit se svěřením dítěte do pěstounské péče. </a:t>
            </a:r>
          </a:p>
          <a:p>
            <a:pPr algn="l">
              <a:defRPr/>
            </a:pPr>
            <a:endParaRPr lang="cs-CZ" sz="2000" dirty="0"/>
          </a:p>
          <a:p>
            <a:pPr algn="l">
              <a:defRPr/>
            </a:pPr>
            <a:r>
              <a:rPr lang="cs-CZ" sz="2000" dirty="0"/>
              <a:t>Pěstoun má jen omezený rozsah práv, zákonný zástupcem zůstává rodič. </a:t>
            </a:r>
          </a:p>
          <a:p>
            <a:pPr algn="l">
              <a:defRPr/>
            </a:pPr>
            <a:endParaRPr lang="cs-CZ" sz="2000" dirty="0"/>
          </a:p>
          <a:p>
            <a:pPr algn="l">
              <a:defRPr/>
            </a:pPr>
            <a:endParaRPr lang="cs-CZ" sz="2800" dirty="0"/>
          </a:p>
          <a:p>
            <a:pPr algn="l">
              <a:defRPr/>
            </a:pPr>
            <a:r>
              <a:rPr lang="cs-CZ" sz="2000" dirty="0"/>
              <a:t>     </a:t>
            </a:r>
          </a:p>
          <a:p>
            <a:pPr algn="l">
              <a:defRPr/>
            </a:pPr>
            <a:endParaRPr lang="cs-CZ" sz="1600" dirty="0"/>
          </a:p>
          <a:p>
            <a:pPr algn="l"/>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40086176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Práva  a povinnosti pečujících osob</a:t>
            </a:r>
          </a:p>
        </p:txBody>
      </p:sp>
      <p:sp>
        <p:nvSpPr>
          <p:cNvPr id="3077" name="Rectangle 6"/>
          <p:cNvSpPr>
            <a:spLocks noGrp="1" noChangeArrowheads="1"/>
          </p:cNvSpPr>
          <p:nvPr>
            <p:ph type="subTitle" idx="1"/>
          </p:nvPr>
        </p:nvSpPr>
        <p:spPr>
          <a:xfrm>
            <a:off x="1992313" y="1196752"/>
            <a:ext cx="7702426" cy="4913700"/>
          </a:xfrm>
        </p:spPr>
        <p:txBody>
          <a:bodyPr>
            <a:normAutofit lnSpcReduction="10000"/>
          </a:bodyPr>
          <a:lstStyle/>
          <a:p>
            <a:pPr algn="l"/>
            <a:r>
              <a:rPr lang="cs-CZ" sz="2000" dirty="0"/>
              <a:t>Pěstoun má vůči dítěti tato práva a povinnosti (§ 966 zákona č. 89/2012 Sb., občanský zákoník):</a:t>
            </a:r>
          </a:p>
          <a:p>
            <a:pPr algn="l"/>
            <a:endParaRPr lang="cs-CZ" sz="2000" dirty="0"/>
          </a:p>
          <a:p>
            <a:pPr marL="342900" indent="-342900" algn="l">
              <a:buFont typeface="Arial" panose="020B0604020202020204" pitchFamily="34" charset="0"/>
              <a:buChar char="•"/>
            </a:pPr>
            <a:r>
              <a:rPr lang="cs-CZ" sz="2000" dirty="0"/>
              <a:t>osobně pečovat o dítě a při výchově dítěte vykonávat přiměřeně práva a povinnosti rodičů,</a:t>
            </a:r>
          </a:p>
          <a:p>
            <a:pPr marL="342900" indent="-342900" algn="l">
              <a:buFont typeface="Arial" panose="020B0604020202020204" pitchFamily="34" charset="0"/>
              <a:buChar char="•"/>
            </a:pPr>
            <a:r>
              <a:rPr lang="cs-CZ" sz="2000" dirty="0"/>
              <a:t>rozhodovat jen o běžných záležitostech dítěte a v těchto záležitostech dítě zastupovat a spravovat jeho jmění, např. absolvovat preventivní prohlídky, chodit na třídní schůzky atd.,</a:t>
            </a:r>
          </a:p>
          <a:p>
            <a:pPr marL="342900" indent="-342900" algn="l">
              <a:buFont typeface="Arial" panose="020B0604020202020204" pitchFamily="34" charset="0"/>
              <a:buChar char="•"/>
            </a:pPr>
            <a:r>
              <a:rPr lang="cs-CZ" sz="2000" dirty="0"/>
              <a:t>má povinnosti informovat rodiče dítěte o podstatných záležitostech, např. potřeba zdravotního zákroku, změna bydliště apod.</a:t>
            </a:r>
          </a:p>
          <a:p>
            <a:pPr marL="342900" indent="-342900" algn="l">
              <a:buFont typeface="Arial" panose="020B0604020202020204" pitchFamily="34" charset="0"/>
              <a:buChar char="•"/>
            </a:pPr>
            <a:r>
              <a:rPr lang="cs-CZ" sz="2000" dirty="0"/>
              <a:t>pěstoun má povinnost udržovat, rozvíjet a prohlubovat sounáležitost dítěte s jeho rodiči, dalšími příbuznými a osobami blízkými      </a:t>
            </a:r>
          </a:p>
          <a:p>
            <a:pPr algn="l">
              <a:defRPr/>
            </a:pPr>
            <a:endParaRPr lang="cs-CZ" sz="1600" dirty="0"/>
          </a:p>
          <a:p>
            <a:pPr algn="l"/>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39497792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Pěstounská péče na přechodnou dobu</a:t>
            </a:r>
          </a:p>
        </p:txBody>
      </p:sp>
      <p:sp>
        <p:nvSpPr>
          <p:cNvPr id="3077" name="Rectangle 6"/>
          <p:cNvSpPr>
            <a:spLocks noGrp="1" noChangeArrowheads="1"/>
          </p:cNvSpPr>
          <p:nvPr>
            <p:ph type="subTitle" idx="1"/>
          </p:nvPr>
        </p:nvSpPr>
        <p:spPr>
          <a:xfrm>
            <a:off x="1992313" y="1196752"/>
            <a:ext cx="7702426" cy="4913700"/>
          </a:xfrm>
        </p:spPr>
        <p:txBody>
          <a:bodyPr>
            <a:normAutofit fontScale="92500"/>
          </a:bodyPr>
          <a:lstStyle/>
          <a:p>
            <a:pPr algn="just"/>
            <a:endParaRPr lang="cs-CZ" sz="1800" dirty="0"/>
          </a:p>
          <a:p>
            <a:pPr algn="just"/>
            <a:r>
              <a:rPr lang="cs-CZ" sz="2000" dirty="0"/>
              <a:t>Jedná se o specifickou formou pěstounské péče, kdy je dítěti poskytována individuální péče na nezbytně nutnou, relativně krátkou dobu (maximálně 1 rok). Jedná se tedy o dočasnou péči, kdy je vysoká pravděpodobnost nalezení trvalého řešení pro dítě. Může se jednat o návrat do původní rodiny, nebo předání do jiné formy náhradní rodinné péče. V ojedinělých případech, když se nepodaří sanovat původní rodinu dítěte, ani najít vhodnou náhradní rodinu, musí být dítě umístěno do ústavní péče.</a:t>
            </a:r>
          </a:p>
          <a:p>
            <a:pPr algn="just"/>
            <a:endParaRPr lang="cs-CZ" sz="2000" dirty="0"/>
          </a:p>
          <a:p>
            <a:pPr algn="just"/>
            <a:r>
              <a:rPr lang="cs-CZ" sz="2000" dirty="0"/>
              <a:t>Pěstounská péče na přechodnou dobu klade vysoké nároky na pečující osoby, zejména schopnost přijmout a přizpůsobit se potřebám přijetého dítěte bez ohledu na jeho věk, etnicitu, zdravotní stav. Velký důraz je také kladen na schopnost pěstouna spolupracovat s odborníky a biologickou rodinou dítěte. </a:t>
            </a:r>
            <a:endParaRPr lang="cs-CZ" dirty="0"/>
          </a:p>
          <a:p>
            <a:pPr algn="just"/>
            <a:endParaRPr lang="cs-CZ" sz="1600"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15330523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Pěstounská péče  - zprostředkovaná </a:t>
            </a:r>
          </a:p>
        </p:txBody>
      </p:sp>
      <p:sp>
        <p:nvSpPr>
          <p:cNvPr id="3077" name="Rectangle 6"/>
          <p:cNvSpPr>
            <a:spLocks noGrp="1" noChangeArrowheads="1"/>
          </p:cNvSpPr>
          <p:nvPr>
            <p:ph type="subTitle" idx="1"/>
          </p:nvPr>
        </p:nvSpPr>
        <p:spPr>
          <a:xfrm>
            <a:off x="1992313" y="1196752"/>
            <a:ext cx="7702426" cy="4913700"/>
          </a:xfrm>
        </p:spPr>
        <p:txBody>
          <a:bodyPr>
            <a:normAutofit lnSpcReduction="10000"/>
          </a:bodyPr>
          <a:lstStyle/>
          <a:p>
            <a:pPr algn="just"/>
            <a:endParaRPr lang="cs-CZ" sz="2000" dirty="0"/>
          </a:p>
          <a:p>
            <a:pPr algn="just"/>
            <a:r>
              <a:rPr lang="cs-CZ" sz="2000" dirty="0"/>
              <a:t>Lidé, kteří se chtějí stát pěstouny, musí podat žádost na obecním úřadu obce s rozšířenou působností dle svého trvalého bydliště, projít celým procesem odborného posouzení (psychologické, sociální a zdravotní) a přípravy (v rozsahu minimálně 48 hodin). Následně mohou být  rozhodnutím krajského úřadu zařazeni do evidence osob vhodných stát se pěstouny. </a:t>
            </a:r>
          </a:p>
          <a:p>
            <a:pPr algn="just"/>
            <a:endParaRPr lang="cs-CZ" sz="2000" dirty="0"/>
          </a:p>
          <a:p>
            <a:pPr algn="just"/>
            <a:r>
              <a:rPr lang="cs-CZ" sz="2000" dirty="0"/>
              <a:t>Následuje proces zprostředkování, kdy jsou dítěti vytipováni vhodní žadatelé, dochází k jejich seznámení a v případě souhlasu všech zainteresovaných i soudními rozhodnutí.</a:t>
            </a:r>
          </a:p>
          <a:p>
            <a:pPr algn="just"/>
            <a:endParaRPr lang="cs-CZ" sz="2000" dirty="0"/>
          </a:p>
          <a:p>
            <a:pPr algn="just"/>
            <a:r>
              <a:rPr lang="cs-CZ" sz="2000" dirty="0"/>
              <a:t>Odborné posouzení a přípravu upravuje § 27 zákona č. 359/1999 Sb., o sociálně-právní ochraně dítěte</a:t>
            </a:r>
          </a:p>
          <a:p>
            <a:pPr algn="l"/>
            <a:endParaRPr lang="cs-CZ" sz="2000" dirty="0"/>
          </a:p>
          <a:p>
            <a:pPr algn="l">
              <a:defRPr/>
            </a:pPr>
            <a:endParaRPr lang="cs-CZ" sz="1600" dirty="0"/>
          </a:p>
          <a:p>
            <a:pPr algn="l"/>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58904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C2696-9E7A-45CF-8074-B0021FABB472}"/>
              </a:ext>
            </a:extLst>
          </p:cNvPr>
          <p:cNvSpPr>
            <a:spLocks noGrp="1"/>
          </p:cNvSpPr>
          <p:nvPr>
            <p:ph type="title"/>
          </p:nvPr>
        </p:nvSpPr>
        <p:spPr>
          <a:xfrm>
            <a:off x="933855" y="452718"/>
            <a:ext cx="9116979" cy="1171801"/>
          </a:xfrm>
        </p:spPr>
        <p:txBody>
          <a:bodyPr>
            <a:normAutofit fontScale="90000"/>
          </a:bodyPr>
          <a:lstStyle/>
          <a:p>
            <a:pPr algn="ctr"/>
            <a:r>
              <a:rPr lang="cs-CZ" altLang="cs-CZ" sz="3100" b="1" dirty="0">
                <a:cs typeface="Times New Roman" pitchFamily="18" charset="0"/>
              </a:rPr>
              <a:t>Obecní úřad obce s rozšířenou působností je povinen v zájmu snížení rizika ohrožení dítěte zejména:</a:t>
            </a:r>
            <a:br>
              <a:rPr lang="cs-CZ" altLang="cs-CZ" sz="4400" b="1" dirty="0">
                <a:cs typeface="Times New Roman" pitchFamily="18" charset="0"/>
              </a:rPr>
            </a:br>
            <a:endParaRPr lang="cs-CZ" dirty="0"/>
          </a:p>
        </p:txBody>
      </p:sp>
      <p:sp>
        <p:nvSpPr>
          <p:cNvPr id="3" name="Zástupný obsah 2">
            <a:extLst>
              <a:ext uri="{FF2B5EF4-FFF2-40B4-BE49-F238E27FC236}">
                <a16:creationId xmlns:a16="http://schemas.microsoft.com/office/drawing/2014/main" id="{FE188599-B88C-4499-8A2C-A80681994550}"/>
              </a:ext>
            </a:extLst>
          </p:cNvPr>
          <p:cNvSpPr>
            <a:spLocks noGrp="1"/>
          </p:cNvSpPr>
          <p:nvPr>
            <p:ph idx="1"/>
          </p:nvPr>
        </p:nvSpPr>
        <p:spPr/>
        <p:txBody>
          <a:bodyPr>
            <a:normAutofit fontScale="77500" lnSpcReduction="20000"/>
          </a:bodyPr>
          <a:lstStyle/>
          <a:p>
            <a:pPr marL="0" indent="0">
              <a:buFontTx/>
              <a:buNone/>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sledovat nepříznivé vlivy působící na děti, zjišťovat příčiny jejich vzniku</a:t>
            </a:r>
          </a:p>
          <a:p>
            <a:pPr>
              <a:buFont typeface="Arial" panose="020B0604020202020204" pitchFamily="34" charset="0"/>
              <a:buChar char="•"/>
              <a:defRPr/>
            </a:pPr>
            <a:r>
              <a:rPr lang="cs-CZ" altLang="cs-CZ" sz="2800" dirty="0">
                <a:cs typeface="Times New Roman" pitchFamily="18" charset="0"/>
              </a:rPr>
              <a:t>činit opatření k eliminaci, příp. omezování působení nepříznivých vlivů </a:t>
            </a:r>
            <a:br>
              <a:rPr lang="cs-CZ" altLang="cs-CZ" sz="2800" dirty="0">
                <a:cs typeface="Times New Roman" pitchFamily="18" charset="0"/>
              </a:rPr>
            </a:br>
            <a:r>
              <a:rPr lang="cs-CZ" altLang="cs-CZ" sz="2800" dirty="0">
                <a:cs typeface="Times New Roman" pitchFamily="18" charset="0"/>
              </a:rPr>
              <a:t>na děti</a:t>
            </a:r>
          </a:p>
          <a:p>
            <a:pPr>
              <a:buFont typeface="Arial" panose="020B0604020202020204" pitchFamily="34" charset="0"/>
              <a:buChar char="•"/>
              <a:defRPr/>
            </a:pPr>
            <a:endParaRPr lang="cs-CZ" altLang="cs-CZ" sz="2800" dirty="0">
              <a:cs typeface="Times New Roman" pitchFamily="18" charset="0"/>
            </a:endParaRPr>
          </a:p>
          <a:p>
            <a:pPr>
              <a:buFont typeface="Arial" panose="020B0604020202020204" pitchFamily="34" charset="0"/>
              <a:buChar char="•"/>
              <a:defRPr/>
            </a:pPr>
            <a:r>
              <a:rPr lang="cs-CZ" altLang="cs-CZ" sz="2800" b="1" dirty="0">
                <a:cs typeface="Times New Roman" pitchFamily="18" charset="0"/>
              </a:rPr>
              <a:t>Nové nástroje sociální práce s ohroženými dětmi a rodinami:</a:t>
            </a:r>
          </a:p>
          <a:p>
            <a:pPr>
              <a:buFont typeface="Arial" panose="020B0604020202020204" pitchFamily="34" charset="0"/>
              <a:buChar char="•"/>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pravidelně vyhodnocovat situaci dítěte a jeho rodiny </a:t>
            </a:r>
          </a:p>
          <a:p>
            <a:pPr>
              <a:buFont typeface="Arial" panose="020B0604020202020204" pitchFamily="34" charset="0"/>
              <a:buChar char="•"/>
              <a:defRPr/>
            </a:pPr>
            <a:r>
              <a:rPr lang="cs-CZ" altLang="cs-CZ" sz="2800" dirty="0">
                <a:cs typeface="Times New Roman" pitchFamily="18" charset="0"/>
              </a:rPr>
              <a:t>zpracovat a aktualizovat individuální plán ochrany dítěte </a:t>
            </a:r>
          </a:p>
          <a:p>
            <a:pPr>
              <a:buFont typeface="Arial" panose="020B0604020202020204" pitchFamily="34" charset="0"/>
              <a:buChar char="•"/>
              <a:defRPr/>
            </a:pPr>
            <a:r>
              <a:rPr lang="cs-CZ" altLang="cs-CZ" sz="2800" dirty="0">
                <a:cs typeface="Times New Roman" pitchFamily="18" charset="0"/>
              </a:rPr>
              <a:t>pořádat případové konference </a:t>
            </a:r>
            <a:endParaRPr lang="cs-CZ" altLang="cs-CZ" sz="2800" dirty="0"/>
          </a:p>
          <a:p>
            <a:pPr>
              <a:buFont typeface="Arial" panose="020B0604020202020204" pitchFamily="34" charset="0"/>
              <a:buChar char="•"/>
            </a:pPr>
            <a:endParaRPr lang="cs-CZ" dirty="0"/>
          </a:p>
        </p:txBody>
      </p:sp>
      <p:pic>
        <p:nvPicPr>
          <p:cNvPr id="4" name="Picture 2" descr="slapznak2">
            <a:extLst>
              <a:ext uri="{FF2B5EF4-FFF2-40B4-BE49-F238E27FC236}">
                <a16:creationId xmlns:a16="http://schemas.microsoft.com/office/drawing/2014/main" id="{3A40645C-9FEE-46C0-A298-40012928F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7821"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000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dirty="0">
                <a:solidFill>
                  <a:srgbClr val="FF0000"/>
                </a:solidFill>
              </a:rPr>
              <a:t>Pěstounská péče – příbuzenská </a:t>
            </a:r>
            <a:endParaRPr lang="cs-CZ" sz="2800" b="1" dirty="0">
              <a:solidFill>
                <a:srgbClr val="FF0000"/>
              </a:solidFill>
            </a:endParaRPr>
          </a:p>
        </p:txBody>
      </p:sp>
      <p:sp>
        <p:nvSpPr>
          <p:cNvPr id="3077" name="Rectangle 6"/>
          <p:cNvSpPr>
            <a:spLocks noGrp="1" noChangeArrowheads="1"/>
          </p:cNvSpPr>
          <p:nvPr>
            <p:ph type="subTitle" idx="1"/>
          </p:nvPr>
        </p:nvSpPr>
        <p:spPr>
          <a:xfrm>
            <a:off x="1992313" y="1196752"/>
            <a:ext cx="7702426" cy="4913700"/>
          </a:xfrm>
        </p:spPr>
        <p:txBody>
          <a:bodyPr>
            <a:normAutofit lnSpcReduction="10000"/>
          </a:bodyPr>
          <a:lstStyle/>
          <a:p>
            <a:pPr algn="just"/>
            <a:r>
              <a:rPr lang="cs-CZ" sz="2000" dirty="0"/>
              <a:t>Vzniká na základě soudního rozhodnutí. I tito příbuzní mají stejný rozsah práv a povinnosti jako u zprostředkované pěstounské péče. Důležitým aspektem však je, že dítěti zůstávají podstatné rodinné vztahy.</a:t>
            </a:r>
          </a:p>
          <a:p>
            <a:pPr algn="just"/>
            <a:endParaRPr lang="cs-CZ" sz="2000" dirty="0"/>
          </a:p>
          <a:p>
            <a:pPr algn="just"/>
            <a:r>
              <a:rPr lang="cs-CZ" sz="2000" dirty="0"/>
              <a:t>Osoby blízké zpravidla neprocházejí před rozhodnutím soudu odborným posouzením a přípravou, tak jak u zprostředkované pěstounské péče, ovšem vždy probíhá v rodině minimálně obsáhle sociální šetření orgánu sociálně-právní ochrany dětí, který také podává podrobnou zprávu místně příslušnému soudu a sděluje mu své stanovisko. V některých regionech již soudy ve spolupráci s orgány sociálně-právní ochrany dětí přistupují i v těchto případech ke zkrácené formě odborného posouzení a přípravy. </a:t>
            </a:r>
            <a:endParaRPr lang="cs-CZ" dirty="0"/>
          </a:p>
          <a:p>
            <a:r>
              <a:rPr lang="cs-CZ" dirty="0"/>
              <a:t> </a:t>
            </a:r>
          </a:p>
          <a:p>
            <a:pPr algn="l"/>
            <a:endParaRPr lang="cs-CZ" dirty="0"/>
          </a:p>
          <a:p>
            <a:pPr algn="l"/>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3279703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Poručenství</a:t>
            </a:r>
          </a:p>
        </p:txBody>
      </p:sp>
      <p:sp>
        <p:nvSpPr>
          <p:cNvPr id="3077" name="Rectangle 6"/>
          <p:cNvSpPr>
            <a:spLocks noGrp="1" noChangeArrowheads="1"/>
          </p:cNvSpPr>
          <p:nvPr>
            <p:ph type="subTitle" idx="1"/>
          </p:nvPr>
        </p:nvSpPr>
        <p:spPr>
          <a:xfrm>
            <a:off x="1992313" y="1196752"/>
            <a:ext cx="7702426" cy="4913700"/>
          </a:xfrm>
        </p:spPr>
        <p:txBody>
          <a:bodyPr>
            <a:normAutofit lnSpcReduction="10000"/>
          </a:bodyPr>
          <a:lstStyle/>
          <a:p>
            <a:pPr algn="just"/>
            <a:endParaRPr lang="cs-CZ" sz="2000" dirty="0"/>
          </a:p>
          <a:p>
            <a:pPr algn="just"/>
            <a:r>
              <a:rPr lang="cs-CZ" sz="2000" dirty="0"/>
              <a:t>V případech dětí, kde ani jeden z rodičů nemá, nebo není schopen vykonávat rodičovskou odpovědnost vůči svému dítěti soud jmenuje dítěti poručníka. </a:t>
            </a:r>
          </a:p>
          <a:p>
            <a:pPr algn="just"/>
            <a:r>
              <a:rPr lang="cs-CZ" sz="2000" dirty="0"/>
              <a:t>Poručník</a:t>
            </a:r>
            <a:r>
              <a:rPr lang="cs-CZ" sz="2000" b="1" dirty="0"/>
              <a:t> </a:t>
            </a:r>
            <a:r>
              <a:rPr lang="cs-CZ" sz="2000" dirty="0"/>
              <a:t>má vůči dítěti zásadně všechny povinnosti a práva jako rodič, ale nemá vyživovací povinnost. Jedná se tedy opět o státem garantovanou a kontrolovanou formu náhradní rodinné péče, která zajišťuje odbornou pomoc a podporu a dostatečné hmotné zabezpečení dítěte i přiměřenou odměnu těm, kteří o dítě pečují. </a:t>
            </a:r>
          </a:p>
          <a:p>
            <a:pPr algn="just"/>
            <a:r>
              <a:rPr lang="cs-CZ" sz="2000" dirty="0"/>
              <a:t>Poručníkem lze jmenovat jen plně svéprávnou osobu, která způsobem života zaručuje, že je schopna funkci poručníka řádně vykonávat. Před jmenováním do funkce poručníka soud zjistí, zda její jmenování není v rozporu se zájmem dítěte.</a:t>
            </a:r>
          </a:p>
          <a:p>
            <a:r>
              <a:rPr lang="cs-CZ" dirty="0"/>
              <a:t> </a:t>
            </a:r>
          </a:p>
          <a:p>
            <a:pPr algn="l"/>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2291485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Osvojení</a:t>
            </a:r>
          </a:p>
        </p:txBody>
      </p:sp>
      <p:sp>
        <p:nvSpPr>
          <p:cNvPr id="3077" name="Rectangle 6"/>
          <p:cNvSpPr>
            <a:spLocks noGrp="1" noChangeArrowheads="1"/>
          </p:cNvSpPr>
          <p:nvPr>
            <p:ph type="subTitle" idx="1"/>
          </p:nvPr>
        </p:nvSpPr>
        <p:spPr>
          <a:xfrm>
            <a:off x="1992313" y="1196752"/>
            <a:ext cx="7702426" cy="4913700"/>
          </a:xfrm>
        </p:spPr>
        <p:txBody>
          <a:bodyPr>
            <a:normAutofit fontScale="92500" lnSpcReduction="10000"/>
          </a:bodyPr>
          <a:lstStyle/>
          <a:p>
            <a:pPr algn="just"/>
            <a:endParaRPr lang="cs-CZ" sz="2000" dirty="0"/>
          </a:p>
          <a:p>
            <a:pPr algn="just"/>
            <a:r>
              <a:rPr lang="cs-CZ" sz="2000" dirty="0"/>
              <a:t>V případě, že rodiče dítěte nejsou známi (</a:t>
            </a:r>
            <a:r>
              <a:rPr lang="cs-CZ" sz="2000" dirty="0" err="1"/>
              <a:t>babybox</a:t>
            </a:r>
            <a:r>
              <a:rPr lang="cs-CZ" sz="2000" dirty="0"/>
              <a:t>), byli zbaveni rodičovských práv, dali souhlas s osvojením, nebo soud rozhodl, že jejich souhlasu k osvojením není třeba, je možné dítě osvojit.</a:t>
            </a:r>
          </a:p>
          <a:p>
            <a:pPr algn="just"/>
            <a:endParaRPr lang="cs-CZ" sz="2000" dirty="0"/>
          </a:p>
          <a:p>
            <a:pPr algn="just"/>
            <a:r>
              <a:rPr lang="cs-CZ" sz="2000" dirty="0"/>
              <a:t>Pro tyto děti se z evidence žadatelů o osvojení vyhledávají osvojitelé. Ti stejně jako žadatelé o pěstounskou péči procházejí odborným posouzením a přípravou v rozsahu minimálně 48 hodin. </a:t>
            </a:r>
          </a:p>
          <a:p>
            <a:pPr algn="just"/>
            <a:endParaRPr lang="cs-CZ" sz="2000" dirty="0"/>
          </a:p>
          <a:p>
            <a:pPr algn="just"/>
            <a:r>
              <a:rPr lang="cs-CZ" sz="2000" dirty="0"/>
              <a:t>Osvojení je považováno za zvláštní formu náhradní rodinné péče, neboť osvojitelé přijímají z hlediska práva dítě za vlastní a nabývají tak plnou rodičovskou odpovědnost. Mezi osvojencem a osvojitelem vzniká vztah jako mezi rodičem a dítětem, zároveň tak vzniká příbuzenský vztah k ostatním členům rodiny. Osvojitelům nenáleží žádná specifická pomoc a podpora.</a:t>
            </a:r>
          </a:p>
          <a:p>
            <a:pPr algn="l"/>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8395109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Témata </a:t>
            </a:r>
          </a:p>
        </p:txBody>
      </p:sp>
      <p:sp>
        <p:nvSpPr>
          <p:cNvPr id="3077" name="Rectangle 6"/>
          <p:cNvSpPr>
            <a:spLocks noGrp="1" noChangeArrowheads="1"/>
          </p:cNvSpPr>
          <p:nvPr>
            <p:ph type="subTitle" idx="1"/>
          </p:nvPr>
        </p:nvSpPr>
        <p:spPr>
          <a:xfrm>
            <a:off x="1992313" y="1196752"/>
            <a:ext cx="7702426" cy="4913700"/>
          </a:xfrm>
        </p:spPr>
        <p:txBody>
          <a:bodyPr>
            <a:normAutofit fontScale="47500" lnSpcReduction="20000"/>
          </a:bodyPr>
          <a:lstStyle/>
          <a:p>
            <a:pPr marL="342900" indent="-342900" algn="l">
              <a:buFont typeface="Wingdings" panose="05000000000000000000" pitchFamily="2" charset="2"/>
              <a:buChar char="v"/>
            </a:pPr>
            <a:r>
              <a:rPr lang="cs-CZ" altLang="cs-CZ" sz="2000" b="1" dirty="0"/>
              <a:t>Sjednocení systému péče o ohrožené děti</a:t>
            </a:r>
          </a:p>
          <a:p>
            <a:pPr algn="l"/>
            <a:r>
              <a:rPr lang="cs-CZ" altLang="cs-CZ" sz="2000" b="1" dirty="0"/>
              <a:t>      - péče o ohrožené děti spadá do rezortu tří ministerstev,   </a:t>
            </a:r>
          </a:p>
          <a:p>
            <a:pPr algn="l"/>
            <a:r>
              <a:rPr lang="cs-CZ" altLang="cs-CZ" sz="2000" b="1" dirty="0"/>
              <a:t>      dosavadní drobné snahy o změnu nepřináší výsledek</a:t>
            </a:r>
          </a:p>
          <a:p>
            <a:pPr algn="l"/>
            <a:r>
              <a:rPr lang="cs-CZ" altLang="cs-CZ" sz="2000" b="1" dirty="0"/>
              <a:t>      - drobné změny na úrovni krajů – dětská centra (bývalé </a:t>
            </a:r>
          </a:p>
          <a:p>
            <a:pPr algn="l"/>
            <a:r>
              <a:rPr lang="cs-CZ" altLang="cs-CZ" sz="2000" b="1" dirty="0"/>
              <a:t>      kojenecké ústavy) se ruší, nebo přecházejí pod sociální </a:t>
            </a:r>
          </a:p>
          <a:p>
            <a:pPr algn="l"/>
            <a:r>
              <a:rPr lang="cs-CZ" altLang="cs-CZ" sz="2000" b="1" dirty="0"/>
              <a:t>      odbory</a:t>
            </a:r>
          </a:p>
          <a:p>
            <a:pPr algn="l"/>
            <a:r>
              <a:rPr lang="cs-CZ" altLang="cs-CZ" sz="2000" b="1" dirty="0"/>
              <a:t>      - podpora terénní péče o biologické rodiny</a:t>
            </a:r>
          </a:p>
          <a:p>
            <a:pPr marL="342900" indent="-342900" algn="l">
              <a:buFont typeface="Wingdings" panose="05000000000000000000" pitchFamily="2" charset="2"/>
              <a:buChar char="v"/>
            </a:pPr>
            <a:r>
              <a:rPr lang="cs-CZ" altLang="cs-CZ" sz="2000" b="1" dirty="0"/>
              <a:t>Zákaz umisťování dětí do 3 (6 let) do ústavní péče</a:t>
            </a:r>
          </a:p>
          <a:p>
            <a:pPr algn="l"/>
            <a:r>
              <a:rPr lang="cs-CZ" altLang="cs-CZ" sz="2000" b="1" dirty="0"/>
              <a:t>     - dlouhodobé poznatky o dopadu ústavní péče na vývoj </a:t>
            </a:r>
          </a:p>
          <a:p>
            <a:pPr algn="l"/>
            <a:r>
              <a:rPr lang="cs-CZ" altLang="cs-CZ" sz="2000" b="1" dirty="0"/>
              <a:t>        dítěte </a:t>
            </a:r>
          </a:p>
          <a:p>
            <a:pPr algn="l"/>
            <a:r>
              <a:rPr lang="cs-CZ" altLang="cs-CZ" sz="2000" b="1" dirty="0"/>
              <a:t>     - nejnovější poznatky z neurologických výzkumů </a:t>
            </a:r>
          </a:p>
          <a:p>
            <a:pPr algn="l"/>
            <a:r>
              <a:rPr lang="cs-CZ" altLang="cs-CZ" sz="2000" b="1" dirty="0"/>
              <a:t>        mozku </a:t>
            </a:r>
          </a:p>
          <a:p>
            <a:pPr algn="l"/>
            <a:r>
              <a:rPr lang="cs-CZ" altLang="cs-CZ" sz="2000" b="1" dirty="0"/>
              <a:t>     - absence bezpečné vazby (attachment)</a:t>
            </a:r>
          </a:p>
          <a:p>
            <a:pPr algn="l"/>
            <a:endParaRPr lang="cs-CZ" altLang="cs-CZ" sz="2000" b="1" dirty="0"/>
          </a:p>
          <a:p>
            <a:pPr algn="l"/>
            <a:endParaRPr lang="cs-CZ" altLang="cs-CZ" sz="2000" b="1" dirty="0"/>
          </a:p>
          <a:p>
            <a:pPr marL="342900" indent="-342900" algn="l">
              <a:buFont typeface="Wingdings" panose="05000000000000000000" pitchFamily="2" charset="2"/>
              <a:buChar char="v"/>
            </a:pPr>
            <a:endParaRPr lang="cs-CZ" altLang="cs-CZ" sz="2000" b="1" dirty="0"/>
          </a:p>
          <a:p>
            <a:pPr marL="342900" indent="-342900" algn="l">
              <a:buFont typeface="Wingdings" panose="05000000000000000000" pitchFamily="2" charset="2"/>
              <a:buChar char="v"/>
            </a:pPr>
            <a:endParaRPr lang="cs-CZ" altLang="cs-CZ" sz="2000" b="1" dirty="0"/>
          </a:p>
          <a:p>
            <a:pPr marL="342900" indent="-342900" algn="l">
              <a:buFont typeface="Wingdings" panose="05000000000000000000" pitchFamily="2" charset="2"/>
              <a:buChar char="v"/>
            </a:pPr>
            <a:endParaRPr lang="cs-CZ" altLang="cs-CZ" sz="2000" b="1" dirty="0"/>
          </a:p>
          <a:p>
            <a:pPr marL="342900" indent="-342900" algn="l">
              <a:buFont typeface="Wingdings" panose="05000000000000000000" pitchFamily="2" charset="2"/>
              <a:buChar char="v"/>
            </a:pPr>
            <a:r>
              <a:rPr lang="cs-CZ" altLang="cs-CZ" sz="2000" b="1" dirty="0"/>
              <a:t>Pěstounská péče na přechodnou dobu</a:t>
            </a:r>
          </a:p>
          <a:p>
            <a:pPr marL="342900" indent="-342900" algn="l">
              <a:buFont typeface="Wingdings" panose="05000000000000000000" pitchFamily="2" charset="2"/>
              <a:buChar char="v"/>
            </a:pPr>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9885905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Témata </a:t>
            </a:r>
          </a:p>
        </p:txBody>
      </p:sp>
      <p:sp>
        <p:nvSpPr>
          <p:cNvPr id="3077" name="Rectangle 6"/>
          <p:cNvSpPr>
            <a:spLocks noGrp="1" noChangeArrowheads="1"/>
          </p:cNvSpPr>
          <p:nvPr>
            <p:ph type="subTitle" idx="1"/>
          </p:nvPr>
        </p:nvSpPr>
        <p:spPr>
          <a:xfrm>
            <a:off x="1992313" y="1196752"/>
            <a:ext cx="7702426" cy="4913700"/>
          </a:xfrm>
        </p:spPr>
        <p:txBody>
          <a:bodyPr>
            <a:normAutofit lnSpcReduction="10000"/>
          </a:bodyPr>
          <a:lstStyle/>
          <a:p>
            <a:pPr marL="342900" indent="-342900" algn="l">
              <a:buFont typeface="Wingdings" panose="05000000000000000000" pitchFamily="2" charset="2"/>
              <a:buChar char="v"/>
            </a:pPr>
            <a:r>
              <a:rPr lang="cs-CZ" altLang="cs-CZ" sz="2000" b="1" dirty="0"/>
              <a:t>Rozvoj podpory pěstounské péče </a:t>
            </a:r>
          </a:p>
          <a:p>
            <a:pPr algn="l"/>
            <a:r>
              <a:rPr lang="cs-CZ" altLang="cs-CZ" sz="2000" b="1" dirty="0"/>
              <a:t>      - snahy o sjednocení systému přípravy a párování </a:t>
            </a:r>
          </a:p>
          <a:p>
            <a:pPr algn="l"/>
            <a:r>
              <a:rPr lang="cs-CZ" altLang="cs-CZ" sz="2000" b="1" dirty="0"/>
              <a:t>         žadatelů o NRP</a:t>
            </a:r>
          </a:p>
          <a:p>
            <a:pPr algn="l"/>
            <a:r>
              <a:rPr lang="cs-CZ" altLang="cs-CZ" sz="2000" b="1" dirty="0"/>
              <a:t>      - podpora dalšího vzdělávání profesionálům pracující s </a:t>
            </a:r>
          </a:p>
          <a:p>
            <a:pPr algn="l"/>
            <a:r>
              <a:rPr lang="cs-CZ" altLang="cs-CZ" sz="2000" b="1" dirty="0"/>
              <a:t>        náhradními rodiči - výcviky v přístupech na podporu </a:t>
            </a:r>
          </a:p>
          <a:p>
            <a:pPr algn="l"/>
            <a:r>
              <a:rPr lang="cs-CZ" altLang="cs-CZ" sz="2000" b="1" dirty="0"/>
              <a:t>        nápravy poruch attachmentu (DDP, Filiální terapie)</a:t>
            </a:r>
          </a:p>
          <a:p>
            <a:pPr algn="l"/>
            <a:endParaRPr lang="cs-CZ" altLang="cs-CZ" sz="2000" b="1" dirty="0"/>
          </a:p>
          <a:p>
            <a:pPr marL="342900" indent="-342900" algn="l">
              <a:buFont typeface="Wingdings" panose="05000000000000000000" pitchFamily="2" charset="2"/>
              <a:buChar char="v"/>
            </a:pPr>
            <a:r>
              <a:rPr lang="cs-CZ" altLang="cs-CZ" sz="2000" b="1" dirty="0"/>
              <a:t>Pěstounská péče na přechodnou dobu</a:t>
            </a:r>
          </a:p>
          <a:p>
            <a:pPr algn="l"/>
            <a:r>
              <a:rPr lang="cs-CZ" altLang="cs-CZ" sz="2000" b="1" dirty="0"/>
              <a:t>     - po prvotní masivní podpoře (2013) nejednotnost a </a:t>
            </a:r>
          </a:p>
          <a:p>
            <a:pPr algn="l"/>
            <a:r>
              <a:rPr lang="cs-CZ" altLang="cs-CZ" sz="2000" b="1" dirty="0"/>
              <a:t>       nesystémová řešení</a:t>
            </a:r>
          </a:p>
          <a:p>
            <a:pPr algn="l"/>
            <a:r>
              <a:rPr lang="cs-CZ" altLang="cs-CZ" sz="2000" b="1" dirty="0"/>
              <a:t>     - poměrně bouřlivá diskuze mezi odborníky, většinou bez </a:t>
            </a:r>
          </a:p>
          <a:p>
            <a:pPr algn="l"/>
            <a:r>
              <a:rPr lang="cs-CZ" altLang="cs-CZ" sz="2000" b="1" dirty="0"/>
              <a:t>       náležitá opory ve výzkumech</a:t>
            </a:r>
          </a:p>
          <a:p>
            <a:pPr marL="342900" indent="-342900" algn="l">
              <a:buFont typeface="Wingdings" panose="05000000000000000000" pitchFamily="2" charset="2"/>
              <a:buChar char="v"/>
            </a:pPr>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3897992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Připravované změny </a:t>
            </a:r>
          </a:p>
        </p:txBody>
      </p:sp>
      <p:sp>
        <p:nvSpPr>
          <p:cNvPr id="3077" name="Rectangle 6"/>
          <p:cNvSpPr>
            <a:spLocks noGrp="1" noChangeArrowheads="1"/>
          </p:cNvSpPr>
          <p:nvPr>
            <p:ph type="subTitle" idx="1"/>
          </p:nvPr>
        </p:nvSpPr>
        <p:spPr>
          <a:xfrm>
            <a:off x="1992313" y="1196752"/>
            <a:ext cx="7702426" cy="4913700"/>
          </a:xfrm>
        </p:spPr>
        <p:txBody>
          <a:bodyPr>
            <a:normAutofit fontScale="92500" lnSpcReduction="20000"/>
          </a:bodyPr>
          <a:lstStyle/>
          <a:p>
            <a:pPr marL="342900" indent="-342900" algn="l">
              <a:buFont typeface="Wingdings" panose="05000000000000000000" pitchFamily="2" charset="2"/>
              <a:buChar char="v"/>
            </a:pPr>
            <a:r>
              <a:rPr lang="cs-CZ" altLang="cs-CZ" sz="2000" b="1" dirty="0"/>
              <a:t>Novela zákona o SPOD</a:t>
            </a:r>
          </a:p>
          <a:p>
            <a:pPr algn="l"/>
            <a:r>
              <a:rPr lang="cs-CZ" altLang="cs-CZ" sz="2000" b="1" dirty="0"/>
              <a:t>     - mění se se podmínky pro pobyt dětí v ZDVOP (soulad s </a:t>
            </a:r>
          </a:p>
          <a:p>
            <a:pPr algn="l"/>
            <a:r>
              <a:rPr lang="cs-CZ" altLang="cs-CZ" sz="2000" b="1" dirty="0"/>
              <a:t>       pobytovými službami</a:t>
            </a:r>
          </a:p>
          <a:p>
            <a:pPr algn="l"/>
            <a:r>
              <a:rPr lang="cs-CZ" altLang="cs-CZ" sz="2000" b="1" dirty="0"/>
              <a:t>     - rozvolňuje je povinnost zřizovat komise SPOD</a:t>
            </a:r>
          </a:p>
          <a:p>
            <a:pPr algn="l"/>
            <a:r>
              <a:rPr lang="cs-CZ" altLang="cs-CZ" sz="2000" b="1" dirty="0"/>
              <a:t>     - výkon dohod o PP – stanovena pravidla pro změny </a:t>
            </a:r>
          </a:p>
          <a:p>
            <a:pPr algn="l"/>
            <a:r>
              <a:rPr lang="cs-CZ" altLang="cs-CZ" sz="2000" b="1" dirty="0"/>
              <a:t>       doprovodných </a:t>
            </a:r>
            <a:r>
              <a:rPr lang="cs-CZ" altLang="cs-CZ" sz="2000" b="1" dirty="0" err="1"/>
              <a:t>org</a:t>
            </a:r>
            <a:r>
              <a:rPr lang="cs-CZ" altLang="cs-CZ" sz="2000" b="1" dirty="0"/>
              <a:t>.</a:t>
            </a:r>
          </a:p>
          <a:p>
            <a:pPr algn="l"/>
            <a:r>
              <a:rPr lang="cs-CZ" altLang="cs-CZ" sz="2000" b="1" dirty="0"/>
              <a:t>     - nový zaopatřovací příspěvek pro zletilé děti, které jsou </a:t>
            </a:r>
          </a:p>
          <a:p>
            <a:pPr algn="l"/>
            <a:r>
              <a:rPr lang="cs-CZ" altLang="cs-CZ" sz="2000" b="1" dirty="0"/>
              <a:t>       nezaopatřené a byly před svou zletilostí svěřeny do PP              </a:t>
            </a:r>
          </a:p>
          <a:p>
            <a:pPr algn="l"/>
            <a:r>
              <a:rPr lang="cs-CZ" altLang="cs-CZ" sz="2000" b="1" dirty="0"/>
              <a:t>       nebo byly nařízením soudu předány do ústavní péče (15 </a:t>
            </a:r>
          </a:p>
          <a:p>
            <a:pPr algn="l"/>
            <a:r>
              <a:rPr lang="cs-CZ" altLang="cs-CZ" sz="2000" b="1" dirty="0"/>
              <a:t>       tis. měsíčně / 25 tis. jednorázově)</a:t>
            </a:r>
          </a:p>
          <a:p>
            <a:pPr algn="l"/>
            <a:r>
              <a:rPr lang="cs-CZ" altLang="cs-CZ" sz="2000" b="1" dirty="0"/>
              <a:t>     - zvyšuje se odměna pěstouna, který pečuje o dítě se </a:t>
            </a:r>
          </a:p>
          <a:p>
            <a:pPr algn="l"/>
            <a:r>
              <a:rPr lang="cs-CZ" altLang="cs-CZ" sz="2000" b="1" dirty="0"/>
              <a:t>       zdravotním znevýhodněním </a:t>
            </a:r>
          </a:p>
          <a:p>
            <a:pPr algn="l"/>
            <a:r>
              <a:rPr lang="cs-CZ" altLang="cs-CZ" sz="2000" b="1" dirty="0"/>
              <a:t>      - Individuální plán mladého dospělého</a:t>
            </a:r>
          </a:p>
          <a:p>
            <a:pPr marL="342900" indent="-342900" algn="l">
              <a:buFont typeface="Wingdings" panose="05000000000000000000" pitchFamily="2" charset="2"/>
              <a:buChar char="v"/>
            </a:pPr>
            <a:endParaRPr lang="cs-CZ" altLang="cs-CZ" sz="2000" b="1" dirty="0"/>
          </a:p>
          <a:p>
            <a:pPr algn="l"/>
            <a:endParaRPr lang="cs-CZ" altLang="cs-CZ" sz="2000" b="1" dirty="0"/>
          </a:p>
          <a:p>
            <a:pPr marL="342900" indent="-342900" algn="l">
              <a:buFont typeface="Wingdings" panose="05000000000000000000" pitchFamily="2" charset="2"/>
              <a:buChar char="v"/>
            </a:pPr>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1420553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Připravované</a:t>
            </a:r>
            <a:r>
              <a:rPr lang="cs-CZ" sz="2800" b="1" dirty="0">
                <a:solidFill>
                  <a:schemeClr val="bg1"/>
                </a:solidFill>
              </a:rPr>
              <a:t> změny </a:t>
            </a:r>
          </a:p>
        </p:txBody>
      </p:sp>
      <p:sp>
        <p:nvSpPr>
          <p:cNvPr id="3077" name="Rectangle 6"/>
          <p:cNvSpPr>
            <a:spLocks noGrp="1" noChangeArrowheads="1"/>
          </p:cNvSpPr>
          <p:nvPr>
            <p:ph type="subTitle" idx="1"/>
          </p:nvPr>
        </p:nvSpPr>
        <p:spPr>
          <a:xfrm>
            <a:off x="1992313" y="1196752"/>
            <a:ext cx="7702426" cy="4913700"/>
          </a:xfrm>
        </p:spPr>
        <p:txBody>
          <a:bodyPr/>
          <a:lstStyle/>
          <a:p>
            <a:endParaRPr lang="cs-CZ" sz="2000" dirty="0"/>
          </a:p>
          <a:p>
            <a:pPr algn="l"/>
            <a:endParaRPr lang="cs-CZ" altLang="cs-CZ" sz="2000" b="1" dirty="0"/>
          </a:p>
          <a:p>
            <a:pPr marL="342900" indent="-342900" algn="l">
              <a:buFont typeface="Wingdings" panose="05000000000000000000" pitchFamily="2" charset="2"/>
              <a:buChar char="v"/>
            </a:pPr>
            <a:r>
              <a:rPr lang="cs-CZ" altLang="cs-CZ" sz="2000" b="1" dirty="0"/>
              <a:t>Novela zákona o SS</a:t>
            </a:r>
          </a:p>
          <a:p>
            <a:pPr algn="l"/>
            <a:r>
              <a:rPr lang="cs-CZ" altLang="cs-CZ" sz="2000" b="1" dirty="0"/>
              <a:t>     - není známa konečná podoba, měly vzniknout specifické </a:t>
            </a:r>
          </a:p>
          <a:p>
            <a:pPr algn="l"/>
            <a:r>
              <a:rPr lang="cs-CZ" altLang="cs-CZ" sz="2000" b="1" dirty="0"/>
              <a:t>      služby pro rodiny s dětmi</a:t>
            </a:r>
          </a:p>
          <a:p>
            <a:pPr marL="342900" indent="-342900" algn="l">
              <a:buFont typeface="Wingdings" panose="05000000000000000000" pitchFamily="2" charset="2"/>
              <a:buChar char="v"/>
            </a:pPr>
            <a:endParaRPr lang="cs-CZ" altLang="cs-CZ" sz="2000" b="1" dirty="0"/>
          </a:p>
          <a:p>
            <a:pPr marL="342900" indent="-342900" algn="l">
              <a:buFont typeface="Wingdings" panose="05000000000000000000" pitchFamily="2" charset="2"/>
              <a:buChar char="v"/>
            </a:pPr>
            <a:endParaRPr lang="cs-CZ" altLang="cs-CZ" sz="2000" b="1" dirty="0"/>
          </a:p>
          <a:p>
            <a:pPr algn="l"/>
            <a:endParaRPr lang="cs-CZ" altLang="cs-CZ" sz="2000" b="1" dirty="0"/>
          </a:p>
          <a:p>
            <a:pPr marL="342900" indent="-342900" algn="l">
              <a:buFont typeface="Wingdings" panose="05000000000000000000" pitchFamily="2" charset="2"/>
              <a:buChar char="v"/>
            </a:pPr>
            <a:endParaRPr lang="cs-CZ" altLang="cs-CZ" sz="2000" b="1" dirty="0"/>
          </a:p>
          <a:p>
            <a:pPr algn="just"/>
            <a:endParaRPr lang="cs-CZ" sz="1600" b="1" dirty="0"/>
          </a:p>
          <a:p>
            <a:pPr algn="just">
              <a:spcBef>
                <a:spcPct val="0"/>
              </a:spcBef>
            </a:pPr>
            <a:endParaRPr lang="cs-CZ" sz="1600" dirty="0"/>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26503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16DA73-540C-43BC-A51A-00FC7B3E5274}"/>
              </a:ext>
            </a:extLst>
          </p:cNvPr>
          <p:cNvSpPr>
            <a:spLocks noGrp="1"/>
          </p:cNvSpPr>
          <p:nvPr>
            <p:ph type="title"/>
          </p:nvPr>
        </p:nvSpPr>
        <p:spPr>
          <a:xfrm>
            <a:off x="845217" y="452718"/>
            <a:ext cx="9205617" cy="1400530"/>
          </a:xfrm>
        </p:spPr>
        <p:txBody>
          <a:bodyPr>
            <a:normAutofit fontScale="90000"/>
          </a:bodyPr>
          <a:lstStyle/>
          <a:p>
            <a:pPr algn="ctr"/>
            <a:r>
              <a:rPr lang="cs-CZ" sz="3100" b="1" dirty="0">
                <a:cs typeface="Times New Roman" pitchFamily="18" charset="0"/>
              </a:rPr>
              <a:t>Opatření SPOD – </a:t>
            </a:r>
            <a:r>
              <a:rPr lang="cs-CZ" sz="3100" dirty="0">
                <a:cs typeface="Times New Roman" pitchFamily="18" charset="0"/>
              </a:rPr>
              <a:t>ze strany obecního úřadu obce s rozšířenou působností:</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06E3DA31-DF1B-4EF5-AEC1-09CC2E4095AE}"/>
              </a:ext>
            </a:extLst>
          </p:cNvPr>
          <p:cNvSpPr>
            <a:spLocks noGrp="1"/>
          </p:cNvSpPr>
          <p:nvPr>
            <p:ph idx="1"/>
          </p:nvPr>
        </p:nvSpPr>
        <p:spPr/>
        <p:txBody>
          <a:bodyPr>
            <a:normAutofit fontScale="70000" lnSpcReduction="20000"/>
          </a:bodyPr>
          <a:lstStyle/>
          <a:p>
            <a:pPr algn="just" eaLnBrk="1" hangingPunct="1">
              <a:spcBef>
                <a:spcPts val="0"/>
              </a:spcBef>
              <a:buFont typeface="Arial" charset="0"/>
              <a:buNone/>
              <a:defRPr/>
            </a:pPr>
            <a:endParaRPr lang="cs-CZ" sz="2800" b="1" dirty="0">
              <a:cs typeface="Times New Roman" pitchFamily="18" charset="0"/>
            </a:endParaRPr>
          </a:p>
          <a:p>
            <a:pPr algn="just" eaLnBrk="1" hangingPunct="1">
              <a:spcBef>
                <a:spcPts val="0"/>
              </a:spcBef>
              <a:buFont typeface="Arial" charset="0"/>
              <a:buNone/>
              <a:defRPr/>
            </a:pPr>
            <a:r>
              <a:rPr lang="cs-CZ" sz="2800" b="1" dirty="0">
                <a:cs typeface="Times New Roman" pitchFamily="18" charset="0"/>
              </a:rPr>
              <a:t>V rámci poradenské a preventivní činnosti:</a:t>
            </a:r>
          </a:p>
          <a:p>
            <a:pPr algn="just">
              <a:spcBef>
                <a:spcPts val="0"/>
              </a:spcBef>
              <a:buFont typeface="Arial" panose="020B0604020202020204" pitchFamily="34" charset="0"/>
              <a:buChar char="•"/>
              <a:defRPr/>
            </a:pPr>
            <a:r>
              <a:rPr lang="cs-CZ" sz="2800" dirty="0">
                <a:cs typeface="Times New Roman" pitchFamily="18" charset="0"/>
              </a:rPr>
              <a:t>pomáhá rodičům při řešení problémů souvisejících s péčí o dítě</a:t>
            </a:r>
          </a:p>
          <a:p>
            <a:pPr algn="just">
              <a:spcBef>
                <a:spcPts val="0"/>
              </a:spcBef>
              <a:buFont typeface="Arial" panose="020B0604020202020204" pitchFamily="34" charset="0"/>
              <a:buChar char="•"/>
              <a:defRPr/>
            </a:pPr>
            <a:r>
              <a:rPr lang="cs-CZ" sz="2800" dirty="0">
                <a:cs typeface="Times New Roman" pitchFamily="18" charset="0"/>
              </a:rPr>
              <a:t>poskytuje nebo zprostředkovává odborné poradenství.</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Uložení povinnosti:</a:t>
            </a:r>
          </a:p>
          <a:p>
            <a:pPr algn="just">
              <a:spcBef>
                <a:spcPts val="0"/>
              </a:spcBef>
              <a:buFont typeface="Arial" panose="020B0604020202020204" pitchFamily="34" charset="0"/>
              <a:buChar char="•"/>
              <a:defRPr/>
            </a:pPr>
            <a:r>
              <a:rPr lang="cs-CZ" sz="2800" dirty="0">
                <a:cs typeface="Times New Roman" pitchFamily="18" charset="0"/>
              </a:rPr>
              <a:t>Rodičům /osobám odpovědným za výchovu/ může uložit povinnost využít odbornou poradenskou pomoc, pokud ji nezajistili a dítě ji potřebuje nebo nejsou bez této pomoci schopni řešit problémy spojené s výchovou dítěte. </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Výchovná opatření: </a:t>
            </a:r>
            <a:endParaRPr lang="cs-CZ" sz="2800"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Vyžaduje-li to zájem na řádné výchově dítěte, může rozhodnout </a:t>
            </a:r>
            <a:br>
              <a:rPr lang="cs-CZ" sz="2800" dirty="0">
                <a:cs typeface="Times New Roman" pitchFamily="18" charset="0"/>
              </a:rPr>
            </a:br>
            <a:r>
              <a:rPr lang="cs-CZ" sz="2800" dirty="0">
                <a:cs typeface="Times New Roman" pitchFamily="18" charset="0"/>
              </a:rPr>
              <a:t>o výchovných opatřeních - napomenutí, dohled, omezení, uložení povinnosti využít odbornou poradenskou pomoc, účastnit se setkání </a:t>
            </a:r>
            <a:br>
              <a:rPr lang="cs-CZ" sz="2800" dirty="0">
                <a:cs typeface="Times New Roman" pitchFamily="18" charset="0"/>
              </a:rPr>
            </a:br>
            <a:r>
              <a:rPr lang="cs-CZ" sz="2800" dirty="0">
                <a:cs typeface="Times New Roman" pitchFamily="18" charset="0"/>
              </a:rPr>
              <a:t>s mediátorem nebo účastnit se terapie. O výchovných opatřeních může </a:t>
            </a:r>
            <a:br>
              <a:rPr lang="cs-CZ" sz="2800" dirty="0">
                <a:cs typeface="Times New Roman" pitchFamily="18" charset="0"/>
              </a:rPr>
            </a:br>
            <a:r>
              <a:rPr lang="cs-CZ" sz="2800" dirty="0">
                <a:cs typeface="Times New Roman" pitchFamily="18" charset="0"/>
              </a:rPr>
              <a:t>rozhodnout i soud. </a:t>
            </a:r>
          </a:p>
          <a:p>
            <a:endParaRPr lang="cs-CZ" dirty="0"/>
          </a:p>
        </p:txBody>
      </p:sp>
      <p:pic>
        <p:nvPicPr>
          <p:cNvPr id="4" name="Picture 2" descr="slapznak2">
            <a:extLst>
              <a:ext uri="{FF2B5EF4-FFF2-40B4-BE49-F238E27FC236}">
                <a16:creationId xmlns:a16="http://schemas.microsoft.com/office/drawing/2014/main" id="{69F14C14-F6A9-4B39-96AA-15E95D1E8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150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80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3CF19-7F5C-41F2-8241-6F4805C37571}"/>
              </a:ext>
            </a:extLst>
          </p:cNvPr>
          <p:cNvSpPr>
            <a:spLocks noGrp="1"/>
          </p:cNvSpPr>
          <p:nvPr>
            <p:ph type="title"/>
          </p:nvPr>
        </p:nvSpPr>
        <p:spPr>
          <a:xfrm>
            <a:off x="874713" y="452718"/>
            <a:ext cx="9176121" cy="1055069"/>
          </a:xfrm>
        </p:spPr>
        <p:txBody>
          <a:bodyPr>
            <a:normAutofit/>
          </a:bodyPr>
          <a:lstStyle/>
          <a:p>
            <a:pPr algn="ctr"/>
            <a:r>
              <a:rPr lang="cs-CZ" altLang="cs-CZ" sz="2800" b="1" dirty="0">
                <a:cs typeface="Times New Roman" pitchFamily="18" charset="0"/>
              </a:rPr>
              <a:t>Oprávnění zaměstnanců orgánu sociálně-právní ochrany:</a:t>
            </a:r>
            <a:br>
              <a:rPr lang="cs-CZ" altLang="cs-CZ" sz="2800" b="1" dirty="0">
                <a:cs typeface="Times New Roman" pitchFamily="18" charset="0"/>
              </a:rPr>
            </a:br>
            <a:endParaRPr lang="cs-CZ" sz="2800" dirty="0"/>
          </a:p>
        </p:txBody>
      </p:sp>
      <p:sp>
        <p:nvSpPr>
          <p:cNvPr id="3" name="Zástupný obsah 2">
            <a:extLst>
              <a:ext uri="{FF2B5EF4-FFF2-40B4-BE49-F238E27FC236}">
                <a16:creationId xmlns:a16="http://schemas.microsoft.com/office/drawing/2014/main" id="{1CD93991-052E-41D5-B46F-DC74D319E42E}"/>
              </a:ext>
            </a:extLst>
          </p:cNvPr>
          <p:cNvSpPr>
            <a:spLocks noGrp="1"/>
          </p:cNvSpPr>
          <p:nvPr>
            <p:ph idx="1"/>
          </p:nvPr>
        </p:nvSpPr>
        <p:spPr/>
        <p:txBody>
          <a:bodyPr>
            <a:normAutofit fontScale="775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eaLnBrk="1" hangingPunct="1">
              <a:spcBef>
                <a:spcPts val="0"/>
              </a:spcBef>
              <a:buFont typeface="Arial" panose="020B0604020202020204" pitchFamily="34" charset="0"/>
              <a:buChar char="•"/>
              <a:defRPr/>
            </a:pPr>
            <a:r>
              <a:rPr lang="cs-CZ" altLang="cs-CZ" sz="2800" dirty="0">
                <a:cs typeface="Times New Roman" pitchFamily="18" charset="0"/>
              </a:rPr>
              <a:t>Zaměstnanci mohou mimo jiné navštěvovat dítě a rodinu v prostředí, </a:t>
            </a:r>
            <a:br>
              <a:rPr lang="cs-CZ" altLang="cs-CZ" sz="2800" dirty="0">
                <a:cs typeface="Times New Roman" pitchFamily="18" charset="0"/>
              </a:rPr>
            </a:br>
            <a:r>
              <a:rPr lang="cs-CZ" altLang="cs-CZ" sz="2800" dirty="0">
                <a:cs typeface="Times New Roman" pitchFamily="18" charset="0"/>
              </a:rPr>
              <a:t>ve kterém  žije a zjišťovat v místě bydliště dítěte, ve škole a ve školském zařízení nebo v jiném prostředí, kde se dítě zdržuje.</a:t>
            </a:r>
            <a:endParaRPr lang="cs-CZ" altLang="cs-CZ" sz="2800" b="1" dirty="0">
              <a:cs typeface="Times New Roman" pitchFamily="18" charset="0"/>
            </a:endParaRPr>
          </a:p>
          <a:p>
            <a:pPr algn="just" eaLnBrk="1" hangingPunct="1">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Oprávnění obecně:</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Každý je oprávněn upozornit na závadné chování dětí jejich rodiče.</a:t>
            </a:r>
          </a:p>
          <a:p>
            <a:pPr algn="just">
              <a:spcBef>
                <a:spcPts val="0"/>
              </a:spcBef>
              <a:buFont typeface="Arial" panose="020B0604020202020204" pitchFamily="34" charset="0"/>
              <a:buChar char="•"/>
              <a:defRPr/>
            </a:pPr>
            <a:endParaRPr lang="cs-CZ" altLang="cs-CZ" sz="2800" dirty="0"/>
          </a:p>
          <a:p>
            <a:pPr algn="just">
              <a:spcBef>
                <a:spcPts val="0"/>
              </a:spcBef>
              <a:buFont typeface="Arial" panose="020B0604020202020204" pitchFamily="34" charset="0"/>
              <a:buChar char="•"/>
              <a:defRPr/>
            </a:pPr>
            <a:r>
              <a:rPr lang="cs-CZ" altLang="cs-CZ" sz="2800" dirty="0"/>
              <a:t>Každý je oprávněn upozornit OSPOD na porušení povinností, zneužití práv vyplývajících z rodičovské odpovědnosti nebo na skutečnost, že rodiče nemohou plnit povinnosti, dále na skutečnosti uvedené v § 6 </a:t>
            </a:r>
            <a:r>
              <a:rPr lang="cs-CZ" altLang="cs-CZ" sz="2800" dirty="0" err="1"/>
              <a:t>ZoSPOD</a:t>
            </a:r>
            <a:r>
              <a:rPr lang="cs-CZ" altLang="cs-CZ" sz="2800" dirty="0"/>
              <a:t> /např. děti vedoucí zahálčivý život, opakovaně se dopouští útěků, na kterých byl spáchán trestný čin/. Tím není dotčena oznamovací povinnost vyplývající z trestního zákoníku.</a:t>
            </a:r>
          </a:p>
          <a:p>
            <a:endParaRPr lang="cs-CZ" dirty="0"/>
          </a:p>
        </p:txBody>
      </p:sp>
      <p:pic>
        <p:nvPicPr>
          <p:cNvPr id="4" name="Picture 2" descr="slapznak2">
            <a:extLst>
              <a:ext uri="{FF2B5EF4-FFF2-40B4-BE49-F238E27FC236}">
                <a16:creationId xmlns:a16="http://schemas.microsoft.com/office/drawing/2014/main" id="{3CEA9A43-C58E-4C8E-9BBB-A37C76086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6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fontScale="70000" lnSpcReduction="20000"/>
          </a:bodyPr>
          <a:lstStyle/>
          <a:p>
            <a:pPr marL="0" indent="0" algn="just" eaLnBrk="1" hangingPunct="1">
              <a:spcBef>
                <a:spcPct val="0"/>
              </a:spcBef>
              <a:buFontTx/>
              <a:buNone/>
              <a:defRPr/>
            </a:pPr>
            <a:r>
              <a:rPr lang="cs-CZ" altLang="cs-CZ" sz="2800" dirty="0"/>
              <a:t>Dítě má právo požádat /i bez vědomí rodičů/ OSPOD, pověřené osoby, </a:t>
            </a:r>
            <a:r>
              <a:rPr lang="cs-CZ" altLang="cs-CZ" sz="2800" b="1" dirty="0"/>
              <a:t>školy </a:t>
            </a:r>
            <a:br>
              <a:rPr lang="cs-CZ" altLang="cs-CZ" sz="2800" b="1" dirty="0"/>
            </a:br>
            <a:r>
              <a:rPr lang="cs-CZ" altLang="cs-CZ" sz="2800" b="1" dirty="0"/>
              <a:t>a školská zařízení, </a:t>
            </a:r>
            <a:r>
              <a:rPr lang="cs-CZ" altLang="cs-CZ" sz="2800" dirty="0"/>
              <a:t>poskytovatele zdravotnických služeb</a:t>
            </a:r>
            <a:r>
              <a:rPr lang="cs-CZ" altLang="cs-CZ" sz="2800" b="1" dirty="0"/>
              <a:t> o pomoc při ochraně svého života a svých práv</a:t>
            </a:r>
            <a:r>
              <a:rPr lang="cs-CZ" altLang="cs-CZ" sz="2800" dirty="0"/>
              <a:t>, tyto orgány jsou povinny poskytnout dítěti odpovídající pomoc.</a:t>
            </a:r>
          </a:p>
          <a:p>
            <a:pPr marL="0" indent="0" algn="just" eaLnBrk="1" hangingPunct="1">
              <a:spcBef>
                <a:spcPct val="0"/>
              </a:spcBef>
              <a:buFontTx/>
              <a:buNone/>
              <a:defRPr/>
            </a:pPr>
            <a:endParaRPr lang="cs-CZ" altLang="cs-CZ" sz="2800" dirty="0">
              <a:cs typeface="Times New Roman" pitchFamily="18" charset="0"/>
            </a:endParaRPr>
          </a:p>
          <a:p>
            <a:pPr marL="0" indent="0" algn="just" eaLnBrk="1" hangingPunct="1">
              <a:spcBef>
                <a:spcPct val="0"/>
              </a:spcBef>
              <a:buFontTx/>
              <a:buNone/>
              <a:defRPr/>
            </a:pPr>
            <a:r>
              <a:rPr lang="cs-CZ" altLang="cs-CZ" sz="2800" dirty="0">
                <a:cs typeface="Times New Roman" pitchFamily="18" charset="0"/>
              </a:rPr>
              <a:t>Dítě má rovněž právo být informováno o všech záležitostech, které se ho týkají a vyjádřit se k nim, a to nejen před orgánem sociálně-právní ochrany, ale i před soudem.</a:t>
            </a: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r>
              <a:rPr lang="cs-CZ" altLang="cs-CZ" sz="2800" b="1" dirty="0">
                <a:cs typeface="Times New Roman" pitchFamily="18" charset="0"/>
              </a:rPr>
              <a:t>Mlčenlivost:</a:t>
            </a:r>
          </a:p>
          <a:p>
            <a:pPr algn="just" eaLnBrk="1" hangingPunct="1">
              <a:spcBef>
                <a:spcPct val="0"/>
              </a:spcBef>
              <a:buFont typeface="Arial" panose="020B0604020202020204" pitchFamily="34" charset="0"/>
              <a:buChar char="•"/>
              <a:defRPr/>
            </a:pPr>
            <a:r>
              <a:rPr lang="cs-CZ" altLang="cs-CZ" sz="2800" dirty="0">
                <a:cs typeface="Times New Roman" pitchFamily="18" charset="0"/>
              </a:rPr>
              <a:t>v souvislosti s výkonem SPOD mají pracovníci OSPOD povinnost zachovávat mlčenlivost  o </a:t>
            </a:r>
            <a:r>
              <a:rPr lang="cs-CZ" altLang="cs-CZ" sz="2800" dirty="0"/>
              <a:t>skutečnostech, se kterými se seznámili.</a:t>
            </a:r>
            <a:r>
              <a:rPr lang="cs-CZ" altLang="cs-CZ" sz="2800" dirty="0">
                <a:cs typeface="Times New Roman" pitchFamily="18" charset="0"/>
              </a:rPr>
              <a:t> </a:t>
            </a:r>
            <a:r>
              <a:rPr lang="cs-CZ" altLang="cs-CZ" sz="2800" b="1" dirty="0">
                <a:cs typeface="Times New Roman" pitchFamily="18" charset="0"/>
              </a:rPr>
              <a:t>Tato p</a:t>
            </a:r>
            <a:r>
              <a:rPr lang="cs-CZ" altLang="cs-CZ" sz="2800" b="1" dirty="0"/>
              <a:t>ovinnost platí </a:t>
            </a:r>
            <a:r>
              <a:rPr lang="cs-CZ" altLang="cs-CZ" sz="2800" dirty="0"/>
              <a:t>i pro jiné osoby, které se při spolupráci s OSPOD </a:t>
            </a:r>
            <a:r>
              <a:rPr lang="cs-CZ" altLang="cs-CZ" sz="2800" b="1" dirty="0"/>
              <a:t>seznámily s údaji</a:t>
            </a:r>
            <a:r>
              <a:rPr lang="cs-CZ" altLang="cs-CZ" sz="2800" dirty="0"/>
              <a:t>, o nichž jsou zaměstnanci OSPOD povinni zachovávat mlčenlivost, a to i po skončení pracovního poměru. </a:t>
            </a:r>
          </a:p>
          <a:p>
            <a:endParaRPr lang="cs-CZ" dirty="0"/>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1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a:bodyPr>
          <a:lstStyle/>
          <a:p>
            <a:r>
              <a:rPr lang="cs-CZ" dirty="0"/>
              <a:t>  Oprávněné zájmy dítěte</a:t>
            </a:r>
          </a:p>
          <a:p>
            <a:pPr marL="0" indent="0">
              <a:buNone/>
            </a:pPr>
            <a:r>
              <a:rPr lang="cs-CZ" dirty="0"/>
              <a:t>	Obecně lze za zájem dítěte považovat to, co si samo dítě přeje, pokud to není v 	rozporu s jeho zdravím, psychickým a fyzickým stavem a sociální situací. Dle 	článku 3 Úmluvy o právech dítěte má být zájem dítěte předním hlediskem pro 	veškeré orgány vykonávající jakoukoliv činnost týkající se dítěte.</a:t>
            </a:r>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5491F-DE66-4D41-89DA-EDEE89B795BE}"/>
              </a:ext>
            </a:extLst>
          </p:cNvPr>
          <p:cNvSpPr>
            <a:spLocks noGrp="1"/>
          </p:cNvSpPr>
          <p:nvPr>
            <p:ph type="title"/>
          </p:nvPr>
        </p:nvSpPr>
        <p:spPr>
          <a:xfrm>
            <a:off x="874713" y="452718"/>
            <a:ext cx="9176121" cy="1084252"/>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6925F9D8-28D2-4A4B-9327-D29658FA0E30}"/>
              </a:ext>
            </a:extLst>
          </p:cNvPr>
          <p:cNvSpPr>
            <a:spLocks noGrp="1"/>
          </p:cNvSpPr>
          <p:nvPr>
            <p:ph idx="1"/>
          </p:nvPr>
        </p:nvSpPr>
        <p:spPr>
          <a:xfrm>
            <a:off x="1103312" y="1653702"/>
            <a:ext cx="8946541" cy="4594697"/>
          </a:xfrm>
        </p:spPr>
        <p:txBody>
          <a:bodyPr>
            <a:normAutofit fontScale="77500" lnSpcReduction="20000"/>
          </a:bodyPr>
          <a:lstStyle/>
          <a:p>
            <a:pPr marL="0" indent="0" algn="just">
              <a:spcBef>
                <a:spcPts val="0"/>
              </a:spcBef>
              <a:buFontTx/>
              <a:buNone/>
              <a:defRPr/>
            </a:pPr>
            <a:r>
              <a:rPr lang="cs-CZ" sz="2800" b="1" dirty="0"/>
              <a:t>Oddělení péče o děti  Městského úřadu Šlapanice, pracoviště Brno, </a:t>
            </a:r>
          </a:p>
          <a:p>
            <a:pPr marL="0" indent="0" algn="just">
              <a:spcBef>
                <a:spcPts val="0"/>
              </a:spcBef>
              <a:buFontTx/>
              <a:buNone/>
              <a:defRPr/>
            </a:pPr>
            <a:r>
              <a:rPr lang="cs-CZ" sz="2800" b="1" dirty="0"/>
              <a:t>Opuštěná 9/2 </a:t>
            </a:r>
          </a:p>
          <a:p>
            <a:pPr marL="0" indent="0" algn="just">
              <a:spcBef>
                <a:spcPts val="0"/>
              </a:spcBef>
              <a:buFontTx/>
              <a:buNone/>
              <a:defRPr/>
            </a:pPr>
            <a:endParaRPr lang="cs-CZ" sz="2800" b="1" dirty="0"/>
          </a:p>
          <a:p>
            <a:pPr algn="just">
              <a:spcBef>
                <a:spcPts val="0"/>
              </a:spcBef>
              <a:buFont typeface="Arial" panose="020B0604020202020204" pitchFamily="34" charset="0"/>
              <a:buChar char="•"/>
              <a:defRPr/>
            </a:pPr>
            <a:r>
              <a:rPr lang="cs-CZ" sz="2800" dirty="0"/>
              <a:t>zabezpečuje výkon státní správy na úseku sociálně-právní ochrany dětí. Sleduje ochranu práv dětí a plní potřebná opatření se znalostí problému </a:t>
            </a:r>
            <a:br>
              <a:rPr lang="cs-CZ" sz="2800" dirty="0"/>
            </a:br>
            <a:r>
              <a:rPr lang="cs-CZ" sz="2800" dirty="0"/>
              <a:t>a místních podmínek. Poskytuje preventivní a odborné poradenství v oblasti sociálně-právní ochrany dětí, pomáhá rodičům při řešení problémů souvisejících s péčí o dítě.</a:t>
            </a:r>
            <a:r>
              <a:rPr lang="cs-CZ" sz="2800" b="1" dirty="0"/>
              <a:t> </a:t>
            </a:r>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r>
              <a:rPr lang="cs-CZ" sz="2800" b="1" dirty="0"/>
              <a:t>Jedná se např. o:</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vyhledávání problémových rodin, vedení evidence</a:t>
            </a:r>
          </a:p>
          <a:p>
            <a:pPr algn="just">
              <a:spcBef>
                <a:spcPts val="0"/>
              </a:spcBef>
              <a:buFont typeface="Arial" panose="020B0604020202020204" pitchFamily="34" charset="0"/>
              <a:buChar char="•"/>
              <a:defRPr/>
            </a:pPr>
            <a:endParaRPr lang="cs-CZ" sz="2800" dirty="0"/>
          </a:p>
          <a:p>
            <a:pPr>
              <a:spcBef>
                <a:spcPts val="0"/>
              </a:spcBef>
              <a:buFont typeface="Arial" panose="020B0604020202020204" pitchFamily="34" charset="0"/>
              <a:buChar char="•"/>
              <a:defRPr/>
            </a:pPr>
            <a:r>
              <a:rPr lang="cs-CZ" sz="2800" dirty="0"/>
              <a:t>výkon funkce kolizního opatrovníka v soudním řízení, týkajícího se práv dítěte a funkci kolizního opatrovníka u dětí poškozených trestnou činností</a:t>
            </a:r>
          </a:p>
          <a:p>
            <a:endParaRPr lang="cs-CZ" dirty="0"/>
          </a:p>
        </p:txBody>
      </p:sp>
      <p:pic>
        <p:nvPicPr>
          <p:cNvPr id="6" name="Picture 2" descr="slapznak2">
            <a:extLst>
              <a:ext uri="{FF2B5EF4-FFF2-40B4-BE49-F238E27FC236}">
                <a16:creationId xmlns:a16="http://schemas.microsoft.com/office/drawing/2014/main" id="{5ECBA01D-33BB-417C-A31A-71A718E01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31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690EC-043C-4128-B74E-756C3CB669F0}"/>
              </a:ext>
            </a:extLst>
          </p:cNvPr>
          <p:cNvSpPr>
            <a:spLocks noGrp="1"/>
          </p:cNvSpPr>
          <p:nvPr>
            <p:ph type="title"/>
          </p:nvPr>
        </p:nvSpPr>
        <p:spPr>
          <a:xfrm>
            <a:off x="874713" y="452718"/>
            <a:ext cx="9176121" cy="967520"/>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5515C4B2-E520-48AC-A427-0F19E703CF52}"/>
              </a:ext>
            </a:extLst>
          </p:cNvPr>
          <p:cNvSpPr>
            <a:spLocks noGrp="1"/>
          </p:cNvSpPr>
          <p:nvPr>
            <p:ph idx="1"/>
          </p:nvPr>
        </p:nvSpPr>
        <p:spPr>
          <a:xfrm>
            <a:off x="1103312" y="1595336"/>
            <a:ext cx="8946541" cy="4653063"/>
          </a:xfrm>
        </p:spPr>
        <p:txBody>
          <a:bodyPr>
            <a:normAutofit fontScale="85000" lnSpcReduction="20000"/>
          </a:bodyPr>
          <a:lstStyle/>
          <a:p>
            <a:pPr algn="just">
              <a:spcBef>
                <a:spcPts val="0"/>
              </a:spcBef>
              <a:buFont typeface="Arial" panose="020B0604020202020204" pitchFamily="34" charset="0"/>
              <a:buChar char="•"/>
              <a:defRPr/>
            </a:pPr>
            <a:r>
              <a:rPr lang="cs-CZ" sz="2800" dirty="0"/>
              <a:t>výkon soudního dohledu v rodinách a dohled nad dětmi umístěnými do výchovy jiných fyzických osob než rodičů, v pěstounské péči, ústavní výchově, vedení rodičů k nápravě a působení na ně tak, aby byl možný návrat dětí zpět do rodinného prostředí</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majetkového opatrovnictví dětí, účast v dědickém řízení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návrhů soudu na předběžné opatření při  řešení mimořádně naléhavých situací přímo ohrožujících život nebo zdraví dítěte</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podnětů a návrhů soudu v zájmu a k ochraně nezletilých dětí</a:t>
            </a:r>
          </a:p>
          <a:p>
            <a:pPr algn="just">
              <a:spcBef>
                <a:spcPts val="0"/>
              </a:spcBef>
              <a:buFont typeface="Arial" panose="020B0604020202020204" pitchFamily="34" charset="0"/>
              <a:buChar char="•"/>
              <a:defRPr/>
            </a:pPr>
            <a:endParaRPr lang="cs-CZ" sz="2800" dirty="0"/>
          </a:p>
          <a:p>
            <a:pPr algn="just" eaLnBrk="1" hangingPunct="1">
              <a:spcBef>
                <a:spcPts val="0"/>
              </a:spcBef>
              <a:buFont typeface="Arial" panose="020B0604020202020204" pitchFamily="34" charset="0"/>
              <a:buChar char="•"/>
              <a:defRPr/>
            </a:pPr>
            <a:r>
              <a:rPr lang="cs-CZ" sz="2800" dirty="0"/>
              <a:t>zprostředkování osvojení a pěstounské péče</a:t>
            </a:r>
          </a:p>
          <a:p>
            <a:endParaRPr lang="cs-CZ" dirty="0"/>
          </a:p>
        </p:txBody>
      </p:sp>
      <p:pic>
        <p:nvPicPr>
          <p:cNvPr id="4" name="Picture 2" descr="slapznak2">
            <a:extLst>
              <a:ext uri="{FF2B5EF4-FFF2-40B4-BE49-F238E27FC236}">
                <a16:creationId xmlns:a16="http://schemas.microsoft.com/office/drawing/2014/main" id="{2117F22F-3FF5-4CC8-9D9A-3017DB431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05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FD8771-70C6-4887-9DFD-88AAB72C4E13}"/>
              </a:ext>
            </a:extLst>
          </p:cNvPr>
          <p:cNvSpPr>
            <a:spLocks noGrp="1"/>
          </p:cNvSpPr>
          <p:nvPr>
            <p:ph type="title"/>
          </p:nvPr>
        </p:nvSpPr>
        <p:spPr>
          <a:xfrm>
            <a:off x="874713" y="452718"/>
            <a:ext cx="9176121" cy="967520"/>
          </a:xfrm>
        </p:spPr>
        <p:txBody>
          <a:bodyPr/>
          <a:lstStyle/>
          <a:p>
            <a:pPr algn="ctr"/>
            <a:r>
              <a:rPr lang="cs-CZ" sz="2800" b="1" dirty="0"/>
              <a:t>OSPOD Šlapanice</a:t>
            </a:r>
          </a:p>
        </p:txBody>
      </p:sp>
      <p:sp>
        <p:nvSpPr>
          <p:cNvPr id="3" name="Zástupný obsah 2">
            <a:extLst>
              <a:ext uri="{FF2B5EF4-FFF2-40B4-BE49-F238E27FC236}">
                <a16:creationId xmlns:a16="http://schemas.microsoft.com/office/drawing/2014/main" id="{4ED3FCE5-4773-430B-9CC7-776023E645DA}"/>
              </a:ext>
            </a:extLst>
          </p:cNvPr>
          <p:cNvSpPr>
            <a:spLocks noGrp="1"/>
          </p:cNvSpPr>
          <p:nvPr>
            <p:ph idx="1"/>
          </p:nvPr>
        </p:nvSpPr>
        <p:spPr>
          <a:xfrm>
            <a:off x="1103312" y="1585610"/>
            <a:ext cx="8946541" cy="4662790"/>
          </a:xfrm>
        </p:spPr>
        <p:txBody>
          <a:bodyPr>
            <a:normAutofit fontScale="70000" lnSpcReduction="20000"/>
          </a:bodyPr>
          <a:lstStyle/>
          <a:p>
            <a:pPr algn="just">
              <a:spcBef>
                <a:spcPts val="0"/>
              </a:spcBef>
              <a:buFont typeface="Arial" panose="020B0604020202020204" pitchFamily="34" charset="0"/>
              <a:buChar char="•"/>
              <a:defRPr/>
            </a:pPr>
            <a:r>
              <a:rPr lang="cs-CZ" sz="2800" dirty="0"/>
              <a:t>uplatňování a vymáhání odškodnění pro děti, kterým byla trestným činem způsobena psychická, fyzická či materiální škoda</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funkce opatrovníka a poručníka u nezletilých dětí včetně dětí cizí státní příslušnosti, zdržujících se v ČR bez doprovodu dospělé osoby </a:t>
            </a:r>
            <a:endParaRPr lang="cs-CZ" sz="2800" b="1" u="sng" dirty="0"/>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ve všech výše uvedených případech provádí šetření v rodinách, sleduje zdárný vývoj dítěte, spolupracuje se soudy, státním zastupitelstvím, Policií ČR,  školskými a zdravotnickými zařízeními, pověřenými osobami atd.</a:t>
            </a:r>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r>
              <a:rPr lang="cs-CZ" altLang="cs-CZ" sz="2800" b="1" dirty="0"/>
              <a:t>Pohotovost pracovníků OSPOD</a:t>
            </a:r>
          </a:p>
          <a:p>
            <a:pPr algn="just" eaLnBrk="1" hangingPunct="1">
              <a:buFont typeface="Arial" panose="020B0604020202020204" pitchFamily="34" charset="0"/>
              <a:buChar char="•"/>
              <a:defRPr/>
            </a:pPr>
            <a:r>
              <a:rPr lang="cs-CZ" altLang="cs-CZ" sz="2800" dirty="0">
                <a:cs typeface="Times New Roman" pitchFamily="18" charset="0"/>
              </a:rPr>
              <a:t>    slouží pro řešení naléhavých situací ohrožených dětí (mimo pracovní dobu) </a:t>
            </a:r>
          </a:p>
          <a:p>
            <a:pPr algn="just" eaLnBrk="1" hangingPunct="1">
              <a:buFont typeface="Arial" panose="020B0604020202020204" pitchFamily="34" charset="0"/>
              <a:buChar char="•"/>
              <a:defRPr/>
            </a:pPr>
            <a:r>
              <a:rPr lang="cs-CZ" altLang="cs-CZ" sz="2800" dirty="0">
                <a:cs typeface="Times New Roman" pitchFamily="18" charset="0"/>
              </a:rPr>
              <a:t>    tel. číslo má k dispozici policie, soud a státní zastupitelství  </a:t>
            </a:r>
          </a:p>
          <a:p>
            <a:endParaRPr lang="cs-CZ" dirty="0"/>
          </a:p>
        </p:txBody>
      </p:sp>
      <p:pic>
        <p:nvPicPr>
          <p:cNvPr id="4" name="Picture 2" descr="slapznak2">
            <a:extLst>
              <a:ext uri="{FF2B5EF4-FFF2-40B4-BE49-F238E27FC236}">
                <a16:creationId xmlns:a16="http://schemas.microsoft.com/office/drawing/2014/main" id="{A8A8B7A2-6489-4C35-9B3B-6F3E31A6C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41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06723E-BA78-46EB-AC93-D3A6636C3A5C}"/>
              </a:ext>
            </a:extLst>
          </p:cNvPr>
          <p:cNvSpPr>
            <a:spLocks noGrp="1"/>
          </p:cNvSpPr>
          <p:nvPr>
            <p:ph type="title"/>
          </p:nvPr>
        </p:nvSpPr>
        <p:spPr>
          <a:xfrm>
            <a:off x="874713" y="452718"/>
            <a:ext cx="9176121" cy="1152346"/>
          </a:xfrm>
        </p:spPr>
        <p:txBody>
          <a:bodyPr/>
          <a:lstStyle/>
          <a:p>
            <a:pPr algn="ctr"/>
            <a:r>
              <a:rPr lang="cs-CZ" dirty="0"/>
              <a:t> </a:t>
            </a:r>
            <a:r>
              <a:rPr lang="cs-CZ" sz="2800" dirty="0"/>
              <a:t>Spolupráce se školami</a:t>
            </a:r>
          </a:p>
        </p:txBody>
      </p:sp>
      <p:sp>
        <p:nvSpPr>
          <p:cNvPr id="3" name="Zástupný obsah 2">
            <a:extLst>
              <a:ext uri="{FF2B5EF4-FFF2-40B4-BE49-F238E27FC236}">
                <a16:creationId xmlns:a16="http://schemas.microsoft.com/office/drawing/2014/main" id="{C3E67A62-0044-4193-A741-3F0D582CDD5A}"/>
              </a:ext>
            </a:extLst>
          </p:cNvPr>
          <p:cNvSpPr>
            <a:spLocks noGrp="1"/>
          </p:cNvSpPr>
          <p:nvPr>
            <p:ph idx="1"/>
          </p:nvPr>
        </p:nvSpPr>
        <p:spPr>
          <a:xfrm>
            <a:off x="1103312" y="1652970"/>
            <a:ext cx="8946541" cy="4595430"/>
          </a:xfrm>
        </p:spPr>
        <p:txBody>
          <a:bodyPr>
            <a:normAutofit fontScale="92500" lnSpcReduction="20000"/>
          </a:bodyPr>
          <a:lstStyle/>
          <a:p>
            <a:pPr marL="0" indent="0" algn="just">
              <a:buFontTx/>
              <a:buNone/>
              <a:defRPr/>
            </a:pPr>
            <a:r>
              <a:rPr lang="cs-CZ" altLang="cs-CZ" sz="2800" b="1" dirty="0"/>
              <a:t>Případy, kdy se může škola obrátit na oddělení péče o děti:</a:t>
            </a:r>
          </a:p>
          <a:p>
            <a:pPr marL="0" indent="0" algn="just">
              <a:buFontTx/>
              <a:buNone/>
              <a:defRPr/>
            </a:pPr>
            <a:endParaRPr lang="cs-CZ" altLang="cs-CZ" sz="2800" b="1" dirty="0"/>
          </a:p>
          <a:p>
            <a:pPr algn="just">
              <a:buFont typeface="Arial" panose="020B0604020202020204" pitchFamily="34" charset="0"/>
              <a:buChar char="•"/>
              <a:defRPr/>
            </a:pPr>
            <a:r>
              <a:rPr lang="cs-CZ" altLang="cs-CZ" sz="2800" dirty="0"/>
              <a:t>Při podezření na syndrom týraného, zneužívaného nebo zanedbávaného dítěte /CAN/ - obecná oznamovací povinnost je vůči orgánům činným v trestním řízení, OSPOD dát na vědomí k další práci s rodinou.</a:t>
            </a:r>
          </a:p>
          <a:p>
            <a:pPr algn="just">
              <a:buFont typeface="Arial" panose="020B0604020202020204" pitchFamily="34" charset="0"/>
              <a:buChar char="•"/>
              <a:defRPr/>
            </a:pPr>
            <a:endParaRPr lang="cs-CZ" altLang="cs-CZ" sz="2800" dirty="0"/>
          </a:p>
          <a:p>
            <a:pPr algn="just">
              <a:buFont typeface="Arial" panose="020B0604020202020204" pitchFamily="34" charset="0"/>
              <a:buChar char="•"/>
              <a:defRPr/>
            </a:pPr>
            <a:r>
              <a:rPr lang="cs-CZ" altLang="cs-CZ" sz="2800" dirty="0"/>
              <a:t>Nedostatky v péči rodičů o dítě – dítě chodí do školy nevyspalé, je unavené, hladové /nenosí svačiny, nechodí na obědy/, má problémy s hygienou, časté omluvené absence /neomluvené absence řeší oddělení sociální prevence/, rodiče nespolupracují se školou apod.</a:t>
            </a:r>
          </a:p>
          <a:p>
            <a:endParaRPr lang="cs-CZ" dirty="0"/>
          </a:p>
        </p:txBody>
      </p:sp>
      <p:pic>
        <p:nvPicPr>
          <p:cNvPr id="4" name="Picture 2" descr="slapznak2">
            <a:extLst>
              <a:ext uri="{FF2B5EF4-FFF2-40B4-BE49-F238E27FC236}">
                <a16:creationId xmlns:a16="http://schemas.microsoft.com/office/drawing/2014/main" id="{061B5FBC-1B4E-4C71-B731-776CB3D33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81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b="1" dirty="0">
                <a:cs typeface="Times New Roman" panose="02020603050405020304" pitchFamily="18" charset="0"/>
              </a:rPr>
              <a:t>Právní úprava sociálně – právní ochrany dětí:</a:t>
            </a:r>
            <a:br>
              <a:rPr lang="cs-CZ" altLang="cs-CZ" sz="2800" b="1" dirty="0">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fontScale="55000" lnSpcReduction="20000"/>
          </a:bodyPr>
          <a:lstStyle/>
          <a:p>
            <a:pPr marL="0" indent="0" algn="just" eaLnBrk="1" hangingPunct="1">
              <a:spcBef>
                <a:spcPct val="0"/>
              </a:spcBef>
              <a:buFontTx/>
              <a:buNone/>
            </a:pPr>
            <a:endParaRPr lang="cs-CZ" altLang="cs-CZ" sz="29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Vychází především z Ústavy ČR, Listiny základních práv a svobod, Úmluvy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 právech dítěte a dalších mezinárodních dokumentů.</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b="1" dirty="0">
                <a:solidFill>
                  <a:schemeClr val="tx1"/>
                </a:solidFill>
                <a:cs typeface="Times New Roman" panose="02020603050405020304" pitchFamily="18" charset="0"/>
              </a:rPr>
              <a:t>     z</a:t>
            </a:r>
            <a:r>
              <a:rPr lang="cs-CZ" altLang="cs-CZ" sz="3200" b="1" cap="none" dirty="0">
                <a:solidFill>
                  <a:schemeClr val="tx1"/>
                </a:solidFill>
                <a:cs typeface="Times New Roman" panose="02020603050405020304" pitchFamily="18" charset="0"/>
              </a:rPr>
              <a:t>ákon</a:t>
            </a:r>
            <a:r>
              <a:rPr lang="cs-CZ" altLang="cs-CZ" sz="3200" b="1" dirty="0">
                <a:solidFill>
                  <a:schemeClr val="tx1"/>
                </a:solidFill>
                <a:cs typeface="Times New Roman" panose="02020603050405020304" pitchFamily="18" charset="0"/>
              </a:rPr>
              <a:t> </a:t>
            </a:r>
            <a:r>
              <a:rPr lang="cs-CZ" altLang="cs-CZ" sz="3200" b="1" cap="none" dirty="0">
                <a:solidFill>
                  <a:schemeClr val="tx1"/>
                </a:solidFill>
                <a:cs typeface="Times New Roman" panose="02020603050405020304" pitchFamily="18" charset="0"/>
              </a:rPr>
              <a:t>č</a:t>
            </a:r>
            <a:r>
              <a:rPr lang="cs-CZ" altLang="cs-CZ" sz="3200" b="1" dirty="0">
                <a:solidFill>
                  <a:schemeClr val="tx1"/>
                </a:solidFill>
                <a:cs typeface="Times New Roman" panose="02020603050405020304" pitchFamily="18" charset="0"/>
              </a:rPr>
              <a:t>. 359/1999 S</a:t>
            </a:r>
            <a:r>
              <a:rPr lang="cs-CZ" altLang="cs-CZ" sz="3200" b="1" cap="none" dirty="0">
                <a:solidFill>
                  <a:schemeClr val="tx1"/>
                </a:solidFill>
                <a:cs typeface="Times New Roman" panose="02020603050405020304" pitchFamily="18" charset="0"/>
              </a:rPr>
              <a:t>b</a:t>
            </a:r>
            <a:r>
              <a:rPr lang="cs-CZ" altLang="cs-CZ" sz="3200" b="1" dirty="0">
                <a:solidFill>
                  <a:schemeClr val="tx1"/>
                </a:solidFill>
                <a:cs typeface="Times New Roman" panose="02020603050405020304" pitchFamily="18" charset="0"/>
              </a:rPr>
              <a:t>., o sociálně-právní ochraně dětí,</a:t>
            </a: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ve znění pozdějších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předpisů /dále jen </a:t>
            </a:r>
            <a:r>
              <a:rPr lang="cs-CZ" altLang="cs-CZ" sz="3200" cap="none" dirty="0" err="1">
                <a:solidFill>
                  <a:schemeClr val="tx1"/>
                </a:solidFill>
                <a:cs typeface="Times New Roman" panose="02020603050405020304" pitchFamily="18" charset="0"/>
              </a:rPr>
              <a:t>ZoSPOD</a:t>
            </a:r>
            <a:r>
              <a:rPr lang="cs-CZ" altLang="cs-CZ" sz="3200" cap="none" dirty="0">
                <a:solidFill>
                  <a:schemeClr val="tx1"/>
                </a:solidFill>
                <a:cs typeface="Times New Roman" panose="02020603050405020304" pitchFamily="18" charset="0"/>
              </a:rPr>
              <a:t>/ a další předpisy – občanský zákoník,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občanský soudní řád, zákon o zvláštních řízeních soudních, správní řád,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trestní zákon, trestní řád, zákon o výkonu ústavní a ochranné výchovy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předpisy o sociálním zabezpečení a další.</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None/>
            </a:pPr>
            <a:r>
              <a:rPr lang="cs-CZ" altLang="cs-CZ" sz="3200" dirty="0">
                <a:solidFill>
                  <a:schemeClr val="tx1"/>
                </a:solidFill>
                <a:cs typeface="Times New Roman" panose="02020603050405020304" pitchFamily="18" charset="0"/>
              </a:rPr>
              <a:t> </a:t>
            </a:r>
          </a:p>
          <a:p>
            <a:pPr marL="0" indent="0" algn="just" eaLnBrk="1" hangingPunct="1">
              <a:spcBef>
                <a:spcPct val="0"/>
              </a:spcBef>
              <a:buFontTx/>
              <a:buNone/>
            </a:pPr>
            <a:r>
              <a:rPr lang="cs-CZ" altLang="cs-CZ" sz="3200" b="1" dirty="0">
                <a:solidFill>
                  <a:schemeClr val="tx1"/>
                </a:solidFill>
                <a:cs typeface="Times New Roman" panose="02020603050405020304" pitchFamily="18" charset="0"/>
              </a:rPr>
              <a:t>Předním hlediskem </a:t>
            </a:r>
            <a:r>
              <a:rPr lang="cs-CZ" altLang="cs-CZ" sz="3200" dirty="0">
                <a:solidFill>
                  <a:schemeClr val="tx1"/>
                </a:solidFill>
                <a:cs typeface="Times New Roman" panose="02020603050405020304" pitchFamily="18" charset="0"/>
              </a:rPr>
              <a:t>poskytování sociálně-právní ochrany dětí </a:t>
            </a:r>
            <a:r>
              <a:rPr lang="cs-CZ" altLang="cs-CZ" sz="3200" dirty="0">
                <a:solidFill>
                  <a:schemeClr val="tx1"/>
                </a:solidFill>
              </a:rPr>
              <a:t>je </a:t>
            </a:r>
            <a:r>
              <a:rPr lang="cs-CZ" altLang="cs-CZ" sz="3200" b="1" dirty="0">
                <a:solidFill>
                  <a:schemeClr val="tx1"/>
                </a:solidFill>
              </a:rPr>
              <a:t>nejlepší zájem, prospěch a blaho dětí,</a:t>
            </a:r>
            <a:r>
              <a:rPr lang="cs-CZ" altLang="cs-CZ" sz="3200" dirty="0">
                <a:solidFill>
                  <a:schemeClr val="tx1"/>
                </a:solidFill>
              </a:rPr>
              <a:t> ochrana rodičovství a rodiny a vzájemné právo rodičů a dětí na rodičovskou výchovu a péči. </a:t>
            </a:r>
            <a:endParaRPr lang="cs-CZ" altLang="cs-CZ" sz="3200" dirty="0">
              <a:solidFill>
                <a:schemeClr val="tx1"/>
              </a:solidFill>
              <a:cs typeface="Times New Roman" panose="02020603050405020304" pitchFamily="18" charset="0"/>
            </a:endParaRPr>
          </a:p>
          <a:p>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8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6CDFD6-E0E1-44DE-819A-D482EF1C0D55}"/>
              </a:ext>
            </a:extLst>
          </p:cNvPr>
          <p:cNvSpPr>
            <a:spLocks noGrp="1"/>
          </p:cNvSpPr>
          <p:nvPr>
            <p:ph type="title"/>
          </p:nvPr>
        </p:nvSpPr>
        <p:spPr>
          <a:xfrm>
            <a:off x="646111" y="452718"/>
            <a:ext cx="9404723" cy="1132891"/>
          </a:xfrm>
        </p:spPr>
        <p:txBody>
          <a:bodyPr/>
          <a:lstStyle/>
          <a:p>
            <a:pPr algn="ctr"/>
            <a:r>
              <a:rPr lang="cs-CZ" dirty="0"/>
              <a:t> </a:t>
            </a:r>
            <a:r>
              <a:rPr lang="cs-CZ" sz="2800" b="1" dirty="0"/>
              <a:t>Spolupráce se školami</a:t>
            </a:r>
          </a:p>
        </p:txBody>
      </p:sp>
      <p:sp>
        <p:nvSpPr>
          <p:cNvPr id="3" name="Zástupný obsah 2">
            <a:extLst>
              <a:ext uri="{FF2B5EF4-FFF2-40B4-BE49-F238E27FC236}">
                <a16:creationId xmlns:a16="http://schemas.microsoft.com/office/drawing/2014/main" id="{C598A3EB-9976-4E6A-8D1C-E8F6F60A2046}"/>
              </a:ext>
            </a:extLst>
          </p:cNvPr>
          <p:cNvSpPr>
            <a:spLocks noGrp="1"/>
          </p:cNvSpPr>
          <p:nvPr>
            <p:ph idx="1"/>
          </p:nvPr>
        </p:nvSpPr>
        <p:spPr>
          <a:xfrm>
            <a:off x="1103312" y="1731524"/>
            <a:ext cx="8946541" cy="4516876"/>
          </a:xfrm>
        </p:spPr>
        <p:txBody>
          <a:bodyPr>
            <a:normAutofit fontScale="70000" lnSpcReduction="20000"/>
          </a:bodyPr>
          <a:lstStyle/>
          <a:p>
            <a:pPr marL="0" indent="0" algn="ctr">
              <a:spcBef>
                <a:spcPct val="0"/>
              </a:spcBef>
              <a:buFontTx/>
              <a:buNone/>
            </a:pPr>
            <a:r>
              <a:rPr lang="cs-CZ" altLang="cs-CZ" sz="2800" b="1" dirty="0"/>
              <a:t>Případy, kdy OSPOD může žádat školu o vypracování zprávy: </a:t>
            </a:r>
            <a:br>
              <a:rPr lang="cs-CZ" altLang="cs-CZ" sz="2800" b="1" dirty="0"/>
            </a:br>
            <a:endParaRPr lang="cs-CZ" altLang="cs-CZ" sz="2800" dirty="0"/>
          </a:p>
          <a:p>
            <a:pPr marL="0" indent="0" algn="just">
              <a:spcBef>
                <a:spcPct val="0"/>
              </a:spcBef>
              <a:buFontTx/>
              <a:buNone/>
            </a:pPr>
            <a:r>
              <a:rPr lang="cs-CZ" altLang="cs-CZ" sz="2800" dirty="0"/>
              <a:t>OSPOD kontaktuje školu i tehdy, kdy nemusí docházet v rodině k nějaké patologii. Žádá o vyjádření v souvislosti s dlouhodobou prací s rodinou, např. u dítěte v náhradní rodinné péči nebo v případech zastupování dítěte u soudních řízení ve věci výkonu rodičovské odpovědnosti.</a:t>
            </a:r>
          </a:p>
          <a:p>
            <a:pPr marL="0" indent="0" algn="just">
              <a:spcBef>
                <a:spcPct val="0"/>
              </a:spcBef>
              <a:buFontTx/>
              <a:buNone/>
            </a:pPr>
            <a:r>
              <a:rPr lang="cs-CZ" altLang="cs-CZ" sz="2800" dirty="0"/>
              <a:t>Sleduje se úroveň péče o dítě v rodině, jeho celkové prospívání, prospěch </a:t>
            </a:r>
            <a:br>
              <a:rPr lang="cs-CZ" altLang="cs-CZ" sz="2800" dirty="0"/>
            </a:br>
            <a:r>
              <a:rPr lang="cs-CZ" altLang="cs-CZ" sz="2800" dirty="0"/>
              <a:t>a chování. Zprávy školy se vyžadují v běžných případech obvykle 2x ročně, mimo to probíhá další šetření v rodině, u dětského lékaře apod. </a:t>
            </a:r>
          </a:p>
          <a:p>
            <a:pPr marL="0" indent="0" algn="just">
              <a:spcBef>
                <a:spcPct val="0"/>
              </a:spcBef>
              <a:buFontTx/>
              <a:buNone/>
            </a:pPr>
            <a:r>
              <a:rPr lang="cs-CZ" altLang="cs-CZ" sz="2800" dirty="0"/>
              <a:t>V závažnějších případech jsou zprávy žádány častěji.</a:t>
            </a:r>
          </a:p>
          <a:p>
            <a:pPr marL="0" indent="0" algn="just">
              <a:spcBef>
                <a:spcPct val="0"/>
              </a:spcBef>
              <a:buFontTx/>
              <a:buNone/>
            </a:pPr>
            <a:endParaRPr lang="cs-CZ" altLang="cs-CZ" sz="2800" dirty="0"/>
          </a:p>
          <a:p>
            <a:pPr marL="0" indent="0" algn="just">
              <a:spcBef>
                <a:spcPct val="0"/>
              </a:spcBef>
              <a:buFontTx/>
              <a:buNone/>
            </a:pPr>
            <a:r>
              <a:rPr lang="cs-CZ" altLang="cs-CZ" sz="2800" dirty="0"/>
              <a:t>Ve zprávách se škola zaměří např.: na údaje o školních výsledcích, kdo z rodičů se zajímá o prospěch, jak spolupracují se školou, jaká je příprava žáka na vyučování, jak se projevuje v třídním kolektivu, jaká je docházka a omlouvání absence, zda došlo ke změnám chování, zda bylo dítě řešeno ve výchovné komisi, případně mohou být sděleny další závažné informace, které ovlivňují výchovu dítěte.</a:t>
            </a:r>
          </a:p>
          <a:p>
            <a:endParaRPr lang="cs-CZ" dirty="0"/>
          </a:p>
        </p:txBody>
      </p:sp>
      <p:pic>
        <p:nvPicPr>
          <p:cNvPr id="4" name="Picture 2" descr="slapznak2">
            <a:extLst>
              <a:ext uri="{FF2B5EF4-FFF2-40B4-BE49-F238E27FC236}">
                <a16:creationId xmlns:a16="http://schemas.microsoft.com/office/drawing/2014/main" id="{788BB1FD-76B6-4D4D-83C7-8706C48A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5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6E1F61-BD57-4506-AC7C-8F7EDC8C4271}"/>
              </a:ext>
            </a:extLst>
          </p:cNvPr>
          <p:cNvSpPr>
            <a:spLocks noGrp="1"/>
          </p:cNvSpPr>
          <p:nvPr>
            <p:ph type="title"/>
          </p:nvPr>
        </p:nvSpPr>
        <p:spPr/>
        <p:txBody>
          <a:bodyPr>
            <a:normAutofit/>
          </a:bodyPr>
          <a:lstStyle/>
          <a:p>
            <a:pPr algn="ctr"/>
            <a:r>
              <a:rPr lang="cs-CZ" sz="2800" b="1" dirty="0"/>
              <a:t>Standardy kvality sociálně právní ochrany dětí</a:t>
            </a:r>
          </a:p>
        </p:txBody>
      </p:sp>
      <p:sp>
        <p:nvSpPr>
          <p:cNvPr id="3" name="Zástupný obsah 2">
            <a:extLst>
              <a:ext uri="{FF2B5EF4-FFF2-40B4-BE49-F238E27FC236}">
                <a16:creationId xmlns:a16="http://schemas.microsoft.com/office/drawing/2014/main" id="{DC902D22-D9E6-4D76-B235-A697A763DC9C}"/>
              </a:ext>
            </a:extLst>
          </p:cNvPr>
          <p:cNvSpPr>
            <a:spLocks noGrp="1"/>
          </p:cNvSpPr>
          <p:nvPr>
            <p:ph idx="1"/>
          </p:nvPr>
        </p:nvSpPr>
        <p:spPr/>
        <p:txBody>
          <a:bodyPr/>
          <a:lstStyle/>
          <a:p>
            <a:pPr>
              <a:buFont typeface="Arial" panose="020B0604020202020204" pitchFamily="34" charset="0"/>
              <a:buChar char="•"/>
            </a:pPr>
            <a:r>
              <a:rPr lang="cs-CZ" dirty="0"/>
              <a:t>Účelem procesu standardizace je faktické zvyšování kvality poskytované sociálně-právní ochrany, nikoli formální naplňování zákonné povinnosti prostřednictvím zpracování rozsáhlých písemných dokumentů. Vyhotovení písemných dokumentů k dílčím kritériím standardů kvality je pouze nástrojem, nikoli cílem. </a:t>
            </a:r>
          </a:p>
        </p:txBody>
      </p:sp>
      <p:pic>
        <p:nvPicPr>
          <p:cNvPr id="4" name="Picture 2" descr="slapznak2">
            <a:extLst>
              <a:ext uri="{FF2B5EF4-FFF2-40B4-BE49-F238E27FC236}">
                <a16:creationId xmlns:a16="http://schemas.microsoft.com/office/drawing/2014/main" id="{C151198B-D70E-4411-8499-E80FC7EF8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8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FC33D-B0D1-4E63-9AB2-954ABC17DC8C}"/>
              </a:ext>
            </a:extLst>
          </p:cNvPr>
          <p:cNvSpPr>
            <a:spLocks noGrp="1"/>
          </p:cNvSpPr>
          <p:nvPr>
            <p:ph type="title"/>
          </p:nvPr>
        </p:nvSpPr>
        <p:spPr/>
        <p:txBody>
          <a:bodyPr>
            <a:normAutofit/>
          </a:bodyPr>
          <a:lstStyle/>
          <a:p>
            <a:pPr algn="ctr"/>
            <a:r>
              <a:rPr lang="cs-CZ" sz="2800" b="1" dirty="0"/>
              <a:t>1a) Orgán sociálně-právní ochrany zajišťuje účinné poskytování sociálně-právní ochrany v potřebném rozsahu na celém území svého správního obvodu.</a:t>
            </a:r>
          </a:p>
        </p:txBody>
      </p:sp>
      <p:sp>
        <p:nvSpPr>
          <p:cNvPr id="3" name="Zástupný obsah 2">
            <a:extLst>
              <a:ext uri="{FF2B5EF4-FFF2-40B4-BE49-F238E27FC236}">
                <a16:creationId xmlns:a16="http://schemas.microsoft.com/office/drawing/2014/main" id="{E7210C2F-AEF9-4E57-89AE-945AA7DBEDAD}"/>
              </a:ext>
            </a:extLst>
          </p:cNvPr>
          <p:cNvSpPr>
            <a:spLocks noGrp="1"/>
          </p:cNvSpPr>
          <p:nvPr>
            <p:ph idx="1"/>
          </p:nvPr>
        </p:nvSpPr>
        <p:spPr>
          <a:xfrm>
            <a:off x="838200" y="1571625"/>
            <a:ext cx="10515600" cy="4921250"/>
          </a:xfrm>
        </p:spPr>
        <p:txBody>
          <a:bodyPr>
            <a:normAutofit/>
          </a:bodyPr>
          <a:lstStyle/>
          <a:p>
            <a:pPr marL="0" indent="0">
              <a:buNone/>
            </a:pPr>
            <a:endParaRPr lang="cs-CZ" dirty="0"/>
          </a:p>
          <a:p>
            <a:pPr marL="0" indent="0">
              <a:buNone/>
            </a:pPr>
            <a:r>
              <a:rPr lang="cs-CZ" b="1" dirty="0"/>
              <a:t>Cíle kritéria: </a:t>
            </a:r>
          </a:p>
          <a:p>
            <a:pPr marL="0" indent="0">
              <a:buNone/>
            </a:pPr>
            <a:r>
              <a:rPr lang="cs-CZ" dirty="0"/>
              <a:t>• poskytování stejného rozsahu sociálně-právní ochrany na celém území správního obvodu </a:t>
            </a:r>
          </a:p>
          <a:p>
            <a:pPr marL="0" indent="0">
              <a:buNone/>
            </a:pPr>
            <a:r>
              <a:rPr lang="cs-CZ" dirty="0"/>
              <a:t>• zastupitelnost každého zaměstnance </a:t>
            </a:r>
          </a:p>
          <a:p>
            <a:pPr marL="0" indent="0">
              <a:buNone/>
            </a:pPr>
            <a:r>
              <a:rPr lang="cs-CZ" dirty="0"/>
              <a:t>• zajišťování sociálně-právní ochrany tak, aby nedošlo k časové prodlevě </a:t>
            </a:r>
          </a:p>
          <a:p>
            <a:pPr marL="0" indent="0">
              <a:buNone/>
            </a:pPr>
            <a:r>
              <a:rPr lang="cs-CZ" b="1" dirty="0"/>
              <a:t>Dobrá praxe: </a:t>
            </a:r>
            <a:r>
              <a:rPr lang="cs-CZ" dirty="0"/>
              <a:t>Pracoviště v obci XY zřídilo na chodbě nástěnku, jejíž součástí je mapa správního obvodu s vyznačeným klíčem k rozčlenění území správního obvodu. Příchozí návštěvník tak obratem pozná, na jakého zaměstnance konkrétně se může obrátit. Podle počátečního písmene příjmení dítěte tak v seznamu na nástěnce ihned zjistí, že klíčovou pracovnicí bude paní Malá, která má číslo dveří 213. Paní Malá má ale v daný den dovolenou. Na jejích dveřích je ovšem velká cedulka se jménem a kontaktem na kolegyni, která ji v případě nepřítomnosti zastupuje. Návštěvník tedy přichází k zastupující kolegyni, která s ním situaci začne řešit. Po návratu paní Malé jí předá případ zpět, včetně všech potřebných informací o dosavadním postupu a již učiněných krocích. </a:t>
            </a:r>
          </a:p>
        </p:txBody>
      </p:sp>
      <p:pic>
        <p:nvPicPr>
          <p:cNvPr id="4" name="Picture 2" descr="slapznak2">
            <a:extLst>
              <a:ext uri="{FF2B5EF4-FFF2-40B4-BE49-F238E27FC236}">
                <a16:creationId xmlns:a16="http://schemas.microsoft.com/office/drawing/2014/main" id="{B8270887-42E2-477A-823D-09505B8D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1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7EE0-6822-4060-A3F9-A6FDE1619B66}"/>
              </a:ext>
            </a:extLst>
          </p:cNvPr>
          <p:cNvSpPr>
            <a:spLocks noGrp="1"/>
          </p:cNvSpPr>
          <p:nvPr>
            <p:ph type="title"/>
          </p:nvPr>
        </p:nvSpPr>
        <p:spPr/>
        <p:txBody>
          <a:bodyPr>
            <a:normAutofit fontScale="90000"/>
          </a:bodyPr>
          <a:lstStyle/>
          <a:p>
            <a:pPr algn="ctr"/>
            <a:r>
              <a:rPr lang="cs-CZ" sz="3100" b="1" dirty="0"/>
              <a:t>1b) Doba výkonu sociálně-právní ochrany je přizpůsobena potřebám osob, jimž je nebo může být v budoucnu sociálně-právní ochrana poskytována nebo na než se zaměřuje, zejména děti (dále jen „cílová skupina“). </a:t>
            </a:r>
          </a:p>
        </p:txBody>
      </p:sp>
      <p:sp>
        <p:nvSpPr>
          <p:cNvPr id="3" name="Zástupný obsah 2">
            <a:extLst>
              <a:ext uri="{FF2B5EF4-FFF2-40B4-BE49-F238E27FC236}">
                <a16:creationId xmlns:a16="http://schemas.microsoft.com/office/drawing/2014/main" id="{1828BB45-0098-4743-B857-E38F9511D634}"/>
              </a:ext>
            </a:extLst>
          </p:cNvPr>
          <p:cNvSpPr>
            <a:spLocks noGrp="1"/>
          </p:cNvSpPr>
          <p:nvPr>
            <p:ph idx="1"/>
          </p:nvPr>
        </p:nvSpPr>
        <p:spPr>
          <a:xfrm>
            <a:off x="1103312" y="2538919"/>
            <a:ext cx="8946541" cy="3709480"/>
          </a:xfrm>
        </p:spPr>
        <p:txBody>
          <a:bodyPr/>
          <a:lstStyle/>
          <a:p>
            <a:pPr marL="0" indent="0">
              <a:buNone/>
            </a:pPr>
            <a:r>
              <a:rPr lang="cs-CZ" dirty="0"/>
              <a:t>Cíle kritéria:</a:t>
            </a:r>
          </a:p>
          <a:p>
            <a:pPr marL="0" indent="0">
              <a:buNone/>
            </a:pPr>
            <a:r>
              <a:rPr lang="cs-CZ" dirty="0"/>
              <a:t>• přizpůsobení výkonu sociálně-právní ochrany potřebám cílové skupiny </a:t>
            </a:r>
          </a:p>
          <a:p>
            <a:pPr marL="0" indent="0">
              <a:buNone/>
            </a:pPr>
            <a:r>
              <a:rPr lang="cs-CZ" dirty="0"/>
              <a:t>• plné časové pokrytí výkonu sociálně-právní ochrany a časová flexibilita zaměstnanců </a:t>
            </a:r>
          </a:p>
          <a:p>
            <a:pPr marL="0" indent="0">
              <a:buNone/>
            </a:pPr>
            <a:r>
              <a:rPr lang="cs-CZ" dirty="0"/>
              <a:t>• optimální dostupnost zaměstnanců v rámci výkonu sociálně-právní ochrany </a:t>
            </a:r>
          </a:p>
          <a:p>
            <a:pPr marL="0" indent="0">
              <a:buNone/>
            </a:pPr>
            <a:r>
              <a:rPr lang="cs-CZ" dirty="0"/>
              <a:t>• soulad výkonu činnosti se zákoníkem práce</a:t>
            </a:r>
          </a:p>
        </p:txBody>
      </p:sp>
      <p:pic>
        <p:nvPicPr>
          <p:cNvPr id="4" name="Picture 2" descr="slapznak2">
            <a:extLst>
              <a:ext uri="{FF2B5EF4-FFF2-40B4-BE49-F238E27FC236}">
                <a16:creationId xmlns:a16="http://schemas.microsoft.com/office/drawing/2014/main" id="{AAF6AC4D-964C-4BCB-990C-09740B04F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93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340FB0-37D7-4DDF-A47C-9F37C9B9BF99}"/>
              </a:ext>
            </a:extLst>
          </p:cNvPr>
          <p:cNvSpPr>
            <a:spLocks noGrp="1"/>
          </p:cNvSpPr>
          <p:nvPr>
            <p:ph type="title"/>
          </p:nvPr>
        </p:nvSpPr>
        <p:spPr>
          <a:xfrm>
            <a:off x="874713" y="452718"/>
            <a:ext cx="9176121" cy="1400530"/>
          </a:xfrm>
        </p:spPr>
        <p:txBody>
          <a:bodyPr>
            <a:normAutofit/>
          </a:bodyPr>
          <a:lstStyle/>
          <a:p>
            <a:pPr algn="ctr"/>
            <a:r>
              <a:rPr lang="cs-CZ" sz="2800" b="1" dirty="0"/>
              <a:t>2a) Výkon sociálně-právní ochrany je zajištěn v prostorách vhodných pro komunikaci s ohroženými dětmi a rodinami.</a:t>
            </a:r>
          </a:p>
        </p:txBody>
      </p:sp>
      <p:sp>
        <p:nvSpPr>
          <p:cNvPr id="3" name="Zástupný obsah 2">
            <a:extLst>
              <a:ext uri="{FF2B5EF4-FFF2-40B4-BE49-F238E27FC236}">
                <a16:creationId xmlns:a16="http://schemas.microsoft.com/office/drawing/2014/main" id="{1DB15F13-299C-4CDE-BC1C-9110F3CAE7E6}"/>
              </a:ext>
            </a:extLst>
          </p:cNvPr>
          <p:cNvSpPr>
            <a:spLocks noGrp="1"/>
          </p:cNvSpPr>
          <p:nvPr>
            <p:ph idx="1"/>
          </p:nvPr>
        </p:nvSpPr>
        <p:spPr>
          <a:xfrm>
            <a:off x="1103312" y="2159540"/>
            <a:ext cx="8946541" cy="4088859"/>
          </a:xfrm>
        </p:spPr>
        <p:txBody>
          <a:bodyPr/>
          <a:lstStyle/>
          <a:p>
            <a:pPr marL="0" indent="0">
              <a:buNone/>
            </a:pPr>
            <a:r>
              <a:rPr lang="cs-CZ" dirty="0"/>
              <a:t>Cíle kritéria: </a:t>
            </a:r>
          </a:p>
          <a:p>
            <a:pPr marL="0" indent="0">
              <a:buNone/>
            </a:pPr>
            <a:r>
              <a:rPr lang="cs-CZ" dirty="0"/>
              <a:t>• bezpečné a přátelské prostředí pro klienty, zejména děti </a:t>
            </a:r>
          </a:p>
          <a:p>
            <a:pPr marL="0" indent="0">
              <a:buNone/>
            </a:pPr>
            <a:r>
              <a:rPr lang="cs-CZ" dirty="0"/>
              <a:t>• respekt k soukromí klienta a důvěrnost jednání </a:t>
            </a:r>
          </a:p>
          <a:p>
            <a:pPr marL="0" indent="0">
              <a:buNone/>
            </a:pPr>
            <a:r>
              <a:rPr lang="cs-CZ" dirty="0"/>
              <a:t>• vhodné jednací prostory (vzhledem k počtu účastníků) s dostatečným materiálním vybavením (s ohledem na potřeby klientů)</a:t>
            </a:r>
          </a:p>
        </p:txBody>
      </p:sp>
      <p:pic>
        <p:nvPicPr>
          <p:cNvPr id="4" name="Picture 2" descr="slapznak2">
            <a:extLst>
              <a:ext uri="{FF2B5EF4-FFF2-40B4-BE49-F238E27FC236}">
                <a16:creationId xmlns:a16="http://schemas.microsoft.com/office/drawing/2014/main" id="{6AE7FED2-A1F3-4A15-ACE2-C06025D0E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290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93690-2D63-41D4-9D7C-308261D0408F}"/>
              </a:ext>
            </a:extLst>
          </p:cNvPr>
          <p:cNvSpPr>
            <a:spLocks noGrp="1"/>
          </p:cNvSpPr>
          <p:nvPr>
            <p:ph type="title"/>
          </p:nvPr>
        </p:nvSpPr>
        <p:spPr>
          <a:xfrm>
            <a:off x="838200" y="452718"/>
            <a:ext cx="9212634" cy="2125112"/>
          </a:xfrm>
        </p:spPr>
        <p:txBody>
          <a:bodyPr>
            <a:noAutofit/>
          </a:bodyPr>
          <a:lstStyle/>
          <a:p>
            <a:pPr algn="ctr"/>
            <a:r>
              <a:rPr lang="cs-CZ" sz="2800" b="1" dirty="0"/>
              <a:t>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a:t>
            </a:r>
          </a:p>
        </p:txBody>
      </p:sp>
      <p:sp>
        <p:nvSpPr>
          <p:cNvPr id="3" name="Zástupný obsah 2">
            <a:extLst>
              <a:ext uri="{FF2B5EF4-FFF2-40B4-BE49-F238E27FC236}">
                <a16:creationId xmlns:a16="http://schemas.microsoft.com/office/drawing/2014/main" id="{B4C2D41C-91E5-4C8E-9228-63D45E380082}"/>
              </a:ext>
            </a:extLst>
          </p:cNvPr>
          <p:cNvSpPr>
            <a:spLocks noGrp="1"/>
          </p:cNvSpPr>
          <p:nvPr>
            <p:ph idx="1"/>
          </p:nvPr>
        </p:nvSpPr>
        <p:spPr>
          <a:xfrm>
            <a:off x="838200" y="2830749"/>
            <a:ext cx="10515600" cy="3346214"/>
          </a:xfrm>
        </p:spPr>
        <p:txBody>
          <a:bodyPr>
            <a:normAutofit/>
          </a:bodyPr>
          <a:lstStyle/>
          <a:p>
            <a:pPr marL="0" indent="0">
              <a:buNone/>
            </a:pPr>
            <a:r>
              <a:rPr lang="cs-CZ" dirty="0"/>
              <a:t>Cíle kritéria: </a:t>
            </a:r>
          </a:p>
          <a:p>
            <a:pPr marL="0" indent="0">
              <a:buNone/>
            </a:pPr>
            <a:r>
              <a:rPr lang="cs-CZ" dirty="0"/>
              <a:t>• kvalitně, efektivně a plynule poskytovaná sociálně-právní ochrana </a:t>
            </a:r>
          </a:p>
          <a:p>
            <a:pPr marL="0" indent="0">
              <a:buNone/>
            </a:pPr>
            <a:r>
              <a:rPr lang="cs-CZ" dirty="0"/>
              <a:t>• odpovídající technické vybavení dostupné každému zaměstnanci i s ohledem na výkon nepřetržité pracovní pohotovosti </a:t>
            </a:r>
          </a:p>
          <a:p>
            <a:pPr marL="0" indent="0">
              <a:buNone/>
            </a:pPr>
            <a:r>
              <a:rPr lang="cs-CZ" dirty="0"/>
              <a:t>• jasně dané množství automobilů, mobilních telefonů, notebooků, tiskáren, scannerů a další záznamové techniky pro výkon sociálně-právní ochrany ve správním obvodu </a:t>
            </a:r>
          </a:p>
          <a:p>
            <a:pPr marL="0" indent="0">
              <a:buNone/>
            </a:pPr>
            <a:r>
              <a:rPr lang="cs-CZ" dirty="0"/>
              <a:t>• existence pravidel pro využívání materiálního vybavení a techniky v terénu pro usnadnění výkonu sociálně-právní ochrany</a:t>
            </a:r>
          </a:p>
        </p:txBody>
      </p:sp>
      <p:pic>
        <p:nvPicPr>
          <p:cNvPr id="4" name="Picture 2" descr="slapznak2">
            <a:extLst>
              <a:ext uri="{FF2B5EF4-FFF2-40B4-BE49-F238E27FC236}">
                <a16:creationId xmlns:a16="http://schemas.microsoft.com/office/drawing/2014/main" id="{A3F3F71E-62A5-44FE-AC9C-7EFB33C79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07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6D89C-0658-422C-B36B-22E57A912E62}"/>
              </a:ext>
            </a:extLst>
          </p:cNvPr>
          <p:cNvSpPr>
            <a:spLocks noGrp="1"/>
          </p:cNvSpPr>
          <p:nvPr>
            <p:ph type="title"/>
          </p:nvPr>
        </p:nvSpPr>
        <p:spPr>
          <a:xfrm>
            <a:off x="874713" y="452717"/>
            <a:ext cx="9176121" cy="1930559"/>
          </a:xfrm>
        </p:spPr>
        <p:txBody>
          <a:bodyPr>
            <a:noAutofit/>
          </a:bodyPr>
          <a:lstStyle/>
          <a:p>
            <a:pPr algn="ctr"/>
            <a:r>
              <a:rPr lang="cs-CZ" sz="2800" b="1" dirty="0"/>
              <a:t>2c Orgán sociálně-právní ochrany má k dispozici vhodné materiální vybavení pro práci s osobami z cílové skupiny, jimž je poskytována sociálně-právní ochrana (dále jen „klient“), zejména s ohledem na potřeby dětí.</a:t>
            </a:r>
          </a:p>
        </p:txBody>
      </p:sp>
      <p:sp>
        <p:nvSpPr>
          <p:cNvPr id="3" name="Zástupný obsah 2">
            <a:extLst>
              <a:ext uri="{FF2B5EF4-FFF2-40B4-BE49-F238E27FC236}">
                <a16:creationId xmlns:a16="http://schemas.microsoft.com/office/drawing/2014/main" id="{BD915608-FB19-444B-BEDB-CEBE1D5A5C9C}"/>
              </a:ext>
            </a:extLst>
          </p:cNvPr>
          <p:cNvSpPr>
            <a:spLocks noGrp="1"/>
          </p:cNvSpPr>
          <p:nvPr>
            <p:ph idx="1"/>
          </p:nvPr>
        </p:nvSpPr>
        <p:spPr>
          <a:xfrm>
            <a:off x="1103312" y="2383276"/>
            <a:ext cx="8946541" cy="3865123"/>
          </a:xfrm>
        </p:spPr>
        <p:txBody>
          <a:bodyPr>
            <a:normAutofit/>
          </a:bodyPr>
          <a:lstStyle/>
          <a:p>
            <a:pPr marL="0" indent="0">
              <a:buNone/>
            </a:pPr>
            <a:endParaRPr lang="cs-CZ" dirty="0"/>
          </a:p>
          <a:p>
            <a:pPr marL="0" indent="0">
              <a:buNone/>
            </a:pPr>
            <a:r>
              <a:rPr lang="cs-CZ" b="1" dirty="0"/>
              <a:t>Cíle kritéria: </a:t>
            </a:r>
          </a:p>
          <a:p>
            <a:pPr marL="0" indent="0">
              <a:buNone/>
            </a:pPr>
            <a:r>
              <a:rPr lang="cs-CZ" dirty="0"/>
              <a:t>• hračky i pomůcky pro práci s dětmi bezpečné z hlediska hygieny i manipulace </a:t>
            </a:r>
          </a:p>
          <a:p>
            <a:pPr marL="0" indent="0">
              <a:buNone/>
            </a:pPr>
            <a:r>
              <a:rPr lang="cs-CZ" dirty="0"/>
              <a:t>• aktivní používání pomůcek pro práci s dětmi</a:t>
            </a:r>
          </a:p>
          <a:p>
            <a:pPr marL="0" indent="0">
              <a:buNone/>
            </a:pPr>
            <a:endParaRPr lang="cs-CZ" dirty="0"/>
          </a:p>
          <a:p>
            <a:pPr marL="0" indent="0">
              <a:buNone/>
            </a:pPr>
            <a:r>
              <a:rPr lang="cs-CZ" b="1" dirty="0"/>
              <a:t>Dobrá praxe: </a:t>
            </a:r>
            <a:r>
              <a:rPr lang="cs-CZ" dirty="0"/>
              <a:t>Pracoviště XY vybudovalo ve volných prostorách malou hernu vybavenou hračkami a pomůckami pro děti. Aby byl zajištěn bezproblémový chod herny, sepsali zaměstnanci velmi stručná pravidla fungování a využívání těchto prostor a způsob zajištění bezpečnosti hraček a dalších pomůcek. </a:t>
            </a:r>
          </a:p>
        </p:txBody>
      </p:sp>
      <p:pic>
        <p:nvPicPr>
          <p:cNvPr id="4" name="Picture 2" descr="slapznak2">
            <a:extLst>
              <a:ext uri="{FF2B5EF4-FFF2-40B4-BE49-F238E27FC236}">
                <a16:creationId xmlns:a16="http://schemas.microsoft.com/office/drawing/2014/main" id="{2B64EC79-A27B-44A9-9C46-56A7A349B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0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A1251-9967-4621-8532-4787D7D60809}"/>
              </a:ext>
            </a:extLst>
          </p:cNvPr>
          <p:cNvSpPr>
            <a:spLocks noGrp="1"/>
          </p:cNvSpPr>
          <p:nvPr>
            <p:ph type="title"/>
          </p:nvPr>
        </p:nvSpPr>
        <p:spPr>
          <a:xfrm>
            <a:off x="874713" y="452718"/>
            <a:ext cx="9176121" cy="1765188"/>
          </a:xfrm>
        </p:spPr>
        <p:txBody>
          <a:bodyPr>
            <a:noAutofit/>
          </a:bodyPr>
          <a:lstStyle/>
          <a:p>
            <a:r>
              <a:rPr lang="cs-CZ" sz="2800" b="1" dirty="0"/>
              <a:t>2d Orgán sociálně právní ochrany má k dispozici potřebné hygienické zázemí a osobní ochranné pracovní prostředky pro zaměstnance zařazené v orgánech sociálně-právní ochrany k výkonu sociálněprávní ochrany.</a:t>
            </a:r>
          </a:p>
        </p:txBody>
      </p:sp>
      <p:sp>
        <p:nvSpPr>
          <p:cNvPr id="3" name="Zástupný obsah 2">
            <a:extLst>
              <a:ext uri="{FF2B5EF4-FFF2-40B4-BE49-F238E27FC236}">
                <a16:creationId xmlns:a16="http://schemas.microsoft.com/office/drawing/2014/main" id="{90564E8C-0A87-47AF-A0E1-2927B7845473}"/>
              </a:ext>
            </a:extLst>
          </p:cNvPr>
          <p:cNvSpPr>
            <a:spLocks noGrp="1"/>
          </p:cNvSpPr>
          <p:nvPr>
            <p:ph idx="1"/>
          </p:nvPr>
        </p:nvSpPr>
        <p:spPr>
          <a:xfrm>
            <a:off x="1103312" y="2568102"/>
            <a:ext cx="8946541" cy="3680297"/>
          </a:xfrm>
        </p:spPr>
        <p:txBody>
          <a:bodyPr/>
          <a:lstStyle/>
          <a:p>
            <a:pPr marL="0" indent="0">
              <a:buNone/>
            </a:pPr>
            <a:r>
              <a:rPr lang="cs-CZ" b="1" dirty="0"/>
              <a:t>Cíle kritéria: </a:t>
            </a:r>
          </a:p>
          <a:p>
            <a:pPr marL="0" indent="0">
              <a:buNone/>
            </a:pPr>
            <a:r>
              <a:rPr lang="cs-CZ" dirty="0"/>
              <a:t>• dostupné a bezpečné hygienické zázemí pro zaměstnance i klienty </a:t>
            </a:r>
          </a:p>
          <a:p>
            <a:pPr marL="0" indent="0">
              <a:buNone/>
            </a:pPr>
            <a:r>
              <a:rPr lang="cs-CZ" dirty="0"/>
              <a:t>• dostatek osobních ochranných prostředků pro zaměstnance potřebných při výkonu sociálně-právní ochrany </a:t>
            </a:r>
          </a:p>
          <a:p>
            <a:pPr marL="0" indent="0">
              <a:buNone/>
            </a:pPr>
            <a:r>
              <a:rPr lang="cs-CZ" dirty="0"/>
              <a:t>• nastavený systém ochrany zaměstnanců v případech ohrožení </a:t>
            </a:r>
          </a:p>
          <a:p>
            <a:pPr marL="0" indent="0">
              <a:buNone/>
            </a:pPr>
            <a:r>
              <a:rPr lang="cs-CZ" dirty="0"/>
              <a:t>• vše musí být v souladu se směrnicemi bezpečnosti a ochrany zdraví při práci, včetně všeobecných hygienických norem</a:t>
            </a:r>
          </a:p>
        </p:txBody>
      </p:sp>
      <p:pic>
        <p:nvPicPr>
          <p:cNvPr id="4" name="Picture 2" descr="slapznak2">
            <a:extLst>
              <a:ext uri="{FF2B5EF4-FFF2-40B4-BE49-F238E27FC236}">
                <a16:creationId xmlns:a16="http://schemas.microsoft.com/office/drawing/2014/main" id="{D602831B-4F4E-44DF-9E29-AA8DF1335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6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0F087-329C-42E8-90AC-0195CBDFB296}"/>
              </a:ext>
            </a:extLst>
          </p:cNvPr>
          <p:cNvSpPr>
            <a:spLocks noGrp="1"/>
          </p:cNvSpPr>
          <p:nvPr>
            <p:ph type="title"/>
          </p:nvPr>
        </p:nvSpPr>
        <p:spPr>
          <a:xfrm>
            <a:off x="874713" y="452717"/>
            <a:ext cx="9176121" cy="2095929"/>
          </a:xfrm>
        </p:spPr>
        <p:txBody>
          <a:bodyPr>
            <a:noAutofit/>
          </a:bodyPr>
          <a:lstStyle/>
          <a:p>
            <a:pPr algn="ctr"/>
            <a:r>
              <a:rPr lang="cs-CZ" sz="2800" b="1" dirty="0"/>
              <a:t>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a:t>
            </a:r>
          </a:p>
        </p:txBody>
      </p:sp>
      <p:sp>
        <p:nvSpPr>
          <p:cNvPr id="3" name="Zástupný obsah 2">
            <a:extLst>
              <a:ext uri="{FF2B5EF4-FFF2-40B4-BE49-F238E27FC236}">
                <a16:creationId xmlns:a16="http://schemas.microsoft.com/office/drawing/2014/main" id="{096CC9E3-2862-49DB-8677-8A260C5D750F}"/>
              </a:ext>
            </a:extLst>
          </p:cNvPr>
          <p:cNvSpPr>
            <a:spLocks noGrp="1"/>
          </p:cNvSpPr>
          <p:nvPr>
            <p:ph idx="1"/>
          </p:nvPr>
        </p:nvSpPr>
        <p:spPr>
          <a:xfrm>
            <a:off x="1103312" y="2840477"/>
            <a:ext cx="8946541" cy="3407922"/>
          </a:xfrm>
        </p:spPr>
        <p:txBody>
          <a:bodyPr/>
          <a:lstStyle/>
          <a:p>
            <a:pPr marL="0" indent="0">
              <a:buNone/>
            </a:pPr>
            <a:r>
              <a:rPr lang="cs-CZ" dirty="0"/>
              <a:t>Cíle kritéria: </a:t>
            </a:r>
          </a:p>
          <a:p>
            <a:pPr marL="0" indent="0">
              <a:buNone/>
            </a:pPr>
            <a:r>
              <a:rPr lang="cs-CZ" dirty="0"/>
              <a:t>• zajištění základní orientace zaměstnanců i klientů v systému písemně zpracovaných vnitřních pravidel a postupů pracoviště </a:t>
            </a:r>
          </a:p>
          <a:p>
            <a:pPr marL="0" indent="0">
              <a:buNone/>
            </a:pPr>
            <a:r>
              <a:rPr lang="cs-CZ" dirty="0"/>
              <a:t>• dostupnost informací o provázanosti dílčích pravidel a postupů s jednotlivými kritérii standardů kvality prostřednictvím internetu či v tištěné podobě </a:t>
            </a:r>
          </a:p>
        </p:txBody>
      </p:sp>
      <p:pic>
        <p:nvPicPr>
          <p:cNvPr id="4" name="Picture 2" descr="slapznak2">
            <a:extLst>
              <a:ext uri="{FF2B5EF4-FFF2-40B4-BE49-F238E27FC236}">
                <a16:creationId xmlns:a16="http://schemas.microsoft.com/office/drawing/2014/main" id="{80E41B88-8AE9-401F-8CDD-E88E8093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0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3E612-DEF1-4AE4-B62D-A6D23D364A5B}"/>
              </a:ext>
            </a:extLst>
          </p:cNvPr>
          <p:cNvSpPr>
            <a:spLocks noGrp="1"/>
          </p:cNvSpPr>
          <p:nvPr>
            <p:ph type="title"/>
          </p:nvPr>
        </p:nvSpPr>
        <p:spPr>
          <a:xfrm>
            <a:off x="874713" y="452718"/>
            <a:ext cx="9176121" cy="1600200"/>
          </a:xfrm>
        </p:spPr>
        <p:txBody>
          <a:bodyPr>
            <a:normAutofit fontScale="90000"/>
          </a:bodyPr>
          <a:lstStyle/>
          <a:p>
            <a:pPr algn="ctr"/>
            <a:r>
              <a:rPr lang="cs-CZ" sz="2800" b="1" dirty="0"/>
              <a:t>3b) Orgán sociálně-právní ochrany má zpracovány informace o rozsahu a podmínkách poskytování sociálně-právní ochrany, a to ve formě srozumitelné cílové skupině. Tyto informace jsou veřejně dostupné. </a:t>
            </a:r>
          </a:p>
        </p:txBody>
      </p:sp>
      <p:sp>
        <p:nvSpPr>
          <p:cNvPr id="3" name="Zástupný obsah 2">
            <a:extLst>
              <a:ext uri="{FF2B5EF4-FFF2-40B4-BE49-F238E27FC236}">
                <a16:creationId xmlns:a16="http://schemas.microsoft.com/office/drawing/2014/main" id="{DAF2C08A-6D22-4350-BC2C-CDCFC287EFBA}"/>
              </a:ext>
            </a:extLst>
          </p:cNvPr>
          <p:cNvSpPr>
            <a:spLocks noGrp="1"/>
          </p:cNvSpPr>
          <p:nvPr>
            <p:ph idx="1"/>
          </p:nvPr>
        </p:nvSpPr>
        <p:spPr>
          <a:xfrm>
            <a:off x="1103312" y="2393004"/>
            <a:ext cx="8946541" cy="3855395"/>
          </a:xfrm>
        </p:spPr>
        <p:txBody>
          <a:bodyPr/>
          <a:lstStyle/>
          <a:p>
            <a:pPr marL="0" indent="0">
              <a:buNone/>
            </a:pPr>
            <a:r>
              <a:rPr lang="cs-CZ" dirty="0"/>
              <a:t>Cíle kritéria: </a:t>
            </a:r>
          </a:p>
          <a:p>
            <a:pPr marL="0" indent="0">
              <a:buNone/>
            </a:pPr>
            <a:r>
              <a:rPr lang="cs-CZ" dirty="0"/>
              <a:t>• zpracovaný informační materiál se souborem základních informací o rozsahu a podmínkách poskytování sociálně-právní ochrany </a:t>
            </a:r>
          </a:p>
          <a:p>
            <a:pPr marL="0" indent="0">
              <a:buNone/>
            </a:pPr>
            <a:r>
              <a:rPr lang="cs-CZ" dirty="0"/>
              <a:t>• srozumitelnost a dostupnost informačního materiálu dětem, rodičům i ostatním klientům a široké veřejnosti</a:t>
            </a:r>
          </a:p>
          <a:p>
            <a:pPr marL="0" indent="0">
              <a:buNone/>
            </a:pPr>
            <a:endParaRPr lang="cs-CZ" dirty="0"/>
          </a:p>
          <a:p>
            <a:pPr marL="0" indent="0">
              <a:buNone/>
            </a:pPr>
            <a:r>
              <a:rPr lang="cs-CZ" dirty="0"/>
              <a:t>Následuje ukázka letáku pro děti</a:t>
            </a:r>
          </a:p>
        </p:txBody>
      </p:sp>
      <p:pic>
        <p:nvPicPr>
          <p:cNvPr id="4" name="Picture 2" descr="slapznak2">
            <a:extLst>
              <a:ext uri="{FF2B5EF4-FFF2-40B4-BE49-F238E27FC236}">
                <a16:creationId xmlns:a16="http://schemas.microsoft.com/office/drawing/2014/main" id="{781614CD-6924-4764-97EF-C1481521B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5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dirty="0">
                <a:solidFill>
                  <a:schemeClr val="tx1"/>
                </a:solidFill>
                <a:cs typeface="Times New Roman" panose="02020603050405020304" pitchFamily="18" charset="0"/>
              </a:rPr>
              <a:t>Listina základních lidských práv a svobod</a:t>
            </a:r>
            <a:br>
              <a:rPr lang="cs-CZ" altLang="cs-CZ" sz="2800" dirty="0">
                <a:solidFill>
                  <a:schemeClr val="tx1"/>
                </a:solidFill>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971925"/>
          </a:xfrm>
        </p:spPr>
        <p:txBody>
          <a:bodyPr>
            <a:normAutofit fontScale="85000" lnSpcReduction="20000"/>
          </a:bodyPr>
          <a:lstStyle/>
          <a:p>
            <a:r>
              <a:rPr lang="cs-CZ" b="1" dirty="0">
                <a:solidFill>
                  <a:schemeClr val="tx1"/>
                </a:solidFill>
              </a:rPr>
              <a:t>Článek 10</a:t>
            </a:r>
            <a:br>
              <a:rPr lang="cs-CZ" dirty="0">
                <a:solidFill>
                  <a:schemeClr val="tx1"/>
                </a:solidFill>
              </a:rPr>
            </a:br>
            <a:r>
              <a:rPr lang="cs-CZ" cap="none" dirty="0">
                <a:solidFill>
                  <a:schemeClr val="tx1"/>
                </a:solidFill>
              </a:rPr>
              <a:t>(1) Každý má právo, aby byla zachována jeho lidská důstojnost, osobní čest, dobrá pověst a chráněno jeho jméno.</a:t>
            </a:r>
            <a:br>
              <a:rPr lang="cs-CZ" cap="none" dirty="0">
                <a:solidFill>
                  <a:schemeClr val="tx1"/>
                </a:solidFill>
              </a:rPr>
            </a:br>
            <a:r>
              <a:rPr lang="cs-CZ" cap="none" dirty="0">
                <a:solidFill>
                  <a:schemeClr val="tx1"/>
                </a:solidFill>
              </a:rPr>
              <a:t>(2) Každý má právo na ochranu před neoprávněným zasahováním do soukromého a rodinného života.</a:t>
            </a:r>
            <a:br>
              <a:rPr lang="cs-CZ" cap="none" dirty="0">
                <a:solidFill>
                  <a:schemeClr val="tx1"/>
                </a:solidFill>
              </a:rPr>
            </a:br>
            <a:r>
              <a:rPr lang="cs-CZ" cap="none" dirty="0">
                <a:solidFill>
                  <a:schemeClr val="tx1"/>
                </a:solidFill>
              </a:rPr>
              <a:t>(3) Každý má právo na ochranu před neoprávněným shromažďováním, zveřejňováním nebo jiným zneužíváním údajů o své osobě.</a:t>
            </a:r>
            <a:endParaRPr lang="cs-CZ" b="1" cap="none" dirty="0">
              <a:solidFill>
                <a:schemeClr val="tx1"/>
              </a:solidFill>
            </a:endParaRPr>
          </a:p>
          <a:p>
            <a:r>
              <a:rPr lang="cs-CZ" b="1" dirty="0">
                <a:solidFill>
                  <a:schemeClr val="tx1"/>
                </a:solidFill>
              </a:rPr>
              <a:t>Článek 32</a:t>
            </a:r>
            <a:br>
              <a:rPr lang="cs-CZ" dirty="0">
                <a:solidFill>
                  <a:schemeClr val="tx1"/>
                </a:solidFill>
              </a:rPr>
            </a:br>
            <a:r>
              <a:rPr lang="cs-CZ" cap="none" dirty="0">
                <a:solidFill>
                  <a:schemeClr val="tx1"/>
                </a:solidFill>
              </a:rPr>
              <a:t>(1) Rodičovství a rodina jsou pod ochranou zákona. Zvláštní ochrana dětí a mladistvých je zaručena.</a:t>
            </a:r>
            <a:br>
              <a:rPr lang="cs-CZ" cap="none" dirty="0">
                <a:solidFill>
                  <a:schemeClr val="tx1"/>
                </a:solidFill>
              </a:rPr>
            </a:br>
            <a:r>
              <a:rPr lang="cs-CZ" cap="none" dirty="0">
                <a:solidFill>
                  <a:schemeClr val="tx1"/>
                </a:solidFill>
              </a:rPr>
              <a:t>(2) Ženě v těhotenství je zaručena zvláštní péče, ochrana v pracovních vztazích a odpovídající pracovní podmínky.</a:t>
            </a:r>
            <a:br>
              <a:rPr lang="cs-CZ" cap="none" dirty="0">
                <a:solidFill>
                  <a:schemeClr val="tx1"/>
                </a:solidFill>
              </a:rPr>
            </a:br>
            <a:r>
              <a:rPr lang="cs-CZ" cap="none" dirty="0">
                <a:solidFill>
                  <a:schemeClr val="tx1"/>
                </a:solidFill>
              </a:rPr>
              <a:t>(3) Děti narozené v manželství i mimo ně mají stejná práva.</a:t>
            </a:r>
            <a:br>
              <a:rPr lang="cs-CZ" cap="none" dirty="0">
                <a:solidFill>
                  <a:schemeClr val="tx1"/>
                </a:solidFill>
              </a:rPr>
            </a:br>
            <a:r>
              <a:rPr lang="cs-CZ" cap="none" dirty="0">
                <a:solidFill>
                  <a:schemeClr val="tx1"/>
                </a:solidFill>
              </a:rPr>
              <a:t>(4) Péče o děti a jejich výchova je právem rodičů; děti mají právo na rodičovskou výchovu a péči. Práva rodičů mohou být omezena a nezletilé děti mohou být od rodičů odloučeny proti jejich vůli jen rozhodnutím soudu na základě zákona.</a:t>
            </a:r>
            <a:br>
              <a:rPr lang="cs-CZ" cap="none" dirty="0">
                <a:solidFill>
                  <a:schemeClr val="tx1"/>
                </a:solidFill>
              </a:rPr>
            </a:br>
            <a:r>
              <a:rPr lang="cs-CZ" cap="none" dirty="0">
                <a:solidFill>
                  <a:schemeClr val="tx1"/>
                </a:solidFill>
              </a:rPr>
              <a:t>(5) Rodiče, kteří pečují o děti, mají právo na pomoc státu.</a:t>
            </a:r>
            <a:br>
              <a:rPr lang="cs-CZ" cap="none" dirty="0">
                <a:solidFill>
                  <a:schemeClr val="tx1"/>
                </a:solidFill>
              </a:rPr>
            </a:br>
            <a:r>
              <a:rPr lang="cs-CZ" cap="none" dirty="0">
                <a:solidFill>
                  <a:schemeClr val="tx1"/>
                </a:solidFill>
              </a:rPr>
              <a:t>(6) Podrobnosti stanoví zákon.</a:t>
            </a:r>
            <a:br>
              <a:rPr lang="cs-CZ" dirty="0"/>
            </a:br>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9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401A2-B68F-4051-A8A2-CE1D50A67157}"/>
              </a:ext>
            </a:extLst>
          </p:cNvPr>
          <p:cNvSpPr>
            <a:spLocks noGrp="1"/>
          </p:cNvSpPr>
          <p:nvPr>
            <p:ph type="title"/>
          </p:nvPr>
        </p:nvSpPr>
        <p:spPr>
          <a:xfrm>
            <a:off x="838200" y="365125"/>
            <a:ext cx="10515600" cy="568325"/>
          </a:xfrm>
        </p:spPr>
        <p:txBody>
          <a:bodyPr>
            <a:normAutofit/>
          </a:bodyPr>
          <a:lstStyle/>
          <a:p>
            <a:pPr algn="ctr"/>
            <a:r>
              <a:rPr lang="cs-CZ" sz="2800" b="1" dirty="0"/>
              <a:t>Leták pro děti </a:t>
            </a:r>
          </a:p>
        </p:txBody>
      </p:sp>
      <p:pic>
        <p:nvPicPr>
          <p:cNvPr id="5" name="Zástupný obsah 4">
            <a:extLst>
              <a:ext uri="{FF2B5EF4-FFF2-40B4-BE49-F238E27FC236}">
                <a16:creationId xmlns:a16="http://schemas.microsoft.com/office/drawing/2014/main" id="{3FDC9214-1864-4DCA-ACBE-1CC8312AE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035" y="1253331"/>
            <a:ext cx="4255979" cy="4351338"/>
          </a:xfrm>
        </p:spPr>
      </p:pic>
      <p:pic>
        <p:nvPicPr>
          <p:cNvPr id="7" name="Obrázek 6">
            <a:extLst>
              <a:ext uri="{FF2B5EF4-FFF2-40B4-BE49-F238E27FC236}">
                <a16:creationId xmlns:a16="http://schemas.microsoft.com/office/drawing/2014/main" id="{FB1EC9B1-695C-462D-BDF4-46D20CAAB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463" y="1066800"/>
            <a:ext cx="6583919" cy="5580018"/>
          </a:xfrm>
          <a:prstGeom prst="rect">
            <a:avLst/>
          </a:prstGeom>
        </p:spPr>
      </p:pic>
      <p:pic>
        <p:nvPicPr>
          <p:cNvPr id="8" name="Picture 2" descr="slapznak2">
            <a:extLst>
              <a:ext uri="{FF2B5EF4-FFF2-40B4-BE49-F238E27FC236}">
                <a16:creationId xmlns:a16="http://schemas.microsoft.com/office/drawing/2014/main" id="{E9978D6B-B90C-481A-8AE9-D5723E3F4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0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3374C-ED22-44A7-9793-38820754DF0E}"/>
              </a:ext>
            </a:extLst>
          </p:cNvPr>
          <p:cNvSpPr>
            <a:spLocks noGrp="1"/>
          </p:cNvSpPr>
          <p:nvPr>
            <p:ph type="title"/>
          </p:nvPr>
        </p:nvSpPr>
        <p:spPr>
          <a:xfrm>
            <a:off x="874713" y="452718"/>
            <a:ext cx="9176121" cy="2115384"/>
          </a:xfrm>
        </p:spPr>
        <p:txBody>
          <a:bodyPr>
            <a:noAutofit/>
          </a:bodyPr>
          <a:lstStyle/>
          <a:p>
            <a:pPr algn="ctr"/>
            <a:r>
              <a:rPr lang="cs-CZ" sz="2800" b="1" dirty="0"/>
              <a:t>4a) Orgán sociálně-právní ochrany má v rámci stanovené organizační struktury určen počet pracovních míst a zpracované pracovní profily jednotlivých zaměstnanců zařazených v orgánech sociálněprávní ochrany k výkonu sociálně-právní ochrany</a:t>
            </a:r>
          </a:p>
        </p:txBody>
      </p:sp>
      <p:sp>
        <p:nvSpPr>
          <p:cNvPr id="3" name="Zástupný obsah 2">
            <a:extLst>
              <a:ext uri="{FF2B5EF4-FFF2-40B4-BE49-F238E27FC236}">
                <a16:creationId xmlns:a16="http://schemas.microsoft.com/office/drawing/2014/main" id="{95D691EC-C119-46F5-9D55-5567DC63C885}"/>
              </a:ext>
            </a:extLst>
          </p:cNvPr>
          <p:cNvSpPr>
            <a:spLocks noGrp="1"/>
          </p:cNvSpPr>
          <p:nvPr>
            <p:ph idx="1"/>
          </p:nvPr>
        </p:nvSpPr>
        <p:spPr>
          <a:xfrm>
            <a:off x="1103312" y="2616007"/>
            <a:ext cx="8946541" cy="3632392"/>
          </a:xfrm>
        </p:spPr>
        <p:txBody>
          <a:bodyPr>
            <a:normAutofit/>
          </a:bodyPr>
          <a:lstStyle/>
          <a:p>
            <a:pPr marL="0" indent="0">
              <a:buNone/>
            </a:pPr>
            <a:r>
              <a:rPr lang="cs-CZ" dirty="0"/>
              <a:t>Cíle kritéria: </a:t>
            </a:r>
          </a:p>
          <a:p>
            <a:pPr marL="0" indent="0">
              <a:buNone/>
            </a:pPr>
            <a:r>
              <a:rPr lang="cs-CZ" dirty="0"/>
              <a:t>• sociálně-právní ochrana je poskytována přiměřeným počtem zaměstnanců tak, aby byla zachována její kvalita požadovaná zákonem o SPOD </a:t>
            </a:r>
          </a:p>
          <a:p>
            <a:pPr marL="0" indent="0">
              <a:buNone/>
            </a:pPr>
            <a:r>
              <a:rPr lang="cs-CZ" dirty="0"/>
              <a:t>• pracoviště má v rámci organizační struktury úřadu a ve vnitřních předpisech určen počet pracovních míst pro výkon sociálně-právní ochrany </a:t>
            </a:r>
          </a:p>
          <a:p>
            <a:pPr marL="0" indent="0">
              <a:buNone/>
            </a:pPr>
            <a:r>
              <a:rPr lang="cs-CZ" dirty="0"/>
              <a:t>• pracoviště má zpracovány profily zaměstnanců vykonávajících sociálněprávní ochranu </a:t>
            </a:r>
          </a:p>
          <a:p>
            <a:pPr marL="0" indent="0">
              <a:buNone/>
            </a:pPr>
            <a:r>
              <a:rPr lang="cs-CZ" dirty="0"/>
              <a:t>• pracovní profily poskytují cílové skupině, institucím i veřejnosti informaci o popisu pracovní pozice a vykonávaných činnostech zaměstnanců sociálně-právní ochrany</a:t>
            </a:r>
          </a:p>
        </p:txBody>
      </p:sp>
      <p:pic>
        <p:nvPicPr>
          <p:cNvPr id="4" name="Picture 2" descr="slapznak2">
            <a:extLst>
              <a:ext uri="{FF2B5EF4-FFF2-40B4-BE49-F238E27FC236}">
                <a16:creationId xmlns:a16="http://schemas.microsoft.com/office/drawing/2014/main" id="{5BF704D5-F1BC-4740-8645-5F5A5D1C1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BB8E7D-6837-40D9-B792-1A09D29713CF}"/>
              </a:ext>
            </a:extLst>
          </p:cNvPr>
          <p:cNvSpPr>
            <a:spLocks noGrp="1"/>
          </p:cNvSpPr>
          <p:nvPr>
            <p:ph type="title"/>
          </p:nvPr>
        </p:nvSpPr>
        <p:spPr>
          <a:xfrm>
            <a:off x="874713" y="452718"/>
            <a:ext cx="9176121" cy="2523946"/>
          </a:xfrm>
        </p:spPr>
        <p:txBody>
          <a:bodyPr>
            <a:noAutofit/>
          </a:bodyPr>
          <a:lstStyle/>
          <a:p>
            <a:r>
              <a:rPr lang="cs-CZ" sz="2800" b="1" dirty="0"/>
              <a:t>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a:t>
            </a:r>
          </a:p>
        </p:txBody>
      </p:sp>
      <p:sp>
        <p:nvSpPr>
          <p:cNvPr id="3" name="Zástupný obsah 2">
            <a:extLst>
              <a:ext uri="{FF2B5EF4-FFF2-40B4-BE49-F238E27FC236}">
                <a16:creationId xmlns:a16="http://schemas.microsoft.com/office/drawing/2014/main" id="{5D23BFA0-94EB-47B1-BE75-778CCDE117F8}"/>
              </a:ext>
            </a:extLst>
          </p:cNvPr>
          <p:cNvSpPr>
            <a:spLocks noGrp="1"/>
          </p:cNvSpPr>
          <p:nvPr>
            <p:ph idx="1"/>
          </p:nvPr>
        </p:nvSpPr>
        <p:spPr>
          <a:xfrm>
            <a:off x="1103312" y="3024569"/>
            <a:ext cx="8946541" cy="3223830"/>
          </a:xfrm>
        </p:spPr>
        <p:txBody>
          <a:bodyPr/>
          <a:lstStyle/>
          <a:p>
            <a:pPr marL="0" indent="0">
              <a:buNone/>
            </a:pPr>
            <a:endParaRPr lang="cs-CZ" dirty="0"/>
          </a:p>
          <a:p>
            <a:pPr marL="0" indent="0">
              <a:buNone/>
            </a:pPr>
            <a:r>
              <a:rPr lang="cs-CZ" dirty="0"/>
              <a:t>Cíle kritéria: </a:t>
            </a:r>
          </a:p>
          <a:p>
            <a:pPr marL="0" indent="0">
              <a:buNone/>
            </a:pPr>
            <a:r>
              <a:rPr lang="cs-CZ" dirty="0"/>
              <a:t>• kvalita poskytování sociálně-právní ochrany je zajištěna dostatečným počtem zaměstnanců </a:t>
            </a:r>
          </a:p>
          <a:p>
            <a:pPr marL="0" indent="0">
              <a:buNone/>
            </a:pPr>
            <a:r>
              <a:rPr lang="cs-CZ" dirty="0"/>
              <a:t>• zaměstnanci mají kapacitu řešit všechny situace ohrožených dětí ve svém správním obvodu </a:t>
            </a:r>
          </a:p>
          <a:p>
            <a:pPr marL="0" indent="0">
              <a:buNone/>
            </a:pPr>
            <a:r>
              <a:rPr lang="cs-CZ" dirty="0"/>
              <a:t>• počet zaměstnanců odpovídá výpočtu minimálně 1 zaměstnanec na 800 dětí s trvalým pobytem ve správním obvodu pracoviště</a:t>
            </a:r>
          </a:p>
        </p:txBody>
      </p:sp>
      <p:pic>
        <p:nvPicPr>
          <p:cNvPr id="4" name="Picture 2" descr="slapznak2">
            <a:extLst>
              <a:ext uri="{FF2B5EF4-FFF2-40B4-BE49-F238E27FC236}">
                <a16:creationId xmlns:a16="http://schemas.microsoft.com/office/drawing/2014/main" id="{C9D1AA77-4A1A-4CF9-B52C-BEFE75C45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56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9C10D-6E14-4FB6-AFF8-5453D4259A5D}"/>
              </a:ext>
            </a:extLst>
          </p:cNvPr>
          <p:cNvSpPr>
            <a:spLocks noGrp="1"/>
          </p:cNvSpPr>
          <p:nvPr>
            <p:ph type="title"/>
          </p:nvPr>
        </p:nvSpPr>
        <p:spPr/>
        <p:txBody>
          <a:bodyPr>
            <a:normAutofit fontScale="90000"/>
          </a:bodyPr>
          <a:lstStyle/>
          <a:p>
            <a:pPr algn="ctr"/>
            <a:r>
              <a:rPr lang="cs-CZ" sz="2800" b="1" dirty="0"/>
              <a:t>7a) Orgán sociálně-právní ochrany aktivně vyhledává a monitoruje ohrožené děti. Prokazatelně koordinuje, případně vytváří podmínky pro preventivní aktivity ve svém správním obvodu.</a:t>
            </a:r>
          </a:p>
        </p:txBody>
      </p:sp>
      <p:sp>
        <p:nvSpPr>
          <p:cNvPr id="3" name="Zástupný obsah 2">
            <a:extLst>
              <a:ext uri="{FF2B5EF4-FFF2-40B4-BE49-F238E27FC236}">
                <a16:creationId xmlns:a16="http://schemas.microsoft.com/office/drawing/2014/main" id="{B37B72FA-815E-430F-AD88-CE8EB59D6B5E}"/>
              </a:ext>
            </a:extLst>
          </p:cNvPr>
          <p:cNvSpPr>
            <a:spLocks noGrp="1"/>
          </p:cNvSpPr>
          <p:nvPr>
            <p:ph idx="1"/>
          </p:nvPr>
        </p:nvSpPr>
        <p:spPr/>
        <p:txBody>
          <a:bodyPr>
            <a:normAutofit/>
          </a:bodyPr>
          <a:lstStyle/>
          <a:p>
            <a:pPr marL="0" indent="0">
              <a:buNone/>
            </a:pPr>
            <a:r>
              <a:rPr lang="cs-CZ" dirty="0"/>
              <a:t>Cíle kritéria: </a:t>
            </a:r>
          </a:p>
          <a:p>
            <a:pPr marL="0" indent="0">
              <a:buNone/>
            </a:pPr>
            <a:r>
              <a:rPr lang="cs-CZ" dirty="0"/>
              <a:t>• orgán sociálně-právní ochrany má jasně stanoveno, jak postupuje při vyhledávání a monitorování ohrožených dětí </a:t>
            </a:r>
          </a:p>
          <a:p>
            <a:pPr marL="0" indent="0">
              <a:buNone/>
            </a:pPr>
            <a:r>
              <a:rPr lang="cs-CZ" dirty="0"/>
              <a:t>• orgán sociálně-právní ochrany prokazatelně realizuje či koordinuje preventivní aktivity ve svém správním obvodu </a:t>
            </a:r>
          </a:p>
          <a:p>
            <a:pPr marL="0" indent="0">
              <a:buNone/>
            </a:pPr>
            <a:endParaRPr lang="cs-CZ" dirty="0"/>
          </a:p>
          <a:p>
            <a:pPr marL="0" indent="0">
              <a:buNone/>
            </a:pPr>
            <a:r>
              <a:rPr lang="cs-CZ" dirty="0"/>
              <a:t>Dobrá praxe:</a:t>
            </a:r>
          </a:p>
          <a:p>
            <a:pPr marL="0" indent="0">
              <a:buNone/>
            </a:pPr>
            <a:r>
              <a:rPr lang="cs-CZ" dirty="0"/>
              <a:t>Orgán sociálně-právní ochrany v obci XY mapuje v průběhu šetření v rodině vždy také další dění v lokalitě, sleduje a všímá si přítomnosti bezprizorných dětí potulujících se po ulici, které by v té době měly být ve škole, atd.</a:t>
            </a:r>
          </a:p>
        </p:txBody>
      </p:sp>
      <p:pic>
        <p:nvPicPr>
          <p:cNvPr id="4" name="Picture 2" descr="slapznak2">
            <a:extLst>
              <a:ext uri="{FF2B5EF4-FFF2-40B4-BE49-F238E27FC236}">
                <a16:creationId xmlns:a16="http://schemas.microsoft.com/office/drawing/2014/main" id="{4A9325FB-2A00-4179-A5F1-47CB1CA96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342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Vývoj a změny v přístupu k rozvodu u nás</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dirty="0"/>
              <a:t>Rozvodem zanikají všechna vzájemná a osobní majetková práce mezi rozvedenými osobami, která v manželství měla.</a:t>
            </a:r>
          </a:p>
          <a:p>
            <a:pPr algn="just"/>
            <a:r>
              <a:rPr lang="cs-CZ" dirty="0"/>
              <a:t>Jde o kogentní normu, tedy nejde se od ní odchýlit</a:t>
            </a:r>
          </a:p>
          <a:p>
            <a:pPr algn="just"/>
            <a:r>
              <a:rPr lang="cs-CZ" dirty="0"/>
              <a:t>Je potřeba, aby si manželé vyřešili majetkové poměry, upravili poměry k dětem a další poměry, které se mohou týkat společných věcí. Jde o podmínku pro rozvod.</a:t>
            </a:r>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602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D4E6D-1C50-4A27-8D39-4A55A8E0328E}"/>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452B5BF4-B23C-49CB-A6D6-5CBF5C6A3829}"/>
              </a:ext>
            </a:extLst>
          </p:cNvPr>
          <p:cNvSpPr>
            <a:spLocks noGrp="1"/>
          </p:cNvSpPr>
          <p:nvPr>
            <p:ph idx="1"/>
          </p:nvPr>
        </p:nvSpPr>
        <p:spPr/>
        <p:txBody>
          <a:bodyPr/>
          <a:lstStyle/>
          <a:p>
            <a:r>
              <a:rPr lang="cs-CZ" dirty="0"/>
              <a:t>Rozvod se zjišťováním příčin rozvratu, pokud není důvod (příčina), pak k rozvodu nedojde</a:t>
            </a:r>
          </a:p>
          <a:p>
            <a:r>
              <a:rPr lang="cs-CZ" dirty="0"/>
              <a:t>Rozvod bez zjišťování příčin – podmínky:</a:t>
            </a:r>
          </a:p>
          <a:p>
            <a:pPr lvl="1"/>
            <a:r>
              <a:rPr lang="cs-CZ" dirty="0"/>
              <a:t>Manželství trvalo nejméně jeden rok a manželé spolu déle než 6 měsíců nežijí</a:t>
            </a:r>
          </a:p>
          <a:p>
            <a:pPr lvl="1"/>
            <a:r>
              <a:rPr lang="cs-CZ" dirty="0"/>
              <a:t>Manželé se dohodli na úpravě poměrů dětí pro dobu po rozvodu</a:t>
            </a:r>
          </a:p>
          <a:p>
            <a:pPr lvl="1"/>
            <a:r>
              <a:rPr lang="cs-CZ" dirty="0"/>
              <a:t>Manželé se dohodli na úpravě svých majetkových poměrů, bydlení, výživného…</a:t>
            </a:r>
          </a:p>
          <a:p>
            <a:pPr lvl="1"/>
            <a:endParaRPr lang="cs-CZ" dirty="0"/>
          </a:p>
        </p:txBody>
      </p:sp>
      <p:pic>
        <p:nvPicPr>
          <p:cNvPr id="4" name="Picture 2" descr="slapznak2">
            <a:extLst>
              <a:ext uri="{FF2B5EF4-FFF2-40B4-BE49-F238E27FC236}">
                <a16:creationId xmlns:a16="http://schemas.microsoft.com/office/drawing/2014/main" id="{06466A9C-543C-4822-82AC-E748A6C61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462094" y="893764"/>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68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F7F9F3-0A48-4A6B-A4D4-D288AA49DEC4}"/>
              </a:ext>
            </a:extLst>
          </p:cNvPr>
          <p:cNvSpPr>
            <a:spLocks noGrp="1"/>
          </p:cNvSpPr>
          <p:nvPr>
            <p:ph type="title"/>
          </p:nvPr>
        </p:nvSpPr>
        <p:spPr/>
        <p:txBody>
          <a:bodyPr>
            <a:normAutofit/>
          </a:bodyPr>
          <a:lstStyle/>
          <a:p>
            <a:pPr algn="ctr"/>
            <a:r>
              <a:rPr lang="cs-CZ" sz="2800" b="1" dirty="0">
                <a:solidFill>
                  <a:srgbClr val="FF0000"/>
                </a:solidFill>
              </a:rPr>
              <a:t>Historický vývoj právního rámce rozvodu</a:t>
            </a:r>
          </a:p>
        </p:txBody>
      </p:sp>
      <p:sp>
        <p:nvSpPr>
          <p:cNvPr id="3" name="Zástupný symbol pro obsah 2">
            <a:extLst>
              <a:ext uri="{FF2B5EF4-FFF2-40B4-BE49-F238E27FC236}">
                <a16:creationId xmlns:a16="http://schemas.microsoft.com/office/drawing/2014/main" id="{967186CC-5F7D-4BD0-BD82-A0A825FDC09F}"/>
              </a:ext>
            </a:extLst>
          </p:cNvPr>
          <p:cNvSpPr>
            <a:spLocks noGrp="1"/>
          </p:cNvSpPr>
          <p:nvPr>
            <p:ph idx="1"/>
          </p:nvPr>
        </p:nvSpPr>
        <p:spPr/>
        <p:txBody>
          <a:bodyPr/>
          <a:lstStyle/>
          <a:p>
            <a:pPr algn="just"/>
            <a:r>
              <a:rPr lang="cs-CZ" dirty="0"/>
              <a:t>Rozvod je u nás znám od 19. století. Obecný zákoník občanský umožňoval rozlučitelnost manželství mezi nekatolíky.</a:t>
            </a:r>
          </a:p>
          <a:p>
            <a:pPr algn="just"/>
            <a:r>
              <a:rPr lang="cs-CZ" dirty="0"/>
              <a:t>Po vzniku tzv. první republiky byla rozluka možná i mezi katolíky</a:t>
            </a:r>
          </a:p>
          <a:p>
            <a:pPr algn="just"/>
            <a:r>
              <a:rPr lang="cs-CZ" dirty="0"/>
              <a:t>1963 vznikl Zákon o rodině. Byl v platnosti až do roku 2014. Zde se již objevilo, že nesměla chybět práva a povinnosti rodičů k dětem pro dobu po rozvodu a soud musel přihlédnout k tomu, zda rozvod nepoškodí výchovu dětí, a není v rozporu s jejich zájmy</a:t>
            </a:r>
          </a:p>
        </p:txBody>
      </p:sp>
      <p:pic>
        <p:nvPicPr>
          <p:cNvPr id="4" name="Picture 2" descr="slapznak2">
            <a:extLst>
              <a:ext uri="{FF2B5EF4-FFF2-40B4-BE49-F238E27FC236}">
                <a16:creationId xmlns:a16="http://schemas.microsoft.com/office/drawing/2014/main" id="{7C9B3E13-0952-41F8-8F7B-C8F21E96E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91343" y="73977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112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0BBFAF-FE54-42BD-88A4-7C41A52D46A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9794BC7-917C-45E4-B3EC-E4EF1D1F68B3}"/>
              </a:ext>
            </a:extLst>
          </p:cNvPr>
          <p:cNvSpPr>
            <a:spLocks noGrp="1"/>
          </p:cNvSpPr>
          <p:nvPr>
            <p:ph idx="1"/>
          </p:nvPr>
        </p:nvSpPr>
        <p:spPr/>
        <p:txBody>
          <a:bodyPr/>
          <a:lstStyle/>
          <a:p>
            <a:pPr algn="just"/>
            <a:r>
              <a:rPr lang="cs-CZ" dirty="0"/>
              <a:t>V době vzniku Zákona o rodině se nepochybovalo o nezastupitelné roli matky, takže otec neměl velké naděje při rozhodování o svěření do jeho péče</a:t>
            </a:r>
          </a:p>
          <a:p>
            <a:pPr algn="just"/>
            <a:r>
              <a:rPr lang="cs-CZ" dirty="0"/>
              <a:t>K velké změně došlo v roce 1998 – úprava péče o děti je zvlášť od samotného rozvodu a bez této úpravy nelze manžele rozvádět.</a:t>
            </a:r>
          </a:p>
          <a:p>
            <a:pPr algn="just"/>
            <a:r>
              <a:rPr lang="cs-CZ" dirty="0"/>
              <a:t>Rozvodem rodičů žádný z rodičů neztrácí rodičovskou odpovědnost</a:t>
            </a:r>
          </a:p>
        </p:txBody>
      </p:sp>
      <p:pic>
        <p:nvPicPr>
          <p:cNvPr id="4" name="Picture 2" descr="slapznak2">
            <a:extLst>
              <a:ext uri="{FF2B5EF4-FFF2-40B4-BE49-F238E27FC236}">
                <a16:creationId xmlns:a16="http://schemas.microsoft.com/office/drawing/2014/main" id="{F1FF8BA0-E8C3-42E9-B00C-A3E42D145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487261" y="72451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904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DF24B-877A-4B88-8EE4-B5069E5921A0}"/>
              </a:ext>
            </a:extLst>
          </p:cNvPr>
          <p:cNvSpPr>
            <a:spLocks noGrp="1"/>
          </p:cNvSpPr>
          <p:nvPr>
            <p:ph type="title"/>
          </p:nvPr>
        </p:nvSpPr>
        <p:spPr/>
        <p:txBody>
          <a:bodyPr>
            <a:normAutofit/>
          </a:bodyPr>
          <a:lstStyle/>
          <a:p>
            <a:pPr algn="ctr"/>
            <a:r>
              <a:rPr lang="cs-CZ" sz="2800" b="1" dirty="0">
                <a:solidFill>
                  <a:srgbClr val="FF0000"/>
                </a:solidFill>
                <a:latin typeface="+mn-lt"/>
                <a:cs typeface="Arial" panose="020B0604020202020204" pitchFamily="34" charset="0"/>
              </a:rPr>
              <a:t>Práva dítěte</a:t>
            </a:r>
          </a:p>
        </p:txBody>
      </p:sp>
      <p:sp>
        <p:nvSpPr>
          <p:cNvPr id="3" name="Zástupný symbol pro obsah 2">
            <a:extLst>
              <a:ext uri="{FF2B5EF4-FFF2-40B4-BE49-F238E27FC236}">
                <a16:creationId xmlns:a16="http://schemas.microsoft.com/office/drawing/2014/main" id="{6E3D7B16-4BD2-4AB2-9D0D-40E5EABC4D5C}"/>
              </a:ext>
            </a:extLst>
          </p:cNvPr>
          <p:cNvSpPr>
            <a:spLocks noGrp="1"/>
          </p:cNvSpPr>
          <p:nvPr>
            <p:ph idx="1"/>
          </p:nvPr>
        </p:nvSpPr>
        <p:spPr/>
        <p:txBody>
          <a:bodyPr/>
          <a:lstStyle/>
          <a:p>
            <a:pPr algn="just"/>
            <a:r>
              <a:rPr lang="cs-CZ" dirty="0"/>
              <a:t>Bez ohledu na věk jsou základní lidská práva ukotvena již v preambuli Ústavy ČR. Ta odkazuje na nedotknutelnou hodnotu lidské důstojnosti a svobody. Tyto hodnoty dále rozvíjí LZLPS</a:t>
            </a:r>
          </a:p>
          <a:p>
            <a:pPr algn="just"/>
            <a:r>
              <a:rPr lang="cs-CZ" dirty="0"/>
              <a:t>V článku č. 32 se píše o tom, že rodičovství a rodina jsou pod ochranou zákona a že zvláštní ochrana dětí a mladistvých je zaručena.</a:t>
            </a:r>
          </a:p>
          <a:p>
            <a:pPr algn="just"/>
            <a:r>
              <a:rPr lang="cs-CZ" dirty="0"/>
              <a:t>Ve vztahu k rozvodu z daného vyplývá, že při rozvodu má dítě právo na důstojný proces, ve kterém budou chráněna jeho práva, přičemž bude moci svobodně projevit svůj názor.</a:t>
            </a:r>
          </a:p>
        </p:txBody>
      </p:sp>
      <p:pic>
        <p:nvPicPr>
          <p:cNvPr id="4" name="Picture 2" descr="slapznak2">
            <a:extLst>
              <a:ext uri="{FF2B5EF4-FFF2-40B4-BE49-F238E27FC236}">
                <a16:creationId xmlns:a16="http://schemas.microsoft.com/office/drawing/2014/main" id="{9D8399DA-55E8-4C05-88D9-C1F1A52FF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22153"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965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D3F98-2D17-4861-A5A8-BA18A828227D}"/>
              </a:ext>
            </a:extLst>
          </p:cNvPr>
          <p:cNvSpPr>
            <a:spLocks noGrp="1"/>
          </p:cNvSpPr>
          <p:nvPr>
            <p:ph type="title"/>
          </p:nvPr>
        </p:nvSpPr>
        <p:spPr/>
        <p:txBody>
          <a:bodyPr>
            <a:normAutofit/>
          </a:bodyPr>
          <a:lstStyle/>
          <a:p>
            <a:pPr algn="ctr"/>
            <a:r>
              <a:rPr lang="cs-CZ" sz="2800" dirty="0">
                <a:solidFill>
                  <a:srgbClr val="FF0000"/>
                </a:solidFill>
                <a:latin typeface="Arial" panose="020B0604020202020204" pitchFamily="34" charset="0"/>
                <a:cs typeface="Arial" panose="020B0604020202020204" pitchFamily="34" charset="0"/>
              </a:rPr>
              <a:t>Úmluva o právech dítěte</a:t>
            </a:r>
          </a:p>
        </p:txBody>
      </p:sp>
      <p:sp>
        <p:nvSpPr>
          <p:cNvPr id="3" name="Zástupný symbol pro obsah 2">
            <a:extLst>
              <a:ext uri="{FF2B5EF4-FFF2-40B4-BE49-F238E27FC236}">
                <a16:creationId xmlns:a16="http://schemas.microsoft.com/office/drawing/2014/main" id="{A893BB61-3EC1-4248-8FCF-536F93D3705F}"/>
              </a:ext>
            </a:extLst>
          </p:cNvPr>
          <p:cNvSpPr>
            <a:spLocks noGrp="1"/>
          </p:cNvSpPr>
          <p:nvPr>
            <p:ph idx="1"/>
          </p:nvPr>
        </p:nvSpPr>
        <p:spPr/>
        <p:txBody>
          <a:bodyPr/>
          <a:lstStyle/>
          <a:p>
            <a:pPr algn="just"/>
            <a:r>
              <a:rPr lang="cs-CZ" dirty="0"/>
              <a:t>Jde o mezinárodní úmluvu, která vstoupila v platnost 6. února 1991</a:t>
            </a:r>
          </a:p>
          <a:p>
            <a:pPr algn="just"/>
            <a:r>
              <a:rPr lang="cs-CZ" i="1" dirty="0"/>
              <a:t>„Zájem dítěte musí být předním hlediskem při jakékoli činnosti týkající se dětí, ať už uskutečňované veřejnými nebo soukromými zařízeními sociální péče, soudy, správními nebo zákonodárnými orgány“</a:t>
            </a:r>
          </a:p>
          <a:p>
            <a:pPr algn="just"/>
            <a:r>
              <a:rPr lang="cs-CZ" dirty="0"/>
              <a:t>Při rozvodu je potřeba nezapomínat na výchovný element konání orgánů, ale i rodičů</a:t>
            </a:r>
          </a:p>
        </p:txBody>
      </p:sp>
      <p:pic>
        <p:nvPicPr>
          <p:cNvPr id="4" name="Picture 2" descr="slapznak2">
            <a:extLst>
              <a:ext uri="{FF2B5EF4-FFF2-40B4-BE49-F238E27FC236}">
                <a16:creationId xmlns:a16="http://schemas.microsoft.com/office/drawing/2014/main" id="{F7A165FE-00B6-419E-9533-D2254BF69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71820"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07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ADF4D-45D7-40AC-86B7-0569D3E4D105}"/>
              </a:ext>
            </a:extLst>
          </p:cNvPr>
          <p:cNvSpPr>
            <a:spLocks noGrp="1"/>
          </p:cNvSpPr>
          <p:nvPr>
            <p:ph type="title"/>
          </p:nvPr>
        </p:nvSpPr>
        <p:spPr>
          <a:xfrm>
            <a:off x="646111" y="452718"/>
            <a:ext cx="9404723" cy="1093980"/>
          </a:xfrm>
        </p:spPr>
        <p:txBody>
          <a:bodyPr>
            <a:normAutofit/>
          </a:bodyPr>
          <a:lstStyle/>
          <a:p>
            <a:pPr algn="ctr"/>
            <a:r>
              <a:rPr lang="cs-CZ" sz="2800" b="1" dirty="0"/>
              <a:t>Další prameny</a:t>
            </a:r>
          </a:p>
        </p:txBody>
      </p:sp>
      <p:sp>
        <p:nvSpPr>
          <p:cNvPr id="3" name="Zástupný obsah 2">
            <a:extLst>
              <a:ext uri="{FF2B5EF4-FFF2-40B4-BE49-F238E27FC236}">
                <a16:creationId xmlns:a16="http://schemas.microsoft.com/office/drawing/2014/main" id="{06F6D830-B765-4F2E-AA11-CCFA3866600C}"/>
              </a:ext>
            </a:extLst>
          </p:cNvPr>
          <p:cNvSpPr>
            <a:spLocks noGrp="1"/>
          </p:cNvSpPr>
          <p:nvPr>
            <p:ph idx="1"/>
          </p:nvPr>
        </p:nvSpPr>
        <p:spPr/>
        <p:txBody>
          <a:bodyPr>
            <a:normAutofit fontScale="92500" lnSpcReduction="10000"/>
          </a:bodyPr>
          <a:lstStyle/>
          <a:p>
            <a:r>
              <a:rPr lang="cs-CZ" sz="2200" b="1" dirty="0"/>
              <a:t>Zákon č. 373/2011 Sb., o specifických zdravotních službách </a:t>
            </a:r>
            <a:endParaRPr lang="cs-CZ" sz="2200" dirty="0"/>
          </a:p>
          <a:p>
            <a:pPr lvl="0"/>
            <a:r>
              <a:rPr lang="cs-CZ" sz="2200" b="1" dirty="0"/>
              <a:t>Zákon č. 218/2003 Sb., o odpovědnosti mládeže za protiprávní činy a soudnictví ve věcech mládeže (zákon </a:t>
            </a:r>
            <a:br>
              <a:rPr lang="cs-CZ" sz="2200" b="1" dirty="0"/>
            </a:br>
            <a:r>
              <a:rPr lang="cs-CZ" sz="2200" b="1" dirty="0"/>
              <a:t>o soudnictví ve věcech mládeže)</a:t>
            </a:r>
            <a:endParaRPr lang="cs-CZ" sz="2200" dirty="0"/>
          </a:p>
          <a:p>
            <a:pPr lvl="0"/>
            <a:r>
              <a:rPr lang="cs-CZ" sz="2200" b="1" dirty="0"/>
              <a:t>Zákon č. 40/2009 Sb., trestní zákoník</a:t>
            </a:r>
            <a:endParaRPr lang="cs-CZ" sz="2200" dirty="0"/>
          </a:p>
          <a:p>
            <a:pPr lvl="0"/>
            <a:r>
              <a:rPr lang="cs-CZ" sz="2200" b="1" dirty="0"/>
              <a:t>Zákon č. 141/1961 Sb., o trestním řízení soudním (trestní řád)</a:t>
            </a:r>
            <a:endParaRPr lang="cs-CZ" sz="2200" dirty="0"/>
          </a:p>
          <a:p>
            <a:pPr lvl="0"/>
            <a:r>
              <a:rPr lang="cs-CZ" sz="2200" b="1" dirty="0"/>
              <a:t>Zákon č. 292/2013 Sb., o zvláštních řízeních soudních</a:t>
            </a:r>
          </a:p>
          <a:p>
            <a:pPr lvl="0"/>
            <a:r>
              <a:rPr lang="cs-CZ" sz="2200" b="1" dirty="0"/>
              <a:t>Zákon č. 250/2016 Sb., o odpovědnosti za přestupky a řízení o nich</a:t>
            </a:r>
          </a:p>
          <a:p>
            <a:pPr lvl="0"/>
            <a:r>
              <a:rPr lang="cs-CZ" sz="2200" b="1" dirty="0"/>
              <a:t>Zákon č. 561/2004 Sb., o předškolním, základním, středním, vyšším odborném a jiném vzdělávání (školský zákon)</a:t>
            </a:r>
          </a:p>
          <a:p>
            <a:r>
              <a:rPr lang="cs-CZ" sz="2200" b="1" dirty="0"/>
              <a:t>Zákon č. 65/2017 Sb., o ochraně zdraví před škodlivými účinky návykových látek</a:t>
            </a:r>
          </a:p>
          <a:p>
            <a:endParaRPr lang="cs-CZ" dirty="0"/>
          </a:p>
        </p:txBody>
      </p:sp>
      <p:pic>
        <p:nvPicPr>
          <p:cNvPr id="4" name="Picture 2" descr="slapznak2">
            <a:extLst>
              <a:ext uri="{FF2B5EF4-FFF2-40B4-BE49-F238E27FC236}">
                <a16:creationId xmlns:a16="http://schemas.microsoft.com/office/drawing/2014/main" id="{4C12D0AD-F12B-4FE1-8FBF-A286F79A7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47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A2818-B962-4A8F-BEEE-A37F09C962D6}"/>
              </a:ext>
            </a:extLst>
          </p:cNvPr>
          <p:cNvSpPr>
            <a:spLocks noGrp="1"/>
          </p:cNvSpPr>
          <p:nvPr>
            <p:ph type="title"/>
          </p:nvPr>
        </p:nvSpPr>
        <p:spPr/>
        <p:txBody>
          <a:bodyPr>
            <a:normAutofit/>
          </a:bodyPr>
          <a:lstStyle/>
          <a:p>
            <a:pPr algn="ctr"/>
            <a:r>
              <a:rPr lang="cs-CZ" sz="2800" b="1" dirty="0">
                <a:solidFill>
                  <a:srgbClr val="FF0000"/>
                </a:solidFill>
                <a:latin typeface="+mn-lt"/>
                <a:cs typeface="Arial" panose="020B0604020202020204" pitchFamily="34" charset="0"/>
              </a:rPr>
              <a:t>Rozvod z pohledu procesního práva</a:t>
            </a:r>
          </a:p>
        </p:txBody>
      </p:sp>
      <p:sp>
        <p:nvSpPr>
          <p:cNvPr id="3" name="Zástupný symbol pro obsah 2">
            <a:extLst>
              <a:ext uri="{FF2B5EF4-FFF2-40B4-BE49-F238E27FC236}">
                <a16:creationId xmlns:a16="http://schemas.microsoft.com/office/drawing/2014/main" id="{03B0DDBB-5300-4806-9C0E-64E85624969B}"/>
              </a:ext>
            </a:extLst>
          </p:cNvPr>
          <p:cNvSpPr>
            <a:spLocks noGrp="1"/>
          </p:cNvSpPr>
          <p:nvPr>
            <p:ph idx="1"/>
          </p:nvPr>
        </p:nvSpPr>
        <p:spPr/>
        <p:txBody>
          <a:bodyPr/>
          <a:lstStyle/>
          <a:p>
            <a:r>
              <a:rPr lang="cs-CZ" dirty="0"/>
              <a:t>Zákon o zvláštních řízeních soudních č. 292/2013 Sb.</a:t>
            </a:r>
          </a:p>
          <a:p>
            <a:r>
              <a:rPr lang="cs-CZ" dirty="0"/>
              <a:t>Občanský soudní řád č. 99/1963 Sb.</a:t>
            </a:r>
          </a:p>
          <a:p>
            <a:r>
              <a:rPr lang="cs-CZ" dirty="0"/>
              <a:t>Oba určují postup řízení ve věcech péče o nezletilé</a:t>
            </a:r>
          </a:p>
        </p:txBody>
      </p:sp>
      <p:pic>
        <p:nvPicPr>
          <p:cNvPr id="4" name="Picture 2" descr="slapznak2">
            <a:extLst>
              <a:ext uri="{FF2B5EF4-FFF2-40B4-BE49-F238E27FC236}">
                <a16:creationId xmlns:a16="http://schemas.microsoft.com/office/drawing/2014/main" id="{F71C4FF2-1EA3-4B86-B212-0DB3CD7BF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66578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452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A2818-B962-4A8F-BEEE-A37F09C962D6}"/>
              </a:ext>
            </a:extLst>
          </p:cNvPr>
          <p:cNvSpPr>
            <a:spLocks noGrp="1"/>
          </p:cNvSpPr>
          <p:nvPr>
            <p:ph type="title"/>
          </p:nvPr>
        </p:nvSpPr>
        <p:spPr/>
        <p:txBody>
          <a:bodyPr>
            <a:normAutofit/>
          </a:bodyPr>
          <a:lstStyle/>
          <a:p>
            <a:pPr algn="ctr"/>
            <a:r>
              <a:rPr lang="cs-CZ" sz="2800" b="1" i="0" dirty="0">
                <a:solidFill>
                  <a:srgbClr val="FF0000"/>
                </a:solidFill>
                <a:effectLst/>
                <a:latin typeface="Arial" panose="020B0604020202020204" pitchFamily="34" charset="0"/>
              </a:rPr>
              <a:t>Rozvod manželství – občanský zákoník</a:t>
            </a:r>
          </a:p>
        </p:txBody>
      </p:sp>
      <p:sp>
        <p:nvSpPr>
          <p:cNvPr id="3" name="Zástupný symbol pro obsah 2">
            <a:extLst>
              <a:ext uri="{FF2B5EF4-FFF2-40B4-BE49-F238E27FC236}">
                <a16:creationId xmlns:a16="http://schemas.microsoft.com/office/drawing/2014/main" id="{03B0DDBB-5300-4806-9C0E-64E85624969B}"/>
              </a:ext>
            </a:extLst>
          </p:cNvPr>
          <p:cNvSpPr>
            <a:spLocks noGrp="1"/>
          </p:cNvSpPr>
          <p:nvPr>
            <p:ph idx="1"/>
          </p:nvPr>
        </p:nvSpPr>
        <p:spPr/>
        <p:txBody>
          <a:bodyPr>
            <a:normAutofit fontScale="85000" lnSpcReduction="20000"/>
          </a:bodyPr>
          <a:lstStyle/>
          <a:p>
            <a:pPr algn="just"/>
            <a:r>
              <a:rPr lang="cs-CZ" b="1" i="0" dirty="0">
                <a:solidFill>
                  <a:srgbClr val="FF8400"/>
                </a:solidFill>
                <a:effectLst/>
                <a:latin typeface="Arial" panose="020B0604020202020204" pitchFamily="34" charset="0"/>
              </a:rPr>
              <a:t>§ 755</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Manželství může být rozvedeno, je-li soužití manželů hluboce, trvale a nenapravitelně rozvráceno a nelze očekávat jeho obnovení.</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Přesto, že je soužití manželů rozvráceno, nemůže být manželství rozvedeno, byl-li by rozvod v rozporu</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se zájmem nezletilého dítěte manželů, které nenabylo plné svéprávnosti, který je dán zvláštními důvody, přičemž zájem dítěte na trvání manželství soud zjistí i dotazem u opatrovníka jmenovaného soudem pro řízení o úpravu poměrů k dítěti na dobu po rozvodu, nebo</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se zájmem manžela, který se na rozvratu porušením manželských povinností převážně nepodílel a kterému by byla rozvodem způsobena zvlášť závažná újma s tím, že mimořádné okolnosti svědčí ve prospěch zachování manželství, ledaže manželé spolu již nežijí alespoň po dobu tří let.</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Mají-li manželé nezletilé dítě, které není plně svéprávné, soud manželství nerozvede, dokud nerozhodne o poměrech dítěte v době po rozvodu manželů.</a:t>
            </a:r>
          </a:p>
          <a:p>
            <a:endParaRPr lang="cs-CZ" dirty="0"/>
          </a:p>
        </p:txBody>
      </p:sp>
      <p:pic>
        <p:nvPicPr>
          <p:cNvPr id="4" name="Picture 2" descr="slapznak2">
            <a:extLst>
              <a:ext uri="{FF2B5EF4-FFF2-40B4-BE49-F238E27FC236}">
                <a16:creationId xmlns:a16="http://schemas.microsoft.com/office/drawing/2014/main" id="{F71C4FF2-1EA3-4B86-B212-0DB3CD7BF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66578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237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353CCF-BA3F-4AB0-9FA9-37BF6649EDFC}"/>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A3A6491-2771-4FE2-85C0-1E082262C85E}"/>
              </a:ext>
            </a:extLst>
          </p:cNvPr>
          <p:cNvSpPr>
            <a:spLocks noGrp="1"/>
          </p:cNvSpPr>
          <p:nvPr>
            <p:ph idx="1"/>
          </p:nvPr>
        </p:nvSpPr>
        <p:spPr/>
        <p:txBody>
          <a:bodyPr/>
          <a:lstStyle/>
          <a:p>
            <a:r>
              <a:rPr lang="cs-CZ" dirty="0"/>
              <a:t>Řízení soud zahajuje zpravidla na návrh jednoho z rodičů, nebo obou, či soudu viz § 13 ZŘS.</a:t>
            </a:r>
          </a:p>
          <a:p>
            <a:r>
              <a:rPr lang="cs-CZ" dirty="0"/>
              <a:t>Dle § 37 ZŘS musí být ve sporu dítě zastoupeno opatrovníkem. Zpravidla je to OSPOD, což je uvedeno v § 455 ZŘS.</a:t>
            </a:r>
          </a:p>
          <a:p>
            <a:r>
              <a:rPr lang="cs-CZ" dirty="0"/>
              <a:t>Před prvním jednáním může soud svolat k přípravě a projednání jiný soudní rok. Ten je upraven § 18 ZŘS. Zde je již prostor k názor dítěte a odstranění procesních vad, či vad návrhu.</a:t>
            </a:r>
          </a:p>
          <a:p>
            <a:r>
              <a:rPr lang="cs-CZ" dirty="0"/>
              <a:t>Také může soud uložit manželům účast na mediaci, či rodinné terapii</a:t>
            </a:r>
          </a:p>
        </p:txBody>
      </p:sp>
      <p:pic>
        <p:nvPicPr>
          <p:cNvPr id="4" name="Picture 2" descr="slapznak2">
            <a:extLst>
              <a:ext uri="{FF2B5EF4-FFF2-40B4-BE49-F238E27FC236}">
                <a16:creationId xmlns:a16="http://schemas.microsoft.com/office/drawing/2014/main" id="{F37109DE-B6F3-4118-8685-8E4FE301C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836570"/>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066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DC727-79B0-4DED-A1F7-994544794B8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64823AB-63DC-486D-AEF5-4FFDAAADD582}"/>
              </a:ext>
            </a:extLst>
          </p:cNvPr>
          <p:cNvSpPr>
            <a:spLocks noGrp="1"/>
          </p:cNvSpPr>
          <p:nvPr>
            <p:ph idx="1"/>
          </p:nvPr>
        </p:nvSpPr>
        <p:spPr/>
        <p:txBody>
          <a:bodyPr/>
          <a:lstStyle/>
          <a:p>
            <a:r>
              <a:rPr lang="cs-CZ" dirty="0"/>
              <a:t>Při rozhodování o svěření do péče jsou stanovena kritéria viz Občanský zákoník v § 97 odst. 2: </a:t>
            </a:r>
            <a:r>
              <a:rPr lang="cs-CZ" i="1" dirty="0"/>
              <a:t>„Při rozhodování o svěření do péče soud rozhoduje tak, aby rozhodnutí odpovídalo zájmu dítěte. Soud přitom bere ohled na osobnost dítěte, zejména na jeho vlohy a schopnosti ve vztahu k vývojovým možnostem a životním poměrům rodičů, jakož i na citovou orientaci a zázemí dítěte, na výchovné schopnosti každého z rodičů…“</a:t>
            </a:r>
          </a:p>
        </p:txBody>
      </p:sp>
      <p:pic>
        <p:nvPicPr>
          <p:cNvPr id="4" name="Picture 2" descr="slapznak2">
            <a:extLst>
              <a:ext uri="{FF2B5EF4-FFF2-40B4-BE49-F238E27FC236}">
                <a16:creationId xmlns:a16="http://schemas.microsoft.com/office/drawing/2014/main" id="{1E780A4F-0C28-4247-AAD6-16161A019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932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D0DD31-51EB-46A4-B778-8604843CD94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D803DE69-2AD8-43E2-B894-814675C882D5}"/>
              </a:ext>
            </a:extLst>
          </p:cNvPr>
          <p:cNvSpPr>
            <a:spLocks noGrp="1"/>
          </p:cNvSpPr>
          <p:nvPr>
            <p:ph idx="1"/>
          </p:nvPr>
        </p:nvSpPr>
        <p:spPr/>
        <p:txBody>
          <a:bodyPr/>
          <a:lstStyle/>
          <a:p>
            <a:r>
              <a:rPr lang="cs-CZ" dirty="0"/>
              <a:t>Soud také pověřuje OSPOD, aby provedl šetření v místě bydliště nezletilého a poskytnul o tomto soudu zprávu.</a:t>
            </a:r>
          </a:p>
          <a:p>
            <a:r>
              <a:rPr lang="cs-CZ" dirty="0"/>
              <a:t>Soud zjišťuje i vztahy mezi dítětem a osobami v domácnosti (např. nový partner/</a:t>
            </a:r>
            <a:r>
              <a:rPr lang="cs-CZ" dirty="0" err="1"/>
              <a:t>ka</a:t>
            </a:r>
            <a:r>
              <a:rPr lang="cs-CZ" dirty="0"/>
              <a:t>, nevlastní sourozenci atd.)</a:t>
            </a:r>
          </a:p>
          <a:p>
            <a:r>
              <a:rPr lang="cs-CZ" dirty="0"/>
              <a:t>Cílem dokazování je totiž dobrat se pokud možno pravdivých poznatků o rozhodujících skutečnostech, jejich poznání poslouží soudu jako podklad pro spravedlivé, správné a zákonné rozhodnutí (Winterová, 2014:19)</a:t>
            </a:r>
          </a:p>
        </p:txBody>
      </p:sp>
      <p:pic>
        <p:nvPicPr>
          <p:cNvPr id="4" name="Picture 2" descr="slapznak2">
            <a:extLst>
              <a:ext uri="{FF2B5EF4-FFF2-40B4-BE49-F238E27FC236}">
                <a16:creationId xmlns:a16="http://schemas.microsoft.com/office/drawing/2014/main" id="{45CD95A5-08A8-4B18-A8F7-AEA1410CF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73977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327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CA60E-DA03-408B-8FE0-64B5A2B91DF7}"/>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C7A57A76-FB1B-45BE-BAB8-4EA5AFA47CF2}"/>
              </a:ext>
            </a:extLst>
          </p:cNvPr>
          <p:cNvSpPr>
            <a:spLocks noGrp="1"/>
          </p:cNvSpPr>
          <p:nvPr>
            <p:ph idx="1"/>
          </p:nvPr>
        </p:nvSpPr>
        <p:spPr/>
        <p:txBody>
          <a:bodyPr/>
          <a:lstStyle/>
          <a:p>
            <a:r>
              <a:rPr lang="cs-CZ" dirty="0"/>
              <a:t>Takové dokazování se může protáhnout – v roce 2017 soudy došly k rozhodnutí za 109 až 182 dnů. Toto protahování má však dopady na vztahy dětí k rodičům. Neexistuje pevně daná délka takového soudního řízení. V extrémních případech jde pak i o roky.</a:t>
            </a:r>
          </a:p>
        </p:txBody>
      </p:sp>
      <p:pic>
        <p:nvPicPr>
          <p:cNvPr id="4" name="Picture 2" descr="slapznak2">
            <a:extLst>
              <a:ext uri="{FF2B5EF4-FFF2-40B4-BE49-F238E27FC236}">
                <a16:creationId xmlns:a16="http://schemas.microsoft.com/office/drawing/2014/main" id="{9E55BED9-F64F-41A0-A8C7-8404B2E0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837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CA60E-DA03-408B-8FE0-64B5A2B91DF7}"/>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C7A57A76-FB1B-45BE-BAB8-4EA5AFA47CF2}"/>
              </a:ext>
            </a:extLst>
          </p:cNvPr>
          <p:cNvSpPr>
            <a:spLocks noGrp="1"/>
          </p:cNvSpPr>
          <p:nvPr>
            <p:ph idx="1"/>
          </p:nvPr>
        </p:nvSpPr>
        <p:spPr/>
        <p:txBody>
          <a:bodyPr>
            <a:normAutofit/>
          </a:bodyPr>
          <a:lstStyle/>
          <a:p>
            <a:r>
              <a:rPr lang="cs-CZ" dirty="0"/>
              <a:t>Svěřením dítěte do péče jednoho z rodičů nezaniká rodičovská odpovědnost druhého rodiče</a:t>
            </a:r>
          </a:p>
          <a:p>
            <a:r>
              <a:rPr lang="cs-CZ" dirty="0"/>
              <a:t>Pokud z nějakého důvodu zanikne rodičovská odpovědnost některého z rodičů, pak však nezaniká jeho vyživovací povinnost </a:t>
            </a:r>
          </a:p>
          <a:p>
            <a:pPr algn="just"/>
            <a:r>
              <a:rPr lang="cs-CZ" b="1" i="0" dirty="0" err="1">
                <a:solidFill>
                  <a:srgbClr val="FF8400"/>
                </a:solidFill>
                <a:effectLst/>
              </a:rPr>
              <a:t>ObZ</a:t>
            </a:r>
            <a:r>
              <a:rPr lang="cs-CZ" b="1" i="0" dirty="0">
                <a:solidFill>
                  <a:srgbClr val="FF8400"/>
                </a:solidFill>
                <a:effectLst/>
              </a:rPr>
              <a:t> § 859</a:t>
            </a:r>
          </a:p>
          <a:p>
            <a:pPr algn="just"/>
            <a:r>
              <a:rPr lang="cs-CZ" b="0" i="0" dirty="0">
                <a:solidFill>
                  <a:srgbClr val="000000"/>
                </a:solidFill>
                <a:effectLst/>
              </a:rPr>
              <a:t>Vyživovací povinnost a právo na výživné nejsou součástí rodičovské odpovědnosti; jejich trvání nezávisí na nabytí zletilosti ani svéprávnosti.</a:t>
            </a:r>
          </a:p>
          <a:p>
            <a:r>
              <a:rPr lang="cs-CZ" b="1" i="0" dirty="0" err="1">
                <a:solidFill>
                  <a:srgbClr val="4A5D6D"/>
                </a:solidFill>
                <a:effectLst/>
              </a:rPr>
              <a:t>ObZ</a:t>
            </a:r>
            <a:r>
              <a:rPr lang="cs-CZ" b="1" i="0" dirty="0">
                <a:solidFill>
                  <a:srgbClr val="4A5D6D"/>
                </a:solidFill>
                <a:effectLst/>
              </a:rPr>
              <a:t> § 874</a:t>
            </a:r>
          </a:p>
          <a:p>
            <a:pPr algn="l"/>
            <a:r>
              <a:rPr lang="cs-CZ" b="0" i="0" dirty="0">
                <a:solidFill>
                  <a:srgbClr val="000000"/>
                </a:solidFill>
                <a:effectLst/>
              </a:rPr>
              <a:t>Zbavení rodiče jeho rodičovské odpovědnosti ani její omezení nemá vliv na jeho vyživovací povinnost k dítěti.</a:t>
            </a:r>
          </a:p>
          <a:p>
            <a:pPr algn="just"/>
            <a:endParaRPr lang="cs-CZ" b="0" i="0" dirty="0">
              <a:solidFill>
                <a:srgbClr val="000000"/>
              </a:solidFill>
              <a:effectLst/>
              <a:latin typeface="Arial" panose="020B0604020202020204" pitchFamily="34" charset="0"/>
            </a:endParaRPr>
          </a:p>
          <a:p>
            <a:endParaRPr lang="cs-CZ" dirty="0"/>
          </a:p>
        </p:txBody>
      </p:sp>
      <p:pic>
        <p:nvPicPr>
          <p:cNvPr id="4" name="Picture 2" descr="slapznak2">
            <a:extLst>
              <a:ext uri="{FF2B5EF4-FFF2-40B4-BE49-F238E27FC236}">
                <a16:creationId xmlns:a16="http://schemas.microsoft.com/office/drawing/2014/main" id="{9E55BED9-F64F-41A0-A8C7-8404B2E0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715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CBF75-4A20-489F-B218-1225DC73909E}"/>
              </a:ext>
            </a:extLst>
          </p:cNvPr>
          <p:cNvSpPr>
            <a:spLocks noGrp="1"/>
          </p:cNvSpPr>
          <p:nvPr>
            <p:ph type="title"/>
          </p:nvPr>
        </p:nvSpPr>
        <p:spPr/>
        <p:txBody>
          <a:bodyPr>
            <a:normAutofit/>
          </a:bodyPr>
          <a:lstStyle/>
          <a:p>
            <a:pPr algn="ctr"/>
            <a:r>
              <a:rPr lang="cs-CZ" sz="2800" b="1" dirty="0" err="1">
                <a:solidFill>
                  <a:srgbClr val="FF0000"/>
                </a:solidFill>
              </a:rPr>
              <a:t>Cochemský</a:t>
            </a:r>
            <a:r>
              <a:rPr lang="cs-CZ" sz="2800" b="1" dirty="0">
                <a:solidFill>
                  <a:srgbClr val="FF0000"/>
                </a:solidFill>
              </a:rPr>
              <a:t> model </a:t>
            </a:r>
          </a:p>
        </p:txBody>
      </p:sp>
      <p:sp>
        <p:nvSpPr>
          <p:cNvPr id="3" name="Zástupný symbol pro obsah 2">
            <a:extLst>
              <a:ext uri="{FF2B5EF4-FFF2-40B4-BE49-F238E27FC236}">
                <a16:creationId xmlns:a16="http://schemas.microsoft.com/office/drawing/2014/main" id="{9AB275D3-C433-4910-BE68-B689907BC3F3}"/>
              </a:ext>
            </a:extLst>
          </p:cNvPr>
          <p:cNvSpPr>
            <a:spLocks noGrp="1"/>
          </p:cNvSpPr>
          <p:nvPr>
            <p:ph idx="1"/>
          </p:nvPr>
        </p:nvSpPr>
        <p:spPr/>
        <p:txBody>
          <a:bodyPr/>
          <a:lstStyle/>
          <a:p>
            <a:r>
              <a:rPr lang="cs-CZ" dirty="0"/>
              <a:t>Jde o praxi mezioborové spolupráce napříč profesemi. </a:t>
            </a:r>
          </a:p>
          <a:p>
            <a:r>
              <a:rPr lang="cs-CZ" dirty="0"/>
              <a:t>Vznikl v 90. letech v Německu (Město </a:t>
            </a:r>
            <a:r>
              <a:rPr lang="cs-CZ" dirty="0" err="1"/>
              <a:t>Cochem</a:t>
            </a:r>
            <a:r>
              <a:rPr lang="cs-CZ" dirty="0"/>
              <a:t>)</a:t>
            </a:r>
          </a:p>
          <a:p>
            <a:r>
              <a:rPr lang="cs-CZ" dirty="0"/>
              <a:t>Hlavním iniciátorem změn byl soudce </a:t>
            </a:r>
            <a:r>
              <a:rPr lang="cs-CZ" dirty="0" err="1"/>
              <a:t>Jurgen</a:t>
            </a:r>
            <a:r>
              <a:rPr lang="cs-CZ" dirty="0"/>
              <a:t> </a:t>
            </a:r>
            <a:r>
              <a:rPr lang="cs-CZ" dirty="0" err="1"/>
              <a:t>Rudolph</a:t>
            </a:r>
            <a:r>
              <a:rPr lang="cs-CZ" dirty="0"/>
              <a:t>, jehož cílem bylo vyhnout se konfliktu při rozvodovém řízení</a:t>
            </a:r>
          </a:p>
          <a:p>
            <a:r>
              <a:rPr lang="cs-CZ" dirty="0"/>
              <a:t>Princip včasné intervence formou dialogu</a:t>
            </a:r>
          </a:p>
        </p:txBody>
      </p:sp>
      <p:pic>
        <p:nvPicPr>
          <p:cNvPr id="4" name="Picture 2" descr="slapznak2">
            <a:extLst>
              <a:ext uri="{FF2B5EF4-FFF2-40B4-BE49-F238E27FC236}">
                <a16:creationId xmlns:a16="http://schemas.microsoft.com/office/drawing/2014/main" id="{1803FC86-F284-4AA6-B819-1F1A38ED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32545"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073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57061-084A-4CF7-96F9-57A2B1D8E8F9}"/>
              </a:ext>
            </a:extLst>
          </p:cNvPr>
          <p:cNvSpPr>
            <a:spLocks noGrp="1"/>
          </p:cNvSpPr>
          <p:nvPr>
            <p:ph type="title"/>
          </p:nvPr>
        </p:nvSpPr>
        <p:spPr/>
        <p:txBody>
          <a:bodyPr>
            <a:normAutofit/>
          </a:bodyPr>
          <a:lstStyle/>
          <a:p>
            <a:pPr algn="ctr"/>
            <a:r>
              <a:rPr lang="cs-CZ" sz="2800" b="1" dirty="0">
                <a:solidFill>
                  <a:srgbClr val="FF0000"/>
                </a:solidFill>
              </a:rPr>
              <a:t>Pravidla </a:t>
            </a:r>
            <a:r>
              <a:rPr lang="cs-CZ" sz="2800" b="1" dirty="0" err="1">
                <a:solidFill>
                  <a:srgbClr val="FF0000"/>
                </a:solidFill>
              </a:rPr>
              <a:t>Cochemské</a:t>
            </a:r>
            <a:r>
              <a:rPr lang="cs-CZ" sz="2800" b="1" dirty="0">
                <a:solidFill>
                  <a:srgbClr val="FF0000"/>
                </a:solidFill>
              </a:rPr>
              <a:t> praxe</a:t>
            </a:r>
          </a:p>
        </p:txBody>
      </p:sp>
      <p:sp>
        <p:nvSpPr>
          <p:cNvPr id="3" name="Zástupný symbol pro obsah 2">
            <a:extLst>
              <a:ext uri="{FF2B5EF4-FFF2-40B4-BE49-F238E27FC236}">
                <a16:creationId xmlns:a16="http://schemas.microsoft.com/office/drawing/2014/main" id="{F27A388F-8987-4592-A960-78EA61AC7E4A}"/>
              </a:ext>
            </a:extLst>
          </p:cNvPr>
          <p:cNvSpPr>
            <a:spLocks noGrp="1"/>
          </p:cNvSpPr>
          <p:nvPr>
            <p:ph idx="1"/>
          </p:nvPr>
        </p:nvSpPr>
        <p:spPr/>
        <p:txBody>
          <a:bodyPr/>
          <a:lstStyle/>
          <a:p>
            <a:r>
              <a:rPr lang="cs-CZ" dirty="0"/>
              <a:t>Soud nařizuje slyšení do 14 dnů od podání návrhu</a:t>
            </a:r>
          </a:p>
          <a:p>
            <a:r>
              <a:rPr lang="cs-CZ" dirty="0"/>
              <a:t>Rodiče provází celým procesem odborníci</a:t>
            </a:r>
          </a:p>
          <a:p>
            <a:r>
              <a:rPr lang="cs-CZ" dirty="0"/>
              <a:t>Rodiče mají hledat shodu</a:t>
            </a:r>
          </a:p>
          <a:p>
            <a:r>
              <a:rPr lang="cs-CZ" dirty="0"/>
              <a:t>Pokud není shoda, pak jsou odesláni k poradenské schůzce</a:t>
            </a:r>
          </a:p>
          <a:p>
            <a:r>
              <a:rPr lang="cs-CZ" dirty="0"/>
              <a:t>V centru jsou práva dítěte</a:t>
            </a:r>
          </a:p>
        </p:txBody>
      </p:sp>
      <p:pic>
        <p:nvPicPr>
          <p:cNvPr id="4" name="Picture 2" descr="slapznak2">
            <a:extLst>
              <a:ext uri="{FF2B5EF4-FFF2-40B4-BE49-F238E27FC236}">
                <a16:creationId xmlns:a16="http://schemas.microsoft.com/office/drawing/2014/main" id="{A09EA286-6AAA-475C-B188-DFEDF755A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98990" y="73977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76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B4508-C8AE-4B4C-B136-6EDB5B44FD14}"/>
              </a:ext>
            </a:extLst>
          </p:cNvPr>
          <p:cNvSpPr>
            <a:spLocks noGrp="1"/>
          </p:cNvSpPr>
          <p:nvPr>
            <p:ph type="title"/>
          </p:nvPr>
        </p:nvSpPr>
        <p:spPr/>
        <p:txBody>
          <a:bodyPr>
            <a:normAutofit/>
          </a:bodyPr>
          <a:lstStyle/>
          <a:p>
            <a:pPr algn="ctr"/>
            <a:r>
              <a:rPr lang="cs-CZ" sz="2800" b="1" dirty="0">
                <a:solidFill>
                  <a:srgbClr val="FF0000"/>
                </a:solidFill>
              </a:rPr>
              <a:t>Kniha „Ty jsi moje dítě“</a:t>
            </a:r>
          </a:p>
        </p:txBody>
      </p:sp>
      <p:sp>
        <p:nvSpPr>
          <p:cNvPr id="3" name="Zástupný symbol pro obsah 2">
            <a:extLst>
              <a:ext uri="{FF2B5EF4-FFF2-40B4-BE49-F238E27FC236}">
                <a16:creationId xmlns:a16="http://schemas.microsoft.com/office/drawing/2014/main" id="{BE60047C-6590-475D-95EA-5ED23D5C2D8E}"/>
              </a:ext>
            </a:extLst>
          </p:cNvPr>
          <p:cNvSpPr>
            <a:spLocks noGrp="1"/>
          </p:cNvSpPr>
          <p:nvPr>
            <p:ph idx="1"/>
          </p:nvPr>
        </p:nvSpPr>
        <p:spPr/>
        <p:txBody>
          <a:bodyPr>
            <a:normAutofit/>
          </a:bodyPr>
          <a:lstStyle/>
          <a:p>
            <a:r>
              <a:rPr lang="cs-CZ" dirty="0"/>
              <a:t>Pohled dítěte vs. Strategie přežití dítěte</a:t>
            </a:r>
          </a:p>
          <a:p>
            <a:r>
              <a:rPr lang="cs-CZ" dirty="0"/>
              <a:t>Rozdělení rodičů je traumatickou situací pro dítě a to si mnohdy dává rozpad manželství za vinu</a:t>
            </a:r>
          </a:p>
          <a:p>
            <a:r>
              <a:rPr lang="cs-CZ" dirty="0"/>
              <a:t>Běžný soudní proces dává moc do rukou znalců, kteří jednoho z rodičů eliminují</a:t>
            </a:r>
          </a:p>
          <a:p>
            <a:r>
              <a:rPr lang="cs-CZ" dirty="0"/>
              <a:t>Proto jsou přizváni do procesu rozhodování i další partneři, kteří vedou dialog</a:t>
            </a:r>
          </a:p>
          <a:p>
            <a:r>
              <a:rPr lang="cs-CZ" dirty="0"/>
              <a:t>Všichni se mají snažit, aby dítěti zůstali oba rodiče</a:t>
            </a:r>
            <a:br>
              <a:rPr lang="cs-CZ" dirty="0"/>
            </a:br>
            <a:endParaRPr lang="cs-CZ" dirty="0"/>
          </a:p>
        </p:txBody>
      </p:sp>
      <p:pic>
        <p:nvPicPr>
          <p:cNvPr id="4" name="Picture 2" descr="slapznak2">
            <a:extLst>
              <a:ext uri="{FF2B5EF4-FFF2-40B4-BE49-F238E27FC236}">
                <a16:creationId xmlns:a16="http://schemas.microsoft.com/office/drawing/2014/main" id="{B7C78ED7-6A49-4D43-A57F-91A4D2924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15768" y="61453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30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fontScale="77500" lnSpcReduction="20000"/>
          </a:bodyPr>
          <a:lstStyle/>
          <a:p>
            <a:pPr algn="just" eaLnBrk="1" hangingPunct="1">
              <a:spcBef>
                <a:spcPts val="0"/>
              </a:spcBef>
              <a:buFont typeface="Arial" panose="020B0604020202020204" pitchFamily="34" charset="0"/>
              <a:buChar char="•"/>
              <a:defRPr/>
            </a:pPr>
            <a:endParaRPr lang="cs-CZ" altLang="cs-CZ" sz="2800" b="1" dirty="0">
              <a:latin typeface="Times New Roman" pitchFamily="18" charset="0"/>
            </a:endParaRPr>
          </a:p>
          <a:p>
            <a:pPr algn="just">
              <a:spcBef>
                <a:spcPts val="0"/>
              </a:spcBef>
              <a:buFont typeface="Arial" panose="020B0604020202020204" pitchFamily="34" charset="0"/>
              <a:buChar char="•"/>
              <a:defRPr/>
            </a:pPr>
            <a:r>
              <a:rPr lang="cs-CZ" sz="2800" dirty="0"/>
              <a:t>ochranu práva dítěte na příznivý vývoj a řádnou výchovu</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ochranu oprávněných zájmů dítěte, včetně ochrany jeho jmění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působení směřující k obnovení narušených funkcí rodiny</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zabezpečení náhradního rodinného prostředí pro dítě, které nemůže být trvale nebo dočasně vychováváno ve vlastní rodině.</a:t>
            </a:r>
          </a:p>
          <a:p>
            <a:pPr marL="0" indent="0" algn="just" eaLnBrk="1" hangingPunct="1">
              <a:spcBef>
                <a:spcPts val="0"/>
              </a:spcBef>
              <a:buFontTx/>
              <a:buNone/>
              <a:defRPr/>
            </a:pPr>
            <a:endParaRPr lang="cs-CZ" altLang="cs-CZ" sz="2800" b="1" dirty="0">
              <a:cs typeface="Times New Roman" pitchFamily="18" charset="0"/>
            </a:endParaRPr>
          </a:p>
          <a:p>
            <a:pPr marL="0" indent="0" algn="just" eaLnBrk="1" hangingPunct="1">
              <a:spcBef>
                <a:spcPts val="0"/>
              </a:spcBef>
              <a:buFontTx/>
              <a:buNone/>
              <a:defRPr/>
            </a:pPr>
            <a:endParaRPr lang="cs-CZ" altLang="cs-CZ" sz="2800" b="1" dirty="0">
              <a:cs typeface="Times New Roman" pitchFamily="18" charset="0"/>
            </a:endParaRPr>
          </a:p>
          <a:p>
            <a:pPr marL="0" indent="0" algn="just">
              <a:spcBef>
                <a:spcPts val="0"/>
              </a:spcBef>
              <a:buFontTx/>
              <a:buNone/>
              <a:defRPr/>
            </a:pPr>
            <a:r>
              <a:rPr lang="cs-CZ" sz="2800" b="1" dirty="0"/>
              <a:t>Sociálně-právní ochrana náleží bez ohledu na státní občanství všem dětem, které se nacházejí na území České republiky</a:t>
            </a:r>
            <a:r>
              <a:rPr lang="cs-CZ" sz="2800" dirty="0"/>
              <a:t>. </a:t>
            </a:r>
          </a:p>
          <a:p>
            <a:pPr marL="0" indent="0" algn="just">
              <a:spcBef>
                <a:spcPts val="0"/>
              </a:spcBef>
              <a:buFontTx/>
              <a:buNone/>
              <a:defRPr/>
            </a:pPr>
            <a:endParaRPr lang="cs-CZ" sz="2800" dirty="0"/>
          </a:p>
          <a:p>
            <a:pPr marL="0" indent="0" algn="just">
              <a:spcBef>
                <a:spcPts val="0"/>
              </a:spcBef>
              <a:buFontTx/>
              <a:buNone/>
              <a:defRPr/>
            </a:pPr>
            <a:r>
              <a:rPr lang="cs-CZ" sz="2800" dirty="0"/>
              <a:t>Rozdíl spočívá pouze v rozsahu, v jakém se poskytuje.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44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0FA07-0772-48FA-A5F2-37DC3FCDB12F}"/>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CC21897A-6A4E-4808-9A7A-C29EE051B7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6"/>
            <a:ext cx="4555921" cy="5912506"/>
          </a:xfrm>
        </p:spPr>
      </p:pic>
      <p:pic>
        <p:nvPicPr>
          <p:cNvPr id="7" name="Obrázek 6">
            <a:extLst>
              <a:ext uri="{FF2B5EF4-FFF2-40B4-BE49-F238E27FC236}">
                <a16:creationId xmlns:a16="http://schemas.microsoft.com/office/drawing/2014/main" id="{CA56CD8D-6148-408A-801E-0129FEF7C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121" y="365124"/>
            <a:ext cx="5887617" cy="5912508"/>
          </a:xfrm>
          <a:prstGeom prst="rect">
            <a:avLst/>
          </a:prstGeom>
        </p:spPr>
      </p:pic>
      <p:pic>
        <p:nvPicPr>
          <p:cNvPr id="8" name="Picture 2" descr="slapznak2">
            <a:extLst>
              <a:ext uri="{FF2B5EF4-FFF2-40B4-BE49-F238E27FC236}">
                <a16:creationId xmlns:a16="http://schemas.microsoft.com/office/drawing/2014/main" id="{98131DE1-44CD-4C44-8510-A834F1463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344487" y="365124"/>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274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0FA07-0772-48FA-A5F2-37DC3FCDB12F}"/>
              </a:ext>
            </a:extLst>
          </p:cNvPr>
          <p:cNvSpPr>
            <a:spLocks noGrp="1"/>
          </p:cNvSpPr>
          <p:nvPr>
            <p:ph type="title"/>
          </p:nvPr>
        </p:nvSpPr>
        <p:spPr/>
        <p:txBody>
          <a:bodyPr/>
          <a:lstStyle/>
          <a:p>
            <a:endParaRPr lang="cs-CZ"/>
          </a:p>
        </p:txBody>
      </p:sp>
      <p:pic>
        <p:nvPicPr>
          <p:cNvPr id="8" name="Picture 2" descr="slapznak2">
            <a:extLst>
              <a:ext uri="{FF2B5EF4-FFF2-40B4-BE49-F238E27FC236}">
                <a16:creationId xmlns:a16="http://schemas.microsoft.com/office/drawing/2014/main" id="{98131DE1-44CD-4C44-8510-A834F1463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44487" y="365124"/>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ástupný obsah 3">
            <a:extLst>
              <a:ext uri="{FF2B5EF4-FFF2-40B4-BE49-F238E27FC236}">
                <a16:creationId xmlns:a16="http://schemas.microsoft.com/office/drawing/2014/main" id="{24BFCEA1-7D3B-4443-8A8A-F7B35A354C10}"/>
              </a:ext>
            </a:extLst>
          </p:cNvPr>
          <p:cNvSpPr>
            <a:spLocks noGrp="1"/>
          </p:cNvSpPr>
          <p:nvPr>
            <p:ph idx="1"/>
          </p:nvPr>
        </p:nvSpPr>
        <p:spPr/>
        <p:txBody>
          <a:bodyPr>
            <a:normAutofit/>
          </a:bodyPr>
          <a:lstStyle/>
          <a:p>
            <a:pPr algn="just"/>
            <a:r>
              <a:rPr lang="cs-CZ" b="0" i="0" dirty="0">
                <a:effectLst/>
                <a:latin typeface="Arial" panose="020B0604020202020204" pitchFamily="34" charset="0"/>
              </a:rPr>
              <a:t>Všichni účastníci řízení by se měli vyhnout chování, které by přispívalo k vyostřování konfliktu. </a:t>
            </a:r>
          </a:p>
          <a:p>
            <a:pPr algn="just"/>
            <a:r>
              <a:rPr lang="cs-CZ" b="0" i="0" dirty="0">
                <a:effectLst/>
                <a:latin typeface="Arial" panose="020B0604020202020204" pitchFamily="34" charset="0"/>
              </a:rPr>
              <a:t>Je třeba zabránit situacím, kdy jeden z rodičů odchází od soudu jako </a:t>
            </a:r>
          </a:p>
          <a:p>
            <a:pPr marL="0" indent="0" algn="just">
              <a:buNone/>
            </a:pPr>
            <a:r>
              <a:rPr lang="cs-CZ" b="0" i="0" dirty="0">
                <a:effectLst/>
                <a:latin typeface="Arial" panose="020B0604020202020204" pitchFamily="34" charset="0"/>
              </a:rPr>
              <a:t>  poražený, protože v takovém případě (spolu)prohrává vždy také dítě.</a:t>
            </a:r>
          </a:p>
          <a:p>
            <a:pPr algn="just"/>
            <a:r>
              <a:rPr lang="cs-CZ" b="0" i="0" dirty="0">
                <a:effectLst/>
                <a:latin typeface="Arial" panose="020B0604020202020204" pitchFamily="34" charset="0"/>
              </a:rPr>
              <a:t>Všichni účastníci řízení o péči o nezletilé děti a řízení o úpravu styku </a:t>
            </a:r>
          </a:p>
          <a:p>
            <a:pPr marL="0" indent="0" algn="just">
              <a:buNone/>
            </a:pPr>
            <a:r>
              <a:rPr lang="cs-CZ" b="0" i="0" dirty="0">
                <a:effectLst/>
                <a:latin typeface="Arial" panose="020B0604020202020204" pitchFamily="34" charset="0"/>
              </a:rPr>
              <a:t>  (soud, OSPOD, advokáti, poradny, kolizní opatrovník, znalec) by se           měli pokusit posílit samoregulační schopnosti rodiny a umožnit jejím     členům, aby své aktuální a také budoucí konflikty řešili samostatně.</a:t>
            </a:r>
          </a:p>
          <a:p>
            <a:endParaRPr lang="cs-CZ" dirty="0"/>
          </a:p>
        </p:txBody>
      </p:sp>
    </p:spTree>
    <p:extLst>
      <p:ext uri="{BB962C8B-B14F-4D97-AF65-F5344CB8AC3E}">
        <p14:creationId xmlns:p14="http://schemas.microsoft.com/office/powerpoint/2010/main" val="2415838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0FA07-0772-48FA-A5F2-37DC3FCDB12F}"/>
              </a:ext>
            </a:extLst>
          </p:cNvPr>
          <p:cNvSpPr>
            <a:spLocks noGrp="1"/>
          </p:cNvSpPr>
          <p:nvPr>
            <p:ph type="title"/>
          </p:nvPr>
        </p:nvSpPr>
        <p:spPr/>
        <p:txBody>
          <a:bodyPr/>
          <a:lstStyle/>
          <a:p>
            <a:pPr algn="ctr"/>
            <a:r>
              <a:rPr lang="cs-CZ" b="1" dirty="0">
                <a:solidFill>
                  <a:srgbClr val="FF0000"/>
                </a:solidFill>
                <a:latin typeface="+mn-lt"/>
              </a:rPr>
              <a:t>VIZE</a:t>
            </a:r>
          </a:p>
        </p:txBody>
      </p:sp>
      <p:pic>
        <p:nvPicPr>
          <p:cNvPr id="8" name="Picture 2" descr="slapznak2">
            <a:extLst>
              <a:ext uri="{FF2B5EF4-FFF2-40B4-BE49-F238E27FC236}">
                <a16:creationId xmlns:a16="http://schemas.microsoft.com/office/drawing/2014/main" id="{98131DE1-44CD-4C44-8510-A834F1463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44487" y="365124"/>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ástupný obsah 3">
            <a:extLst>
              <a:ext uri="{FF2B5EF4-FFF2-40B4-BE49-F238E27FC236}">
                <a16:creationId xmlns:a16="http://schemas.microsoft.com/office/drawing/2014/main" id="{24BFCEA1-7D3B-4443-8A8A-F7B35A354C10}"/>
              </a:ext>
            </a:extLst>
          </p:cNvPr>
          <p:cNvSpPr>
            <a:spLocks noGrp="1"/>
          </p:cNvSpPr>
          <p:nvPr>
            <p:ph idx="1"/>
          </p:nvPr>
        </p:nvSpPr>
        <p:spPr/>
        <p:txBody>
          <a:bodyPr>
            <a:normAutofit/>
          </a:bodyPr>
          <a:lstStyle/>
          <a:p>
            <a:pPr marL="0" indent="0" algn="l">
              <a:buNone/>
            </a:pPr>
            <a:endParaRPr lang="cs-CZ" b="0" i="0" dirty="0">
              <a:effectLst/>
              <a:latin typeface="Arial" panose="020B0604020202020204" pitchFamily="34" charset="0"/>
            </a:endParaRPr>
          </a:p>
          <a:p>
            <a:pPr algn="l"/>
            <a:r>
              <a:rPr lang="cs-CZ" b="0" i="0" dirty="0">
                <a:effectLst/>
                <a:latin typeface="Arial" panose="020B0604020202020204" pitchFamily="34" charset="0"/>
              </a:rPr>
              <a:t>Přechod od autoritativního rozhodování o dětech k procesu, </a:t>
            </a:r>
          </a:p>
          <a:p>
            <a:pPr marL="0" indent="0" algn="l">
              <a:buNone/>
            </a:pPr>
            <a:r>
              <a:rPr lang="cs-CZ" b="0" i="0" dirty="0">
                <a:effectLst/>
                <a:latin typeface="Arial" panose="020B0604020202020204" pitchFamily="34" charset="0"/>
              </a:rPr>
              <a:t>  při němž zúčastněné instituce ve vzájemné spolupráci vedou </a:t>
            </a:r>
          </a:p>
          <a:p>
            <a:pPr marL="0" indent="0" algn="l">
              <a:buNone/>
            </a:pPr>
            <a:r>
              <a:rPr lang="cs-CZ" b="0" i="0" dirty="0">
                <a:effectLst/>
                <a:latin typeface="Arial" panose="020B0604020202020204" pitchFamily="34" charset="0"/>
              </a:rPr>
              <a:t>  rodiče k převzetí odpovědnosti za budoucí život a perspektivu </a:t>
            </a:r>
          </a:p>
          <a:p>
            <a:pPr marL="0" indent="0" algn="l">
              <a:buNone/>
            </a:pPr>
            <a:r>
              <a:rPr lang="cs-CZ" b="0" i="0" dirty="0">
                <a:effectLst/>
                <a:latin typeface="Arial" panose="020B0604020202020204" pitchFamily="34" charset="0"/>
              </a:rPr>
              <a:t>  dítěte.</a:t>
            </a:r>
          </a:p>
          <a:p>
            <a:endParaRPr lang="cs-CZ" dirty="0"/>
          </a:p>
        </p:txBody>
      </p:sp>
    </p:spTree>
    <p:extLst>
      <p:ext uri="{BB962C8B-B14F-4D97-AF65-F5344CB8AC3E}">
        <p14:creationId xmlns:p14="http://schemas.microsoft.com/office/powerpoint/2010/main" val="2452096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003999-6D62-4675-868E-AE0BF603125B}"/>
              </a:ext>
            </a:extLst>
          </p:cNvPr>
          <p:cNvSpPr>
            <a:spLocks noGrp="1"/>
          </p:cNvSpPr>
          <p:nvPr>
            <p:ph type="title"/>
          </p:nvPr>
        </p:nvSpPr>
        <p:spPr>
          <a:xfrm>
            <a:off x="838200" y="365126"/>
            <a:ext cx="10515600" cy="977114"/>
          </a:xfrm>
        </p:spPr>
        <p:txBody>
          <a:bodyPr>
            <a:normAutofit/>
          </a:bodyPr>
          <a:lstStyle/>
          <a:p>
            <a:pPr algn="ctr"/>
            <a:r>
              <a:rPr lang="cs-CZ" sz="2800" b="1" dirty="0">
                <a:solidFill>
                  <a:srgbClr val="FF0000"/>
                </a:solidFill>
                <a:latin typeface="+mn-lt"/>
                <a:cs typeface="Arial" panose="020B0604020202020204" pitchFamily="34" charset="0"/>
              </a:rPr>
              <a:t>Postup OSPOD - </a:t>
            </a:r>
            <a:r>
              <a:rPr lang="cs-CZ" sz="2800" b="1" dirty="0" err="1">
                <a:solidFill>
                  <a:srgbClr val="FF0000"/>
                </a:solidFill>
                <a:latin typeface="+mn-lt"/>
                <a:cs typeface="Arial" panose="020B0604020202020204" pitchFamily="34" charset="0"/>
              </a:rPr>
              <a:t>Cochem</a:t>
            </a:r>
            <a:endParaRPr lang="cs-CZ" sz="2800" b="1" dirty="0">
              <a:solidFill>
                <a:srgbClr val="FF0000"/>
              </a:solidFill>
              <a:latin typeface="+mn-lt"/>
              <a:cs typeface="Arial" panose="020B0604020202020204" pitchFamily="34" charset="0"/>
            </a:endParaRPr>
          </a:p>
        </p:txBody>
      </p:sp>
      <p:sp>
        <p:nvSpPr>
          <p:cNvPr id="3" name="Zástupný symbol pro obsah 2">
            <a:extLst>
              <a:ext uri="{FF2B5EF4-FFF2-40B4-BE49-F238E27FC236}">
                <a16:creationId xmlns:a16="http://schemas.microsoft.com/office/drawing/2014/main" id="{75C05ADC-A03C-46A4-8727-A5E85DCC687C}"/>
              </a:ext>
            </a:extLst>
          </p:cNvPr>
          <p:cNvSpPr>
            <a:spLocks noGrp="1"/>
          </p:cNvSpPr>
          <p:nvPr>
            <p:ph idx="1"/>
          </p:nvPr>
        </p:nvSpPr>
        <p:spPr>
          <a:xfrm>
            <a:off x="838200" y="1208015"/>
            <a:ext cx="10515600" cy="4968948"/>
          </a:xfrm>
        </p:spPr>
        <p:txBody>
          <a:bodyPr>
            <a:normAutofit/>
          </a:bodyPr>
          <a:lstStyle/>
          <a:p>
            <a:pPr lvl="0"/>
            <a:r>
              <a:rPr lang="cs-CZ" dirty="0"/>
              <a:t>OSPOD bude po zahájení řízení doručeno spolu s návrhem na zahájení řízení </a:t>
            </a:r>
            <a:r>
              <a:rPr lang="cs-CZ" u="sng" dirty="0"/>
              <a:t>usnesení o jmenování OSPOD opatrovníkem</a:t>
            </a:r>
            <a:r>
              <a:rPr lang="cs-CZ" dirty="0"/>
              <a:t>, v němž bude rodičům uložena povinnost kontaktovat OSPOD.</a:t>
            </a:r>
          </a:p>
          <a:p>
            <a:pPr lvl="0"/>
            <a:r>
              <a:rPr lang="cs-CZ" dirty="0"/>
              <a:t>OSPOD po doručení usnesení stanoví </a:t>
            </a:r>
            <a:r>
              <a:rPr lang="cs-CZ" u="sng" dirty="0"/>
              <a:t>datum společné schůzky</a:t>
            </a:r>
            <a:r>
              <a:rPr lang="cs-CZ" dirty="0"/>
              <a:t> rodičů a dětí na OSPOD tak, aby se konala nejdéle 15 dnů po doručení usnesení a na tuto schůzku rodiče písemně pozve.</a:t>
            </a:r>
          </a:p>
          <a:p>
            <a:pPr lvl="0"/>
            <a:r>
              <a:rPr lang="cs-CZ" dirty="0"/>
              <a:t>Rodiče by měli ještě před konáním schůzky kontaktovat OSPOD a sdělit mu své kontaktní údaje. Při této příležitosti OSPOD upozorní rodiče na datum společné schůzky.</a:t>
            </a:r>
          </a:p>
          <a:p>
            <a:pPr lvl="0"/>
            <a:r>
              <a:rPr lang="cs-CZ" dirty="0"/>
              <a:t>Bude-li některý z rodičů (případně oba) požadovat přeložení schůzky na jiný termín, OSPOD je upozorní, že schůzku lze posunout pouze ze závažných důvodů (hospitalizace, zahraniční služební cesta) a se souhlasem druhého rodiče.</a:t>
            </a:r>
          </a:p>
          <a:p>
            <a:pPr lvl="0"/>
            <a:r>
              <a:rPr lang="cs-CZ" dirty="0"/>
              <a:t>Pokud bude OSPOD datum společné schůzky posouvat, bere ohled na termín nařízeného soudního jednání. V případě, že v návrhu není avizována dohoda, bere ohled rovněž na to, aby se v případě neshody rodičů na společné schůzce stihla před nařízeným jednáním uskutečnit edukace u poskytovatele odborné pomoci (dále jen „POP“).</a:t>
            </a:r>
          </a:p>
          <a:p>
            <a:endParaRPr lang="cs-CZ" dirty="0"/>
          </a:p>
        </p:txBody>
      </p:sp>
      <p:pic>
        <p:nvPicPr>
          <p:cNvPr id="4" name="Picture 2" descr="slapznak2">
            <a:extLst>
              <a:ext uri="{FF2B5EF4-FFF2-40B4-BE49-F238E27FC236}">
                <a16:creationId xmlns:a16="http://schemas.microsoft.com/office/drawing/2014/main" id="{F06FEDAA-2778-4351-A55D-22131AF2A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8200" y="498440"/>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38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F324E7-AE57-487A-9EA6-F1A463988B8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141CA84-F3A5-4461-9854-3BF1EB3FACB2}"/>
              </a:ext>
            </a:extLst>
          </p:cNvPr>
          <p:cNvSpPr>
            <a:spLocks noGrp="1"/>
          </p:cNvSpPr>
          <p:nvPr>
            <p:ph idx="1"/>
          </p:nvPr>
        </p:nvSpPr>
        <p:spPr>
          <a:xfrm>
            <a:off x="838200" y="365125"/>
            <a:ext cx="10515600" cy="6127750"/>
          </a:xfrm>
        </p:spPr>
        <p:txBody>
          <a:bodyPr>
            <a:normAutofit fontScale="32500" lnSpcReduction="20000"/>
          </a:bodyPr>
          <a:lstStyle/>
          <a:p>
            <a:pPr lvl="0"/>
            <a:r>
              <a:rPr lang="cs-CZ" sz="5500" dirty="0">
                <a:latin typeface="Arial" panose="020B0604020202020204" pitchFamily="34" charset="0"/>
                <a:cs typeface="Arial" panose="020B0604020202020204" pitchFamily="34" charset="0"/>
              </a:rPr>
              <a:t>Na </a:t>
            </a:r>
            <a:r>
              <a:rPr lang="cs-CZ" sz="5500" b="1" dirty="0">
                <a:latin typeface="Arial" panose="020B0604020202020204" pitchFamily="34" charset="0"/>
                <a:cs typeface="Arial" panose="020B0604020202020204" pitchFamily="34" charset="0"/>
              </a:rPr>
              <a:t>společné schůzce rodičů:</a:t>
            </a:r>
          </a:p>
          <a:p>
            <a:pPr lvl="0"/>
            <a:r>
              <a:rPr lang="cs-CZ" sz="5500" dirty="0">
                <a:latin typeface="Arial" panose="020B0604020202020204" pitchFamily="34" charset="0"/>
                <a:cs typeface="Arial" panose="020B0604020202020204" pitchFamily="34" charset="0"/>
              </a:rPr>
              <a:t>v případě, že rodiče již v návrhu </a:t>
            </a:r>
            <a:r>
              <a:rPr lang="cs-CZ" sz="5500" u="sng" dirty="0">
                <a:latin typeface="Arial" panose="020B0604020202020204" pitchFamily="34" charset="0"/>
                <a:cs typeface="Arial" panose="020B0604020202020204" pitchFamily="34" charset="0"/>
              </a:rPr>
              <a:t>avizovali dohodu</a:t>
            </a:r>
            <a:r>
              <a:rPr lang="cs-CZ" sz="5500" dirty="0">
                <a:latin typeface="Arial" panose="020B0604020202020204" pitchFamily="34" charset="0"/>
                <a:cs typeface="Arial" panose="020B0604020202020204" pitchFamily="34" charset="0"/>
              </a:rPr>
              <a:t>, OSPOD zmapuje situaci v rodině, zjistí názor dítěte a s rodiči mj. probere obsah dohody a v případě, že má za to, že dohoda není v zájmu dítěte (např. příliš nízké výživné) na tuto skutečnost rodiče upozorní a pokusí se společně s nimi obsah dohody korigovat. Pokud ke korekci dohody nedojde, OSPOD upozorní rodiče, že dohodu v této podobě soud nemusí schválit,</a:t>
            </a:r>
          </a:p>
          <a:p>
            <a:pPr lvl="0"/>
            <a:r>
              <a:rPr lang="cs-CZ" sz="5500" dirty="0">
                <a:latin typeface="Arial" panose="020B0604020202020204" pitchFamily="34" charset="0"/>
                <a:cs typeface="Arial" panose="020B0604020202020204" pitchFamily="34" charset="0"/>
              </a:rPr>
              <a:t>v případě, že rodiče v návrhu </a:t>
            </a:r>
            <a:r>
              <a:rPr lang="cs-CZ" sz="5500" u="sng" dirty="0">
                <a:latin typeface="Arial" panose="020B0604020202020204" pitchFamily="34" charset="0"/>
                <a:cs typeface="Arial" panose="020B0604020202020204" pitchFamily="34" charset="0"/>
              </a:rPr>
              <a:t>dohodu neavizovali</a:t>
            </a:r>
            <a:r>
              <a:rPr lang="cs-CZ" sz="5500" dirty="0">
                <a:latin typeface="Arial" panose="020B0604020202020204" pitchFamily="34" charset="0"/>
                <a:cs typeface="Arial" panose="020B0604020202020204" pitchFamily="34" charset="0"/>
              </a:rPr>
              <a:t>, OSPOD zmapuje situaci v rodině, zjistí názor dítěte a pokusí se rodiče přivést ke shodě ohledně výchovy, výživy a event. také úpravy styku s dítětem. Při této příležitosti OSPOD mj. rodiče poučí o průběhu soudního řízení za použití letáku, který na konci schůzky rodičům předá. Bude-li shody dosaženo, OSPOD tuto shodu rodičů písemně zaznamená s podpisy rodičů a přiloží ji ke své výchovné zprávě. Nebude-li shody rodičů dosaženo, OSPOD přímo na schůzce s rodiči dohodne </a:t>
            </a:r>
            <a:r>
              <a:rPr lang="cs-CZ" sz="5500" u="sng" dirty="0">
                <a:latin typeface="Arial" panose="020B0604020202020204" pitchFamily="34" charset="0"/>
                <a:cs typeface="Arial" panose="020B0604020202020204" pitchFamily="34" charset="0"/>
              </a:rPr>
              <a:t>termín odborné pomoci</a:t>
            </a:r>
            <a:r>
              <a:rPr lang="cs-CZ" sz="5500" dirty="0">
                <a:latin typeface="Arial" panose="020B0604020202020204" pitchFamily="34" charset="0"/>
                <a:cs typeface="Arial" panose="020B0604020202020204" pitchFamily="34" charset="0"/>
              </a:rPr>
              <a:t> rodičů u POP (odborná pomoc = edukace, mediace, párová terapie, rodinná terapie…), a to tak, že OSPOD vybere ze seznamu POP vhodné zařízení a telefonicky ho zkontaktuje. Pokud se mu telefonický kontakt s POP nezdaří, vybere jiného POP a pokusí se telefonicky termín odborné pomoci domluvit u něj. Při výběru termínu odborné pomoci OSPOD bere ohled na termín nařízeného soudního jednání – je nutno rovněž ponechat POP čas na vypracování zprávy o odborné pomoci a její zaslání OSPOD. Dohodnutý termín odborné pomoci OSPOD zaznamená do letáku, který předá oběma rodičům, v letáku rovněž uvede adresu a telefonní kontakt vybraného POP. </a:t>
            </a:r>
            <a:endParaRPr lang="cs-CZ" dirty="0"/>
          </a:p>
        </p:txBody>
      </p:sp>
      <p:pic>
        <p:nvPicPr>
          <p:cNvPr id="4" name="Picture 2" descr="slapznak2">
            <a:extLst>
              <a:ext uri="{FF2B5EF4-FFF2-40B4-BE49-F238E27FC236}">
                <a16:creationId xmlns:a16="http://schemas.microsoft.com/office/drawing/2014/main" id="{F82D1A22-7541-4B56-9FEC-B164FC83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44487" y="36512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71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F324E7-AE57-487A-9EA6-F1A463988B8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141CA84-F3A5-4461-9854-3BF1EB3FACB2}"/>
              </a:ext>
            </a:extLst>
          </p:cNvPr>
          <p:cNvSpPr>
            <a:spLocks noGrp="1"/>
          </p:cNvSpPr>
          <p:nvPr>
            <p:ph idx="1"/>
          </p:nvPr>
        </p:nvSpPr>
        <p:spPr>
          <a:xfrm>
            <a:off x="838200" y="365125"/>
            <a:ext cx="10515600" cy="6127750"/>
          </a:xfrm>
        </p:spPr>
        <p:txBody>
          <a:bodyPr>
            <a:normAutofit/>
          </a:bodyPr>
          <a:lstStyle/>
          <a:p>
            <a:pPr marL="0" indent="0">
              <a:buNone/>
            </a:pPr>
            <a:r>
              <a:rPr lang="cs-CZ" dirty="0">
                <a:latin typeface="Arial" panose="020B0604020202020204" pitchFamily="34" charset="0"/>
                <a:cs typeface="Arial" panose="020B0604020202020204" pitchFamily="34" charset="0"/>
              </a:rPr>
              <a:t>Na </a:t>
            </a:r>
            <a:r>
              <a:rPr lang="cs-CZ" b="1" dirty="0">
                <a:latin typeface="Arial" panose="020B0604020202020204" pitchFamily="34" charset="0"/>
                <a:cs typeface="Arial" panose="020B0604020202020204" pitchFamily="34" charset="0"/>
              </a:rPr>
              <a:t>společné schůzce rodičů:</a:t>
            </a:r>
          </a:p>
          <a:p>
            <a:pPr marL="0" indent="0">
              <a:buNone/>
            </a:pPr>
            <a:endParaRPr lang="cs-CZ" dirty="0">
              <a:latin typeface="Arial" panose="020B0604020202020204" pitchFamily="34" charset="0"/>
              <a:cs typeface="Arial" panose="020B0604020202020204" pitchFamily="34" charset="0"/>
            </a:endParaRP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a:latin typeface="Arial" panose="020B0604020202020204" pitchFamily="34" charset="0"/>
                <a:cs typeface="Arial" panose="020B0604020202020204" pitchFamily="34" charset="0"/>
              </a:rPr>
              <a:t>Poté zašle OSPOD vybranému POP </a:t>
            </a:r>
            <a:r>
              <a:rPr lang="cs-CZ" u="sng" dirty="0">
                <a:latin typeface="Arial" panose="020B0604020202020204" pitchFamily="34" charset="0"/>
                <a:cs typeface="Arial" panose="020B0604020202020204" pitchFamily="34" charset="0"/>
              </a:rPr>
              <a:t>písemné potvrzení</a:t>
            </a:r>
            <a:r>
              <a:rPr lang="cs-CZ" dirty="0">
                <a:latin typeface="Arial" panose="020B0604020202020204" pitchFamily="34" charset="0"/>
                <a:cs typeface="Arial" panose="020B0604020202020204" pitchFamily="34" charset="0"/>
              </a:rPr>
              <a:t> s obsahem: </a:t>
            </a:r>
            <a:r>
              <a:rPr lang="cs-CZ" i="1" dirty="0">
                <a:latin typeface="Arial" panose="020B0604020202020204" pitchFamily="34" charset="0"/>
                <a:cs typeface="Arial" panose="020B0604020202020204" pitchFamily="34" charset="0"/>
              </a:rPr>
              <a:t>Dostaví se k Vám na edukaci/terapii/mediaci rodiče …………. nezletilého dítěte………….., spis je u nás veden pod </a:t>
            </a:r>
            <a:r>
              <a:rPr lang="cs-CZ" i="1" dirty="0" err="1">
                <a:latin typeface="Arial" panose="020B0604020202020204" pitchFamily="34" charset="0"/>
                <a:cs typeface="Arial" panose="020B0604020202020204" pitchFamily="34" charset="0"/>
              </a:rPr>
              <a:t>sp</a:t>
            </a:r>
            <a:r>
              <a:rPr lang="cs-CZ" i="1" dirty="0">
                <a:latin typeface="Arial" panose="020B0604020202020204" pitchFamily="34" charset="0"/>
                <a:cs typeface="Arial" panose="020B0604020202020204" pitchFamily="34" charset="0"/>
              </a:rPr>
              <a:t>. zn. …….., termín odborné pomoci byl telefonicky dohodnut na ….(datum, hodina, místo)… je nutno vyřešit/zaměřit se na…. (v čem vidí OSPOD problém). Zprávu </a:t>
            </a:r>
            <a:br>
              <a:rPr lang="cs-CZ" i="1" dirty="0">
                <a:latin typeface="Arial" panose="020B0604020202020204" pitchFamily="34" charset="0"/>
                <a:cs typeface="Arial" panose="020B0604020202020204" pitchFamily="34" charset="0"/>
              </a:rPr>
            </a:br>
            <a:r>
              <a:rPr lang="cs-CZ" i="1" dirty="0">
                <a:latin typeface="Arial" panose="020B0604020202020204" pitchFamily="34" charset="0"/>
                <a:cs typeface="Arial" panose="020B0604020202020204" pitchFamily="34" charset="0"/>
              </a:rPr>
              <a:t>o odborné pomoci nám prosím zašlete nejpozději do….. (datum - nejméně 7 dnů před nařízeným jednáním) + případná další sdělení (např. zda už rodiče byli někde v MRP, chodí na terapii apod., upozornění na podezření na patologie, domácí násilí…).</a:t>
            </a:r>
            <a:r>
              <a:rPr lang="cs-CZ" dirty="0">
                <a:latin typeface="Arial" panose="020B0604020202020204" pitchFamily="34" charset="0"/>
                <a:cs typeface="Arial" panose="020B0604020202020204" pitchFamily="34" charset="0"/>
              </a:rPr>
              <a:t> V odpovědi by pak měl OSPOD dostat zprávu od POP pro soud.</a:t>
            </a: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a:latin typeface="Arial" panose="020B0604020202020204" pitchFamily="34" charset="0"/>
                <a:cs typeface="Arial" panose="020B0604020202020204" pitchFamily="34" charset="0"/>
              </a:rPr>
              <a:t>OSPOD vypracuje </a:t>
            </a:r>
            <a:r>
              <a:rPr lang="cs-CZ" u="sng" dirty="0">
                <a:latin typeface="Arial" panose="020B0604020202020204" pitchFamily="34" charset="0"/>
                <a:cs typeface="Arial" panose="020B0604020202020204" pitchFamily="34" charset="0"/>
              </a:rPr>
              <a:t>výchovnou zprávu</a:t>
            </a:r>
            <a:r>
              <a:rPr lang="cs-CZ" dirty="0">
                <a:latin typeface="Arial" panose="020B0604020202020204" pitchFamily="34" charset="0"/>
                <a:cs typeface="Arial" panose="020B0604020202020204" pitchFamily="34" charset="0"/>
              </a:rPr>
              <a:t> a poté, co obdrží od POP </a:t>
            </a:r>
            <a:r>
              <a:rPr lang="cs-CZ" u="sng" dirty="0">
                <a:latin typeface="Arial" panose="020B0604020202020204" pitchFamily="34" charset="0"/>
                <a:cs typeface="Arial" panose="020B0604020202020204" pitchFamily="34" charset="0"/>
              </a:rPr>
              <a:t>zprávu o odborné pomoci</a:t>
            </a:r>
            <a:r>
              <a:rPr lang="cs-CZ" dirty="0">
                <a:latin typeface="Arial" panose="020B0604020202020204" pitchFamily="34" charset="0"/>
                <a:cs typeface="Arial" panose="020B0604020202020204" pitchFamily="34" charset="0"/>
              </a:rPr>
              <a:t>, přiloží tuto zprávu ke své výchovné zprávě a zašle ji soudu tak, aby ji soud obdržel ideálně nejpozději 3 dny před nařízeným jednáním. OSPOD v případě potřeby provede u POP urgenci zaslání zprávy o odborné pomoci.</a:t>
            </a:r>
          </a:p>
          <a:p>
            <a:pPr marL="0" indent="0">
              <a:buNone/>
            </a:pPr>
            <a:endParaRPr lang="cs-CZ" dirty="0"/>
          </a:p>
        </p:txBody>
      </p:sp>
      <p:pic>
        <p:nvPicPr>
          <p:cNvPr id="4" name="Picture 2" descr="slapznak2">
            <a:extLst>
              <a:ext uri="{FF2B5EF4-FFF2-40B4-BE49-F238E27FC236}">
                <a16:creationId xmlns:a16="http://schemas.microsoft.com/office/drawing/2014/main" id="{F82D1A22-7541-4B56-9FEC-B164FC83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44487" y="36512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93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145BE9-0F67-40EA-B7A7-DD52E9C1BFDC}"/>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0D0D1B62-DB05-4919-802F-8DAFB5CD58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7681" y="528506"/>
            <a:ext cx="9974510" cy="5648457"/>
          </a:xfrm>
        </p:spPr>
      </p:pic>
      <p:pic>
        <p:nvPicPr>
          <p:cNvPr id="6" name="Picture 2" descr="slapznak2">
            <a:extLst>
              <a:ext uri="{FF2B5EF4-FFF2-40B4-BE49-F238E27FC236}">
                <a16:creationId xmlns:a16="http://schemas.microsoft.com/office/drawing/2014/main" id="{136FA414-3222-4F27-96A2-D65E85D7A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504227" y="528506"/>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502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145BE9-0F67-40EA-B7A7-DD52E9C1BFDC}"/>
              </a:ext>
            </a:extLst>
          </p:cNvPr>
          <p:cNvSpPr>
            <a:spLocks noGrp="1"/>
          </p:cNvSpPr>
          <p:nvPr>
            <p:ph type="title"/>
          </p:nvPr>
        </p:nvSpPr>
        <p:spPr/>
        <p:txBody>
          <a:bodyPr/>
          <a:lstStyle/>
          <a:p>
            <a:pPr algn="ctr"/>
            <a:r>
              <a:rPr lang="cs-CZ" b="1" dirty="0">
                <a:solidFill>
                  <a:srgbClr val="FF0000"/>
                </a:solidFill>
                <a:latin typeface="Calibri "/>
              </a:rPr>
              <a:t>SLABÉ STRÁNKY</a:t>
            </a:r>
          </a:p>
        </p:txBody>
      </p:sp>
      <p:pic>
        <p:nvPicPr>
          <p:cNvPr id="6" name="Picture 2" descr="slapznak2">
            <a:extLst>
              <a:ext uri="{FF2B5EF4-FFF2-40B4-BE49-F238E27FC236}">
                <a16:creationId xmlns:a16="http://schemas.microsoft.com/office/drawing/2014/main" id="{136FA414-3222-4F27-96A2-D65E85D7A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04227" y="528506"/>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ástupný obsah 3">
            <a:extLst>
              <a:ext uri="{FF2B5EF4-FFF2-40B4-BE49-F238E27FC236}">
                <a16:creationId xmlns:a16="http://schemas.microsoft.com/office/drawing/2014/main" id="{723938EB-EE7F-4415-BD21-91C82056D705}"/>
              </a:ext>
            </a:extLst>
          </p:cNvPr>
          <p:cNvSpPr>
            <a:spLocks noGrp="1"/>
          </p:cNvSpPr>
          <p:nvPr>
            <p:ph idx="1"/>
          </p:nvPr>
        </p:nvSpPr>
        <p:spPr/>
        <p:txBody>
          <a:bodyPr/>
          <a:lstStyle/>
          <a:p>
            <a:r>
              <a:rPr lang="cs-CZ" dirty="0"/>
              <a:t>Na OSPOD se vrací rodiče, kteří dohodu uzavřeli mimosoudně , a tato není oběma rodiči dodržována</a:t>
            </a:r>
          </a:p>
          <a:p>
            <a:r>
              <a:rPr lang="cs-CZ" dirty="0"/>
              <a:t>Na OSPOD i k soudu se vrací rodiče, kteří dohodu uzavřeli velmi brzy, v době nejostřejšího konfliktu</a:t>
            </a:r>
          </a:p>
          <a:p>
            <a:r>
              <a:rPr lang="cs-CZ" dirty="0"/>
              <a:t>Pro OSPOD je toto řešení vysoce náročné, neboť se vede edukace s oběma rodiči najednou a pracovník se snaží dojednat dohodu</a:t>
            </a:r>
          </a:p>
          <a:p>
            <a:r>
              <a:rPr lang="cs-CZ" dirty="0"/>
              <a:t>Rozdílný přístup jednotlivých soudců</a:t>
            </a:r>
          </a:p>
        </p:txBody>
      </p:sp>
    </p:spTree>
    <p:extLst>
      <p:ext uri="{BB962C8B-B14F-4D97-AF65-F5344CB8AC3E}">
        <p14:creationId xmlns:p14="http://schemas.microsoft.com/office/powerpoint/2010/main" val="2971927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67A658AB-1F8B-4953-B4AE-637A61B3B216}"/>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4339" name="Zástupný symbol pro obsah 2">
            <a:extLst>
              <a:ext uri="{FF2B5EF4-FFF2-40B4-BE49-F238E27FC236}">
                <a16:creationId xmlns:a16="http://schemas.microsoft.com/office/drawing/2014/main" id="{919B42D6-9FEC-4633-9E56-C7D62C300086}"/>
              </a:ext>
            </a:extLst>
          </p:cNvPr>
          <p:cNvSpPr>
            <a:spLocks noGrp="1"/>
          </p:cNvSpPr>
          <p:nvPr>
            <p:ph idx="1"/>
          </p:nvPr>
        </p:nvSpPr>
        <p:spPr>
          <a:xfrm>
            <a:off x="1981200" y="981075"/>
            <a:ext cx="8229600" cy="5145088"/>
          </a:xfrm>
        </p:spPr>
        <p:txBody>
          <a:bodyPr>
            <a:normAutofit/>
          </a:bodyPr>
          <a:lstStyle/>
          <a:p>
            <a:pPr marL="0" indent="0" algn="ctr">
              <a:buNone/>
              <a:defRPr/>
            </a:pPr>
            <a:endParaRPr lang="cs-CZ" altLang="cs-CZ" sz="1200" b="1" dirty="0">
              <a:solidFill>
                <a:srgbClr val="FF0000"/>
              </a:solidFill>
            </a:endParaRPr>
          </a:p>
          <a:p>
            <a:pPr marL="0" indent="0" algn="ctr">
              <a:buNone/>
              <a:defRPr/>
            </a:pPr>
            <a:r>
              <a:rPr lang="cs-CZ" altLang="cs-CZ" b="1" dirty="0">
                <a:solidFill>
                  <a:srgbClr val="FF0000"/>
                </a:solidFill>
              </a:rPr>
              <a:t>Kdo je kurátor pro mládež</a:t>
            </a:r>
            <a:r>
              <a:rPr lang="cs-CZ" altLang="cs-CZ" dirty="0">
                <a:solidFill>
                  <a:srgbClr val="FF0000"/>
                </a:solidFill>
              </a:rPr>
              <a:t>?</a:t>
            </a:r>
          </a:p>
          <a:p>
            <a:pPr marL="0" indent="0">
              <a:buNone/>
              <a:defRPr/>
            </a:pPr>
            <a:endParaRPr lang="cs-CZ" altLang="cs-CZ" sz="1200" dirty="0"/>
          </a:p>
          <a:p>
            <a:pPr>
              <a:lnSpc>
                <a:spcPct val="150000"/>
              </a:lnSpc>
              <a:buFontTx/>
              <a:buChar char="-"/>
              <a:defRPr/>
            </a:pPr>
            <a:r>
              <a:rPr lang="cs-CZ" altLang="cs-CZ" sz="2400" dirty="0"/>
              <a:t>Odborný pracovník orgánu sociálně-právní ochrany dětí (OSPOD)</a:t>
            </a:r>
          </a:p>
          <a:p>
            <a:pPr>
              <a:lnSpc>
                <a:spcPct val="150000"/>
              </a:lnSpc>
              <a:buFontTx/>
              <a:buChar char="-"/>
              <a:defRPr/>
            </a:pPr>
            <a:r>
              <a:rPr lang="cs-CZ" altLang="cs-CZ" sz="2400" dirty="0"/>
              <a:t>Specializuje se na děti s nežádoucími projevy chování</a:t>
            </a:r>
          </a:p>
          <a:p>
            <a:pPr>
              <a:lnSpc>
                <a:spcPct val="150000"/>
              </a:lnSpc>
              <a:buFontTx/>
              <a:buChar char="-"/>
              <a:defRPr/>
            </a:pPr>
            <a:r>
              <a:rPr lang="cs-CZ" altLang="cs-CZ" sz="2400" dirty="0">
                <a:solidFill>
                  <a:srgbClr val="1408B4"/>
                </a:solidFill>
              </a:rPr>
              <a:t>Koordinuje aktivity, směřující k odstranění či zmírnění těchto projevů</a:t>
            </a:r>
          </a:p>
        </p:txBody>
      </p:sp>
      <p:pic>
        <p:nvPicPr>
          <p:cNvPr id="14340" name="Picture 2" descr="slapznak2">
            <a:extLst>
              <a:ext uri="{FF2B5EF4-FFF2-40B4-BE49-F238E27FC236}">
                <a16:creationId xmlns:a16="http://schemas.microsoft.com/office/drawing/2014/main" id="{8C2F9F40-A4CE-4811-808E-8E2D18CEC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BD3CE1EC-2B56-4CD5-AC3B-BE1BF323F3AE}"/>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5363" name="Zástupný symbol pro obsah 2">
            <a:extLst>
              <a:ext uri="{FF2B5EF4-FFF2-40B4-BE49-F238E27FC236}">
                <a16:creationId xmlns:a16="http://schemas.microsoft.com/office/drawing/2014/main" id="{2F80823E-33A5-4C48-8D88-CBC7B881DE7B}"/>
              </a:ext>
            </a:extLst>
          </p:cNvPr>
          <p:cNvSpPr>
            <a:spLocks noGrp="1"/>
          </p:cNvSpPr>
          <p:nvPr>
            <p:ph idx="1"/>
          </p:nvPr>
        </p:nvSpPr>
        <p:spPr>
          <a:xfrm>
            <a:off x="1981200" y="981075"/>
            <a:ext cx="8229600" cy="5145088"/>
          </a:xfrm>
        </p:spPr>
        <p:txBody>
          <a:bodyPr>
            <a:normAutofit/>
          </a:bodyPr>
          <a:lstStyle/>
          <a:p>
            <a:pPr marL="0" indent="0" algn="ctr">
              <a:buNone/>
              <a:defRPr/>
            </a:pPr>
            <a:endParaRPr lang="cs-CZ" altLang="cs-CZ" sz="1400" dirty="0"/>
          </a:p>
          <a:p>
            <a:pPr marL="0" indent="0" algn="ctr">
              <a:buNone/>
              <a:defRPr/>
            </a:pPr>
            <a:r>
              <a:rPr lang="cs-CZ" altLang="cs-CZ" b="1" dirty="0">
                <a:solidFill>
                  <a:srgbClr val="FF0000"/>
                </a:solidFill>
              </a:rPr>
              <a:t>Kdo se na nás může obrátit?</a:t>
            </a:r>
          </a:p>
          <a:p>
            <a:pPr marL="0" indent="0" algn="ctr">
              <a:buNone/>
              <a:defRPr/>
            </a:pPr>
            <a:endParaRPr lang="cs-CZ" altLang="cs-CZ" sz="1200" dirty="0"/>
          </a:p>
          <a:p>
            <a:pPr>
              <a:lnSpc>
                <a:spcPct val="150000"/>
              </a:lnSpc>
              <a:buFontTx/>
              <a:buChar char="-"/>
              <a:defRPr/>
            </a:pPr>
            <a:r>
              <a:rPr lang="cs-CZ" altLang="cs-CZ" sz="2400" dirty="0"/>
              <a:t>Dítě (i bez vědomí rodičů)</a:t>
            </a:r>
          </a:p>
          <a:p>
            <a:pPr>
              <a:lnSpc>
                <a:spcPct val="150000"/>
              </a:lnSpc>
              <a:buFontTx/>
              <a:buChar char="-"/>
              <a:defRPr/>
            </a:pPr>
            <a:r>
              <a:rPr lang="cs-CZ" altLang="cs-CZ" sz="2400" dirty="0">
                <a:solidFill>
                  <a:srgbClr val="1408B4"/>
                </a:solidFill>
              </a:rPr>
              <a:t>Rodiče</a:t>
            </a:r>
          </a:p>
          <a:p>
            <a:pPr>
              <a:lnSpc>
                <a:spcPct val="150000"/>
              </a:lnSpc>
              <a:buFontTx/>
              <a:buChar char="-"/>
              <a:defRPr/>
            </a:pPr>
            <a:r>
              <a:rPr lang="cs-CZ" altLang="cs-CZ" sz="2400" dirty="0"/>
              <a:t>Školská zařízení</a:t>
            </a:r>
          </a:p>
          <a:p>
            <a:pPr>
              <a:lnSpc>
                <a:spcPct val="150000"/>
              </a:lnSpc>
              <a:buFontTx/>
              <a:buChar char="-"/>
              <a:defRPr/>
            </a:pPr>
            <a:r>
              <a:rPr lang="cs-CZ" altLang="cs-CZ" sz="2400" dirty="0">
                <a:solidFill>
                  <a:srgbClr val="1408B4"/>
                </a:solidFill>
              </a:rPr>
              <a:t>Policie</a:t>
            </a:r>
          </a:p>
          <a:p>
            <a:pPr>
              <a:lnSpc>
                <a:spcPct val="150000"/>
              </a:lnSpc>
              <a:buFontTx/>
              <a:buChar char="-"/>
              <a:defRPr/>
            </a:pPr>
            <a:r>
              <a:rPr lang="cs-CZ" altLang="cs-CZ" sz="2400" dirty="0"/>
              <a:t>Obecní a městské úřady</a:t>
            </a:r>
          </a:p>
          <a:p>
            <a:pPr>
              <a:lnSpc>
                <a:spcPct val="150000"/>
              </a:lnSpc>
              <a:buFontTx/>
              <a:buChar char="-"/>
              <a:defRPr/>
            </a:pPr>
            <a:r>
              <a:rPr lang="cs-CZ" altLang="cs-CZ" sz="2400" dirty="0">
                <a:solidFill>
                  <a:srgbClr val="1408B4"/>
                </a:solidFill>
              </a:rPr>
              <a:t>ostatní</a:t>
            </a:r>
          </a:p>
          <a:p>
            <a:pPr>
              <a:buFontTx/>
              <a:buChar char="-"/>
              <a:defRPr/>
            </a:pPr>
            <a:endParaRPr lang="cs-CZ" altLang="cs-CZ" sz="2000" dirty="0"/>
          </a:p>
          <a:p>
            <a:pPr marL="0" indent="0" algn="ctr">
              <a:buNone/>
              <a:defRPr/>
            </a:pPr>
            <a:endParaRPr lang="cs-CZ" altLang="cs-CZ" sz="2000" dirty="0"/>
          </a:p>
          <a:p>
            <a:pPr marL="0" indent="0" algn="ctr">
              <a:buNone/>
              <a:defRPr/>
            </a:pPr>
            <a:endParaRPr lang="cs-CZ" altLang="cs-CZ" sz="2000" dirty="0"/>
          </a:p>
        </p:txBody>
      </p:sp>
      <p:pic>
        <p:nvPicPr>
          <p:cNvPr id="15364" name="Picture 2" descr="slapznak2">
            <a:extLst>
              <a:ext uri="{FF2B5EF4-FFF2-40B4-BE49-F238E27FC236}">
                <a16:creationId xmlns:a16="http://schemas.microsoft.com/office/drawing/2014/main" id="{EEEEAFCA-4126-4686-8B57-019224698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a:bodyPr>
          <a:lstStyle/>
          <a:p>
            <a:r>
              <a:rPr lang="cs-CZ" dirty="0"/>
              <a:t>Funkce podpůrná a poradenská – rodiče jsou partnery OSPOD</a:t>
            </a:r>
          </a:p>
          <a:p>
            <a:r>
              <a:rPr lang="cs-CZ" dirty="0"/>
              <a:t>Funkce ochranná – nejčastěji v pozici kolizního opatrovníka</a:t>
            </a:r>
          </a:p>
          <a:p>
            <a:r>
              <a:rPr lang="cs-CZ" dirty="0"/>
              <a:t>Funkce preventivní – vyhledávání ohrožených dětí</a:t>
            </a:r>
          </a:p>
          <a:p>
            <a:r>
              <a:rPr lang="cs-CZ" dirty="0"/>
              <a:t>Funkce kontrolní – OSPOD může ukládat sankce, nebo jde o orgán správní, popř.   kontroluje dle rozhodnutí soudu</a:t>
            </a:r>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36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69A7FEA-74B8-4760-A805-A1471408DE76}"/>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86A669D7-2ECB-4BCA-A9D7-57567F7C4AF2}"/>
              </a:ext>
            </a:extLst>
          </p:cNvPr>
          <p:cNvSpPr>
            <a:spLocks noGrp="1"/>
          </p:cNvSpPr>
          <p:nvPr>
            <p:ph idx="1"/>
          </p:nvPr>
        </p:nvSpPr>
        <p:spPr>
          <a:xfrm>
            <a:off x="1981200" y="981075"/>
            <a:ext cx="8229600" cy="5145088"/>
          </a:xfrm>
        </p:spPr>
        <p:txBody>
          <a:bodyPr>
            <a:normAutofit/>
          </a:bodyPr>
          <a:lstStyle/>
          <a:p>
            <a:pPr marL="0" indent="0" algn="ctr">
              <a:buNone/>
              <a:defRPr/>
            </a:pPr>
            <a:endParaRPr lang="cs-CZ" altLang="cs-CZ" sz="1400" b="1" dirty="0">
              <a:solidFill>
                <a:srgbClr val="FF0000"/>
              </a:solidFill>
            </a:endParaRPr>
          </a:p>
          <a:p>
            <a:pPr marL="0" indent="0" algn="ctr">
              <a:buNone/>
              <a:defRPr/>
            </a:pPr>
            <a:r>
              <a:rPr lang="cs-CZ" altLang="cs-CZ" b="1" dirty="0">
                <a:solidFill>
                  <a:srgbClr val="FF0000"/>
                </a:solidFill>
              </a:rPr>
              <a:t>V jakých situacích se na nás lze obrátit?</a:t>
            </a:r>
          </a:p>
          <a:p>
            <a:pPr marL="0" indent="0" algn="ctr">
              <a:buNone/>
              <a:defRPr/>
            </a:pPr>
            <a:endParaRPr lang="cs-CZ" altLang="cs-CZ" sz="2400" b="1" dirty="0">
              <a:solidFill>
                <a:srgbClr val="FF0000"/>
              </a:solidFill>
            </a:endParaRPr>
          </a:p>
          <a:p>
            <a:pPr marL="0" indent="0">
              <a:buNone/>
              <a:defRPr/>
            </a:pPr>
            <a:r>
              <a:rPr lang="cs-CZ" altLang="cs-CZ" sz="2400" b="1" dirty="0"/>
              <a:t>Děti vykazující rizikové chování – výchovné potíže</a:t>
            </a:r>
          </a:p>
          <a:p>
            <a:pPr>
              <a:lnSpc>
                <a:spcPct val="150000"/>
              </a:lnSpc>
              <a:buFontTx/>
              <a:buChar char="-"/>
              <a:defRPr/>
            </a:pPr>
            <a:r>
              <a:rPr lang="cs-CZ" altLang="cs-CZ" sz="2400" dirty="0"/>
              <a:t>Záškoláctví (zjevné i skryté)</a:t>
            </a:r>
          </a:p>
          <a:p>
            <a:pPr>
              <a:lnSpc>
                <a:spcPct val="150000"/>
              </a:lnSpc>
              <a:buFontTx/>
              <a:buChar char="-"/>
              <a:defRPr/>
            </a:pPr>
            <a:r>
              <a:rPr lang="cs-CZ" altLang="cs-CZ" sz="2400" dirty="0">
                <a:solidFill>
                  <a:srgbClr val="1408B4"/>
                </a:solidFill>
              </a:rPr>
              <a:t>Šikana</a:t>
            </a:r>
          </a:p>
          <a:p>
            <a:pPr>
              <a:lnSpc>
                <a:spcPct val="150000"/>
              </a:lnSpc>
              <a:buFontTx/>
              <a:buChar char="-"/>
              <a:defRPr/>
            </a:pPr>
            <a:r>
              <a:rPr lang="cs-CZ" altLang="cs-CZ" sz="2400" dirty="0"/>
              <a:t>Užívání návykových látek</a:t>
            </a:r>
          </a:p>
          <a:p>
            <a:pPr>
              <a:lnSpc>
                <a:spcPct val="150000"/>
              </a:lnSpc>
              <a:buFontTx/>
              <a:buChar char="-"/>
              <a:defRPr/>
            </a:pPr>
            <a:r>
              <a:rPr lang="cs-CZ" altLang="cs-CZ" sz="2400" dirty="0">
                <a:solidFill>
                  <a:srgbClr val="1408B4"/>
                </a:solidFill>
              </a:rPr>
              <a:t>Trestná či přestupková činnost</a:t>
            </a:r>
          </a:p>
          <a:p>
            <a:pPr>
              <a:lnSpc>
                <a:spcPct val="150000"/>
              </a:lnSpc>
              <a:buFontTx/>
              <a:buChar char="-"/>
              <a:defRPr/>
            </a:pPr>
            <a:r>
              <a:rPr lang="cs-CZ" altLang="cs-CZ" sz="2400" dirty="0"/>
              <a:t>Nežádoucí projevy chování</a:t>
            </a:r>
          </a:p>
          <a:p>
            <a:pPr>
              <a:lnSpc>
                <a:spcPct val="150000"/>
              </a:lnSpc>
              <a:buFontTx/>
              <a:buChar char="-"/>
              <a:defRPr/>
            </a:pPr>
            <a:endParaRPr lang="cs-CZ" altLang="cs-CZ" sz="2400" dirty="0"/>
          </a:p>
          <a:p>
            <a:pPr>
              <a:lnSpc>
                <a:spcPct val="150000"/>
              </a:lnSpc>
              <a:buFontTx/>
              <a:buChar char="-"/>
              <a:defRPr/>
            </a:pPr>
            <a:endParaRPr lang="cs-CZ" altLang="cs-CZ" sz="2400" dirty="0"/>
          </a:p>
        </p:txBody>
      </p:sp>
      <p:pic>
        <p:nvPicPr>
          <p:cNvPr id="16388" name="Picture 2" descr="slapznak2">
            <a:extLst>
              <a:ext uri="{FF2B5EF4-FFF2-40B4-BE49-F238E27FC236}">
                <a16:creationId xmlns:a16="http://schemas.microsoft.com/office/drawing/2014/main" id="{88701F0B-78FA-4341-82AE-A363DF6EE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5DA0AD39-BBDD-4633-9D84-C54A65CB5ABF}"/>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25361C4F-DC44-4BD7-AFAE-C1055C5ECF6F}"/>
              </a:ext>
            </a:extLst>
          </p:cNvPr>
          <p:cNvSpPr>
            <a:spLocks noGrp="1"/>
          </p:cNvSpPr>
          <p:nvPr>
            <p:ph idx="1"/>
          </p:nvPr>
        </p:nvSpPr>
        <p:spPr>
          <a:xfrm>
            <a:off x="1981200" y="981075"/>
            <a:ext cx="8229600" cy="5145088"/>
          </a:xfrm>
        </p:spPr>
        <p:txBody>
          <a:bodyPr>
            <a:normAutofit/>
          </a:bodyPr>
          <a:lstStyle/>
          <a:p>
            <a:pPr marL="0" indent="0" algn="ctr">
              <a:buNone/>
              <a:defRPr/>
            </a:pPr>
            <a:endParaRPr lang="cs-CZ" altLang="cs-CZ" sz="1400" b="1" dirty="0">
              <a:solidFill>
                <a:srgbClr val="FF0000"/>
              </a:solidFill>
            </a:endParaRPr>
          </a:p>
          <a:p>
            <a:pPr marL="0" indent="0" algn="ctr">
              <a:buNone/>
              <a:defRPr/>
            </a:pPr>
            <a:r>
              <a:rPr lang="cs-CZ" altLang="cs-CZ" b="1" dirty="0">
                <a:solidFill>
                  <a:srgbClr val="FF0000"/>
                </a:solidFill>
              </a:rPr>
              <a:t>Co je naším cílem?</a:t>
            </a:r>
          </a:p>
          <a:p>
            <a:pPr marL="0" indent="0" algn="ctr">
              <a:buNone/>
              <a:defRPr/>
            </a:pPr>
            <a:endParaRPr lang="cs-CZ" altLang="cs-CZ" sz="1400" b="1" dirty="0">
              <a:solidFill>
                <a:srgbClr val="FF0000"/>
              </a:solidFill>
            </a:endParaRPr>
          </a:p>
          <a:p>
            <a:pPr>
              <a:lnSpc>
                <a:spcPct val="150000"/>
              </a:lnSpc>
              <a:buFontTx/>
              <a:buChar char="-"/>
              <a:defRPr/>
            </a:pPr>
            <a:r>
              <a:rPr lang="cs-CZ" altLang="cs-CZ" sz="2400" dirty="0"/>
              <a:t>Včasná detekce a následná diagnostika (odhalení příčin)</a:t>
            </a:r>
          </a:p>
          <a:p>
            <a:pPr>
              <a:lnSpc>
                <a:spcPct val="150000"/>
              </a:lnSpc>
              <a:buFontTx/>
              <a:buChar char="-"/>
              <a:defRPr/>
            </a:pPr>
            <a:r>
              <a:rPr lang="cs-CZ" altLang="cs-CZ" sz="2400" dirty="0">
                <a:solidFill>
                  <a:srgbClr val="1408B4"/>
                </a:solidFill>
              </a:rPr>
              <a:t>Koordinace vhodných služeb a aktivit</a:t>
            </a:r>
          </a:p>
          <a:p>
            <a:pPr>
              <a:lnSpc>
                <a:spcPct val="150000"/>
              </a:lnSpc>
              <a:buFontTx/>
              <a:buChar char="-"/>
              <a:defRPr/>
            </a:pPr>
            <a:r>
              <a:rPr lang="cs-CZ" altLang="cs-CZ" sz="2400" dirty="0"/>
              <a:t>Odstranění nežádoucích projevů chování</a:t>
            </a:r>
          </a:p>
          <a:p>
            <a:pPr>
              <a:lnSpc>
                <a:spcPct val="150000"/>
              </a:lnSpc>
              <a:buFontTx/>
              <a:buChar char="-"/>
              <a:defRPr/>
            </a:pPr>
            <a:r>
              <a:rPr lang="cs-CZ" altLang="cs-CZ" sz="2400" dirty="0">
                <a:solidFill>
                  <a:srgbClr val="1408B4"/>
                </a:solidFill>
              </a:rPr>
              <a:t>Prevence dalšího rizikového chování (zákonná opatření)</a:t>
            </a:r>
          </a:p>
          <a:p>
            <a:pPr>
              <a:lnSpc>
                <a:spcPct val="150000"/>
              </a:lnSpc>
              <a:buFontTx/>
              <a:buChar char="-"/>
              <a:defRPr/>
            </a:pPr>
            <a:r>
              <a:rPr lang="cs-CZ" altLang="cs-CZ" sz="2400" dirty="0"/>
              <a:t>Zvyšování motivace (ke změně, ke studiu,…) </a:t>
            </a:r>
          </a:p>
          <a:p>
            <a:pPr>
              <a:lnSpc>
                <a:spcPct val="150000"/>
              </a:lnSpc>
              <a:buFontTx/>
              <a:buChar char="-"/>
              <a:defRPr/>
            </a:pPr>
            <a:r>
              <a:rPr lang="cs-CZ" altLang="cs-CZ" sz="2400" dirty="0">
                <a:solidFill>
                  <a:srgbClr val="1408B4"/>
                </a:solidFill>
              </a:rPr>
              <a:t>Podpora klienta </a:t>
            </a:r>
          </a:p>
          <a:p>
            <a:pPr>
              <a:lnSpc>
                <a:spcPct val="150000"/>
              </a:lnSpc>
              <a:buFontTx/>
              <a:buChar char="-"/>
              <a:defRPr/>
            </a:pPr>
            <a:endParaRPr lang="cs-CZ" altLang="cs-CZ" sz="2400" dirty="0"/>
          </a:p>
          <a:p>
            <a:pPr>
              <a:lnSpc>
                <a:spcPct val="150000"/>
              </a:lnSpc>
              <a:buFontTx/>
              <a:buChar char="-"/>
              <a:defRPr/>
            </a:pPr>
            <a:endParaRPr lang="cs-CZ" altLang="cs-CZ" sz="2400" dirty="0"/>
          </a:p>
          <a:p>
            <a:pPr>
              <a:lnSpc>
                <a:spcPct val="150000"/>
              </a:lnSpc>
              <a:buFontTx/>
              <a:buChar char="-"/>
              <a:defRPr/>
            </a:pPr>
            <a:endParaRPr lang="cs-CZ" altLang="cs-CZ" sz="2400" dirty="0"/>
          </a:p>
        </p:txBody>
      </p:sp>
      <p:pic>
        <p:nvPicPr>
          <p:cNvPr id="17412" name="Picture 2" descr="slapznak2">
            <a:extLst>
              <a:ext uri="{FF2B5EF4-FFF2-40B4-BE49-F238E27FC236}">
                <a16:creationId xmlns:a16="http://schemas.microsoft.com/office/drawing/2014/main" id="{0FC046C2-0A44-40A0-8337-60EEC5273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A00BC93C-0840-41CE-8F26-2B079D2BAF55}"/>
              </a:ext>
            </a:extLst>
          </p:cNvPr>
          <p:cNvSpPr>
            <a:spLocks noGrp="1"/>
          </p:cNvSpPr>
          <p:nvPr>
            <p:ph type="title"/>
          </p:nvPr>
        </p:nvSpPr>
        <p:spPr>
          <a:xfrm>
            <a:off x="1981200" y="255495"/>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4817E81F-B2CB-4E01-97AE-3D6D101BCFFA}"/>
              </a:ext>
            </a:extLst>
          </p:cNvPr>
          <p:cNvSpPr>
            <a:spLocks noGrp="1"/>
          </p:cNvSpPr>
          <p:nvPr>
            <p:ph idx="1"/>
          </p:nvPr>
        </p:nvSpPr>
        <p:spPr>
          <a:xfrm>
            <a:off x="1981200" y="981074"/>
            <a:ext cx="8229600" cy="5621431"/>
          </a:xfrm>
        </p:spPr>
        <p:txBody>
          <a:bodyPr>
            <a:normAutofit/>
          </a:bodyPr>
          <a:lstStyle/>
          <a:p>
            <a:pPr marL="0" indent="0" algn="ctr">
              <a:buNone/>
              <a:defRPr/>
            </a:pPr>
            <a:endParaRPr lang="cs-CZ" altLang="cs-CZ" sz="1400" b="1" dirty="0">
              <a:solidFill>
                <a:srgbClr val="FF0000"/>
              </a:solidFill>
            </a:endParaRPr>
          </a:p>
          <a:p>
            <a:pPr marL="0" indent="0" algn="ctr">
              <a:buNone/>
              <a:defRPr/>
            </a:pPr>
            <a:r>
              <a:rPr lang="cs-CZ" altLang="cs-CZ" b="1" dirty="0">
                <a:solidFill>
                  <a:srgbClr val="FF0000"/>
                </a:solidFill>
              </a:rPr>
              <a:t>Způsob dosahování těchto cílů?</a:t>
            </a:r>
          </a:p>
          <a:p>
            <a:pPr>
              <a:lnSpc>
                <a:spcPct val="150000"/>
              </a:lnSpc>
              <a:buFontTx/>
              <a:buChar char="-"/>
              <a:defRPr/>
            </a:pPr>
            <a:r>
              <a:rPr lang="cs-CZ" altLang="cs-CZ" sz="2400" dirty="0"/>
              <a:t>Poradenství, podpora</a:t>
            </a:r>
          </a:p>
          <a:p>
            <a:pPr>
              <a:lnSpc>
                <a:spcPct val="150000"/>
              </a:lnSpc>
              <a:buFontTx/>
              <a:buChar char="-"/>
              <a:defRPr/>
            </a:pPr>
            <a:r>
              <a:rPr lang="cs-CZ" altLang="cs-CZ" sz="2400" dirty="0">
                <a:solidFill>
                  <a:srgbClr val="1408B4"/>
                </a:solidFill>
              </a:rPr>
              <a:t>Intenzivní práce s klientem a rodinou, případová konference</a:t>
            </a:r>
          </a:p>
          <a:p>
            <a:pPr>
              <a:lnSpc>
                <a:spcPct val="150000"/>
              </a:lnSpc>
              <a:buFontTx/>
              <a:buChar char="-"/>
              <a:defRPr/>
            </a:pPr>
            <a:r>
              <a:rPr lang="cs-CZ" altLang="cs-CZ" sz="2400" dirty="0"/>
              <a:t>Úzká spolupráce s jinými institucemi</a:t>
            </a:r>
          </a:p>
          <a:p>
            <a:pPr>
              <a:lnSpc>
                <a:spcPct val="150000"/>
              </a:lnSpc>
              <a:buFontTx/>
              <a:buChar char="-"/>
              <a:defRPr/>
            </a:pPr>
            <a:r>
              <a:rPr lang="cs-CZ" altLang="cs-CZ" sz="2400" dirty="0">
                <a:solidFill>
                  <a:srgbClr val="1408B4"/>
                </a:solidFill>
              </a:rPr>
              <a:t>Pomoc, motivace – nehledáme viníka, ale řešení</a:t>
            </a:r>
          </a:p>
          <a:p>
            <a:pPr>
              <a:lnSpc>
                <a:spcPct val="150000"/>
              </a:lnSpc>
              <a:buFontTx/>
              <a:buChar char="-"/>
              <a:defRPr/>
            </a:pPr>
            <a:r>
              <a:rPr lang="cs-CZ" altLang="cs-CZ" sz="2400" dirty="0"/>
              <a:t>Důraz na silné stránky klienta, rodiny</a:t>
            </a:r>
          </a:p>
          <a:p>
            <a:pPr>
              <a:lnSpc>
                <a:spcPct val="150000"/>
              </a:lnSpc>
              <a:buFontTx/>
              <a:buChar char="-"/>
              <a:defRPr/>
            </a:pPr>
            <a:r>
              <a:rPr lang="cs-CZ" altLang="cs-CZ" sz="2400" dirty="0">
                <a:solidFill>
                  <a:srgbClr val="1408B4"/>
                </a:solidFill>
              </a:rPr>
              <a:t>Dohled nad rodinou, je-li to v zájmu dítěte</a:t>
            </a:r>
          </a:p>
          <a:p>
            <a:pPr>
              <a:lnSpc>
                <a:spcPct val="150000"/>
              </a:lnSpc>
              <a:buFontTx/>
              <a:buChar char="-"/>
              <a:defRPr/>
            </a:pPr>
            <a:r>
              <a:rPr lang="cs-CZ" altLang="cs-CZ" sz="2400" dirty="0">
                <a:solidFill>
                  <a:srgbClr val="1408B4"/>
                </a:solidFill>
              </a:rPr>
              <a:t>Účast u výslechů, soudního jednání, spolupráce s věznicemi</a:t>
            </a:r>
          </a:p>
          <a:p>
            <a:pPr>
              <a:lnSpc>
                <a:spcPct val="150000"/>
              </a:lnSpc>
              <a:buFontTx/>
              <a:buChar char="-"/>
              <a:defRPr/>
            </a:pPr>
            <a:endParaRPr lang="cs-CZ" altLang="cs-CZ" sz="2400" dirty="0">
              <a:solidFill>
                <a:srgbClr val="1408B4"/>
              </a:solidFill>
            </a:endParaRPr>
          </a:p>
          <a:p>
            <a:pPr>
              <a:lnSpc>
                <a:spcPct val="150000"/>
              </a:lnSpc>
              <a:buFontTx/>
              <a:buChar char="-"/>
              <a:defRPr/>
            </a:pPr>
            <a:endParaRPr lang="cs-CZ" altLang="cs-CZ" sz="2400" dirty="0"/>
          </a:p>
          <a:p>
            <a:pPr>
              <a:lnSpc>
                <a:spcPct val="150000"/>
              </a:lnSpc>
              <a:buFontTx/>
              <a:buChar char="-"/>
              <a:defRPr/>
            </a:pPr>
            <a:endParaRPr lang="cs-CZ" altLang="cs-CZ" sz="2400" dirty="0"/>
          </a:p>
        </p:txBody>
      </p:sp>
      <p:pic>
        <p:nvPicPr>
          <p:cNvPr id="18436" name="Picture 2" descr="slapznak2">
            <a:extLst>
              <a:ext uri="{FF2B5EF4-FFF2-40B4-BE49-F238E27FC236}">
                <a16:creationId xmlns:a16="http://schemas.microsoft.com/office/drawing/2014/main" id="{5CE442A3-81DB-46C5-ACF4-11C773D1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837765" y="25549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A00BC93C-0840-41CE-8F26-2B079D2BAF55}"/>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4817E81F-B2CB-4E01-97AE-3D6D101BCFFA}"/>
              </a:ext>
            </a:extLst>
          </p:cNvPr>
          <p:cNvSpPr>
            <a:spLocks noGrp="1"/>
          </p:cNvSpPr>
          <p:nvPr>
            <p:ph idx="1"/>
          </p:nvPr>
        </p:nvSpPr>
        <p:spPr>
          <a:xfrm>
            <a:off x="1981200" y="981075"/>
            <a:ext cx="8229600" cy="5145088"/>
          </a:xfrm>
        </p:spPr>
        <p:txBody>
          <a:bodyPr>
            <a:normAutofit/>
          </a:bodyPr>
          <a:lstStyle/>
          <a:p>
            <a:pPr marL="0" indent="0" algn="ctr">
              <a:buNone/>
              <a:defRPr/>
            </a:pPr>
            <a:endParaRPr lang="cs-CZ" altLang="cs-CZ" sz="1400" b="1" dirty="0">
              <a:solidFill>
                <a:srgbClr val="FF0000"/>
              </a:solidFill>
            </a:endParaRPr>
          </a:p>
          <a:p>
            <a:pPr marL="0" indent="0" algn="ctr">
              <a:buNone/>
              <a:defRPr/>
            </a:pPr>
            <a:r>
              <a:rPr lang="cs-CZ" altLang="cs-CZ" b="1" dirty="0">
                <a:solidFill>
                  <a:srgbClr val="FF0000"/>
                </a:solidFill>
              </a:rPr>
              <a:t>Systém včasné intervence</a:t>
            </a:r>
          </a:p>
          <a:p>
            <a:pPr marL="0" indent="0" algn="ctr">
              <a:buNone/>
              <a:defRPr/>
            </a:pPr>
            <a:endParaRPr lang="cs-CZ" altLang="cs-CZ" sz="1400" b="1" dirty="0">
              <a:solidFill>
                <a:srgbClr val="FF0000"/>
              </a:solidFill>
            </a:endParaRPr>
          </a:p>
          <a:p>
            <a:pPr>
              <a:lnSpc>
                <a:spcPct val="150000"/>
              </a:lnSpc>
              <a:buFontTx/>
              <a:buChar char="-"/>
              <a:defRPr/>
            </a:pPr>
            <a:r>
              <a:rPr lang="cs-CZ" altLang="cs-CZ" sz="2400" dirty="0"/>
              <a:t>Elektronické propojení mezi subjekty působícími na poli sociální prevence – tři pilíře</a:t>
            </a:r>
          </a:p>
          <a:p>
            <a:pPr>
              <a:lnSpc>
                <a:spcPct val="150000"/>
              </a:lnSpc>
              <a:buFontTx/>
              <a:buChar char="-"/>
              <a:defRPr/>
            </a:pPr>
            <a:r>
              <a:rPr lang="cs-CZ" altLang="cs-CZ" sz="2400" dirty="0">
                <a:solidFill>
                  <a:srgbClr val="1408B4"/>
                </a:solidFill>
              </a:rPr>
              <a:t>Informační systém</a:t>
            </a:r>
          </a:p>
          <a:p>
            <a:pPr>
              <a:lnSpc>
                <a:spcPct val="150000"/>
              </a:lnSpc>
              <a:buFontTx/>
              <a:buChar char="-"/>
              <a:defRPr/>
            </a:pPr>
            <a:r>
              <a:rPr lang="cs-CZ" altLang="cs-CZ" sz="2400" dirty="0">
                <a:solidFill>
                  <a:srgbClr val="1408B4"/>
                </a:solidFill>
              </a:rPr>
              <a:t>Tým pro mládež</a:t>
            </a:r>
          </a:p>
          <a:p>
            <a:pPr>
              <a:lnSpc>
                <a:spcPct val="150000"/>
              </a:lnSpc>
              <a:buFontTx/>
              <a:buChar char="-"/>
              <a:defRPr/>
            </a:pPr>
            <a:r>
              <a:rPr lang="cs-CZ" altLang="cs-CZ" sz="2400" dirty="0">
                <a:solidFill>
                  <a:srgbClr val="1408B4"/>
                </a:solidFill>
              </a:rPr>
              <a:t>Opatření na snížení kriminality</a:t>
            </a:r>
          </a:p>
          <a:p>
            <a:pPr>
              <a:lnSpc>
                <a:spcPct val="150000"/>
              </a:lnSpc>
              <a:buFontTx/>
              <a:buChar char="-"/>
              <a:defRPr/>
            </a:pPr>
            <a:endParaRPr lang="cs-CZ" altLang="cs-CZ" sz="2400" dirty="0"/>
          </a:p>
          <a:p>
            <a:pPr>
              <a:lnSpc>
                <a:spcPct val="150000"/>
              </a:lnSpc>
              <a:buFontTx/>
              <a:buChar char="-"/>
              <a:defRPr/>
            </a:pPr>
            <a:endParaRPr lang="cs-CZ" altLang="cs-CZ" sz="2400" dirty="0"/>
          </a:p>
        </p:txBody>
      </p:sp>
      <p:pic>
        <p:nvPicPr>
          <p:cNvPr id="18436" name="Picture 2" descr="slapznak2">
            <a:extLst>
              <a:ext uri="{FF2B5EF4-FFF2-40B4-BE49-F238E27FC236}">
                <a16:creationId xmlns:a16="http://schemas.microsoft.com/office/drawing/2014/main" id="{5CE442A3-81DB-46C5-ACF4-11C773D1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354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A00BC93C-0840-41CE-8F26-2B079D2BAF55}"/>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4817E81F-B2CB-4E01-97AE-3D6D101BCFFA}"/>
              </a:ext>
            </a:extLst>
          </p:cNvPr>
          <p:cNvSpPr>
            <a:spLocks noGrp="1"/>
          </p:cNvSpPr>
          <p:nvPr>
            <p:ph idx="1"/>
          </p:nvPr>
        </p:nvSpPr>
        <p:spPr>
          <a:xfrm>
            <a:off x="1981200" y="981075"/>
            <a:ext cx="8229600" cy="5145088"/>
          </a:xfrm>
        </p:spPr>
        <p:txBody>
          <a:bodyPr>
            <a:normAutofit/>
          </a:bodyPr>
          <a:lstStyle/>
          <a:p>
            <a:pPr marL="0" indent="0" algn="ctr">
              <a:buNone/>
              <a:defRPr/>
            </a:pPr>
            <a:endParaRPr lang="cs-CZ" altLang="cs-CZ" sz="1400" b="1" dirty="0">
              <a:solidFill>
                <a:srgbClr val="FF0000"/>
              </a:solidFill>
            </a:endParaRPr>
          </a:p>
          <a:p>
            <a:pPr marL="0" indent="0" algn="ctr">
              <a:buNone/>
              <a:defRPr/>
            </a:pPr>
            <a:r>
              <a:rPr lang="cs-CZ" altLang="cs-CZ" b="1" dirty="0">
                <a:solidFill>
                  <a:srgbClr val="FF0000"/>
                </a:solidFill>
              </a:rPr>
              <a:t>Komise pro sociálně-právní ochranu dětí</a:t>
            </a:r>
          </a:p>
          <a:p>
            <a:pPr marL="0" indent="0" algn="ctr">
              <a:buNone/>
              <a:defRPr/>
            </a:pPr>
            <a:endParaRPr lang="cs-CZ" altLang="cs-CZ" sz="1400" b="1" dirty="0">
              <a:solidFill>
                <a:srgbClr val="FF0000"/>
              </a:solidFill>
            </a:endParaRPr>
          </a:p>
          <a:p>
            <a:pPr>
              <a:lnSpc>
                <a:spcPct val="150000"/>
              </a:lnSpc>
              <a:buFontTx/>
              <a:buChar char="-"/>
              <a:defRPr/>
            </a:pPr>
            <a:r>
              <a:rPr lang="cs-CZ" altLang="cs-CZ" sz="2400" dirty="0"/>
              <a:t>Multidisciplinární orgán může předkládat podněty z praxe a navrhovat vhodná opatření</a:t>
            </a:r>
          </a:p>
          <a:p>
            <a:pPr>
              <a:lnSpc>
                <a:spcPct val="150000"/>
              </a:lnSpc>
              <a:buFontTx/>
              <a:buChar char="-"/>
              <a:defRPr/>
            </a:pPr>
            <a:r>
              <a:rPr lang="cs-CZ" altLang="cs-CZ" sz="2400" dirty="0">
                <a:solidFill>
                  <a:srgbClr val="1408B4"/>
                </a:solidFill>
              </a:rPr>
              <a:t>Reaguje na aktuální situaci v dané lokalitě</a:t>
            </a:r>
          </a:p>
          <a:p>
            <a:pPr>
              <a:lnSpc>
                <a:spcPct val="150000"/>
              </a:lnSpc>
              <a:buFontTx/>
              <a:buChar char="-"/>
              <a:defRPr/>
            </a:pPr>
            <a:endParaRPr lang="cs-CZ" altLang="cs-CZ" sz="2400" dirty="0"/>
          </a:p>
          <a:p>
            <a:pPr>
              <a:lnSpc>
                <a:spcPct val="150000"/>
              </a:lnSpc>
              <a:buFontTx/>
              <a:buChar char="-"/>
              <a:defRPr/>
            </a:pPr>
            <a:endParaRPr lang="cs-CZ" altLang="cs-CZ" sz="2400" dirty="0"/>
          </a:p>
        </p:txBody>
      </p:sp>
      <p:pic>
        <p:nvPicPr>
          <p:cNvPr id="18436" name="Picture 2" descr="slapznak2">
            <a:extLst>
              <a:ext uri="{FF2B5EF4-FFF2-40B4-BE49-F238E27FC236}">
                <a16:creationId xmlns:a16="http://schemas.microsoft.com/office/drawing/2014/main" id="{5CE442A3-81DB-46C5-ACF4-11C773D1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03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0B532F1A-5614-4907-B2BF-76010000A1ED}"/>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FBCDC845-23E9-45DF-94F4-F5FB073EEF6C}"/>
              </a:ext>
            </a:extLst>
          </p:cNvPr>
          <p:cNvSpPr>
            <a:spLocks noGrp="1"/>
          </p:cNvSpPr>
          <p:nvPr>
            <p:ph idx="1"/>
          </p:nvPr>
        </p:nvSpPr>
        <p:spPr>
          <a:xfrm>
            <a:off x="1981200" y="981075"/>
            <a:ext cx="8229600" cy="5145088"/>
          </a:xfrm>
        </p:spPr>
        <p:txBody>
          <a:bodyPr/>
          <a:lstStyle/>
          <a:p>
            <a:pPr marL="0" indent="0" algn="ctr">
              <a:buNone/>
              <a:defRPr/>
            </a:pPr>
            <a:endParaRPr lang="cs-CZ" altLang="cs-CZ" sz="1400" b="1" dirty="0">
              <a:solidFill>
                <a:srgbClr val="FF0000"/>
              </a:solidFill>
            </a:endParaRPr>
          </a:p>
          <a:p>
            <a:pPr marL="0" indent="0" algn="ctr">
              <a:buNone/>
              <a:defRPr/>
            </a:pPr>
            <a:r>
              <a:rPr lang="cs-CZ" altLang="cs-CZ" b="1" dirty="0">
                <a:solidFill>
                  <a:srgbClr val="FF0000"/>
                </a:solidFill>
              </a:rPr>
              <a:t>Co by nám práci usnadnilo?</a:t>
            </a:r>
          </a:p>
          <a:p>
            <a:pPr marL="0" indent="0" algn="ctr">
              <a:buNone/>
              <a:defRPr/>
            </a:pPr>
            <a:endParaRPr lang="cs-CZ" altLang="cs-CZ" sz="1400" b="1" dirty="0">
              <a:solidFill>
                <a:srgbClr val="FF0000"/>
              </a:solidFill>
            </a:endParaRPr>
          </a:p>
          <a:p>
            <a:pPr>
              <a:lnSpc>
                <a:spcPct val="150000"/>
              </a:lnSpc>
              <a:buFontTx/>
              <a:buChar char="-"/>
              <a:defRPr/>
            </a:pPr>
            <a:r>
              <a:rPr lang="cs-CZ" altLang="cs-CZ" sz="2400" dirty="0"/>
              <a:t>Včasná intervence, dostatečné informace</a:t>
            </a:r>
          </a:p>
          <a:p>
            <a:pPr>
              <a:lnSpc>
                <a:spcPct val="150000"/>
              </a:lnSpc>
              <a:buFontTx/>
              <a:buChar char="-"/>
              <a:defRPr/>
            </a:pPr>
            <a:r>
              <a:rPr lang="cs-CZ" altLang="cs-CZ" sz="2400" dirty="0">
                <a:solidFill>
                  <a:srgbClr val="1408B4"/>
                </a:solidFill>
              </a:rPr>
              <a:t>Když nejsme hrozbou - motivace klienta</a:t>
            </a:r>
          </a:p>
          <a:p>
            <a:pPr>
              <a:lnSpc>
                <a:spcPct val="150000"/>
              </a:lnSpc>
              <a:buFontTx/>
              <a:buChar char="-"/>
              <a:defRPr/>
            </a:pPr>
            <a:r>
              <a:rPr lang="cs-CZ" altLang="cs-CZ" sz="2400" dirty="0"/>
              <a:t>Ochota otevřené spolupráce a komunikace</a:t>
            </a:r>
          </a:p>
          <a:p>
            <a:pPr>
              <a:lnSpc>
                <a:spcPct val="150000"/>
              </a:lnSpc>
              <a:buFontTx/>
              <a:buChar char="-"/>
              <a:defRPr/>
            </a:pPr>
            <a:endParaRPr lang="cs-CZ" altLang="cs-CZ" sz="2400" dirty="0"/>
          </a:p>
          <a:p>
            <a:pPr>
              <a:lnSpc>
                <a:spcPct val="150000"/>
              </a:lnSpc>
              <a:buFontTx/>
              <a:buChar char="-"/>
              <a:defRPr/>
            </a:pPr>
            <a:endParaRPr lang="cs-CZ" altLang="cs-CZ" sz="2400" dirty="0"/>
          </a:p>
        </p:txBody>
      </p:sp>
      <p:pic>
        <p:nvPicPr>
          <p:cNvPr id="19460" name="Picture 2" descr="slapznak2">
            <a:extLst>
              <a:ext uri="{FF2B5EF4-FFF2-40B4-BE49-F238E27FC236}">
                <a16:creationId xmlns:a16="http://schemas.microsoft.com/office/drawing/2014/main" id="{9C8AEE53-F556-4293-BF9A-5CE4C7C78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CF9635D7-2E1B-45E6-98A8-7BD5A8AA52BE}"/>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E8736486-8E2F-4350-B0CA-B3047A350EEE}"/>
              </a:ext>
            </a:extLst>
          </p:cNvPr>
          <p:cNvSpPr>
            <a:spLocks noGrp="1"/>
          </p:cNvSpPr>
          <p:nvPr>
            <p:ph idx="1"/>
          </p:nvPr>
        </p:nvSpPr>
        <p:spPr>
          <a:xfrm>
            <a:off x="1981200" y="981075"/>
            <a:ext cx="8229600" cy="5145088"/>
          </a:xfrm>
        </p:spPr>
        <p:txBody>
          <a:bodyPr>
            <a:normAutofit/>
          </a:bodyPr>
          <a:lstStyle/>
          <a:p>
            <a:pPr marL="0" indent="0" algn="ctr">
              <a:buNone/>
              <a:defRPr/>
            </a:pPr>
            <a:r>
              <a:rPr lang="cs-CZ" altLang="cs-CZ" b="1" dirty="0">
                <a:solidFill>
                  <a:srgbClr val="FF0000"/>
                </a:solidFill>
              </a:rPr>
              <a:t>Jakými zákony jsme vázáni?</a:t>
            </a:r>
          </a:p>
          <a:p>
            <a:pPr marL="0" indent="0" algn="ctr">
              <a:buNone/>
              <a:defRPr/>
            </a:pPr>
            <a:endParaRPr lang="cs-CZ" altLang="cs-CZ" sz="1400" b="1" dirty="0">
              <a:solidFill>
                <a:srgbClr val="FF0000"/>
              </a:solidFill>
            </a:endParaRPr>
          </a:p>
          <a:p>
            <a:pPr>
              <a:lnSpc>
                <a:spcPct val="150000"/>
              </a:lnSpc>
              <a:buFontTx/>
              <a:buChar char="-"/>
              <a:defRPr/>
            </a:pPr>
            <a:r>
              <a:rPr lang="cs-CZ" altLang="cs-CZ" sz="2400" dirty="0"/>
              <a:t>Zákon o sociálně-právní ochraně dětí 359/1999 Sb. </a:t>
            </a:r>
          </a:p>
          <a:p>
            <a:pPr>
              <a:lnSpc>
                <a:spcPct val="150000"/>
              </a:lnSpc>
              <a:buFontTx/>
              <a:buChar char="-"/>
              <a:defRPr/>
            </a:pPr>
            <a:r>
              <a:rPr lang="cs-CZ" altLang="cs-CZ" sz="2400" dirty="0"/>
              <a:t>Zákon o soudnictví ve věcech mládeže 218/2003 Sb.</a:t>
            </a:r>
          </a:p>
          <a:p>
            <a:pPr>
              <a:lnSpc>
                <a:spcPct val="150000"/>
              </a:lnSpc>
              <a:buFontTx/>
              <a:buChar char="-"/>
              <a:defRPr/>
            </a:pPr>
            <a:r>
              <a:rPr lang="cs-CZ" altLang="cs-CZ" sz="2400" dirty="0">
                <a:solidFill>
                  <a:srgbClr val="1408B4"/>
                </a:solidFill>
              </a:rPr>
              <a:t>Zákon o výkonu ústavní výchovy 109/2002 Sb.</a:t>
            </a:r>
          </a:p>
          <a:p>
            <a:pPr>
              <a:lnSpc>
                <a:spcPct val="150000"/>
              </a:lnSpc>
              <a:buFontTx/>
              <a:buChar char="-"/>
              <a:defRPr/>
            </a:pPr>
            <a:r>
              <a:rPr lang="cs-CZ" altLang="cs-CZ" sz="2400" dirty="0"/>
              <a:t>Občanský zákoník 89/2012 Sb.</a:t>
            </a:r>
          </a:p>
          <a:p>
            <a:pPr>
              <a:lnSpc>
                <a:spcPct val="150000"/>
              </a:lnSpc>
              <a:buFontTx/>
              <a:buChar char="-"/>
              <a:defRPr/>
            </a:pPr>
            <a:r>
              <a:rPr lang="cs-CZ" altLang="cs-CZ" sz="2400" dirty="0">
                <a:solidFill>
                  <a:srgbClr val="1408B4"/>
                </a:solidFill>
              </a:rPr>
              <a:t>Trestní zákoník 40/2009 Sb.</a:t>
            </a:r>
          </a:p>
          <a:p>
            <a:pPr>
              <a:lnSpc>
                <a:spcPct val="150000"/>
              </a:lnSpc>
              <a:buFontTx/>
              <a:buChar char="-"/>
              <a:defRPr/>
            </a:pPr>
            <a:r>
              <a:rPr lang="cs-CZ" altLang="cs-CZ" sz="2400" dirty="0"/>
              <a:t>A další (metodické pokyny ministerstev,…)</a:t>
            </a:r>
          </a:p>
          <a:p>
            <a:pPr>
              <a:lnSpc>
                <a:spcPct val="150000"/>
              </a:lnSpc>
              <a:buFontTx/>
              <a:buChar char="-"/>
              <a:defRPr/>
            </a:pPr>
            <a:endParaRPr lang="cs-CZ" altLang="cs-CZ" sz="2400" dirty="0"/>
          </a:p>
          <a:p>
            <a:pPr>
              <a:lnSpc>
                <a:spcPct val="150000"/>
              </a:lnSpc>
              <a:buFontTx/>
              <a:buChar char="-"/>
              <a:defRPr/>
            </a:pPr>
            <a:endParaRPr lang="cs-CZ" altLang="cs-CZ" sz="2400" dirty="0"/>
          </a:p>
        </p:txBody>
      </p:sp>
      <p:pic>
        <p:nvPicPr>
          <p:cNvPr id="20484" name="Picture 2" descr="slapznak2">
            <a:extLst>
              <a:ext uri="{FF2B5EF4-FFF2-40B4-BE49-F238E27FC236}">
                <a16:creationId xmlns:a16="http://schemas.microsoft.com/office/drawing/2014/main" id="{97DB2609-ED31-4C65-9A46-103AADF89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73F5AB71-1E4D-4D7E-9C57-8F2A8C1BA351}"/>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78505CDF-0CF3-42FE-876A-6A902EA8E1FC}"/>
              </a:ext>
            </a:extLst>
          </p:cNvPr>
          <p:cNvSpPr>
            <a:spLocks noGrp="1"/>
          </p:cNvSpPr>
          <p:nvPr>
            <p:ph idx="1"/>
          </p:nvPr>
        </p:nvSpPr>
        <p:spPr>
          <a:xfrm>
            <a:off x="1981200" y="981075"/>
            <a:ext cx="8229600" cy="5145088"/>
          </a:xfrm>
        </p:spPr>
        <p:txBody>
          <a:bodyPr>
            <a:normAutofit/>
          </a:bodyPr>
          <a:lstStyle/>
          <a:p>
            <a:pPr marL="0" indent="0" algn="ctr">
              <a:buNone/>
              <a:defRPr/>
            </a:pPr>
            <a:r>
              <a:rPr lang="cs-CZ" altLang="cs-CZ" b="1" dirty="0">
                <a:solidFill>
                  <a:srgbClr val="FF0000"/>
                </a:solidFill>
              </a:rPr>
              <a:t>Mohlo by Vás zajímat</a:t>
            </a:r>
          </a:p>
          <a:p>
            <a:pPr marL="0" indent="0" algn="ctr">
              <a:buNone/>
              <a:defRPr/>
            </a:pPr>
            <a:endParaRPr lang="cs-CZ" altLang="cs-CZ" sz="1200" dirty="0"/>
          </a:p>
          <a:p>
            <a:pPr>
              <a:spcBef>
                <a:spcPts val="600"/>
              </a:spcBef>
              <a:buFontTx/>
              <a:buChar char="-"/>
              <a:defRPr/>
            </a:pPr>
            <a:r>
              <a:rPr lang="cs-CZ" altLang="cs-CZ" sz="2400" dirty="0"/>
              <a:t>Na žádost, týkající se dítěte, je vhodné reagovat co nejdříve, nejpozději do 30 dnů</a:t>
            </a:r>
          </a:p>
          <a:p>
            <a:pPr>
              <a:spcBef>
                <a:spcPts val="600"/>
              </a:spcBef>
              <a:buFontTx/>
              <a:buChar char="-"/>
              <a:defRPr/>
            </a:pPr>
            <a:r>
              <a:rPr lang="cs-CZ" altLang="cs-CZ" sz="2400" dirty="0">
                <a:solidFill>
                  <a:srgbClr val="1408B4"/>
                </a:solidFill>
              </a:rPr>
              <a:t>Jsme oprávněni navštívit dítě v místě bydliště i ve škole a je-li to v zájmu dítěte, hovořit s ním bez přítomnosti další osoby</a:t>
            </a:r>
          </a:p>
          <a:p>
            <a:pPr>
              <a:spcBef>
                <a:spcPts val="600"/>
              </a:spcBef>
              <a:buFontTx/>
              <a:buChar char="-"/>
              <a:defRPr/>
            </a:pPr>
            <a:r>
              <a:rPr lang="cs-CZ" altLang="cs-CZ" sz="2400" dirty="0"/>
              <a:t>Výchovná komise je efektivnější, přizveme-li k jednání i dítě</a:t>
            </a:r>
          </a:p>
          <a:p>
            <a:pPr>
              <a:spcBef>
                <a:spcPts val="600"/>
              </a:spcBef>
              <a:buFontTx/>
              <a:buChar char="-"/>
              <a:defRPr/>
            </a:pPr>
            <a:r>
              <a:rPr lang="cs-CZ" altLang="cs-CZ" sz="2400" dirty="0">
                <a:solidFill>
                  <a:srgbClr val="1408B4"/>
                </a:solidFill>
              </a:rPr>
              <a:t>Příslušník policie navštíví dítě ve škole jen v případě, je-li věc závažná a neodkladná. Rodiče o tom MUSÍ být vždy včas informováni, mají právo se jednání účastnit</a:t>
            </a:r>
          </a:p>
        </p:txBody>
      </p:sp>
      <p:pic>
        <p:nvPicPr>
          <p:cNvPr id="21508" name="Picture 2" descr="slapznak2">
            <a:extLst>
              <a:ext uri="{FF2B5EF4-FFF2-40B4-BE49-F238E27FC236}">
                <a16:creationId xmlns:a16="http://schemas.microsoft.com/office/drawing/2014/main" id="{9DFD14FC-7734-4911-AD59-0C1676816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73F5AB71-1E4D-4D7E-9C57-8F2A8C1BA351}"/>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78505CDF-0CF3-42FE-876A-6A902EA8E1FC}"/>
              </a:ext>
            </a:extLst>
          </p:cNvPr>
          <p:cNvSpPr>
            <a:spLocks noGrp="1"/>
          </p:cNvSpPr>
          <p:nvPr>
            <p:ph idx="1"/>
          </p:nvPr>
        </p:nvSpPr>
        <p:spPr>
          <a:xfrm>
            <a:off x="1981200" y="981075"/>
            <a:ext cx="8229600" cy="5145088"/>
          </a:xfrm>
        </p:spPr>
        <p:txBody>
          <a:bodyPr>
            <a:normAutofit/>
          </a:bodyPr>
          <a:lstStyle/>
          <a:p>
            <a:pPr marL="0" indent="0" algn="ctr">
              <a:buNone/>
              <a:defRPr/>
            </a:pPr>
            <a:r>
              <a:rPr lang="cs-CZ" altLang="cs-CZ" b="1" dirty="0">
                <a:solidFill>
                  <a:srgbClr val="FF0000"/>
                </a:solidFill>
              </a:rPr>
              <a:t>Účast u přestupkového řízení</a:t>
            </a:r>
          </a:p>
          <a:p>
            <a:pPr marL="0" indent="0" algn="ctr">
              <a:buNone/>
              <a:defRPr/>
            </a:pPr>
            <a:endParaRPr lang="cs-CZ" altLang="cs-CZ" sz="1200" dirty="0"/>
          </a:p>
          <a:p>
            <a:pPr marL="0" indent="0">
              <a:buNone/>
              <a:defRPr/>
            </a:pPr>
            <a:r>
              <a:rPr lang="cs-CZ" altLang="cs-CZ" sz="2400" dirty="0"/>
              <a:t>- Kurátor není účastníkem řízení. Účastníky jsou pouze mladistvý pachatel a poškozená osoba. Kurátor má však řadu procesních práv (právo na vyrozumění o zahájení řízení, právo navrhovat důkazy, právo vyjádřit své stanovisko, právo vyjádřit se k podkladům, právo na oznámení rozhodnutí a na odvolání).</a:t>
            </a:r>
          </a:p>
        </p:txBody>
      </p:sp>
      <p:pic>
        <p:nvPicPr>
          <p:cNvPr id="21508" name="Picture 2" descr="slapznak2">
            <a:extLst>
              <a:ext uri="{FF2B5EF4-FFF2-40B4-BE49-F238E27FC236}">
                <a16:creationId xmlns:a16="http://schemas.microsoft.com/office/drawing/2014/main" id="{9DFD14FC-7734-4911-AD59-0C1676816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283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73F5AB71-1E4D-4D7E-9C57-8F2A8C1BA351}"/>
              </a:ext>
            </a:extLst>
          </p:cNvPr>
          <p:cNvSpPr>
            <a:spLocks noGrp="1"/>
          </p:cNvSpPr>
          <p:nvPr>
            <p:ph type="title"/>
          </p:nvPr>
        </p:nvSpPr>
        <p:spPr>
          <a:xfrm>
            <a:off x="1981200" y="404813"/>
            <a:ext cx="8229600" cy="576262"/>
          </a:xfrm>
        </p:spPr>
        <p:txBody>
          <a:bodyPr/>
          <a:lstStyle/>
          <a:p>
            <a:pPr algn="l">
              <a:defRPr/>
            </a:pPr>
            <a:r>
              <a:rPr lang="cs-CZ" sz="2000" dirty="0">
                <a:solidFill>
                  <a:srgbClr val="0070C0"/>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Město</a:t>
            </a:r>
            <a:r>
              <a:rPr lang="cs-CZ" sz="1400" dirty="0">
                <a:solidFill>
                  <a:srgbClr val="CCECFF"/>
                </a:solidFill>
                <a:effectLst>
                  <a:outerShdw blurRad="38100" dist="38100" dir="2700000" algn="tl">
                    <a:srgbClr val="C0C0C0"/>
                  </a:outerShdw>
                </a:effectLst>
              </a:rPr>
              <a:t> </a:t>
            </a:r>
            <a:r>
              <a:rPr lang="cs-CZ" sz="1400" dirty="0">
                <a:solidFill>
                  <a:srgbClr val="0070C0"/>
                </a:solidFill>
                <a:effectLst>
                  <a:outerShdw blurRad="38100" dist="38100" dir="2700000" algn="tl">
                    <a:srgbClr val="C0C0C0"/>
                  </a:outerShdw>
                </a:effectLst>
              </a:rPr>
              <a:t>Šlapanice</a:t>
            </a:r>
            <a:endParaRPr lang="cs-CZ" altLang="cs-CZ" sz="1400" dirty="0"/>
          </a:p>
        </p:txBody>
      </p:sp>
      <p:sp>
        <p:nvSpPr>
          <p:cNvPr id="16387" name="Zástupný symbol pro obsah 2">
            <a:extLst>
              <a:ext uri="{FF2B5EF4-FFF2-40B4-BE49-F238E27FC236}">
                <a16:creationId xmlns:a16="http://schemas.microsoft.com/office/drawing/2014/main" id="{78505CDF-0CF3-42FE-876A-6A902EA8E1FC}"/>
              </a:ext>
            </a:extLst>
          </p:cNvPr>
          <p:cNvSpPr>
            <a:spLocks noGrp="1"/>
          </p:cNvSpPr>
          <p:nvPr>
            <p:ph idx="1"/>
          </p:nvPr>
        </p:nvSpPr>
        <p:spPr>
          <a:xfrm>
            <a:off x="1981200" y="981075"/>
            <a:ext cx="8229600" cy="5145088"/>
          </a:xfrm>
        </p:spPr>
        <p:txBody>
          <a:bodyPr>
            <a:normAutofit/>
          </a:bodyPr>
          <a:lstStyle/>
          <a:p>
            <a:pPr marL="0" indent="0" algn="ctr">
              <a:buNone/>
              <a:defRPr/>
            </a:pPr>
            <a:r>
              <a:rPr lang="cs-CZ" altLang="cs-CZ" b="1" dirty="0">
                <a:solidFill>
                  <a:srgbClr val="FF0000"/>
                </a:solidFill>
              </a:rPr>
              <a:t>Trestní řízení proti mladistvému</a:t>
            </a:r>
          </a:p>
          <a:p>
            <a:pPr marL="0" indent="0" algn="ctr">
              <a:buNone/>
              <a:defRPr/>
            </a:pPr>
            <a:endParaRPr lang="cs-CZ" altLang="cs-CZ" sz="1200" dirty="0"/>
          </a:p>
          <a:p>
            <a:pPr marL="0" indent="0" algn="just">
              <a:buNone/>
              <a:defRPr/>
            </a:pPr>
            <a:r>
              <a:rPr lang="cs-CZ" altLang="cs-CZ" sz="2400" dirty="0"/>
              <a:t>- Kurátor je účastníkem trestního řízení vedeného proti mladistvému. Má právo být přítomen u všech úkonů trestního řízení (podání vysvětlení, výslech, seznámení s výsledky vyšetřování, hlavní líčení). Vypracovává zprávu o poměrech mladistvého pro potřeby trestního řízení, vyjadřuje se k návrhu na vzetí mladistvého do vazby, má právo být přítomen u hlavního líčení a podávat návrhy, klást otázky a pronést závěrečnou řeč po mladistvém, má právo podávat opravné prostředky ve prospěch mladistvého.</a:t>
            </a:r>
          </a:p>
        </p:txBody>
      </p:sp>
      <p:pic>
        <p:nvPicPr>
          <p:cNvPr id="21508" name="Picture 2" descr="slapznak2">
            <a:extLst>
              <a:ext uri="{FF2B5EF4-FFF2-40B4-BE49-F238E27FC236}">
                <a16:creationId xmlns:a16="http://schemas.microsoft.com/office/drawing/2014/main" id="{9DFD14FC-7734-4911-AD59-0C1676816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0500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53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lnSpcReduction="10000"/>
          </a:bodyPr>
          <a:lstStyle/>
          <a:p>
            <a:pPr algn="just" eaLnBrk="1" hangingPunct="1">
              <a:spcBef>
                <a:spcPts val="0"/>
              </a:spcBef>
              <a:buFont typeface="Arial" panose="020B0604020202020204" pitchFamily="34" charset="0"/>
              <a:buChar char="•"/>
              <a:defRPr/>
            </a:pPr>
            <a:r>
              <a:rPr lang="cs-CZ" sz="2800" dirty="0"/>
              <a:t>Stát se nesmí vměšovat do rodiny a výkonu rodičovských povinností a práv, pokud o to rodiče sami nepožádají nebo pokud není ohrožen život a zdraví dětí nebo jejich řádný vývoj.</a:t>
            </a:r>
          </a:p>
          <a:p>
            <a:pPr algn="just" eaLnBrk="1" hangingPunct="1">
              <a:spcBef>
                <a:spcPts val="0"/>
              </a:spcBef>
              <a:buFont typeface="Arial" panose="020B0604020202020204" pitchFamily="34" charset="0"/>
              <a:buChar char="•"/>
              <a:defRPr/>
            </a:pPr>
            <a:r>
              <a:rPr lang="cs-CZ" sz="2800" dirty="0"/>
              <a:t>Pokud rodiče selžou ve své funkci, nejsou schopni řádně vykonávat svou rodičovskou úlohu nebo ji dokonce zanedbávají, je povinností společnosti, aby zajistila ochranu dětí. Odpovědnost za řešení situace zůstává nadále na rodičích, resp. jiných osobách odpovědných za východu dítěte.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8748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9A90730C-EF69-422D-ADFD-E06F2BC09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3065463"/>
            <a:ext cx="6300788" cy="380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Text Box 2">
            <a:extLst>
              <a:ext uri="{FF2B5EF4-FFF2-40B4-BE49-F238E27FC236}">
                <a16:creationId xmlns:a16="http://schemas.microsoft.com/office/drawing/2014/main" id="{68230693-6D0A-4CDE-B127-D5898A9AFC96}"/>
              </a:ext>
            </a:extLst>
          </p:cNvPr>
          <p:cNvSpPr txBox="1">
            <a:spLocks noChangeArrowheads="1"/>
          </p:cNvSpPr>
          <p:nvPr/>
        </p:nvSpPr>
        <p:spPr bwMode="auto">
          <a:xfrm>
            <a:off x="1992313" y="1052513"/>
            <a:ext cx="8229600" cy="576262"/>
          </a:xfrm>
          <a:prstGeom prst="rect">
            <a:avLst/>
          </a:prstGeom>
          <a:solidFill>
            <a:schemeClr val="bg1"/>
          </a:solidFill>
          <a:ln>
            <a:noFill/>
          </a:ln>
          <a:effectLst/>
        </p:spPr>
        <p:txBody>
          <a:bodyPr anchor="ct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cs-CZ" sz="2800" b="1" dirty="0">
                <a:solidFill>
                  <a:srgbClr val="FF0000"/>
                </a:solidFill>
              </a:rPr>
              <a:t>Trestní řízení proti mladistvému</a:t>
            </a:r>
          </a:p>
        </p:txBody>
      </p:sp>
      <p:sp>
        <p:nvSpPr>
          <p:cNvPr id="33797" name="Text Box 5">
            <a:extLst>
              <a:ext uri="{FF2B5EF4-FFF2-40B4-BE49-F238E27FC236}">
                <a16:creationId xmlns:a16="http://schemas.microsoft.com/office/drawing/2014/main" id="{D7E61C85-591E-4E13-A261-6A3E9319DD7B}"/>
              </a:ext>
            </a:extLst>
          </p:cNvPr>
          <p:cNvSpPr txBox="1">
            <a:spLocks noChangeArrowheads="1"/>
          </p:cNvSpPr>
          <p:nvPr/>
        </p:nvSpPr>
        <p:spPr bwMode="auto">
          <a:xfrm>
            <a:off x="1981200" y="1916113"/>
            <a:ext cx="8229600" cy="4210050"/>
          </a:xfrm>
          <a:prstGeom prst="rect">
            <a:avLst/>
          </a:prstGeom>
          <a:noFill/>
          <a:ln>
            <a:noFill/>
          </a:ln>
          <a:effec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
                <a:srgbClr val="000000"/>
              </a:buClr>
              <a:buSzPct val="100000"/>
              <a:buFont typeface="Wingdings" panose="05000000000000000000" pitchFamily="2" charset="2"/>
              <a:buChar char=""/>
              <a:defRPr/>
            </a:pPr>
            <a:r>
              <a:rPr lang="cs-CZ" altLang="cs-CZ" sz="2400"/>
              <a:t>Upraveno trestním řádem</a:t>
            </a:r>
          </a:p>
          <a:p>
            <a:pPr>
              <a:spcBef>
                <a:spcPts val="600"/>
              </a:spcBef>
              <a:buClr>
                <a:srgbClr val="000000"/>
              </a:buClr>
              <a:buSzPct val="100000"/>
              <a:buFont typeface="Wingdings" panose="05000000000000000000" pitchFamily="2" charset="2"/>
              <a:buChar char=""/>
              <a:defRPr/>
            </a:pPr>
            <a:r>
              <a:rPr lang="cs-CZ" altLang="cs-CZ" sz="2400"/>
              <a:t>Jednotlivé fáze</a:t>
            </a:r>
          </a:p>
          <a:p>
            <a:pPr marL="341313">
              <a:spcBef>
                <a:spcPts val="600"/>
              </a:spcBef>
              <a:buSzPct val="100000"/>
              <a:defRPr/>
            </a:pPr>
            <a:endParaRPr lang="cs-CZ" altLang="cs-CZ" sz="2400"/>
          </a:p>
        </p:txBody>
      </p:sp>
      <p:pic>
        <p:nvPicPr>
          <p:cNvPr id="57351" name="Picture 6">
            <a:extLst>
              <a:ext uri="{FF2B5EF4-FFF2-40B4-BE49-F238E27FC236}">
                <a16:creationId xmlns:a16="http://schemas.microsoft.com/office/drawing/2014/main" id="{4455E04E-7B9A-4509-9D0A-873D7177A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3416299"/>
            <a:ext cx="8108950" cy="2554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descr="slapznak2">
            <a:extLst>
              <a:ext uri="{FF2B5EF4-FFF2-40B4-BE49-F238E27FC236}">
                <a16:creationId xmlns:a16="http://schemas.microsoft.com/office/drawing/2014/main" id="{E4F11CC0-E313-4317-B354-EC4569D8B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1299368" y="47625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45738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9A90730C-EF69-422D-ADFD-E06F2BC09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3065463"/>
            <a:ext cx="6300788" cy="380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Text Box 2">
            <a:extLst>
              <a:ext uri="{FF2B5EF4-FFF2-40B4-BE49-F238E27FC236}">
                <a16:creationId xmlns:a16="http://schemas.microsoft.com/office/drawing/2014/main" id="{68230693-6D0A-4CDE-B127-D5898A9AFC96}"/>
              </a:ext>
            </a:extLst>
          </p:cNvPr>
          <p:cNvSpPr txBox="1">
            <a:spLocks noChangeArrowheads="1"/>
          </p:cNvSpPr>
          <p:nvPr/>
        </p:nvSpPr>
        <p:spPr bwMode="auto">
          <a:xfrm>
            <a:off x="1992313" y="1052513"/>
            <a:ext cx="8229600" cy="576262"/>
          </a:xfrm>
          <a:prstGeom prst="rect">
            <a:avLst/>
          </a:prstGeom>
          <a:solidFill>
            <a:schemeClr val="bg1"/>
          </a:solidFill>
          <a:ln>
            <a:noFill/>
          </a:ln>
          <a:effectLst/>
        </p:spPr>
        <p:txBody>
          <a:bodyPr anchor="ct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cs-CZ" sz="2800" b="1" dirty="0">
                <a:solidFill>
                  <a:srgbClr val="FF0000"/>
                </a:solidFill>
              </a:rPr>
              <a:t>Trestní řízení proti mladistvému</a:t>
            </a:r>
          </a:p>
        </p:txBody>
      </p:sp>
      <p:sp>
        <p:nvSpPr>
          <p:cNvPr id="33797" name="Text Box 5">
            <a:extLst>
              <a:ext uri="{FF2B5EF4-FFF2-40B4-BE49-F238E27FC236}">
                <a16:creationId xmlns:a16="http://schemas.microsoft.com/office/drawing/2014/main" id="{D7E61C85-591E-4E13-A261-6A3E9319DD7B}"/>
              </a:ext>
            </a:extLst>
          </p:cNvPr>
          <p:cNvSpPr txBox="1">
            <a:spLocks noChangeArrowheads="1"/>
          </p:cNvSpPr>
          <p:nvPr/>
        </p:nvSpPr>
        <p:spPr bwMode="auto">
          <a:xfrm>
            <a:off x="1981200" y="1916113"/>
            <a:ext cx="8229600" cy="4210050"/>
          </a:xfrm>
          <a:prstGeom prst="rect">
            <a:avLst/>
          </a:prstGeom>
          <a:noFill/>
          <a:ln>
            <a:noFill/>
          </a:ln>
          <a:effec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marL="344488" indent="-342900">
              <a:spcBef>
                <a:spcPts val="600"/>
              </a:spcBef>
              <a:buSzPct val="100000"/>
              <a:buFontTx/>
              <a:buChar char="-"/>
              <a:defRPr/>
            </a:pPr>
            <a:endParaRPr lang="cs-CZ" altLang="cs-CZ" sz="2400" dirty="0"/>
          </a:p>
          <a:p>
            <a:pPr marL="344488" indent="-342900">
              <a:spcBef>
                <a:spcPts val="600"/>
              </a:spcBef>
              <a:buSzPct val="100000"/>
              <a:buFontTx/>
              <a:buChar char="-"/>
              <a:defRPr/>
            </a:pPr>
            <a:r>
              <a:rPr lang="cs-CZ" altLang="cs-CZ" sz="2400" dirty="0"/>
              <a:t>Dohled probačního úředníka</a:t>
            </a:r>
          </a:p>
          <a:p>
            <a:pPr marL="344488" indent="-342900">
              <a:spcBef>
                <a:spcPts val="600"/>
              </a:spcBef>
              <a:buSzPct val="100000"/>
              <a:buFontTx/>
              <a:buChar char="-"/>
              <a:defRPr/>
            </a:pPr>
            <a:r>
              <a:rPr lang="cs-CZ" altLang="cs-CZ" sz="2400" dirty="0"/>
              <a:t>Probační program</a:t>
            </a:r>
          </a:p>
          <a:p>
            <a:pPr marL="344488" indent="-342900">
              <a:spcBef>
                <a:spcPts val="600"/>
              </a:spcBef>
              <a:buSzPct val="100000"/>
              <a:buFontTx/>
              <a:buChar char="-"/>
              <a:defRPr/>
            </a:pPr>
            <a:r>
              <a:rPr lang="cs-CZ" altLang="cs-CZ" sz="2400" dirty="0"/>
              <a:t>Výchovné povinnosti</a:t>
            </a:r>
          </a:p>
          <a:p>
            <a:pPr marL="344488" indent="-342900">
              <a:spcBef>
                <a:spcPts val="600"/>
              </a:spcBef>
              <a:buSzPct val="100000"/>
              <a:buFontTx/>
              <a:buChar char="-"/>
              <a:defRPr/>
            </a:pPr>
            <a:r>
              <a:rPr lang="cs-CZ" altLang="cs-CZ" sz="2400" dirty="0"/>
              <a:t>Výchovné omezení</a:t>
            </a:r>
          </a:p>
          <a:p>
            <a:pPr marL="344488" indent="-342900">
              <a:spcBef>
                <a:spcPts val="600"/>
              </a:spcBef>
              <a:buSzPct val="100000"/>
              <a:buFontTx/>
              <a:buChar char="-"/>
              <a:defRPr/>
            </a:pPr>
            <a:r>
              <a:rPr lang="cs-CZ" altLang="cs-CZ" sz="2400" dirty="0"/>
              <a:t>Napomenutí s výstrahou</a:t>
            </a:r>
          </a:p>
        </p:txBody>
      </p:sp>
      <p:pic>
        <p:nvPicPr>
          <p:cNvPr id="8" name="Picture 2" descr="slapznak2">
            <a:extLst>
              <a:ext uri="{FF2B5EF4-FFF2-40B4-BE49-F238E27FC236}">
                <a16:creationId xmlns:a16="http://schemas.microsoft.com/office/drawing/2014/main" id="{E4F11CC0-E313-4317-B354-EC4569D8B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1299368" y="47625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71896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rPr>
              <a:t>Zákon soudnictví ve věci mládeže – </a:t>
            </a:r>
            <a:br>
              <a:rPr lang="cs-CZ" sz="2800" b="1" dirty="0">
                <a:solidFill>
                  <a:srgbClr val="FF0000"/>
                </a:solidFill>
              </a:rPr>
            </a:br>
            <a:r>
              <a:rPr lang="cs-CZ" sz="2800" b="1" dirty="0">
                <a:solidFill>
                  <a:srgbClr val="FF0000"/>
                </a:solidFill>
              </a:rPr>
              <a:t>děti do 15 let</a:t>
            </a:r>
          </a:p>
        </p:txBody>
      </p:sp>
      <p:sp>
        <p:nvSpPr>
          <p:cNvPr id="3" name="Zástupný symbol pro obsah 2"/>
          <p:cNvSpPr>
            <a:spLocks noGrp="1"/>
          </p:cNvSpPr>
          <p:nvPr>
            <p:ph idx="1"/>
          </p:nvPr>
        </p:nvSpPr>
        <p:spPr/>
        <p:txBody>
          <a:bodyPr/>
          <a:lstStyle/>
          <a:p>
            <a:pPr marL="457200" indent="-457200">
              <a:buFont typeface="+mj-lt"/>
              <a:buAutoNum type="arabicPeriod"/>
            </a:pPr>
            <a:r>
              <a:rPr lang="cs-CZ" dirty="0"/>
              <a:t>čin jinak trestný</a:t>
            </a:r>
          </a:p>
          <a:p>
            <a:pPr marL="457200" indent="-457200">
              <a:buFont typeface="+mj-lt"/>
              <a:buAutoNum type="arabicPeriod"/>
            </a:pPr>
            <a:r>
              <a:rPr lang="cs-CZ" dirty="0"/>
              <a:t>činnost policie a státního zástupce v prověřování</a:t>
            </a:r>
          </a:p>
          <a:p>
            <a:pPr marL="457200" indent="-457200">
              <a:buFont typeface="+mj-lt"/>
              <a:buAutoNum type="arabicPeriod"/>
            </a:pPr>
            <a:r>
              <a:rPr lang="cs-CZ" dirty="0"/>
              <a:t>postup po odložení věci</a:t>
            </a:r>
          </a:p>
          <a:p>
            <a:pPr marL="457200" indent="-457200">
              <a:buFont typeface="+mj-lt"/>
              <a:buAutoNum type="arabicPeriod"/>
            </a:pPr>
            <a:r>
              <a:rPr lang="cs-CZ" dirty="0"/>
              <a:t>řízení před soudem</a:t>
            </a:r>
          </a:p>
          <a:p>
            <a:pPr marL="457200" indent="-457200">
              <a:buFont typeface="+mj-lt"/>
              <a:buAutoNum type="arabicPeriod"/>
            </a:pPr>
            <a:r>
              <a:rPr lang="cs-CZ" dirty="0"/>
              <a:t>opatření podle § 93 ZSM</a:t>
            </a:r>
          </a:p>
          <a:p>
            <a:pPr marL="457200" indent="-457200">
              <a:buFont typeface="+mj-lt"/>
              <a:buAutoNum type="arabicPeriod"/>
            </a:pPr>
            <a:r>
              <a:rPr lang="cs-CZ" dirty="0"/>
              <a:t>diskuze</a:t>
            </a:r>
          </a:p>
          <a:p>
            <a:pPr marL="457200" indent="-457200">
              <a:buFont typeface="+mj-lt"/>
              <a:buAutoNum type="arabicPeriod"/>
            </a:pPr>
            <a:endParaRPr lang="cs-CZ" dirty="0"/>
          </a:p>
        </p:txBody>
      </p:sp>
      <p:pic>
        <p:nvPicPr>
          <p:cNvPr id="4" name="Picture 2" descr="slapznak2">
            <a:extLst>
              <a:ext uri="{FF2B5EF4-FFF2-40B4-BE49-F238E27FC236}">
                <a16:creationId xmlns:a16="http://schemas.microsoft.com/office/drawing/2014/main" id="{E97F6C70-109F-404E-AC51-C7677E99D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94608" y="564204"/>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533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dirty="0">
                <a:solidFill>
                  <a:srgbClr val="FF0000"/>
                </a:solidFill>
                <a:latin typeface="+mn-lt"/>
              </a:rPr>
              <a:t>Obecné  vymezení</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t>zákon. č. 218/2013 Sb., o soudnictví ve věcech mládeže</a:t>
            </a:r>
          </a:p>
          <a:p>
            <a:pPr lvl="1">
              <a:buFont typeface="Wingdings" panose="05000000000000000000" pitchFamily="2" charset="2"/>
              <a:buChar char="§"/>
            </a:pPr>
            <a:r>
              <a:rPr lang="cs-CZ" dirty="0"/>
              <a:t>Obecný předpis</a:t>
            </a:r>
          </a:p>
          <a:p>
            <a:pPr lvl="1">
              <a:buFont typeface="Wingdings" panose="05000000000000000000" pitchFamily="2" charset="2"/>
              <a:buChar char="§"/>
            </a:pPr>
            <a:r>
              <a:rPr lang="cs-CZ" dirty="0"/>
              <a:t>Řízení upraveno v hlavě III zákona (89 a násl. ZSM)</a:t>
            </a:r>
          </a:p>
          <a:p>
            <a:pPr lvl="1">
              <a:buFont typeface="Wingdings" panose="05000000000000000000" pitchFamily="2" charset="2"/>
              <a:buChar char="§"/>
            </a:pPr>
            <a:r>
              <a:rPr lang="cs-CZ" dirty="0"/>
              <a:t>Subsidiární použití občanského soudního řádu</a:t>
            </a:r>
          </a:p>
          <a:p>
            <a:pPr lvl="2">
              <a:buFont typeface="Wingdings" panose="05000000000000000000" pitchFamily="2" charset="2"/>
              <a:buChar char="§"/>
            </a:pPr>
            <a:r>
              <a:rPr lang="cs-CZ" i="1" dirty="0"/>
              <a:t>Nestanoví-li tento zákon jinak, postupuje soud pro mládež v řízení podle této hlavy podle předpisů upravujících občanské soudní řízení. </a:t>
            </a:r>
            <a:r>
              <a:rPr lang="cs-CZ" dirty="0"/>
              <a:t>(§ 96 ZSM)</a:t>
            </a:r>
          </a:p>
          <a:p>
            <a:pPr>
              <a:buFont typeface="Wingdings" panose="05000000000000000000" pitchFamily="2" charset="2"/>
              <a:buChar char="§"/>
            </a:pPr>
            <a:r>
              <a:rPr lang="cs-CZ" dirty="0"/>
              <a:t>Účel řízení:</a:t>
            </a:r>
          </a:p>
          <a:p>
            <a:pPr lvl="1">
              <a:buFont typeface="Wingdings" panose="05000000000000000000" pitchFamily="2" charset="2"/>
              <a:buChar char="§"/>
            </a:pPr>
            <a:r>
              <a:rPr lang="cs-CZ" dirty="0"/>
              <a:t>výchovné působení</a:t>
            </a:r>
          </a:p>
          <a:p>
            <a:pPr lvl="1">
              <a:buFont typeface="Wingdings" panose="05000000000000000000" pitchFamily="2" charset="2"/>
              <a:buChar char="§"/>
            </a:pPr>
            <a:r>
              <a:rPr lang="cs-CZ" dirty="0"/>
              <a:t>ochrana před škodlivými vlivy</a:t>
            </a:r>
          </a:p>
        </p:txBody>
      </p:sp>
      <p:pic>
        <p:nvPicPr>
          <p:cNvPr id="4" name="Picture 2" descr="slapznak2">
            <a:extLst>
              <a:ext uri="{FF2B5EF4-FFF2-40B4-BE49-F238E27FC236}">
                <a16:creationId xmlns:a16="http://schemas.microsoft.com/office/drawing/2014/main" id="{1D832E9F-0CCA-48E8-B8CB-A1D933CC2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703665" y="73977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1071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latin typeface="+mn-lt"/>
              </a:rPr>
              <a:t>Čin jinak trestný</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t>Protiprávní čin, jehož znaky jsou uvedeny v trestním zákoně, především pak v trestním zákoníku a v zákoně o soudnictví ve věcech mládeže, který je beztrestný vzhledem ke konkrétním okolnostem charakterizujícím osobu pachatele.</a:t>
            </a:r>
          </a:p>
          <a:p>
            <a:pPr lvl="1">
              <a:buFont typeface="Wingdings" panose="05000000000000000000" pitchFamily="2" charset="2"/>
              <a:buChar char="§"/>
            </a:pPr>
            <a:r>
              <a:rPr lang="cs-CZ" dirty="0"/>
              <a:t>zákonná definice není k dispozici</a:t>
            </a:r>
          </a:p>
          <a:p>
            <a:pPr>
              <a:buFont typeface="Wingdings" panose="05000000000000000000" pitchFamily="2" charset="2"/>
              <a:buChar char="§"/>
            </a:pPr>
            <a:r>
              <a:rPr lang="cs-CZ" dirty="0"/>
              <a:t>Mezi takové činy však nepatří jednání, které nevykazuje potřebnou míru škodlivosti a závažnosti (§ 12 ods.t 2 trestního zákoníku, odkaz v § 6 odst. 2 ZSM)</a:t>
            </a:r>
          </a:p>
          <a:p>
            <a:pPr lvl="1">
              <a:buFont typeface="Wingdings" panose="05000000000000000000" pitchFamily="2" charset="2"/>
              <a:buChar char="§"/>
            </a:pPr>
            <a:r>
              <a:rPr lang="cs-CZ" i="1" dirty="0"/>
              <a:t>Trestní odpovědnost pachatele – ať už dospělého nebo mladistvého – a trestněprávní důsledky s ní spojené lze totiž uplatňovat jen v případech společensky škodlivých, ve kterých nepostačuje uplatnění odpovědnosti podle jiného právního předpisu. </a:t>
            </a:r>
            <a:r>
              <a:rPr lang="cs-CZ" dirty="0"/>
              <a:t>(Komentář k zák. č. 218/2003 Sb., o soudnictví ve věcech mládeže)</a:t>
            </a:r>
            <a:endParaRPr lang="cs-CZ" i="1" dirty="0"/>
          </a:p>
          <a:p>
            <a:pPr lvl="1">
              <a:buFont typeface="Wingdings" panose="05000000000000000000" pitchFamily="2" charset="2"/>
              <a:buChar char="§"/>
            </a:pPr>
            <a:r>
              <a:rPr lang="cs-CZ" dirty="0"/>
              <a:t>děti by neměly být výjimkou!</a:t>
            </a:r>
          </a:p>
        </p:txBody>
      </p:sp>
      <p:pic>
        <p:nvPicPr>
          <p:cNvPr id="4" name="Picture 2" descr="slapznak2">
            <a:extLst>
              <a:ext uri="{FF2B5EF4-FFF2-40B4-BE49-F238E27FC236}">
                <a16:creationId xmlns:a16="http://schemas.microsoft.com/office/drawing/2014/main" id="{D2810F87-D91C-49CC-A13E-4587558AA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636553" y="57259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190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latin typeface="+mn-lt"/>
              </a:rPr>
              <a:t>Čin jinak trestný II</a:t>
            </a:r>
          </a:p>
        </p:txBody>
      </p:sp>
      <p:sp>
        <p:nvSpPr>
          <p:cNvPr id="3" name="Zástupný symbol pro obsah 2"/>
          <p:cNvSpPr>
            <a:spLocks noGrp="1"/>
          </p:cNvSpPr>
          <p:nvPr>
            <p:ph idx="1"/>
          </p:nvPr>
        </p:nvSpPr>
        <p:spPr/>
        <p:txBody>
          <a:bodyPr>
            <a:normAutofit fontScale="92500" lnSpcReduction="10000"/>
          </a:bodyPr>
          <a:lstStyle/>
          <a:p>
            <a:pPr>
              <a:buFont typeface="Wingdings" panose="05000000000000000000" pitchFamily="2" charset="2"/>
              <a:buChar char="§"/>
            </a:pPr>
            <a:r>
              <a:rPr lang="cs-CZ" i="1" dirty="0"/>
              <a:t>Je přitom třeba se vyvarovat vyvozování odpovědnosti podle zákona o soudnictví ve věcech mládeže, vedení řízení podle jeho hlavy třetí a užití opatření podle této hlavy v případech činů, které jsou svou povahou spíše dětskými výstřelky než činy hodnými použití těchto opatření a jsou jen prostou součástí dětských dobrodružství. </a:t>
            </a:r>
            <a:r>
              <a:rPr lang="cs-CZ" dirty="0"/>
              <a:t>(Komentář k zák. č. 218/2003 Sb., o soudnictví ve věcech mládeže)</a:t>
            </a:r>
          </a:p>
          <a:p>
            <a:pPr>
              <a:buFont typeface="Wingdings" panose="05000000000000000000" pitchFamily="2" charset="2"/>
              <a:buChar char="§"/>
            </a:pPr>
            <a:r>
              <a:rPr lang="cs-CZ" i="1" dirty="0"/>
              <a:t>Je třeba důkladně posuzovat to, zda je bylo dítě schopno vzhledem ke své rozumové a mravní vyspělosti domyslet. Reakce na čin jinak trestný v systému soudnictví ve věcech mládeže totiž </a:t>
            </a:r>
            <a:r>
              <a:rPr lang="cs-CZ" b="1" i="1" dirty="0"/>
              <a:t>není založena na objektivní odpovědnosti</a:t>
            </a:r>
            <a:r>
              <a:rPr lang="cs-CZ" i="1" dirty="0"/>
              <a:t> za způsobený následek. Právě naopak, předpokládá </a:t>
            </a:r>
            <a:r>
              <a:rPr lang="cs-CZ" b="1" i="1" dirty="0"/>
              <a:t>zavinění dítěte</a:t>
            </a:r>
            <a:r>
              <a:rPr lang="cs-CZ" i="1" dirty="0"/>
              <a:t>. </a:t>
            </a:r>
            <a:r>
              <a:rPr lang="cs-CZ" dirty="0"/>
              <a:t>(Komentář k zák. č. 218/2003 Sb., o soudnictví ve věcech mládeže)</a:t>
            </a:r>
          </a:p>
          <a:p>
            <a:pPr marL="0" indent="0">
              <a:buNone/>
            </a:pPr>
            <a:r>
              <a:rPr lang="cs-CZ" dirty="0"/>
              <a:t>= U úmyslných činů jinak trestných (dle příslušné skutkové podstaty) je třeba zkoumat, zda si nezletilý mohl být vědom následků svého jednání (rozpoznat škodlivost) a zda se s ohledem na to jednalo o jeho vůli čin spáchat.</a:t>
            </a:r>
          </a:p>
          <a:p>
            <a:pPr marL="0" indent="0">
              <a:buNone/>
            </a:pPr>
            <a:r>
              <a:rPr lang="cs-CZ" dirty="0"/>
              <a:t>Usnesení NS ČR 8 </a:t>
            </a:r>
            <a:r>
              <a:rPr lang="cs-CZ" dirty="0" err="1"/>
              <a:t>Tdo</a:t>
            </a:r>
            <a:r>
              <a:rPr lang="cs-CZ" dirty="0"/>
              <a:t> 1076/2017</a:t>
            </a:r>
          </a:p>
          <a:p>
            <a:endParaRPr lang="cs-CZ" dirty="0"/>
          </a:p>
        </p:txBody>
      </p:sp>
      <p:pic>
        <p:nvPicPr>
          <p:cNvPr id="4" name="Picture 2" descr="slapznak2">
            <a:extLst>
              <a:ext uri="{FF2B5EF4-FFF2-40B4-BE49-F238E27FC236}">
                <a16:creationId xmlns:a16="http://schemas.microsoft.com/office/drawing/2014/main" id="{63BA6CB3-B461-499D-BBBA-27C958C45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762388"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917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rPr>
              <a:t>Prověřování – činnost PČR</a:t>
            </a:r>
          </a:p>
        </p:txBody>
      </p:sp>
      <p:sp>
        <p:nvSpPr>
          <p:cNvPr id="3" name="Zástupný symbol pro obsah 2"/>
          <p:cNvSpPr>
            <a:spLocks noGrp="1"/>
          </p:cNvSpPr>
          <p:nvPr>
            <p:ph idx="1"/>
          </p:nvPr>
        </p:nvSpPr>
        <p:spPr/>
        <p:txBody>
          <a:bodyPr>
            <a:normAutofit fontScale="85000" lnSpcReduction="10000"/>
          </a:bodyPr>
          <a:lstStyle/>
          <a:p>
            <a:pPr>
              <a:buFont typeface="Wingdings" panose="05000000000000000000" pitchFamily="2" charset="2"/>
              <a:buChar char="§"/>
            </a:pPr>
            <a:r>
              <a:rPr lang="cs-CZ" dirty="0"/>
              <a:t>Postup podle zák. č. 141/1961 Sb., </a:t>
            </a:r>
            <a:r>
              <a:rPr lang="cs-CZ" dirty="0" err="1"/>
              <a:t>tr</a:t>
            </a:r>
            <a:r>
              <a:rPr lang="cs-CZ" dirty="0"/>
              <a:t>. řádu</a:t>
            </a:r>
          </a:p>
          <a:p>
            <a:pPr>
              <a:buFont typeface="Wingdings" panose="05000000000000000000" pitchFamily="2" charset="2"/>
              <a:buChar char="§"/>
            </a:pPr>
            <a:r>
              <a:rPr lang="cs-CZ" dirty="0"/>
              <a:t>Provádí se prověřování podle § 158 </a:t>
            </a:r>
            <a:r>
              <a:rPr lang="cs-CZ" dirty="0" err="1"/>
              <a:t>tr</a:t>
            </a:r>
            <a:r>
              <a:rPr lang="cs-CZ" dirty="0"/>
              <a:t>. řádu</a:t>
            </a:r>
          </a:p>
          <a:p>
            <a:pPr lvl="1">
              <a:buFont typeface="Wingdings" panose="05000000000000000000" pitchFamily="2" charset="2"/>
              <a:buChar char="§"/>
            </a:pPr>
            <a:r>
              <a:rPr lang="cs-CZ" dirty="0"/>
              <a:t>dokazování by se mělo provádět až před soudem</a:t>
            </a:r>
          </a:p>
          <a:p>
            <a:pPr lvl="1">
              <a:buFont typeface="Wingdings" panose="05000000000000000000" pitchFamily="2" charset="2"/>
              <a:buChar char="§"/>
            </a:pPr>
            <a:r>
              <a:rPr lang="cs-CZ" dirty="0"/>
              <a:t>policie by měla věc odložit poté, co když plně odůvodněno podezření, že se objasňovaného činu dopustilo dítě mladší patnácti let nebo trestně neodpovědný mladistvý </a:t>
            </a:r>
          </a:p>
          <a:p>
            <a:pPr lvl="1">
              <a:buFont typeface="Wingdings" panose="05000000000000000000" pitchFamily="2" charset="2"/>
              <a:buChar char="§"/>
            </a:pPr>
            <a:r>
              <a:rPr lang="cs-CZ" dirty="0"/>
              <a:t>trestní řízení nelze proti trestně neodpovědnému dítě vést</a:t>
            </a:r>
          </a:p>
          <a:p>
            <a:pPr>
              <a:buFont typeface="Wingdings" panose="05000000000000000000" pitchFamily="2" charset="2"/>
              <a:buChar char="§"/>
            </a:pPr>
            <a:r>
              <a:rPr lang="cs-CZ" dirty="0"/>
              <a:t>Výstupem je zpravidla odložení věci podle § 159a odst. 2 </a:t>
            </a:r>
            <a:r>
              <a:rPr lang="cs-CZ" dirty="0" err="1"/>
              <a:t>tr</a:t>
            </a:r>
            <a:r>
              <a:rPr lang="cs-CZ" dirty="0"/>
              <a:t>. řádu s odkazem na § 11 odst. 1</a:t>
            </a:r>
            <a:br>
              <a:rPr lang="cs-CZ" dirty="0"/>
            </a:br>
            <a:r>
              <a:rPr lang="cs-CZ" dirty="0"/>
              <a:t>písm. d) </a:t>
            </a:r>
            <a:r>
              <a:rPr lang="cs-CZ" dirty="0" err="1"/>
              <a:t>tr</a:t>
            </a:r>
            <a:r>
              <a:rPr lang="cs-CZ" dirty="0"/>
              <a:t>. řádu,</a:t>
            </a:r>
          </a:p>
          <a:p>
            <a:pPr lvl="1">
              <a:buFont typeface="Wingdings" panose="05000000000000000000" pitchFamily="2" charset="2"/>
              <a:buChar char="§"/>
            </a:pPr>
            <a:r>
              <a:rPr lang="cs-CZ" dirty="0"/>
              <a:t>poznámka pro PČR: </a:t>
            </a:r>
            <a:r>
              <a:rPr lang="cs-CZ" b="1" dirty="0"/>
              <a:t>s tímto usnesením předkládat dozorovému státnímu zástupci kompletní spisový materiál k přezkumu rozhodnutí</a:t>
            </a:r>
            <a:endParaRPr lang="cs-CZ" dirty="0"/>
          </a:p>
          <a:p>
            <a:pPr lvl="1">
              <a:buFont typeface="Wingdings" panose="05000000000000000000" pitchFamily="2" charset="2"/>
              <a:buChar char="§"/>
            </a:pPr>
            <a:r>
              <a:rPr lang="cs-CZ" dirty="0"/>
              <a:t>rozhodnutí o odložení věci je také možné (a vhodné) se státním zástupcem předem konzultovat</a:t>
            </a:r>
          </a:p>
          <a:p>
            <a:pPr lvl="1">
              <a:buFont typeface="Wingdings" panose="05000000000000000000" pitchFamily="2" charset="2"/>
              <a:buChar char="§"/>
            </a:pPr>
            <a:r>
              <a:rPr lang="cs-CZ" dirty="0"/>
              <a:t>další postup je v takovém případě zákonem obligatorně stanoven a z toho důvodu má toto rozhodnutí policejního orgánu velký význam</a:t>
            </a:r>
          </a:p>
        </p:txBody>
      </p:sp>
      <p:pic>
        <p:nvPicPr>
          <p:cNvPr id="4" name="Picture 2" descr="slapznak2">
            <a:extLst>
              <a:ext uri="{FF2B5EF4-FFF2-40B4-BE49-F238E27FC236}">
                <a16:creationId xmlns:a16="http://schemas.microsoft.com/office/drawing/2014/main" id="{7ACD485A-CA42-42E2-9C9B-EDE45F187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695276" y="606149"/>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433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dirty="0">
                <a:solidFill>
                  <a:srgbClr val="FF0000"/>
                </a:solidFill>
                <a:latin typeface="+mn-lt"/>
              </a:rPr>
              <a:t>Specifika řízení ve věcech nezletilých</a:t>
            </a:r>
          </a:p>
        </p:txBody>
      </p:sp>
      <p:sp>
        <p:nvSpPr>
          <p:cNvPr id="3" name="Zástupný symbol pro obsah 2"/>
          <p:cNvSpPr>
            <a:spLocks noGrp="1"/>
          </p:cNvSpPr>
          <p:nvPr>
            <p:ph idx="1"/>
          </p:nvPr>
        </p:nvSpPr>
        <p:spPr/>
        <p:txBody>
          <a:bodyPr>
            <a:normAutofit fontScale="85000" lnSpcReduction="10000"/>
          </a:bodyPr>
          <a:lstStyle/>
          <a:p>
            <a:pPr>
              <a:buFont typeface="Wingdings" panose="05000000000000000000" pitchFamily="2" charset="2"/>
              <a:buChar char="§"/>
            </a:pPr>
            <a:r>
              <a:rPr lang="cs-CZ" i="1" dirty="0"/>
              <a:t> </a:t>
            </a:r>
            <a:r>
              <a:rPr lang="cs-CZ" dirty="0"/>
              <a:t>Spolupráce s OSPOD</a:t>
            </a:r>
          </a:p>
          <a:p>
            <a:pPr lvl="1">
              <a:buFont typeface="Wingdings" panose="05000000000000000000" pitchFamily="2" charset="2"/>
              <a:buChar char="§"/>
            </a:pPr>
            <a:r>
              <a:rPr lang="cs-CZ" dirty="0"/>
              <a:t>Ve všech řízeních vyžádat výchovnou zprávu k nezletilému</a:t>
            </a:r>
          </a:p>
          <a:p>
            <a:pPr lvl="1">
              <a:buFont typeface="Wingdings" panose="05000000000000000000" pitchFamily="2" charset="2"/>
              <a:buChar char="§"/>
            </a:pPr>
            <a:r>
              <a:rPr lang="cs-CZ" dirty="0"/>
              <a:t>Vyžádat také zprávu školy (bývá součástí výchovné zprávy OSPOD)</a:t>
            </a:r>
          </a:p>
          <a:p>
            <a:pPr lvl="1">
              <a:buFont typeface="Wingdings" panose="05000000000000000000" pitchFamily="2" charset="2"/>
              <a:buChar char="§"/>
            </a:pPr>
            <a:r>
              <a:rPr lang="cs-CZ" dirty="0"/>
              <a:t>OSPOD se také účastní výslechu nezletilých</a:t>
            </a:r>
          </a:p>
          <a:p>
            <a:pPr lvl="1">
              <a:buFont typeface="Wingdings" panose="05000000000000000000" pitchFamily="2" charset="2"/>
              <a:buChar char="§"/>
            </a:pPr>
            <a:r>
              <a:rPr lang="cs-CZ" dirty="0"/>
              <a:t>Kurátor u výslechu může prostřednictvím vyšetřovatele otázky, ale ty by se neměly týkat spáchaného skutku.</a:t>
            </a:r>
          </a:p>
          <a:p>
            <a:pPr>
              <a:buFont typeface="Wingdings" panose="05000000000000000000" pitchFamily="2" charset="2"/>
              <a:buChar char="§"/>
            </a:pPr>
            <a:r>
              <a:rPr lang="cs-CZ" dirty="0"/>
              <a:t>Rychlost řízení</a:t>
            </a:r>
          </a:p>
          <a:p>
            <a:pPr lvl="1">
              <a:buFont typeface="Wingdings" panose="05000000000000000000" pitchFamily="2" charset="2"/>
              <a:buChar char="§"/>
            </a:pPr>
            <a:r>
              <a:rPr lang="cs-CZ" dirty="0"/>
              <a:t>včas žádat zprávy OSPOD</a:t>
            </a:r>
          </a:p>
          <a:p>
            <a:pPr lvl="1">
              <a:buFont typeface="Wingdings" panose="05000000000000000000" pitchFamily="2" charset="2"/>
              <a:buChar char="§"/>
            </a:pPr>
            <a:r>
              <a:rPr lang="cs-CZ" dirty="0"/>
              <a:t>pokud není něco jasné, dotázat se státního zástupce</a:t>
            </a:r>
          </a:p>
          <a:p>
            <a:pPr lvl="1">
              <a:buFont typeface="Wingdings" panose="05000000000000000000" pitchFamily="2" charset="2"/>
              <a:buChar char="§"/>
            </a:pPr>
            <a:r>
              <a:rPr lang="cs-CZ" dirty="0"/>
              <a:t>práva poškozených jsou v takovém řízení velmi potlačena – prakticky pouze stížnost proti usnesení</a:t>
            </a:r>
            <a:br>
              <a:rPr lang="cs-CZ" dirty="0"/>
            </a:br>
            <a:r>
              <a:rPr lang="cs-CZ" dirty="0"/>
              <a:t>o odložení věci</a:t>
            </a:r>
          </a:p>
          <a:p>
            <a:pPr lvl="2">
              <a:buFont typeface="Wingdings" panose="05000000000000000000" pitchFamily="2" charset="2"/>
              <a:buChar char="§"/>
            </a:pPr>
            <a:r>
              <a:rPr lang="cs-CZ" dirty="0"/>
              <a:t>soud nerozhoduje o náhradě škody (adhezní řízení)</a:t>
            </a:r>
          </a:p>
          <a:p>
            <a:pPr lvl="1">
              <a:buFont typeface="Wingdings" panose="05000000000000000000" pitchFamily="2" charset="2"/>
              <a:buChar char="§"/>
            </a:pPr>
            <a:r>
              <a:rPr lang="cs-CZ" dirty="0"/>
              <a:t>výše škody je však důležitá pro právní kvalifikaci (nejde pouze prohlášením poškozeného)</a:t>
            </a:r>
          </a:p>
          <a:p>
            <a:pPr marL="384048" lvl="2" indent="0">
              <a:buNone/>
            </a:pPr>
            <a:endParaRPr lang="cs-CZ" dirty="0"/>
          </a:p>
        </p:txBody>
      </p:sp>
      <p:pic>
        <p:nvPicPr>
          <p:cNvPr id="4" name="Picture 2" descr="slapznak2">
            <a:extLst>
              <a:ext uri="{FF2B5EF4-FFF2-40B4-BE49-F238E27FC236}">
                <a16:creationId xmlns:a16="http://schemas.microsoft.com/office/drawing/2014/main" id="{B1D8D2B1-6F6D-4D5C-973D-44055733A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753999"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255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dirty="0">
                <a:solidFill>
                  <a:srgbClr val="FF0000"/>
                </a:solidFill>
                <a:latin typeface="+mn-lt"/>
              </a:rPr>
              <a:t>Specifika řízení ve věcech nezletilých II	</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t>PČR by měla poskytnout součinnost pro případnou dobrovolnou náhradu způsobené škody:</a:t>
            </a:r>
          </a:p>
          <a:p>
            <a:pPr lvl="1">
              <a:buFont typeface="Wingdings" panose="05000000000000000000" pitchFamily="2" charset="2"/>
              <a:buChar char="§"/>
            </a:pPr>
            <a:r>
              <a:rPr lang="cs-CZ" dirty="0"/>
              <a:t>usnesení o odložení věci není doučováno „podezřelému“ – zde </a:t>
            </a:r>
            <a:r>
              <a:rPr lang="cs-CZ" dirty="0" err="1"/>
              <a:t>nezl</a:t>
            </a:r>
            <a:r>
              <a:rPr lang="cs-CZ" dirty="0"/>
              <a:t>. a jeho rodiče</a:t>
            </a:r>
          </a:p>
          <a:p>
            <a:pPr lvl="1">
              <a:buFont typeface="Wingdings" panose="05000000000000000000" pitchFamily="2" charset="2"/>
              <a:buChar char="§"/>
            </a:pPr>
            <a:r>
              <a:rPr lang="cs-CZ" dirty="0"/>
              <a:t>z toho vyplývá, že </a:t>
            </a:r>
            <a:r>
              <a:rPr lang="cs-CZ" dirty="0" err="1"/>
              <a:t>nezl</a:t>
            </a:r>
            <a:r>
              <a:rPr lang="cs-CZ" dirty="0"/>
              <a:t>. (ani rodiče) neví o tom, že bylo řízení skončeno</a:t>
            </a:r>
          </a:p>
          <a:p>
            <a:pPr lvl="1">
              <a:buFont typeface="Wingdings" panose="05000000000000000000" pitchFamily="2" charset="2"/>
              <a:buChar char="§"/>
            </a:pPr>
            <a:r>
              <a:rPr lang="cs-CZ" dirty="0"/>
              <a:t>často také neznají poškozeného, kterému by se mohl omluvit, případně nahradit způsobenou škodu</a:t>
            </a:r>
          </a:p>
          <a:p>
            <a:pPr lvl="1">
              <a:buFont typeface="Wingdings" panose="05000000000000000000" pitchFamily="2" charset="2"/>
              <a:buChar char="§"/>
            </a:pPr>
            <a:r>
              <a:rPr lang="cs-CZ" dirty="0"/>
              <a:t>PČR by tam měl </a:t>
            </a:r>
            <a:r>
              <a:rPr lang="cs-CZ" dirty="0" err="1"/>
              <a:t>nezl</a:t>
            </a:r>
            <a:r>
              <a:rPr lang="cs-CZ" dirty="0"/>
              <a:t>. (jeho rodičům) poskytnout údaje o poškozené osobě a výši způsobené škody</a:t>
            </a:r>
            <a:br>
              <a:rPr lang="cs-CZ" dirty="0"/>
            </a:br>
            <a:r>
              <a:rPr lang="cs-CZ" dirty="0"/>
              <a:t>(! není dána žádná povinnost k náhradě škody – </a:t>
            </a:r>
            <a:r>
              <a:rPr lang="cs-CZ" u="sng" dirty="0"/>
              <a:t>jedná se o dobrovolný postup</a:t>
            </a:r>
            <a:r>
              <a:rPr lang="cs-CZ" dirty="0"/>
              <a:t> !)</a:t>
            </a:r>
          </a:p>
          <a:p>
            <a:pPr>
              <a:buFont typeface="Wingdings" panose="05000000000000000000" pitchFamily="2" charset="2"/>
              <a:buChar char="§"/>
            </a:pPr>
            <a:r>
              <a:rPr lang="cs-CZ" dirty="0"/>
              <a:t>O tom, zda nezletilý spáchal čin jinak trestný může rozhodnout pouze soud (nerozhoduje</a:t>
            </a:r>
            <a:br>
              <a:rPr lang="cs-CZ" dirty="0"/>
            </a:br>
            <a:r>
              <a:rPr lang="cs-CZ" dirty="0"/>
              <a:t>o náhradě škody)</a:t>
            </a:r>
          </a:p>
          <a:p>
            <a:endParaRPr lang="cs-CZ" dirty="0"/>
          </a:p>
        </p:txBody>
      </p:sp>
      <p:pic>
        <p:nvPicPr>
          <p:cNvPr id="4" name="Picture 2" descr="slapznak2">
            <a:extLst>
              <a:ext uri="{FF2B5EF4-FFF2-40B4-BE49-F238E27FC236}">
                <a16:creationId xmlns:a16="http://schemas.microsoft.com/office/drawing/2014/main" id="{9446CB86-CD10-4F6F-956C-1665444AE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661720"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546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rPr>
              <a:t>Zpráva OSPOD</a:t>
            </a:r>
          </a:p>
        </p:txBody>
      </p:sp>
      <p:sp>
        <p:nvSpPr>
          <p:cNvPr id="3" name="Zástupný symbol pro obsah 2"/>
          <p:cNvSpPr>
            <a:spLocks noGrp="1"/>
          </p:cNvSpPr>
          <p:nvPr>
            <p:ph idx="1"/>
          </p:nvPr>
        </p:nvSpPr>
        <p:spPr/>
        <p:txBody>
          <a:bodyPr>
            <a:normAutofit fontScale="85000" lnSpcReduction="10000"/>
          </a:bodyPr>
          <a:lstStyle/>
          <a:p>
            <a:r>
              <a:rPr lang="cs-CZ" dirty="0"/>
              <a:t>Nutné náležitosti:</a:t>
            </a:r>
          </a:p>
          <a:p>
            <a:pPr>
              <a:buFont typeface="Wingdings" panose="05000000000000000000" pitchFamily="2" charset="2"/>
              <a:buChar char="§"/>
            </a:pPr>
            <a:r>
              <a:rPr lang="cs-CZ" dirty="0"/>
              <a:t>Rodinné zázemní nezletilého</a:t>
            </a:r>
          </a:p>
          <a:p>
            <a:pPr>
              <a:buFont typeface="Wingdings" panose="05000000000000000000" pitchFamily="2" charset="2"/>
              <a:buChar char="§"/>
            </a:pPr>
            <a:r>
              <a:rPr lang="cs-CZ" dirty="0"/>
              <a:t>Předchozí výchovné problémy (i ve škole)</a:t>
            </a:r>
          </a:p>
          <a:p>
            <a:pPr>
              <a:buFont typeface="Wingdings" panose="05000000000000000000" pitchFamily="2" charset="2"/>
              <a:buChar char="§"/>
            </a:pPr>
            <a:r>
              <a:rPr lang="cs-CZ" dirty="0"/>
              <a:t>Bylo již v minulosti projednáváno u soudu pro mládež jiné jednání nezletilého, v němž byl shledán čin jinak trestný (rejstřík Rod)? – význam pro místní příslušnost soudu</a:t>
            </a:r>
          </a:p>
          <a:p>
            <a:pPr>
              <a:buFont typeface="Wingdings" panose="05000000000000000000" pitchFamily="2" charset="2"/>
              <a:buChar char="§"/>
            </a:pPr>
            <a:r>
              <a:rPr lang="cs-CZ" dirty="0"/>
              <a:t>Byla u nezletilého přijata výchovná opatření podle zák. č. 359/1999 Sb., o sociálně-právní ochraně dětí, popř. zvláštní opatření ve výchově podle občanského zákoníku (</a:t>
            </a:r>
            <a:r>
              <a:rPr lang="cs-CZ" dirty="0" err="1"/>
              <a:t>opatr</a:t>
            </a:r>
            <a:r>
              <a:rPr lang="cs-CZ" dirty="0"/>
              <a:t>. soud)?</a:t>
            </a:r>
          </a:p>
          <a:p>
            <a:pPr>
              <a:buFont typeface="Wingdings" panose="05000000000000000000" pitchFamily="2" charset="2"/>
              <a:buChar char="§"/>
            </a:pPr>
            <a:r>
              <a:rPr lang="cs-CZ" dirty="0"/>
              <a:t>Názor OSPOD na vhodný druh opatření (nemusí být státním zástupem a soudem respektován)</a:t>
            </a:r>
          </a:p>
          <a:p>
            <a:pPr>
              <a:buFont typeface="Wingdings" panose="05000000000000000000" pitchFamily="2" charset="2"/>
              <a:buChar char="§"/>
            </a:pPr>
            <a:r>
              <a:rPr lang="cs-CZ" dirty="0"/>
              <a:t>V případě zařazení do terapeutického, psychologického nebo jiného vhodného výchovného programu ve středisku výchovné péče) – spolupráce OSPOD při výběru konkrétního programu a jeho přesné pojmenování</a:t>
            </a:r>
          </a:p>
          <a:p>
            <a:pPr lvl="1">
              <a:buFont typeface="Wingdings" panose="05000000000000000000" pitchFamily="2" charset="2"/>
              <a:buChar char="§"/>
            </a:pPr>
            <a:r>
              <a:rPr lang="cs-CZ" dirty="0"/>
              <a:t>úloha PMS? (diskuze)</a:t>
            </a:r>
          </a:p>
          <a:p>
            <a:pPr>
              <a:buFont typeface="Wingdings" panose="05000000000000000000" pitchFamily="2" charset="2"/>
              <a:buChar char="§"/>
            </a:pPr>
            <a:endParaRPr lang="cs-CZ" dirty="0"/>
          </a:p>
        </p:txBody>
      </p:sp>
      <p:pic>
        <p:nvPicPr>
          <p:cNvPr id="4" name="Picture 2" descr="slapznak2">
            <a:extLst>
              <a:ext uri="{FF2B5EF4-FFF2-40B4-BE49-F238E27FC236}">
                <a16:creationId xmlns:a16="http://schemas.microsoft.com/office/drawing/2014/main" id="{675C5E07-A70D-4B58-816D-C89311CC7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821111" y="68103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54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fontScale="70000" lnSpcReduction="20000"/>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jejichž rodiče zemřeli, neplní povinnosti, nevykonávají nebo zneužívají práva plynoucí z rodičovské odpovědnosti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byly svěřeny do výchovy jiné osoby odpovědné za výchovu dítěte, pokud tato osoba neplní povinnosti plynoucí ze svěření dítěte výchovy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vedou zahálčivý nebo nemravný život, opakovaně se dopouští útěků </a:t>
            </a:r>
          </a:p>
          <a:p>
            <a:pPr algn="just">
              <a:spcBef>
                <a:spcPts val="0"/>
              </a:spcBef>
              <a:buFont typeface="Arial" panose="020B0604020202020204" pitchFamily="34" charset="0"/>
              <a:buChar char="•"/>
              <a:defRPr/>
            </a:pPr>
            <a:r>
              <a:rPr lang="cs-CZ" sz="2800" dirty="0">
                <a:cs typeface="Times New Roman" pitchFamily="18" charset="0"/>
              </a:rPr>
              <a:t>na kterých byl spáchán trestný čin/ je podezření ze spáchání takového činu</a:t>
            </a:r>
          </a:p>
          <a:p>
            <a:pPr algn="just">
              <a:spcBef>
                <a:spcPts val="0"/>
              </a:spcBef>
              <a:buFont typeface="Arial" panose="020B0604020202020204" pitchFamily="34" charset="0"/>
              <a:buChar char="•"/>
              <a:defRPr/>
            </a:pPr>
            <a:r>
              <a:rPr lang="cs-CZ" sz="2800" dirty="0">
                <a:cs typeface="Times New Roman" pitchFamily="18" charset="0"/>
              </a:rPr>
              <a:t>které jsou na žádost rodičů /jiných osob odpovědných za výchovu/ opakovaně umisťovány do zařízení zajišťující nepřetržitou péči nebo jsou zde umístěny déle než 6 měsíců</a:t>
            </a:r>
          </a:p>
          <a:p>
            <a:pPr algn="just">
              <a:spcBef>
                <a:spcPts val="0"/>
              </a:spcBef>
              <a:buFont typeface="Arial" panose="020B0604020202020204" pitchFamily="34" charset="0"/>
              <a:buChar char="•"/>
              <a:defRPr/>
            </a:pPr>
            <a:r>
              <a:rPr lang="cs-CZ" sz="2800" dirty="0">
                <a:cs typeface="Times New Roman" pitchFamily="18" charset="0"/>
              </a:rPr>
              <a:t>které jsou ohrožovány násilím mezi rodiči /jinými osobami odp. za výchovu/ </a:t>
            </a:r>
          </a:p>
          <a:p>
            <a:pPr algn="just">
              <a:spcBef>
                <a:spcPts val="0"/>
              </a:spcBef>
              <a:buFont typeface="Arial" panose="020B0604020202020204" pitchFamily="34" charset="0"/>
              <a:buChar char="•"/>
              <a:defRPr/>
            </a:pPr>
            <a:r>
              <a:rPr lang="cs-CZ" sz="2800" dirty="0">
                <a:cs typeface="Times New Roman" pitchFamily="18" charset="0"/>
              </a:rPr>
              <a:t>které jsou žadateli </a:t>
            </a:r>
            <a:r>
              <a:rPr lang="cs-CZ" sz="2800" dirty="0"/>
              <a:t>o azyl odloučenými od svých rodičů </a:t>
            </a:r>
            <a:r>
              <a:rPr lang="cs-CZ" sz="2800" dirty="0">
                <a:cs typeface="Times New Roman" pitchFamily="18" charset="0"/>
              </a:rPr>
              <a:t>/osob odp. za výchovu/</a:t>
            </a:r>
          </a:p>
          <a:p>
            <a:pPr marL="0" indent="0">
              <a:spcBef>
                <a:spcPts val="0"/>
              </a:spcBef>
              <a:buFontTx/>
              <a:buNone/>
              <a:defRPr/>
            </a:pPr>
            <a:endParaRPr lang="cs-CZ" sz="2800" b="1" dirty="0"/>
          </a:p>
          <a:p>
            <a:pPr marL="0" indent="0">
              <a:spcBef>
                <a:spcPts val="0"/>
              </a:spcBef>
              <a:buFontTx/>
              <a:buNone/>
              <a:defRPr/>
            </a:pPr>
            <a:r>
              <a:rPr lang="cs-CZ" sz="2800" b="1" dirty="0"/>
              <a:t>pokud tyto skutečnosti trvají po takovou dobu nebo jsou takové intenzity, že  nepříznivě  ovlivňují vývoj dětí nebo jsou anebo mohou být příčinou </a:t>
            </a:r>
          </a:p>
          <a:p>
            <a:pPr marL="0" indent="0">
              <a:spcBef>
                <a:spcPts val="0"/>
              </a:spcBef>
              <a:buFontTx/>
              <a:buNone/>
              <a:defRPr/>
            </a:pPr>
            <a:r>
              <a:rPr lang="cs-CZ" sz="2800" b="1" dirty="0"/>
              <a:t>nepříznivého vývoje dětí.</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3881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latin typeface="+mn-lt"/>
              </a:rPr>
              <a:t>Postup po odložení věci</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t>Pokud policejní orgán odloží věc podle § 159a odst. 2 </a:t>
            </a:r>
            <a:r>
              <a:rPr lang="cs-CZ" dirty="0" err="1"/>
              <a:t>tr</a:t>
            </a:r>
            <a:r>
              <a:rPr lang="cs-CZ" dirty="0"/>
              <a:t>. řádu ve spojení s § 11 odst. 1 písm. d) </a:t>
            </a:r>
            <a:r>
              <a:rPr lang="cs-CZ" dirty="0" err="1"/>
              <a:t>tr</a:t>
            </a:r>
            <a:r>
              <a:rPr lang="cs-CZ" dirty="0"/>
              <a:t>. řádu, tj. z důvodu, že nelze zahájit, neboť se jedná o osobu, která pro nedostatek věku není trestně odpovědná, tak je dána </a:t>
            </a:r>
            <a:r>
              <a:rPr lang="cs-CZ" u="sng" dirty="0"/>
              <a:t>povinnost státního zastupitelství podat návrh podle § 90 odst. 1 zákona č. 218/2003 Sb.</a:t>
            </a:r>
            <a:r>
              <a:rPr lang="cs-CZ" dirty="0"/>
              <a:t>:</a:t>
            </a:r>
            <a:endParaRPr lang="cs-CZ" u="sng" dirty="0"/>
          </a:p>
          <a:p>
            <a:pPr marL="0" indent="0">
              <a:buNone/>
            </a:pPr>
            <a:r>
              <a:rPr lang="cs-CZ" i="1" dirty="0"/>
              <a:t>(1) Dítěti mladšímu než patnáct let, které se dopustilo činu jinak trestného, lze opatření uložit na návrh státního zastupitelství. </a:t>
            </a:r>
            <a:r>
              <a:rPr lang="cs-CZ" b="1" i="1" dirty="0"/>
              <a:t>Státní zastupitelství je povinno návrh podat </a:t>
            </a:r>
            <a:r>
              <a:rPr lang="cs-CZ" i="1" u="sng" dirty="0"/>
              <a:t>bezodkladně</a:t>
            </a:r>
            <a:r>
              <a:rPr lang="cs-CZ" i="1" dirty="0"/>
              <a:t> poté, jakmile se dozví, že trestní stíhání je nepřípustné, protože jde o osobu, která není pro nedostatek věku trestně odpovědná.</a:t>
            </a:r>
            <a:endParaRPr lang="cs-CZ" dirty="0"/>
          </a:p>
          <a:p>
            <a:pPr>
              <a:buFont typeface="Wingdings" panose="05000000000000000000" pitchFamily="2" charset="2"/>
              <a:buChar char="§"/>
            </a:pPr>
            <a:r>
              <a:rPr lang="cs-CZ" dirty="0"/>
              <a:t>Pokud je věc odložena podle § 159a odst. 1 </a:t>
            </a:r>
            <a:r>
              <a:rPr lang="cs-CZ" dirty="0" err="1"/>
              <a:t>tr</a:t>
            </a:r>
            <a:r>
              <a:rPr lang="cs-CZ" dirty="0"/>
              <a:t>. řádu, návrh se soudu nepodává</a:t>
            </a:r>
          </a:p>
        </p:txBody>
      </p:sp>
      <p:pic>
        <p:nvPicPr>
          <p:cNvPr id="4" name="Picture 2" descr="slapznak2">
            <a:extLst>
              <a:ext uri="{FF2B5EF4-FFF2-40B4-BE49-F238E27FC236}">
                <a16:creationId xmlns:a16="http://schemas.microsoft.com/office/drawing/2014/main" id="{3D7BBF50-9932-4DA8-9317-D03E69084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63724" y="73977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3456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latin typeface="+mn-lt"/>
              </a:rPr>
              <a:t>Postup po odložení věci II</a:t>
            </a:r>
          </a:p>
        </p:txBody>
      </p:sp>
      <p:sp>
        <p:nvSpPr>
          <p:cNvPr id="3" name="Zástupný symbol pro obsah 2"/>
          <p:cNvSpPr>
            <a:spLocks noGrp="1"/>
          </p:cNvSpPr>
          <p:nvPr>
            <p:ph idx="1"/>
          </p:nvPr>
        </p:nvSpPr>
        <p:spPr/>
        <p:txBody>
          <a:bodyPr>
            <a:normAutofit fontScale="85000" lnSpcReduction="10000"/>
          </a:bodyPr>
          <a:lstStyle/>
          <a:p>
            <a:pPr marL="457200" indent="-457200">
              <a:buFont typeface="+mj-lt"/>
              <a:buAutoNum type="arabicPeriod"/>
            </a:pPr>
            <a:r>
              <a:rPr lang="cs-CZ" dirty="0"/>
              <a:t>Podle § 159a odst. 1 </a:t>
            </a:r>
            <a:r>
              <a:rPr lang="cs-CZ" dirty="0" err="1"/>
              <a:t>tr</a:t>
            </a:r>
            <a:r>
              <a:rPr lang="cs-CZ" dirty="0"/>
              <a:t>. řádu</a:t>
            </a:r>
          </a:p>
          <a:p>
            <a:pPr marL="578358" lvl="1" indent="-285750"/>
            <a:r>
              <a:rPr lang="cs-CZ" dirty="0"/>
              <a:t>příklady možné argumentace:</a:t>
            </a:r>
          </a:p>
          <a:p>
            <a:pPr marL="761238" lvl="2" indent="-285750"/>
            <a:r>
              <a:rPr lang="cs-CZ" dirty="0"/>
              <a:t>nezletilý si nebyl vědom protiprávnosti svého jednání</a:t>
            </a:r>
          </a:p>
          <a:p>
            <a:pPr marL="761238" lvl="2" indent="-285750"/>
            <a:r>
              <a:rPr lang="cs-CZ" dirty="0"/>
              <a:t>nezletilý si nemohl být vědom následku, ke kterému jeho jednání směřuje</a:t>
            </a:r>
          </a:p>
          <a:p>
            <a:pPr marL="761238" lvl="2" indent="-285750"/>
            <a:r>
              <a:rPr lang="cs-CZ" dirty="0"/>
              <a:t>jednání nevykazuje potřebnou míru škodlivosti a závažnosti (§ 12 ods.t 2 trestního zákoníku, odkaz v § 6 odst. 2 ZSM)</a:t>
            </a:r>
          </a:p>
          <a:p>
            <a:pPr marL="578358" lvl="1" indent="-285750"/>
            <a:r>
              <a:rPr lang="cs-CZ" dirty="0"/>
              <a:t>takový postup je možný pouze v odůvodněných případech, zejména ale v případě, kdy se jedná</a:t>
            </a:r>
            <a:br>
              <a:rPr lang="cs-CZ" dirty="0"/>
            </a:br>
            <a:r>
              <a:rPr lang="cs-CZ" dirty="0"/>
              <a:t>o nezletilého nízkého věku</a:t>
            </a:r>
          </a:p>
          <a:p>
            <a:pPr marL="578358" lvl="1" indent="-285750"/>
            <a:r>
              <a:rPr lang="cs-CZ" u="sng" dirty="0"/>
              <a:t>pod 10 let věku je třeba obzvláště pečlivě zvažovat, zda je vhodné postavit nezletilého před soud</a:t>
            </a:r>
          </a:p>
          <a:p>
            <a:pPr marL="578358" lvl="1" indent="-285750"/>
            <a:endParaRPr lang="cs-CZ" u="sng" dirty="0"/>
          </a:p>
          <a:p>
            <a:pPr marL="285750" indent="-285750"/>
            <a:r>
              <a:rPr lang="cs-CZ" dirty="0"/>
              <a:t>U soudu pro mládež v </a:t>
            </a:r>
            <a:r>
              <a:rPr lang="cs-CZ" u="sng" dirty="0"/>
              <a:t>řízení proti nezletilému</a:t>
            </a:r>
            <a:r>
              <a:rPr lang="cs-CZ" dirty="0"/>
              <a:t> by neměly být řešeny nedostatky ve výchově ze strany rodičů, ale konkrétní jednání nezletilého a jeho „zavinění“.</a:t>
            </a:r>
          </a:p>
          <a:p>
            <a:pPr marL="578358" lvl="1" indent="-285750"/>
            <a:r>
              <a:rPr lang="cs-CZ" dirty="0"/>
              <a:t>není vyloučena další aktivita OSPOD, SZ či soudu v opatrovnickém řízení</a:t>
            </a:r>
          </a:p>
          <a:p>
            <a:endParaRPr lang="cs-CZ" u="sng" dirty="0"/>
          </a:p>
        </p:txBody>
      </p:sp>
      <p:pic>
        <p:nvPicPr>
          <p:cNvPr id="4" name="Picture 2" descr="slapznak2">
            <a:extLst>
              <a:ext uri="{FF2B5EF4-FFF2-40B4-BE49-F238E27FC236}">
                <a16:creationId xmlns:a16="http://schemas.microsoft.com/office/drawing/2014/main" id="{803FEBB0-85FC-4E8E-9090-62EC7DEF5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938557" y="597760"/>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125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latin typeface="+mn-lt"/>
              </a:rPr>
              <a:t>Řízení před soudem pro mládež</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t>Zahájeno:</a:t>
            </a:r>
          </a:p>
          <a:p>
            <a:pPr lvl="1">
              <a:buFont typeface="Wingdings" panose="05000000000000000000" pitchFamily="2" charset="2"/>
              <a:buChar char="§"/>
            </a:pPr>
            <a:r>
              <a:rPr lang="cs-CZ" dirty="0"/>
              <a:t>návrhem státního zastupitelství</a:t>
            </a:r>
          </a:p>
          <a:p>
            <a:pPr lvl="1">
              <a:buFont typeface="Wingdings" panose="05000000000000000000" pitchFamily="2" charset="2"/>
              <a:buChar char="§"/>
            </a:pPr>
            <a:r>
              <a:rPr lang="cs-CZ" dirty="0"/>
              <a:t>usnesením soudu (neobvyklé)</a:t>
            </a:r>
          </a:p>
          <a:p>
            <a:pPr>
              <a:buFont typeface="Wingdings" panose="05000000000000000000" pitchFamily="2" charset="2"/>
              <a:buChar char="§"/>
            </a:pPr>
            <a:r>
              <a:rPr lang="cs-CZ" u="sng" dirty="0"/>
              <a:t>Dvě fáze</a:t>
            </a:r>
          </a:p>
          <a:p>
            <a:pPr marL="544068" lvl="1" indent="-342900">
              <a:buFont typeface="+mj-lt"/>
              <a:buAutoNum type="arabicPeriod"/>
            </a:pPr>
            <a:r>
              <a:rPr lang="cs-CZ" dirty="0"/>
              <a:t>objasnění toho, zda určité dítě spáchalo čin jinak trestný (nekonstatuje se však vina)</a:t>
            </a:r>
          </a:p>
          <a:p>
            <a:pPr marL="544068" lvl="1" indent="-342900">
              <a:buFont typeface="+mj-lt"/>
              <a:buAutoNum type="arabicPeriod"/>
            </a:pPr>
            <a:r>
              <a:rPr lang="cs-CZ" dirty="0"/>
              <a:t>volba vhodné reakce – opatření (pouze, pokud dítě spáchalo čin jinak trestný)</a:t>
            </a:r>
            <a:endParaRPr lang="cs-CZ" u="sng" dirty="0"/>
          </a:p>
          <a:p>
            <a:pPr>
              <a:buFont typeface="Wingdings" panose="05000000000000000000" pitchFamily="2" charset="2"/>
              <a:buChar char="§"/>
            </a:pPr>
            <a:r>
              <a:rPr lang="cs-CZ" dirty="0"/>
              <a:t>Jedná se o nesporné řízení ve věcech péče o nezletilé</a:t>
            </a:r>
          </a:p>
          <a:p>
            <a:pPr>
              <a:buFont typeface="Wingdings" panose="05000000000000000000" pitchFamily="2" charset="2"/>
              <a:buChar char="§"/>
            </a:pPr>
            <a:r>
              <a:rPr lang="cs-CZ" dirty="0"/>
              <a:t>Procesní postup podle zák. č. 99/1963 Sb., občanského soudního řádu</a:t>
            </a:r>
          </a:p>
          <a:p>
            <a:pPr>
              <a:buFont typeface="Wingdings" panose="05000000000000000000" pitchFamily="2" charset="2"/>
              <a:buChar char="§"/>
            </a:pPr>
            <a:r>
              <a:rPr lang="cs-CZ" dirty="0"/>
              <a:t>Dítě zastoupeno opatrovníkem z řad advokátů</a:t>
            </a:r>
          </a:p>
          <a:p>
            <a:pPr>
              <a:buFont typeface="Wingdings" panose="05000000000000000000" pitchFamily="2" charset="2"/>
              <a:buChar char="§"/>
            </a:pPr>
            <a:r>
              <a:rPr lang="cs-CZ" dirty="0"/>
              <a:t>U soudu účastníky také rodiče </a:t>
            </a:r>
            <a:r>
              <a:rPr lang="cs-CZ" dirty="0" err="1"/>
              <a:t>nezl</a:t>
            </a:r>
            <a:r>
              <a:rPr lang="cs-CZ" dirty="0"/>
              <a:t>. a OSPOD</a:t>
            </a:r>
          </a:p>
          <a:p>
            <a:pPr marL="201168" lvl="1" indent="0">
              <a:buNone/>
            </a:pPr>
            <a:endParaRPr lang="cs-CZ" dirty="0"/>
          </a:p>
        </p:txBody>
      </p:sp>
      <p:pic>
        <p:nvPicPr>
          <p:cNvPr id="4" name="Picture 2" descr="slapznak2">
            <a:extLst>
              <a:ext uri="{FF2B5EF4-FFF2-40B4-BE49-F238E27FC236}">
                <a16:creationId xmlns:a16="http://schemas.microsoft.com/office/drawing/2014/main" id="{FD1D5667-E08B-46B2-BD82-26B3FEFB6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22446" y="580982"/>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361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a:solidFill>
                  <a:srgbClr val="FF0000"/>
                </a:solidFill>
                <a:latin typeface="+mn-lt"/>
              </a:rPr>
              <a:t>Opatření podle § 93 odst. 1 ZSM</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 (1) Dopustí-li se dítě mladší patnácti let činu jinak trestného, může mu soud pro mládež uložit, a to zpravidla na základě výsledků předchozího pedagogicko-psychologického vyšetření, tato opatření</a:t>
            </a:r>
          </a:p>
          <a:p>
            <a:pPr marL="0" indent="0">
              <a:buNone/>
            </a:pPr>
            <a:r>
              <a:rPr lang="cs-CZ" dirty="0"/>
              <a:t>a) výchovnou povinnost,</a:t>
            </a:r>
          </a:p>
          <a:p>
            <a:pPr marL="0" indent="0">
              <a:buNone/>
            </a:pPr>
            <a:r>
              <a:rPr lang="cs-CZ" dirty="0"/>
              <a:t>b) výchovné omezení,</a:t>
            </a:r>
          </a:p>
          <a:p>
            <a:pPr marL="0" indent="0">
              <a:buNone/>
            </a:pPr>
            <a:r>
              <a:rPr lang="cs-CZ" dirty="0"/>
              <a:t>c) napomenutí s výstrahou,</a:t>
            </a:r>
          </a:p>
          <a:p>
            <a:pPr marL="0" indent="0">
              <a:buNone/>
            </a:pPr>
            <a:r>
              <a:rPr lang="cs-CZ" dirty="0"/>
              <a:t>d) zařazení do terapeutického, psychologického nebo jiného vhodného výchovného programu ve středisku výchovné péče),</a:t>
            </a:r>
          </a:p>
          <a:p>
            <a:pPr marL="0" indent="0">
              <a:buNone/>
            </a:pPr>
            <a:r>
              <a:rPr lang="cs-CZ" dirty="0"/>
              <a:t>e) dohled probačního úředníka,</a:t>
            </a:r>
          </a:p>
          <a:p>
            <a:pPr marL="0" indent="0">
              <a:buNone/>
            </a:pPr>
            <a:r>
              <a:rPr lang="cs-CZ" dirty="0"/>
              <a:t>f) ochrannou výchovu,</a:t>
            </a:r>
          </a:p>
          <a:p>
            <a:pPr marL="0" indent="0">
              <a:buNone/>
            </a:pPr>
            <a:r>
              <a:rPr lang="cs-CZ" dirty="0"/>
              <a:t>g) ochranné léčení.</a:t>
            </a:r>
          </a:p>
          <a:p>
            <a:pPr marL="0" indent="0">
              <a:buNone/>
            </a:pPr>
            <a:endParaRPr lang="cs-CZ" dirty="0"/>
          </a:p>
          <a:p>
            <a:pPr marL="0" indent="0">
              <a:buNone/>
            </a:pPr>
            <a:r>
              <a:rPr lang="cs-CZ" dirty="0"/>
              <a:t>Podle § 93 odst. 10 ZSM může soud pro mládež upustit od uložení opatření, postačuje-li k dosažení účelu tohoto zákona projednání činu dítěte státním zástupcem nebo před soudem pro mládež.</a:t>
            </a:r>
          </a:p>
          <a:p>
            <a:pPr marL="0" indent="0">
              <a:buNone/>
            </a:pPr>
            <a:endParaRPr lang="cs-CZ" dirty="0"/>
          </a:p>
          <a:p>
            <a:pPr marL="0" indent="0">
              <a:buNone/>
            </a:pPr>
            <a:endParaRPr lang="cs-CZ" dirty="0"/>
          </a:p>
          <a:p>
            <a:pPr marL="0" indent="0">
              <a:buNone/>
            </a:pPr>
            <a:endParaRPr lang="cs-CZ" dirty="0"/>
          </a:p>
        </p:txBody>
      </p:sp>
      <p:pic>
        <p:nvPicPr>
          <p:cNvPr id="4" name="Picture 2" descr="slapznak2">
            <a:extLst>
              <a:ext uri="{FF2B5EF4-FFF2-40B4-BE49-F238E27FC236}">
                <a16:creationId xmlns:a16="http://schemas.microsoft.com/office/drawing/2014/main" id="{E8CB9CBB-0F7C-4564-8172-853D53EA4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9224" y="522259"/>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465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391833" y="1698450"/>
            <a:ext cx="7408333" cy="4392488"/>
          </a:xfrm>
        </p:spPr>
        <p:txBody>
          <a:bodyPr>
            <a:normAutofit fontScale="25000" lnSpcReduction="20000"/>
          </a:bodyPr>
          <a:lstStyle/>
          <a:p>
            <a:pPr>
              <a:buFontTx/>
              <a:buNone/>
            </a:pPr>
            <a:endParaRPr lang="cs-CZ" altLang="cs-CZ" dirty="0"/>
          </a:p>
          <a:p>
            <a:pPr>
              <a:buFontTx/>
              <a:buNone/>
            </a:pPr>
            <a:endParaRPr lang="cs-CZ" altLang="cs-CZ" dirty="0"/>
          </a:p>
          <a:p>
            <a:pPr>
              <a:buFontTx/>
              <a:buNone/>
            </a:pPr>
            <a:r>
              <a:rPr lang="cs-CZ" altLang="cs-CZ" sz="9600" dirty="0"/>
              <a:t>Orgány sociálně-právní ochrany dětí jsou povinny na</a:t>
            </a:r>
          </a:p>
          <a:p>
            <a:pPr>
              <a:buFontTx/>
              <a:buNone/>
            </a:pPr>
            <a:r>
              <a:rPr lang="cs-CZ" altLang="cs-CZ" sz="9600" b="1" dirty="0"/>
              <a:t>základě vyhodnocení  situace dítěte a jeho rodiny,</a:t>
            </a:r>
            <a:endParaRPr lang="cs-CZ" altLang="cs-CZ" sz="9600" dirty="0"/>
          </a:p>
          <a:p>
            <a:pPr>
              <a:buFontTx/>
              <a:buNone/>
            </a:pPr>
            <a:r>
              <a:rPr lang="cs-CZ" altLang="cs-CZ" sz="9600" dirty="0"/>
              <a:t>podle druhu a rozsahu opatření nezbytných k ochraně </a:t>
            </a:r>
          </a:p>
          <a:p>
            <a:pPr>
              <a:buFontTx/>
              <a:buNone/>
            </a:pPr>
            <a:r>
              <a:rPr lang="cs-CZ" altLang="cs-CZ" sz="9600" dirty="0"/>
              <a:t>dítěte poskytnout pomoc rodičům a jiným osobám</a:t>
            </a:r>
          </a:p>
          <a:p>
            <a:pPr>
              <a:buFontTx/>
              <a:buNone/>
            </a:pPr>
            <a:r>
              <a:rPr lang="cs-CZ" altLang="cs-CZ" sz="9600" dirty="0"/>
              <a:t>odpovědným za výchovu, </a:t>
            </a:r>
            <a:r>
              <a:rPr lang="cs-CZ" altLang="cs-CZ" sz="9600" b="1" dirty="0"/>
              <a:t>zpracovat individuální plán </a:t>
            </a:r>
          </a:p>
          <a:p>
            <a:pPr>
              <a:buFontTx/>
              <a:buNone/>
            </a:pPr>
            <a:r>
              <a:rPr lang="cs-CZ" altLang="cs-CZ" sz="9600" b="1" dirty="0"/>
              <a:t>ochrany dítěte</a:t>
            </a:r>
            <a:r>
              <a:rPr lang="cs-CZ" altLang="cs-CZ" sz="9600" dirty="0"/>
              <a:t> k poskytnutí pomoci rodině ohroženého </a:t>
            </a:r>
          </a:p>
          <a:p>
            <a:pPr>
              <a:buFontTx/>
              <a:buNone/>
            </a:pPr>
            <a:r>
              <a:rPr lang="cs-CZ" altLang="cs-CZ" sz="9600" dirty="0"/>
              <a:t>dítěte a k posílení funkcí rodiny a stanovit časový plán</a:t>
            </a:r>
          </a:p>
          <a:p>
            <a:pPr>
              <a:buFontTx/>
              <a:buNone/>
            </a:pPr>
            <a:r>
              <a:rPr lang="cs-CZ" altLang="cs-CZ" sz="9600" dirty="0"/>
              <a:t>pro provádění potřebných opatření  a to ve spolupráci s </a:t>
            </a:r>
          </a:p>
          <a:p>
            <a:pPr>
              <a:buFontTx/>
              <a:buNone/>
            </a:pPr>
            <a:r>
              <a:rPr lang="cs-CZ" altLang="cs-CZ" sz="9600" dirty="0"/>
              <a:t>rodiči, jinými osobami odpovědnými za výchovu a </a:t>
            </a:r>
          </a:p>
          <a:p>
            <a:pPr>
              <a:buFontTx/>
              <a:buNone/>
            </a:pPr>
            <a:r>
              <a:rPr lang="cs-CZ" altLang="cs-CZ" sz="9600" dirty="0"/>
              <a:t>odborníky, kteří se podílejí na řešení  problému dítěte a </a:t>
            </a:r>
          </a:p>
          <a:p>
            <a:pPr>
              <a:buFontTx/>
              <a:buNone/>
            </a:pPr>
            <a:r>
              <a:rPr lang="cs-CZ" altLang="cs-CZ" sz="9600" dirty="0"/>
              <a:t>jeho rodiny</a:t>
            </a:r>
            <a:r>
              <a:rPr lang="cs-CZ" altLang="cs-CZ" sz="4400" dirty="0"/>
              <a:t>. </a:t>
            </a:r>
          </a:p>
        </p:txBody>
      </p:sp>
      <p:sp>
        <p:nvSpPr>
          <p:cNvPr id="3" name="Nadpis 2"/>
          <p:cNvSpPr>
            <a:spLocks noGrp="1"/>
          </p:cNvSpPr>
          <p:nvPr>
            <p:ph type="title"/>
          </p:nvPr>
        </p:nvSpPr>
        <p:spPr>
          <a:xfrm>
            <a:off x="646111" y="450320"/>
            <a:ext cx="9404723" cy="1400530"/>
          </a:xfrm>
        </p:spPr>
        <p:txBody>
          <a:bodyPr>
            <a:normAutofit/>
          </a:bodyPr>
          <a:lstStyle/>
          <a:p>
            <a:pPr algn="ctr"/>
            <a:r>
              <a:rPr lang="cs-CZ" sz="2800" b="1" dirty="0">
                <a:solidFill>
                  <a:srgbClr val="FF0000"/>
                </a:solidFill>
              </a:rPr>
              <a:t>Vyhodnocení situace dítěte a jeho rodiny a zpracování IPOD</a:t>
            </a:r>
          </a:p>
        </p:txBody>
      </p:sp>
      <p:pic>
        <p:nvPicPr>
          <p:cNvPr id="4" name="Picture 2" descr="slapznak2">
            <a:extLst>
              <a:ext uri="{FF2B5EF4-FFF2-40B4-BE49-F238E27FC236}">
                <a16:creationId xmlns:a16="http://schemas.microsoft.com/office/drawing/2014/main" id="{616EAFF1-765C-453D-A7E4-5C0CC35D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183547" y="597760"/>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175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CA2EB-5F0B-4E07-A18F-ECDEECAD2FF1}"/>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726FC77E-1FEC-4A71-B8BF-290E210192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514" y="570451"/>
            <a:ext cx="10221286" cy="5606512"/>
          </a:xfrm>
        </p:spPr>
      </p:pic>
      <p:pic>
        <p:nvPicPr>
          <p:cNvPr id="6" name="Picture 2" descr="slapznak2">
            <a:extLst>
              <a:ext uri="{FF2B5EF4-FFF2-40B4-BE49-F238E27FC236}">
                <a16:creationId xmlns:a16="http://schemas.microsoft.com/office/drawing/2014/main" id="{6D103E0A-29C3-41D4-8415-B808A4675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591343" y="57045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2524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C50BC-57F9-4EC6-8BC2-4DFB71B574E6}"/>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EAC20364-D411-4A2F-8B2E-B5237BB906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569" y="528506"/>
            <a:ext cx="10263231" cy="5964369"/>
          </a:xfrm>
        </p:spPr>
      </p:pic>
      <p:pic>
        <p:nvPicPr>
          <p:cNvPr id="6" name="Picture 2" descr="slapznak2">
            <a:extLst>
              <a:ext uri="{FF2B5EF4-FFF2-40B4-BE49-F238E27FC236}">
                <a16:creationId xmlns:a16="http://schemas.microsoft.com/office/drawing/2014/main" id="{CB213D96-B9A6-460E-A2EB-50A1B63A4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70671" y="528506"/>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6011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E8A4D1-2703-407F-AFC0-60AB9FF5CF04}"/>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A2B285EA-64AF-4C39-8FF7-3F6A14819F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344" y="696286"/>
            <a:ext cx="10016455" cy="5480677"/>
          </a:xfrm>
        </p:spPr>
      </p:pic>
      <p:pic>
        <p:nvPicPr>
          <p:cNvPr id="6" name="Picture 2" descr="slapznak2">
            <a:extLst>
              <a:ext uri="{FF2B5EF4-FFF2-40B4-BE49-F238E27FC236}">
                <a16:creationId xmlns:a16="http://schemas.microsoft.com/office/drawing/2014/main" id="{6543F454-7A5E-4760-B32B-EFF16BBCE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62631" y="451644"/>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46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396068" y="1700809"/>
            <a:ext cx="7408333" cy="4425355"/>
          </a:xfrm>
        </p:spPr>
        <p:txBody>
          <a:bodyPr>
            <a:normAutofit/>
          </a:bodyPr>
          <a:lstStyle/>
          <a:p>
            <a:pPr>
              <a:buFontTx/>
              <a:buNone/>
            </a:pPr>
            <a:r>
              <a:rPr lang="cs-CZ" altLang="cs-CZ" dirty="0"/>
              <a:t>IPOD se zpracovává:</a:t>
            </a:r>
          </a:p>
          <a:p>
            <a:r>
              <a:rPr lang="cs-CZ" altLang="cs-CZ" dirty="0"/>
              <a:t>s důrazem na přijetí opatření, které umožní setrvání dítěte v péči rodičů, nebo jiných osob odpovědných za výchovu</a:t>
            </a:r>
          </a:p>
          <a:p>
            <a:r>
              <a:rPr lang="cs-CZ" altLang="cs-CZ" dirty="0"/>
              <a:t>na počátku doby poskytování sociálně-právní ochrany, nejpozději do 1 měsíce od zařazení dítěte do evidence obecního úřadu obce s rozšířenou působností</a:t>
            </a:r>
          </a:p>
          <a:p>
            <a:r>
              <a:rPr lang="cs-CZ" altLang="cs-CZ" dirty="0"/>
              <a:t>pravidelně aktualizuje, zejména v situacích, kdy je uloženo výchovné opatření, nařízena ústavní výchova, ochranná výchova nebo kdy je dítě svěřeno do zařízení pro děti vyžadující okamžitou pomoc, do pěstounské péče nebo jiné náhradní výchovy</a:t>
            </a:r>
          </a:p>
          <a:p>
            <a:endParaRPr lang="cs-CZ" dirty="0"/>
          </a:p>
        </p:txBody>
      </p:sp>
      <p:sp>
        <p:nvSpPr>
          <p:cNvPr id="3" name="Nadpis 2"/>
          <p:cNvSpPr>
            <a:spLocks noGrp="1"/>
          </p:cNvSpPr>
          <p:nvPr>
            <p:ph type="title"/>
          </p:nvPr>
        </p:nvSpPr>
        <p:spPr/>
        <p:txBody>
          <a:bodyPr>
            <a:normAutofit/>
          </a:bodyPr>
          <a:lstStyle/>
          <a:p>
            <a:pPr algn="ctr"/>
            <a:r>
              <a:rPr lang="cs-CZ" sz="2800" b="1" dirty="0">
                <a:solidFill>
                  <a:srgbClr val="FF0000"/>
                </a:solidFill>
              </a:rPr>
              <a:t>Individuální plán ochrany</a:t>
            </a:r>
          </a:p>
        </p:txBody>
      </p:sp>
      <p:pic>
        <p:nvPicPr>
          <p:cNvPr id="4" name="Picture 2" descr="slapznak2">
            <a:extLst>
              <a:ext uri="{FF2B5EF4-FFF2-40B4-BE49-F238E27FC236}">
                <a16:creationId xmlns:a16="http://schemas.microsoft.com/office/drawing/2014/main" id="{7D41C31E-924D-4A76-95C4-D48316EAD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233881" y="73977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0013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7519E-5141-4D51-89A8-57B0C5C5A1BE}"/>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D0E3F025-CC53-4DBF-9D73-389BEC38FD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0763" y="847288"/>
            <a:ext cx="5276676" cy="5721291"/>
          </a:xfrm>
        </p:spPr>
      </p:pic>
      <p:pic>
        <p:nvPicPr>
          <p:cNvPr id="6" name="Picture 2" descr="slapznak2">
            <a:extLst>
              <a:ext uri="{FF2B5EF4-FFF2-40B4-BE49-F238E27FC236}">
                <a16:creationId xmlns:a16="http://schemas.microsoft.com/office/drawing/2014/main" id="{B2F3F883-084A-4815-B6A8-677F7091B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1183547" y="739775"/>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86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 případě nezletilého, ale plně svéprávného dítěte OSPOD může:</a:t>
            </a:r>
          </a:p>
          <a:p>
            <a:pPr algn="just">
              <a:spcBef>
                <a:spcPts val="0"/>
              </a:spcBef>
              <a:buFont typeface="Arial" panose="020B0604020202020204" pitchFamily="34" charset="0"/>
              <a:buChar char="•"/>
              <a:defRPr/>
            </a:pPr>
            <a:r>
              <a:rPr lang="cs-CZ" sz="2800" dirty="0">
                <a:cs typeface="Times New Roman" pitchFamily="18" charset="0"/>
              </a:rPr>
              <a:t>- pomoci, dítě požádá o pomoc při ochraně svého zdraví </a:t>
            </a:r>
          </a:p>
          <a:p>
            <a:pPr marL="0" indent="0" algn="just">
              <a:spcBef>
                <a:spcPts val="0"/>
              </a:spcBef>
              <a:buNone/>
              <a:defRPr/>
            </a:pPr>
            <a:r>
              <a:rPr lang="cs-CZ" sz="2800" dirty="0">
                <a:cs typeface="Times New Roman" pitchFamily="18" charset="0"/>
              </a:rPr>
              <a:t>    a života</a:t>
            </a:r>
          </a:p>
          <a:p>
            <a:pPr algn="just">
              <a:spcBef>
                <a:spcPts val="0"/>
              </a:spcBef>
              <a:buFont typeface="Arial" panose="020B0604020202020204" pitchFamily="34" charset="0"/>
              <a:buChar char="•"/>
              <a:defRPr/>
            </a:pPr>
            <a:r>
              <a:rPr lang="cs-CZ" sz="2800" dirty="0">
                <a:cs typeface="Times New Roman" pitchFamily="18" charset="0"/>
              </a:rPr>
              <a:t>- musí zasáhnout preventivně, např. ohrožení návykovými látkami</a:t>
            </a:r>
          </a:p>
          <a:p>
            <a:pPr algn="just">
              <a:spcBef>
                <a:spcPts val="0"/>
              </a:spcBef>
              <a:buFont typeface="Arial" panose="020B0604020202020204" pitchFamily="34" charset="0"/>
              <a:buChar char="•"/>
              <a:defRPr/>
            </a:pPr>
            <a:r>
              <a:rPr lang="cs-CZ" sz="2800" dirty="0">
                <a:cs typeface="Times New Roman" pitchFamily="18" charset="0"/>
              </a:rPr>
              <a:t>- činí kroky v případě omezení svobody dítěte – ústavní </a:t>
            </a:r>
          </a:p>
          <a:p>
            <a:pPr marL="0" indent="0" algn="just">
              <a:spcBef>
                <a:spcPts val="0"/>
              </a:spcBef>
              <a:buNone/>
              <a:defRPr/>
            </a:pPr>
            <a:r>
              <a:rPr lang="cs-CZ" sz="2800" dirty="0">
                <a:cs typeface="Times New Roman" pitchFamily="18" charset="0"/>
              </a:rPr>
              <a:t>    a ochranná výchova</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8420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4F2BE2F-4A95-409C-987D-BA4A888D94BE}"/>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altLang="cs-CZ" sz="2800" b="1" dirty="0"/>
              <a:t>SYNDROM CAN</a:t>
            </a:r>
            <a:br>
              <a:rPr lang="cs-CZ" altLang="cs-CZ" sz="1050" b="1" dirty="0"/>
            </a:br>
            <a:endParaRPr lang="cs-CZ" altLang="cs-CZ" sz="2000" dirty="0"/>
          </a:p>
        </p:txBody>
      </p:sp>
      <p:sp>
        <p:nvSpPr>
          <p:cNvPr id="14339" name="Zástupný symbol pro obsah 2">
            <a:extLst>
              <a:ext uri="{FF2B5EF4-FFF2-40B4-BE49-F238E27FC236}">
                <a16:creationId xmlns:a16="http://schemas.microsoft.com/office/drawing/2014/main" id="{13705020-787B-4F68-AAAA-19D6F422AD2E}"/>
              </a:ext>
            </a:extLst>
          </p:cNvPr>
          <p:cNvSpPr>
            <a:spLocks noGrp="1" noChangeArrowheads="1"/>
          </p:cNvSpPr>
          <p:nvPr>
            <p:ph idx="1"/>
          </p:nvPr>
        </p:nvSpPr>
        <p:spPr>
          <a:xfrm>
            <a:off x="1981200" y="981075"/>
            <a:ext cx="8229600" cy="5145088"/>
          </a:xfrm>
        </p:spPr>
        <p:txBody>
          <a:bodyPr>
            <a:normAutofit lnSpcReduction="10000"/>
          </a:bodyPr>
          <a:lstStyle/>
          <a:p>
            <a:pPr marL="0" indent="0" algn="ctr">
              <a:buNone/>
            </a:pPr>
            <a:r>
              <a:rPr lang="cs-CZ" altLang="cs-CZ" sz="1800" b="1" dirty="0"/>
              <a:t>-</a:t>
            </a:r>
          </a:p>
          <a:p>
            <a:pPr marL="0" indent="0" algn="ctr">
              <a:buNone/>
            </a:pPr>
            <a:r>
              <a:rPr lang="cs-CZ" altLang="cs-CZ" sz="2000" b="1" u="sng" dirty="0"/>
              <a:t>jak postupovat při podezření či zjištění CAN</a:t>
            </a:r>
          </a:p>
          <a:p>
            <a:pPr marL="0" indent="0">
              <a:buNone/>
            </a:pPr>
            <a:endParaRPr lang="cs-CZ" altLang="cs-CZ" sz="2000" dirty="0"/>
          </a:p>
          <a:p>
            <a:pPr marL="0" indent="0">
              <a:buNone/>
            </a:pPr>
            <a:endParaRPr lang="cs-CZ" altLang="cs-CZ" sz="2000" dirty="0"/>
          </a:p>
          <a:p>
            <a:pPr marL="0" indent="0">
              <a:buNone/>
            </a:pPr>
            <a:r>
              <a:rPr lang="cs-CZ" altLang="cs-CZ" sz="2000" b="1" dirty="0"/>
              <a:t>syndrom CAN (</a:t>
            </a:r>
            <a:r>
              <a:rPr lang="cs-CZ" altLang="cs-CZ" sz="2000" b="1" dirty="0" err="1"/>
              <a:t>Child</a:t>
            </a:r>
            <a:r>
              <a:rPr lang="cs-CZ" altLang="cs-CZ" sz="2000" b="1" dirty="0"/>
              <a:t> Abuse and </a:t>
            </a:r>
            <a:r>
              <a:rPr lang="cs-CZ" altLang="cs-CZ" sz="2000" b="1" dirty="0" err="1"/>
              <a:t>Neglect</a:t>
            </a:r>
            <a:r>
              <a:rPr lang="cs-CZ" altLang="cs-CZ" sz="2000" b="1" dirty="0"/>
              <a:t>)  -</a:t>
            </a:r>
            <a:r>
              <a:rPr lang="cs-CZ" altLang="cs-CZ" sz="2000" dirty="0"/>
              <a:t> </a:t>
            </a:r>
            <a:r>
              <a:rPr lang="cs-CZ" altLang="cs-CZ" sz="2000" b="1" dirty="0"/>
              <a:t>poškození fyzického, psychického i sociálního stavu a vývoje dítěte</a:t>
            </a:r>
            <a:endParaRPr lang="cs-CZ" altLang="cs-CZ" sz="2000" dirty="0"/>
          </a:p>
          <a:p>
            <a:pPr marL="0" indent="0">
              <a:buNone/>
            </a:pPr>
            <a:endParaRPr lang="cs-CZ" altLang="cs-CZ" sz="2000" i="1" dirty="0"/>
          </a:p>
          <a:p>
            <a:pPr marL="0" indent="0">
              <a:buNone/>
            </a:pPr>
            <a:r>
              <a:rPr lang="cs-CZ" altLang="cs-CZ" sz="2000" dirty="0"/>
              <a:t>angličtina</a:t>
            </a:r>
            <a:r>
              <a:rPr lang="cs-CZ" altLang="cs-CZ" sz="2000" i="1" dirty="0"/>
              <a:t>: „abuse“ (zneužívání) a „</a:t>
            </a:r>
            <a:r>
              <a:rPr lang="cs-CZ" altLang="cs-CZ" sz="2000" i="1" dirty="0" err="1"/>
              <a:t>neglect</a:t>
            </a:r>
            <a:r>
              <a:rPr lang="cs-CZ" altLang="cs-CZ" sz="2000" i="1" dirty="0"/>
              <a:t>“ (zanedbávání) </a:t>
            </a:r>
            <a:endParaRPr lang="cs-CZ" altLang="cs-CZ" sz="2000" dirty="0"/>
          </a:p>
          <a:p>
            <a:pPr marL="0" indent="0">
              <a:buNone/>
            </a:pPr>
            <a:r>
              <a:rPr lang="cs-CZ" altLang="cs-CZ" sz="2000" dirty="0"/>
              <a:t>česká terminologie</a:t>
            </a:r>
            <a:r>
              <a:rPr lang="cs-CZ" altLang="cs-CZ" sz="2000" i="1" dirty="0"/>
              <a:t>: navíc zahrnuto „týrání“ pro přesnější chápání významu pojmu</a:t>
            </a:r>
            <a:endParaRPr lang="cs-CZ" altLang="cs-CZ" sz="2000" dirty="0"/>
          </a:p>
          <a:p>
            <a:pPr marL="0" indent="0">
              <a:buNone/>
            </a:pPr>
            <a:endParaRPr lang="cs-CZ" altLang="cs-CZ" sz="2000" i="1" dirty="0"/>
          </a:p>
          <a:p>
            <a:pPr marL="0" indent="0">
              <a:buNone/>
            </a:pPr>
            <a:r>
              <a:rPr lang="cs-CZ" altLang="cs-CZ" sz="2000" i="1" dirty="0"/>
              <a:t>-&gt;„</a:t>
            </a:r>
            <a:r>
              <a:rPr lang="cs-CZ" altLang="cs-CZ" sz="2000" dirty="0" err="1"/>
              <a:t>child</a:t>
            </a:r>
            <a:r>
              <a:rPr lang="cs-CZ" altLang="cs-CZ" sz="2000" dirty="0"/>
              <a:t> abuse and </a:t>
            </a:r>
            <a:r>
              <a:rPr lang="cs-CZ" altLang="cs-CZ" sz="2000" dirty="0" err="1"/>
              <a:t>neglect</a:t>
            </a:r>
            <a:r>
              <a:rPr lang="cs-CZ" altLang="cs-CZ" sz="2000" dirty="0"/>
              <a:t>“ </a:t>
            </a:r>
            <a:r>
              <a:rPr lang="cs-CZ" altLang="cs-CZ" sz="2000" i="1" dirty="0"/>
              <a:t>= „týrání, zneužívání a zanedbávání dítěte“ (</a:t>
            </a:r>
            <a:r>
              <a:rPr lang="cs-CZ" altLang="cs-CZ" sz="2000" i="1" dirty="0" err="1"/>
              <a:t>Dunovský</a:t>
            </a:r>
            <a:r>
              <a:rPr lang="cs-CZ" altLang="cs-CZ" sz="2000" i="1" dirty="0"/>
              <a:t> et al., 1995)</a:t>
            </a:r>
            <a:endParaRPr lang="cs-CZ" altLang="cs-CZ" sz="2000" dirty="0"/>
          </a:p>
          <a:p>
            <a:pPr marL="0" indent="0">
              <a:buNone/>
            </a:pPr>
            <a:endParaRPr lang="cs-CZ" altLang="cs-CZ" sz="2000" dirty="0"/>
          </a:p>
        </p:txBody>
      </p:sp>
      <p:pic>
        <p:nvPicPr>
          <p:cNvPr id="14340" name="Picture 2" descr="slapznak2">
            <a:extLst>
              <a:ext uri="{FF2B5EF4-FFF2-40B4-BE49-F238E27FC236}">
                <a16:creationId xmlns:a16="http://schemas.microsoft.com/office/drawing/2014/main" id="{5370B1E1-553A-4A92-AEB6-89BFA4490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01886"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ovéPole 1">
            <a:extLst>
              <a:ext uri="{FF2B5EF4-FFF2-40B4-BE49-F238E27FC236}">
                <a16:creationId xmlns:a16="http://schemas.microsoft.com/office/drawing/2014/main" id="{44CA74F6-9BEE-42D9-967A-26ACF298507B}"/>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B797DFE-AA6F-43D4-B89E-B9F3BE01FB9E}"/>
              </a:ext>
            </a:extLst>
          </p:cNvPr>
          <p:cNvSpPr>
            <a:spLocks noGrp="1"/>
          </p:cNvSpPr>
          <p:nvPr>
            <p:ph type="title"/>
          </p:nvPr>
        </p:nvSpPr>
        <p:spPr>
          <a:xfrm>
            <a:off x="1447800" y="404813"/>
            <a:ext cx="8763000" cy="576262"/>
          </a:xfrm>
        </p:spPr>
        <p:txBody>
          <a:bodyPr/>
          <a:lstStyle/>
          <a:p>
            <a:pPr algn="ctr">
              <a:defRPr/>
            </a:pPr>
            <a:r>
              <a:rPr lang="cs-CZ" sz="2800" dirty="0">
                <a:solidFill>
                  <a:srgbClr val="0070C0"/>
                </a:solidFill>
                <a:effectLst>
                  <a:outerShdw blurRad="38100" dist="38100" dir="2700000" algn="tl">
                    <a:srgbClr val="C0C0C0"/>
                  </a:outerShdw>
                </a:effectLst>
              </a:rPr>
              <a:t>         </a:t>
            </a:r>
            <a:r>
              <a:rPr lang="cs-CZ" sz="2800" b="1" dirty="0"/>
              <a:t>Kategorie CAN</a:t>
            </a:r>
            <a:r>
              <a:rPr lang="cs-CZ" sz="2800" dirty="0"/>
              <a:t> (Zdravotní komise Rady Evropy, 1992)</a:t>
            </a:r>
            <a:br>
              <a:rPr lang="cs-CZ" sz="2800" dirty="0"/>
            </a:br>
            <a:endParaRPr lang="cs-CZ" altLang="cs-CZ" sz="2800" dirty="0"/>
          </a:p>
        </p:txBody>
      </p:sp>
      <p:sp>
        <p:nvSpPr>
          <p:cNvPr id="15363" name="Zástupný symbol pro obsah 2">
            <a:extLst>
              <a:ext uri="{FF2B5EF4-FFF2-40B4-BE49-F238E27FC236}">
                <a16:creationId xmlns:a16="http://schemas.microsoft.com/office/drawing/2014/main" id="{716044DA-4A0D-4223-BF63-2E7537EC89A4}"/>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buNone/>
              <a:defRPr/>
            </a:pPr>
            <a:endParaRPr lang="cs-CZ" sz="2000" dirty="0"/>
          </a:p>
          <a:p>
            <a:pPr>
              <a:defRPr/>
            </a:pPr>
            <a:r>
              <a:rPr lang="cs-CZ" sz="2000" b="1" dirty="0"/>
              <a:t>psychické a fyzické týrání </a:t>
            </a:r>
            <a:endParaRPr lang="cs-CZ" sz="2000" dirty="0"/>
          </a:p>
          <a:p>
            <a:pPr>
              <a:defRPr/>
            </a:pPr>
            <a:r>
              <a:rPr lang="cs-CZ" sz="2000" b="1" dirty="0"/>
              <a:t>sexuální zneužívání </a:t>
            </a:r>
            <a:endParaRPr lang="cs-CZ" sz="2000" dirty="0"/>
          </a:p>
          <a:p>
            <a:pPr>
              <a:defRPr/>
            </a:pPr>
            <a:r>
              <a:rPr lang="cs-CZ" sz="2000" b="1" dirty="0"/>
              <a:t>zanedbávání </a:t>
            </a:r>
            <a:endParaRPr lang="cs-CZ" sz="2000" dirty="0"/>
          </a:p>
          <a:p>
            <a:pPr>
              <a:defRPr/>
            </a:pPr>
            <a:r>
              <a:rPr lang="cs-CZ" sz="2000" b="1" dirty="0"/>
              <a:t>šikanování </a:t>
            </a:r>
            <a:endParaRPr lang="cs-CZ" sz="2000" dirty="0"/>
          </a:p>
          <a:p>
            <a:pPr>
              <a:defRPr/>
            </a:pPr>
            <a:r>
              <a:rPr lang="cs-CZ" sz="2000" b="1" dirty="0"/>
              <a:t>systémové týrání </a:t>
            </a:r>
            <a:endParaRPr lang="cs-CZ" sz="2000" dirty="0"/>
          </a:p>
          <a:p>
            <a:pPr>
              <a:defRPr/>
            </a:pPr>
            <a:r>
              <a:rPr lang="cs-CZ" sz="2000" b="1" dirty="0"/>
              <a:t>sekundární viktimizace  </a:t>
            </a:r>
            <a:endParaRPr lang="cs-CZ" sz="2000" dirty="0"/>
          </a:p>
          <a:p>
            <a:pPr>
              <a:defRPr/>
            </a:pPr>
            <a:r>
              <a:rPr lang="cs-CZ" sz="2000" b="1" dirty="0" err="1"/>
              <a:t>Münchhausenův</a:t>
            </a:r>
            <a:r>
              <a:rPr lang="cs-CZ" sz="2000" b="1" dirty="0"/>
              <a:t> syndrom by </a:t>
            </a:r>
            <a:r>
              <a:rPr lang="cs-CZ" sz="2000" b="1" dirty="0" err="1"/>
              <a:t>proxy</a:t>
            </a:r>
            <a:r>
              <a:rPr lang="cs-CZ" sz="2000" b="1" dirty="0"/>
              <a:t> </a:t>
            </a:r>
            <a:r>
              <a:rPr lang="cs-CZ" sz="2000" dirty="0"/>
              <a:t>(v zastoupení)</a:t>
            </a:r>
            <a:endParaRPr lang="cs-CZ" sz="2000" b="1" dirty="0"/>
          </a:p>
          <a:p>
            <a:pPr marL="0" indent="0">
              <a:buNone/>
              <a:defRPr/>
            </a:pPr>
            <a:endParaRPr lang="cs-CZ" sz="2000" dirty="0"/>
          </a:p>
          <a:p>
            <a:pPr marL="0" indent="0">
              <a:buNone/>
              <a:defRPr/>
            </a:pPr>
            <a:r>
              <a:rPr lang="cs-CZ" sz="2000" dirty="0"/>
              <a:t>společný jmenovatel - </a:t>
            </a:r>
            <a:r>
              <a:rPr lang="cs-CZ" sz="2000" b="1" dirty="0"/>
              <a:t>dítěti se ubližuje</a:t>
            </a:r>
            <a:r>
              <a:rPr lang="cs-CZ" sz="2000" b="1" i="1" dirty="0"/>
              <a:t>,</a:t>
            </a:r>
            <a:r>
              <a:rPr lang="cs-CZ" sz="2000" b="1" dirty="0"/>
              <a:t> psychicky či fyzický trpí, je ohrožován jeho další vývoj</a:t>
            </a:r>
            <a:endParaRPr lang="cs-CZ" sz="2000" dirty="0"/>
          </a:p>
          <a:p>
            <a:pPr marL="0" indent="0" algn="ctr">
              <a:buNone/>
              <a:defRPr/>
            </a:pPr>
            <a:endParaRPr lang="cs-CZ" altLang="cs-CZ" sz="2000" dirty="0"/>
          </a:p>
        </p:txBody>
      </p:sp>
      <p:pic>
        <p:nvPicPr>
          <p:cNvPr id="15364" name="Picture 2" descr="slapznak2">
            <a:extLst>
              <a:ext uri="{FF2B5EF4-FFF2-40B4-BE49-F238E27FC236}">
                <a16:creationId xmlns:a16="http://schemas.microsoft.com/office/drawing/2014/main" id="{63AE7CA8-99EF-4C8C-A1C7-D909B0470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54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ovéPole 1">
            <a:extLst>
              <a:ext uri="{FF2B5EF4-FFF2-40B4-BE49-F238E27FC236}">
                <a16:creationId xmlns:a16="http://schemas.microsoft.com/office/drawing/2014/main" id="{2CA43846-740D-42E8-BB2E-72EADD709C62}"/>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DBA47EB9-7A77-4C97-807B-765D7764B72D}"/>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sz="2800" b="1" dirty="0"/>
              <a:t>CAN v číslech</a:t>
            </a:r>
            <a:br>
              <a:rPr lang="cs-CZ" sz="2800" b="1" dirty="0"/>
            </a:br>
            <a:endParaRPr lang="cs-CZ" altLang="cs-CZ" sz="2800" b="1" dirty="0"/>
          </a:p>
        </p:txBody>
      </p:sp>
      <p:sp>
        <p:nvSpPr>
          <p:cNvPr id="15363" name="Zástupný symbol pro obsah 2">
            <a:extLst>
              <a:ext uri="{FF2B5EF4-FFF2-40B4-BE49-F238E27FC236}">
                <a16:creationId xmlns:a16="http://schemas.microsoft.com/office/drawing/2014/main" id="{DD4BE04F-3F8B-4AF0-AF29-7617BFE8ED73}"/>
              </a:ext>
            </a:extLst>
          </p:cNvPr>
          <p:cNvSpPr>
            <a:spLocks noGrp="1"/>
          </p:cNvSpPr>
          <p:nvPr>
            <p:ph idx="1"/>
          </p:nvPr>
        </p:nvSpPr>
        <p:spPr>
          <a:xfrm>
            <a:off x="1981200" y="981075"/>
            <a:ext cx="8229600" cy="5145088"/>
          </a:xfrm>
        </p:spPr>
        <p:txBody>
          <a:bodyPr/>
          <a:lstStyle/>
          <a:p>
            <a:pPr marL="0" indent="0" algn="ctr">
              <a:buNone/>
              <a:defRPr/>
            </a:pPr>
            <a:endParaRPr lang="cs-CZ" sz="2000" b="1" u="sng" dirty="0"/>
          </a:p>
          <a:p>
            <a:pPr marL="0" indent="0" algn="just">
              <a:buNone/>
              <a:defRPr/>
            </a:pPr>
            <a:endParaRPr lang="cs-CZ" altLang="cs-CZ" sz="2000" dirty="0"/>
          </a:p>
          <a:p>
            <a:pPr>
              <a:defRPr/>
            </a:pPr>
            <a:r>
              <a:rPr lang="cs-CZ" sz="2400" dirty="0"/>
              <a:t>syndromem CAN trpí v České republice </a:t>
            </a:r>
            <a:r>
              <a:rPr lang="cs-CZ" sz="2400" b="1" dirty="0"/>
              <a:t>okolo 1–2 % dětí, tj. 20.000 až 40.000 dětí mladších 15 let</a:t>
            </a:r>
            <a:endParaRPr lang="cs-CZ" sz="2400" dirty="0"/>
          </a:p>
          <a:p>
            <a:pPr>
              <a:defRPr/>
            </a:pPr>
            <a:r>
              <a:rPr lang="cs-CZ" sz="2400" b="1" dirty="0"/>
              <a:t>více než 50% </a:t>
            </a:r>
            <a:r>
              <a:rPr lang="cs-CZ" sz="2400" dirty="0"/>
              <a:t>tvoří</a:t>
            </a:r>
            <a:r>
              <a:rPr lang="cs-CZ" sz="2400" b="1" dirty="0"/>
              <a:t> děti mladší šesti let</a:t>
            </a:r>
            <a:r>
              <a:rPr lang="cs-CZ" sz="2400" dirty="0"/>
              <a:t>, nejčastěji </a:t>
            </a:r>
            <a:r>
              <a:rPr lang="cs-CZ" sz="2400" b="1" dirty="0"/>
              <a:t>kojeneckého a batolecího </a:t>
            </a:r>
            <a:r>
              <a:rPr lang="cs-CZ" sz="2400" dirty="0"/>
              <a:t>věku; ve stejné míře </a:t>
            </a:r>
            <a:r>
              <a:rPr lang="cs-CZ" sz="2400" b="1" dirty="0"/>
              <a:t>dívky i chlapci</a:t>
            </a:r>
            <a:endParaRPr lang="cs-CZ" sz="2400" dirty="0"/>
          </a:p>
          <a:p>
            <a:pPr>
              <a:defRPr/>
            </a:pPr>
            <a:r>
              <a:rPr lang="cs-CZ" sz="2400" dirty="0"/>
              <a:t>podle </a:t>
            </a:r>
            <a:r>
              <a:rPr lang="cs-CZ" sz="2400" i="1" dirty="0"/>
              <a:t>odhadu </a:t>
            </a:r>
            <a:r>
              <a:rPr lang="cs-CZ" sz="2400" b="1" dirty="0"/>
              <a:t>ročně </a:t>
            </a:r>
            <a:r>
              <a:rPr lang="cs-CZ" sz="2400" dirty="0"/>
              <a:t>v ČR na následky</a:t>
            </a:r>
            <a:r>
              <a:rPr lang="cs-CZ" sz="2400" b="1" dirty="0"/>
              <a:t> CAN umírá několik desítek dětí </a:t>
            </a:r>
            <a:r>
              <a:rPr lang="cs-CZ" sz="2400" dirty="0"/>
              <a:t>(</a:t>
            </a:r>
            <a:r>
              <a:rPr lang="cs-CZ" sz="2000" dirty="0"/>
              <a:t>např. podle </a:t>
            </a:r>
            <a:r>
              <a:rPr lang="cs-CZ" sz="2000" i="1" dirty="0"/>
              <a:t>statistiky</a:t>
            </a:r>
            <a:r>
              <a:rPr lang="cs-CZ" sz="2000" dirty="0"/>
              <a:t> Policie ČR v r. 2010 zemřelo na následky CAN 26 dětí) </a:t>
            </a:r>
            <a:endParaRPr lang="cs-CZ" altLang="cs-CZ" sz="2000" dirty="0"/>
          </a:p>
          <a:p>
            <a:pPr marL="0" indent="0" algn="just">
              <a:buNone/>
              <a:defRPr/>
            </a:pPr>
            <a:endParaRPr lang="cs-CZ" altLang="cs-CZ" sz="2000" dirty="0"/>
          </a:p>
        </p:txBody>
      </p:sp>
      <p:pic>
        <p:nvPicPr>
          <p:cNvPr id="16388" name="Picture 2" descr="slapznak2">
            <a:extLst>
              <a:ext uri="{FF2B5EF4-FFF2-40B4-BE49-F238E27FC236}">
                <a16:creationId xmlns:a16="http://schemas.microsoft.com/office/drawing/2014/main" id="{C8C85F9A-1BF3-4098-872A-8E5EB1F1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20253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ovéPole 1">
            <a:extLst>
              <a:ext uri="{FF2B5EF4-FFF2-40B4-BE49-F238E27FC236}">
                <a16:creationId xmlns:a16="http://schemas.microsoft.com/office/drawing/2014/main" id="{4C1CAE8A-4736-4DDF-823D-53E774F8EB45}"/>
              </a:ext>
            </a:extLst>
          </p:cNvPr>
          <p:cNvSpPr txBox="1">
            <a:spLocks noChangeArrowheads="1"/>
          </p:cNvSpPr>
          <p:nvPr/>
        </p:nvSpPr>
        <p:spPr bwMode="auto">
          <a:xfrm>
            <a:off x="1905000" y="0"/>
            <a:ext cx="2751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8B517FE-FF60-42B7-84E9-A8283F5E8B36}"/>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dirty="0">
                <a:solidFill>
                  <a:srgbClr val="0070C0"/>
                </a:solidFill>
                <a:effectLst>
                  <a:outerShdw blurRad="38100" dist="38100" dir="2700000" algn="tl">
                    <a:srgbClr val="C0C0C0"/>
                  </a:outerShdw>
                </a:effectLst>
              </a:rPr>
              <a:t>   </a:t>
            </a:r>
            <a:r>
              <a:rPr lang="cs-CZ" sz="2800" b="1" dirty="0"/>
              <a:t>Pachatelé</a:t>
            </a:r>
            <a:br>
              <a:rPr lang="cs-CZ" sz="2000" b="1" u="sng" dirty="0"/>
            </a:br>
            <a:endParaRPr lang="cs-CZ" altLang="cs-CZ" sz="2000" dirty="0"/>
          </a:p>
        </p:txBody>
      </p:sp>
      <p:sp>
        <p:nvSpPr>
          <p:cNvPr id="15363" name="Zástupný symbol pro obsah 2">
            <a:extLst>
              <a:ext uri="{FF2B5EF4-FFF2-40B4-BE49-F238E27FC236}">
                <a16:creationId xmlns:a16="http://schemas.microsoft.com/office/drawing/2014/main" id="{D0743D30-77E6-4F18-9BFD-07B669E7D6DD}"/>
              </a:ext>
            </a:extLst>
          </p:cNvPr>
          <p:cNvSpPr>
            <a:spLocks noGrp="1"/>
          </p:cNvSpPr>
          <p:nvPr>
            <p:ph idx="1"/>
          </p:nvPr>
        </p:nvSpPr>
        <p:spPr>
          <a:xfrm>
            <a:off x="1981200" y="981075"/>
            <a:ext cx="8229600" cy="5145088"/>
          </a:xfrm>
        </p:spPr>
        <p:txBody>
          <a:bodyPr/>
          <a:lstStyle/>
          <a:p>
            <a:pPr marL="0" indent="0">
              <a:buNone/>
              <a:defRPr/>
            </a:pPr>
            <a:endParaRPr lang="cs-CZ" sz="2000" b="1" u="sng" dirty="0"/>
          </a:p>
          <a:p>
            <a:pPr marL="0" indent="0">
              <a:buNone/>
              <a:defRPr/>
            </a:pPr>
            <a:endParaRPr lang="cs-CZ" sz="2000" dirty="0"/>
          </a:p>
          <a:p>
            <a:pPr>
              <a:defRPr/>
            </a:pPr>
            <a:r>
              <a:rPr lang="cs-CZ" sz="2000" b="1" dirty="0"/>
              <a:t>týrání – nejčastěji muž </a:t>
            </a:r>
          </a:p>
          <a:p>
            <a:pPr marL="0" indent="0">
              <a:buNone/>
              <a:defRPr/>
            </a:pPr>
            <a:r>
              <a:rPr lang="cs-CZ" sz="2000" b="1" dirty="0"/>
              <a:t>                  (obvykle vlastní nebo nevlastní otec dítěte)</a:t>
            </a:r>
            <a:r>
              <a:rPr lang="cs-CZ" sz="2000" dirty="0"/>
              <a:t> </a:t>
            </a:r>
          </a:p>
          <a:p>
            <a:pPr marL="0" indent="0">
              <a:buNone/>
              <a:defRPr/>
            </a:pPr>
            <a:r>
              <a:rPr lang="cs-CZ" sz="2000" i="1" dirty="0"/>
              <a:t>některé matky</a:t>
            </a:r>
            <a:r>
              <a:rPr lang="cs-CZ" sz="2000" dirty="0"/>
              <a:t> </a:t>
            </a:r>
            <a:r>
              <a:rPr lang="cs-CZ" sz="2000" i="1" dirty="0"/>
              <a:t>zaujímají roli pasivních účastnic</a:t>
            </a:r>
            <a:r>
              <a:rPr lang="cs-CZ" sz="2000" dirty="0"/>
              <a:t> </a:t>
            </a:r>
            <a:r>
              <a:rPr lang="cs-CZ" sz="2000" i="1" dirty="0"/>
              <a:t>a</a:t>
            </a:r>
            <a:r>
              <a:rPr lang="cs-CZ" sz="2000" dirty="0"/>
              <a:t> </a:t>
            </a:r>
            <a:r>
              <a:rPr lang="cs-CZ" sz="2000" i="1" dirty="0"/>
              <a:t>násilný způsob zacházení s dítětem z různých důvodů tolerují</a:t>
            </a:r>
          </a:p>
          <a:p>
            <a:pPr marL="0" indent="0">
              <a:buNone/>
              <a:defRPr/>
            </a:pPr>
            <a:r>
              <a:rPr lang="cs-CZ" sz="2000" dirty="0"/>
              <a:t> </a:t>
            </a:r>
          </a:p>
          <a:p>
            <a:pPr>
              <a:defRPr/>
            </a:pPr>
            <a:r>
              <a:rPr lang="cs-CZ" sz="2000" b="1" dirty="0"/>
              <a:t>zneužívání</a:t>
            </a:r>
            <a:r>
              <a:rPr lang="cs-CZ" sz="2000" dirty="0"/>
              <a:t> – </a:t>
            </a:r>
            <a:r>
              <a:rPr lang="cs-CZ" sz="2000" b="1" dirty="0"/>
              <a:t>nejčastěji muž </a:t>
            </a:r>
          </a:p>
          <a:p>
            <a:pPr marL="0" indent="0">
              <a:buNone/>
              <a:defRPr/>
            </a:pPr>
            <a:r>
              <a:rPr lang="cs-CZ" sz="2000" b="1" dirty="0"/>
              <a:t>                            -&gt; u dívek příbuzný, u chlapců cizí</a:t>
            </a:r>
          </a:p>
          <a:p>
            <a:pPr marL="0" indent="0">
              <a:buNone/>
              <a:defRPr/>
            </a:pPr>
            <a:endParaRPr lang="cs-CZ" sz="2000" dirty="0"/>
          </a:p>
          <a:p>
            <a:pPr>
              <a:defRPr/>
            </a:pPr>
            <a:r>
              <a:rPr lang="cs-CZ" sz="2000" b="1" dirty="0"/>
              <a:t>zanedbávání péče</a:t>
            </a:r>
            <a:r>
              <a:rPr lang="cs-CZ" sz="2000" dirty="0"/>
              <a:t> – </a:t>
            </a:r>
            <a:r>
              <a:rPr lang="cs-CZ" sz="2000" b="1" dirty="0"/>
              <a:t>častěji ženy</a:t>
            </a:r>
            <a:endParaRPr lang="cs-CZ" sz="2000" dirty="0"/>
          </a:p>
          <a:p>
            <a:pPr marL="0" indent="0" algn="just">
              <a:buNone/>
              <a:defRPr/>
            </a:pPr>
            <a:endParaRPr lang="cs-CZ" altLang="cs-CZ" sz="2000" dirty="0"/>
          </a:p>
        </p:txBody>
      </p:sp>
      <p:pic>
        <p:nvPicPr>
          <p:cNvPr id="17412" name="Picture 2" descr="slapznak2">
            <a:extLst>
              <a:ext uri="{FF2B5EF4-FFF2-40B4-BE49-F238E27FC236}">
                <a16:creationId xmlns:a16="http://schemas.microsoft.com/office/drawing/2014/main" id="{E9C29657-6330-4A87-B3F2-F0100B15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731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ovéPole 1">
            <a:extLst>
              <a:ext uri="{FF2B5EF4-FFF2-40B4-BE49-F238E27FC236}">
                <a16:creationId xmlns:a16="http://schemas.microsoft.com/office/drawing/2014/main" id="{AFFBE071-2B1D-49A2-8553-5D68F447D353}"/>
              </a:ext>
            </a:extLst>
          </p:cNvPr>
          <p:cNvSpPr txBox="1">
            <a:spLocks noChangeArrowheads="1"/>
          </p:cNvSpPr>
          <p:nvPr/>
        </p:nvSpPr>
        <p:spPr bwMode="auto">
          <a:xfrm>
            <a:off x="1905001" y="0"/>
            <a:ext cx="2246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5476DA3A-D3B5-4F7A-AE0E-E3DBB7E6A26C}"/>
              </a:ext>
            </a:extLst>
          </p:cNvPr>
          <p:cNvSpPr>
            <a:spLocks noGrp="1"/>
          </p:cNvSpPr>
          <p:nvPr>
            <p:ph type="title"/>
          </p:nvPr>
        </p:nvSpPr>
        <p:spPr>
          <a:xfrm>
            <a:off x="1233793" y="443706"/>
            <a:ext cx="9053206" cy="576262"/>
          </a:xfrm>
        </p:spPr>
        <p:txBody>
          <a:bodyPr/>
          <a:lstStyle/>
          <a:p>
            <a:pPr marL="0" indent="0" algn="ctr">
              <a:buNone/>
              <a:defRPr/>
            </a:pPr>
            <a:r>
              <a:rPr lang="cs-CZ" sz="2800" dirty="0"/>
              <a:t>Rizikové faktory CAN    (Světová zdravotnická organizace)</a:t>
            </a:r>
          </a:p>
        </p:txBody>
      </p:sp>
      <p:sp>
        <p:nvSpPr>
          <p:cNvPr id="15363" name="Zástupný symbol pro obsah 2">
            <a:extLst>
              <a:ext uri="{FF2B5EF4-FFF2-40B4-BE49-F238E27FC236}">
                <a16:creationId xmlns:a16="http://schemas.microsoft.com/office/drawing/2014/main" id="{BE1FC88F-D4C9-4842-8BCC-D4D071C243E7}"/>
              </a:ext>
            </a:extLst>
          </p:cNvPr>
          <p:cNvSpPr>
            <a:spLocks noGrp="1"/>
          </p:cNvSpPr>
          <p:nvPr>
            <p:ph idx="1"/>
          </p:nvPr>
        </p:nvSpPr>
        <p:spPr>
          <a:xfrm>
            <a:off x="1981200" y="1157591"/>
            <a:ext cx="8229600" cy="4968572"/>
          </a:xfrm>
        </p:spPr>
        <p:txBody>
          <a:bodyPr>
            <a:normAutofit/>
          </a:bodyPr>
          <a:lstStyle/>
          <a:p>
            <a:pPr marL="0" indent="0">
              <a:buNone/>
              <a:defRPr/>
            </a:pPr>
            <a:endParaRPr lang="cs-CZ" sz="2000" b="1" u="sng" dirty="0"/>
          </a:p>
          <a:p>
            <a:pPr marL="0" indent="0">
              <a:buNone/>
              <a:defRPr/>
            </a:pPr>
            <a:endParaRPr lang="cs-CZ" sz="1600" dirty="0"/>
          </a:p>
          <a:p>
            <a:pPr>
              <a:defRPr/>
            </a:pPr>
            <a:r>
              <a:rPr lang="cs-CZ" sz="1600" b="1" dirty="0"/>
              <a:t>dítě: </a:t>
            </a:r>
            <a:r>
              <a:rPr lang="cs-CZ" sz="1600" dirty="0"/>
              <a:t>pohlaví, předčasná vyspělost, nechtěné dítě, tělesně či duševně postižené dítě</a:t>
            </a:r>
          </a:p>
          <a:p>
            <a:pPr marL="0" indent="0">
              <a:buNone/>
              <a:defRPr/>
            </a:pPr>
            <a:endParaRPr lang="cs-CZ" sz="1600" dirty="0"/>
          </a:p>
          <a:p>
            <a:pPr>
              <a:defRPr/>
            </a:pPr>
            <a:r>
              <a:rPr lang="cs-CZ" sz="1600" b="1" dirty="0"/>
              <a:t>rodič: </a:t>
            </a:r>
            <a:r>
              <a:rPr lang="cs-CZ" sz="1600" dirty="0"/>
              <a:t>nízký věk, osamělý rodič, nechtěné těhotenství, nedostatečné výchovné rodičovské kompetence, osobní zkušenost s týráním v dětství, drogová závislost, fyzická nebo psychická nemoc, problémy v partnerském vztahu</a:t>
            </a:r>
          </a:p>
          <a:p>
            <a:pPr marL="0" indent="0">
              <a:buNone/>
              <a:defRPr/>
            </a:pPr>
            <a:endParaRPr lang="cs-CZ" sz="1600" dirty="0"/>
          </a:p>
          <a:p>
            <a:pPr>
              <a:defRPr/>
            </a:pPr>
            <a:r>
              <a:rPr lang="cs-CZ" sz="1600" b="1" dirty="0"/>
              <a:t>rodina: </a:t>
            </a:r>
            <a:r>
              <a:rPr lang="cs-CZ" sz="1600" dirty="0"/>
              <a:t>velikost rodiny, společenská izolace, vysoký stupeň stresu, násilí nebo zneužívání v rodině v minulosti, </a:t>
            </a:r>
            <a:r>
              <a:rPr lang="cs-CZ" sz="1600" b="1" dirty="0"/>
              <a:t>??</a:t>
            </a:r>
            <a:r>
              <a:rPr lang="cs-CZ" sz="1600" dirty="0"/>
              <a:t> nízký socioekonomický status </a:t>
            </a:r>
            <a:r>
              <a:rPr lang="cs-CZ" sz="1600" b="1" dirty="0"/>
              <a:t>?? </a:t>
            </a:r>
          </a:p>
          <a:p>
            <a:pPr marL="0" indent="0">
              <a:buNone/>
              <a:defRPr/>
            </a:pPr>
            <a:endParaRPr lang="cs-CZ" sz="1600" b="1" dirty="0"/>
          </a:p>
          <a:p>
            <a:pPr>
              <a:defRPr/>
            </a:pPr>
            <a:r>
              <a:rPr lang="cs-CZ" sz="1600" b="1" dirty="0"/>
              <a:t>komunita/společnost: </a:t>
            </a:r>
            <a:r>
              <a:rPr lang="cs-CZ" sz="1600" dirty="0"/>
              <a:t>kulturní normy dané společnosti, neexistence nebo nerespektování dětských práv, akceptace násilí ze strany společnosti, neuznávání hodnoty dítěte (diskriminace podle pohlaví, děti menšinových skupin obyvatel, postižené), násilí prezentované v médiích, sociální nerovnost, organizované násilí (vysoká kriminalita, válka)</a:t>
            </a:r>
            <a:endParaRPr lang="cs-CZ" altLang="cs-CZ" sz="2000" dirty="0"/>
          </a:p>
        </p:txBody>
      </p:sp>
      <p:pic>
        <p:nvPicPr>
          <p:cNvPr id="18436" name="Picture 2" descr="slapznak2">
            <a:extLst>
              <a:ext uri="{FF2B5EF4-FFF2-40B4-BE49-F238E27FC236}">
                <a16:creationId xmlns:a16="http://schemas.microsoft.com/office/drawing/2014/main" id="{10FC874E-92DA-41A7-AC78-1BFC32764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40080" y="443706"/>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ovéPole 1">
            <a:extLst>
              <a:ext uri="{FF2B5EF4-FFF2-40B4-BE49-F238E27FC236}">
                <a16:creationId xmlns:a16="http://schemas.microsoft.com/office/drawing/2014/main" id="{87323C07-C7E7-4626-8473-B85887E85B18}"/>
              </a:ext>
            </a:extLst>
          </p:cNvPr>
          <p:cNvSpPr txBox="1">
            <a:spLocks noChangeArrowheads="1"/>
          </p:cNvSpPr>
          <p:nvPr/>
        </p:nvSpPr>
        <p:spPr bwMode="auto">
          <a:xfrm>
            <a:off x="1905001" y="0"/>
            <a:ext cx="2174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C20716A5-4BA0-4E67-BC43-FD97260E6572}"/>
              </a:ext>
            </a:extLst>
          </p:cNvPr>
          <p:cNvSpPr>
            <a:spLocks noGrp="1"/>
          </p:cNvSpPr>
          <p:nvPr>
            <p:ph type="title"/>
          </p:nvPr>
        </p:nvSpPr>
        <p:spPr>
          <a:xfrm>
            <a:off x="849709" y="404813"/>
            <a:ext cx="9646435" cy="576262"/>
          </a:xfrm>
        </p:spPr>
        <p:txBody>
          <a:bodyPr/>
          <a:lstStyle/>
          <a:p>
            <a:pPr marL="0" indent="0" algn="ctr">
              <a:buNone/>
              <a:defRPr/>
            </a:pPr>
            <a:r>
              <a:rPr lang="cs-CZ" sz="2800" b="1" dirty="0"/>
              <a:t>Nejčastější </a:t>
            </a:r>
            <a:r>
              <a:rPr lang="cs-CZ" sz="2800" b="1" i="1" dirty="0"/>
              <a:t>mýty</a:t>
            </a:r>
            <a:r>
              <a:rPr lang="cs-CZ" sz="2800" dirty="0"/>
              <a:t> </a:t>
            </a:r>
            <a:r>
              <a:rPr lang="cs-CZ" sz="2800" b="1" dirty="0"/>
              <a:t>související s CAN</a:t>
            </a:r>
            <a:r>
              <a:rPr lang="cs-CZ" sz="2800" dirty="0"/>
              <a:t>  (S. </a:t>
            </a:r>
            <a:r>
              <a:rPr lang="cs-CZ" sz="2800" dirty="0" err="1"/>
              <a:t>Mufson</a:t>
            </a:r>
            <a:r>
              <a:rPr lang="cs-CZ" sz="2800" dirty="0"/>
              <a:t>, R. </a:t>
            </a:r>
            <a:r>
              <a:rPr lang="cs-CZ" sz="2800" dirty="0" err="1"/>
              <a:t>Kranz</a:t>
            </a:r>
            <a:r>
              <a:rPr lang="cs-CZ" sz="2800" dirty="0"/>
              <a:t>; 1996)</a:t>
            </a:r>
            <a:br>
              <a:rPr lang="cs-CZ" sz="2800" dirty="0"/>
            </a:br>
            <a:br>
              <a:rPr lang="cs-CZ" sz="2800" dirty="0"/>
            </a:br>
            <a:endParaRPr lang="cs-CZ" altLang="cs-CZ" sz="2800" dirty="0"/>
          </a:p>
        </p:txBody>
      </p:sp>
      <p:sp>
        <p:nvSpPr>
          <p:cNvPr id="15363" name="Zástupný symbol pro obsah 2">
            <a:extLst>
              <a:ext uri="{FF2B5EF4-FFF2-40B4-BE49-F238E27FC236}">
                <a16:creationId xmlns:a16="http://schemas.microsoft.com/office/drawing/2014/main" id="{56953C02-8707-4169-874E-F8E9C9251383}"/>
              </a:ext>
            </a:extLst>
          </p:cNvPr>
          <p:cNvSpPr>
            <a:spLocks noGrp="1"/>
          </p:cNvSpPr>
          <p:nvPr>
            <p:ph idx="1"/>
          </p:nvPr>
        </p:nvSpPr>
        <p:spPr>
          <a:xfrm>
            <a:off x="1981200" y="981075"/>
            <a:ext cx="8229600" cy="5145088"/>
          </a:xfrm>
        </p:spPr>
        <p:txBody>
          <a:bodyPr>
            <a:normAutofit/>
          </a:bodyPr>
          <a:lstStyle/>
          <a:p>
            <a:pPr marL="0" indent="0" algn="ctr">
              <a:buNone/>
              <a:defRPr/>
            </a:pPr>
            <a:r>
              <a:rPr lang="cs-CZ" sz="1800" b="1" dirty="0"/>
              <a:t>TÝRÁNÍ</a:t>
            </a:r>
            <a:endParaRPr lang="cs-CZ" sz="1800" dirty="0"/>
          </a:p>
          <a:p>
            <a:pPr marL="0" indent="0">
              <a:buNone/>
              <a:defRPr/>
            </a:pPr>
            <a:endParaRPr lang="cs-CZ" sz="1000" i="1" dirty="0"/>
          </a:p>
          <a:p>
            <a:pPr>
              <a:defRPr/>
            </a:pPr>
            <a:r>
              <a:rPr lang="cs-CZ" sz="1600" i="1" dirty="0"/>
              <a:t>týrání se dopouštějí jen lidé s nízkým vzděláním</a:t>
            </a:r>
          </a:p>
          <a:p>
            <a:pPr marL="0" indent="0" algn="just">
              <a:buNone/>
              <a:defRPr/>
            </a:pPr>
            <a:r>
              <a:rPr lang="cs-CZ" sz="1600" dirty="0"/>
              <a:t>fakt: případy týrání nalezneme ve všech typech rodin, ve všech sociálních, vzdělanostních a majetkových vrstvách</a:t>
            </a:r>
          </a:p>
          <a:p>
            <a:pPr marL="0" indent="0" algn="just">
              <a:buNone/>
              <a:defRPr/>
            </a:pPr>
            <a:endParaRPr lang="cs-CZ" sz="800" dirty="0"/>
          </a:p>
          <a:p>
            <a:pPr algn="just">
              <a:defRPr/>
            </a:pPr>
            <a:r>
              <a:rPr lang="cs-CZ" sz="1600" i="1" dirty="0"/>
              <a:t>pokud má dítě neustále nějaké potíže, pak aspoň částečně může samo za to, že se na něj rodiče zlobí a týrají ho; Pokud rodiče neustále urážejí nebo ponižují své dítě, pak zřejmě muselo udělat něco, čím je vyprovokovalo</a:t>
            </a:r>
          </a:p>
          <a:p>
            <a:pPr marL="0" indent="0" algn="just">
              <a:buNone/>
              <a:defRPr/>
            </a:pPr>
            <a:r>
              <a:rPr lang="cs-CZ" sz="1600" dirty="0"/>
              <a:t>fakt:</a:t>
            </a:r>
            <a:r>
              <a:rPr lang="cs-CZ" sz="1600" i="1" dirty="0"/>
              <a:t> </a:t>
            </a:r>
            <a:r>
              <a:rPr lang="cs-CZ" sz="1600" dirty="0"/>
              <a:t>dítě nikdy nenese odpovědnost za fyzické týrání, pachatel týrá dítě ne proto, že </a:t>
            </a:r>
            <a:r>
              <a:rPr lang="cs-CZ" sz="2000" dirty="0"/>
              <a:t> </a:t>
            </a:r>
            <a:r>
              <a:rPr lang="cs-CZ" sz="1600" dirty="0"/>
              <a:t>by si to zasloužilo, ale proto, že má vnitřní potřebu to dělat</a:t>
            </a:r>
          </a:p>
          <a:p>
            <a:pPr marL="0" indent="0" algn="just">
              <a:buNone/>
              <a:defRPr/>
            </a:pPr>
            <a:endParaRPr lang="cs-CZ" sz="800" dirty="0"/>
          </a:p>
          <a:p>
            <a:pPr>
              <a:defRPr/>
            </a:pPr>
            <a:r>
              <a:rPr lang="cs-CZ" sz="1600" i="1" dirty="0"/>
              <a:t>týrá-li někdo dítě pouze pod vlivem alkoholu nebo drog, pak skutečný problém je v jeho závislosti na alkoholu nebo drogách. Pokud se zbaví této závislosti, přestane i zneužívání</a:t>
            </a:r>
            <a:r>
              <a:rPr lang="cs-CZ" sz="2000" i="1" dirty="0"/>
              <a:t>. </a:t>
            </a:r>
          </a:p>
          <a:p>
            <a:pPr marL="0" indent="0">
              <a:buNone/>
              <a:defRPr/>
            </a:pPr>
            <a:r>
              <a:rPr lang="cs-CZ" sz="1600" i="1" dirty="0"/>
              <a:t>fakt: </a:t>
            </a:r>
            <a:r>
              <a:rPr lang="cs-CZ" sz="1600" dirty="0"/>
              <a:t>alkohol ani droga samy o sobě týrání nevyvolávají, mohou však odstranit zábrany a člověk pod jejich vlivem jedná podle svých skutečných impulsů</a:t>
            </a:r>
            <a:endParaRPr lang="cs-CZ" altLang="cs-CZ" sz="2000" dirty="0"/>
          </a:p>
        </p:txBody>
      </p:sp>
      <p:pic>
        <p:nvPicPr>
          <p:cNvPr id="19460" name="Picture 2" descr="slapznak2">
            <a:extLst>
              <a:ext uri="{FF2B5EF4-FFF2-40B4-BE49-F238E27FC236}">
                <a16:creationId xmlns:a16="http://schemas.microsoft.com/office/drawing/2014/main" id="{C88ACACD-9C97-40D2-BC02-B093CE6D5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599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ovéPole 1">
            <a:extLst>
              <a:ext uri="{FF2B5EF4-FFF2-40B4-BE49-F238E27FC236}">
                <a16:creationId xmlns:a16="http://schemas.microsoft.com/office/drawing/2014/main" id="{5B026EFB-C1E2-42ED-BBBA-D7772DCA2C90}"/>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2372FAB3-1293-4988-9D15-F4DDD25F6E23}"/>
              </a:ext>
            </a:extLst>
          </p:cNvPr>
          <p:cNvSpPr>
            <a:spLocks noGrp="1"/>
          </p:cNvSpPr>
          <p:nvPr>
            <p:ph type="title"/>
          </p:nvPr>
        </p:nvSpPr>
        <p:spPr>
          <a:xfrm>
            <a:off x="1981200" y="404813"/>
            <a:ext cx="8229600" cy="576262"/>
          </a:xfrm>
        </p:spPr>
        <p:txBody>
          <a:bodyPr/>
          <a:lstStyle/>
          <a:p>
            <a:pPr marL="0" indent="0" algn="ctr">
              <a:buNone/>
              <a:defRPr/>
            </a:pPr>
            <a:r>
              <a:rPr lang="cs-CZ" sz="2000" dirty="0">
                <a:solidFill>
                  <a:srgbClr val="0070C0"/>
                </a:solidFill>
                <a:effectLst>
                  <a:outerShdw blurRad="38100" dist="38100" dir="2700000" algn="tl">
                    <a:srgbClr val="C0C0C0"/>
                  </a:outerShdw>
                </a:effectLst>
              </a:rPr>
              <a:t>         </a:t>
            </a:r>
            <a:r>
              <a:rPr lang="cs-CZ" sz="2800" b="1" dirty="0"/>
              <a:t>SEXUÁLNÍ ZNEUŽÍVÁNÍ</a:t>
            </a:r>
            <a:br>
              <a:rPr lang="cs-CZ" sz="2000" b="1" u="sng" dirty="0"/>
            </a:br>
            <a:br>
              <a:rPr lang="cs-CZ" sz="1050" i="1" dirty="0"/>
            </a:br>
            <a:endParaRPr lang="cs-CZ" altLang="cs-CZ" sz="2000" dirty="0"/>
          </a:p>
        </p:txBody>
      </p:sp>
      <p:sp>
        <p:nvSpPr>
          <p:cNvPr id="15363" name="Zástupný symbol pro obsah 2">
            <a:extLst>
              <a:ext uri="{FF2B5EF4-FFF2-40B4-BE49-F238E27FC236}">
                <a16:creationId xmlns:a16="http://schemas.microsoft.com/office/drawing/2014/main" id="{C3CC08DA-8E15-4D88-AF5E-83BE64C0AFB3}"/>
              </a:ext>
            </a:extLst>
          </p:cNvPr>
          <p:cNvSpPr>
            <a:spLocks noGrp="1"/>
          </p:cNvSpPr>
          <p:nvPr>
            <p:ph idx="1"/>
          </p:nvPr>
        </p:nvSpPr>
        <p:spPr>
          <a:xfrm>
            <a:off x="1905000" y="958851"/>
            <a:ext cx="8560340" cy="5472112"/>
          </a:xfrm>
        </p:spPr>
        <p:txBody>
          <a:bodyPr>
            <a:normAutofit/>
          </a:bodyPr>
          <a:lstStyle/>
          <a:p>
            <a:pPr>
              <a:defRPr/>
            </a:pPr>
            <a:r>
              <a:rPr lang="cs-CZ" sz="1400" i="1" dirty="0"/>
              <a:t>sexuálního zneužívání se dopouštějí jen lidé, které dítě nezná a jsou to pedofilové</a:t>
            </a:r>
            <a:endParaRPr lang="cs-CZ" sz="1400" dirty="0"/>
          </a:p>
          <a:p>
            <a:pPr marL="0" indent="0" algn="just">
              <a:buNone/>
              <a:defRPr/>
            </a:pPr>
            <a:r>
              <a:rPr lang="cs-CZ" sz="1400" dirty="0"/>
              <a:t>fakt: pachatelem může být kdokoli, největší riziko hrozí dítěti ve vlastní rodině, často je zneužíváno osobou, kterou důvěrně zná; jen cca 1/10 trpí pedofilní sexuální poruchou</a:t>
            </a:r>
          </a:p>
          <a:p>
            <a:pPr>
              <a:defRPr/>
            </a:pPr>
            <a:r>
              <a:rPr lang="cs-CZ" sz="1400" i="1" dirty="0"/>
              <a:t>dospělí se dopouštějí zneužívání jen proto, aby dosáhli sexuálního uspokojení</a:t>
            </a:r>
            <a:endParaRPr lang="cs-CZ" sz="1400" dirty="0"/>
          </a:p>
          <a:p>
            <a:pPr marL="0" indent="0">
              <a:buNone/>
              <a:defRPr/>
            </a:pPr>
            <a:r>
              <a:rPr lang="cs-CZ" sz="1400" dirty="0"/>
              <a:t>fakt: někteří pachatelé tak činí spíše proto, aby vychutnali vlastní pocit moci nad druhým, mohou se sami cítit bezmocní a nejistí a sex v nich může vyvolávat takový strach, že se cítí dobře jedině s dětmi</a:t>
            </a:r>
          </a:p>
          <a:p>
            <a:pPr>
              <a:defRPr/>
            </a:pPr>
            <a:r>
              <a:rPr lang="cs-CZ" sz="1400" i="1" dirty="0"/>
              <a:t>sexuální zneužívání se týká především dospívajících dívek</a:t>
            </a:r>
            <a:endParaRPr lang="cs-CZ" sz="1400" dirty="0"/>
          </a:p>
          <a:p>
            <a:pPr marL="0" indent="0">
              <a:buNone/>
              <a:defRPr/>
            </a:pPr>
            <a:r>
              <a:rPr lang="cs-CZ" sz="1400" dirty="0"/>
              <a:t>fakt: k nejvíce ohroženým skupinám patří děti ve věku 3–6 let a 12–15 let; až 1/4 případů zneužití se týká chlapců</a:t>
            </a:r>
          </a:p>
          <a:p>
            <a:pPr>
              <a:defRPr/>
            </a:pPr>
            <a:r>
              <a:rPr lang="cs-CZ" sz="1400" i="1" dirty="0"/>
              <a:t>chlapce sexuálně zneužívají jedině homosexuální muži</a:t>
            </a:r>
          </a:p>
          <a:p>
            <a:pPr marL="0" indent="0" algn="just">
              <a:buNone/>
              <a:defRPr/>
            </a:pPr>
            <a:r>
              <a:rPr lang="cs-CZ" sz="1400" dirty="0"/>
              <a:t>fakt: chlapce zneužívají i ženy nebo heterosexuální muži; i dívky mohou být zneužívány heterosexuálními ženami</a:t>
            </a:r>
          </a:p>
          <a:p>
            <a:pPr marL="0" indent="0" algn="just">
              <a:buNone/>
              <a:defRPr/>
            </a:pPr>
            <a:r>
              <a:rPr lang="cs-CZ" sz="1400" dirty="0"/>
              <a:t> </a:t>
            </a:r>
            <a:r>
              <a:rPr lang="cs-CZ" sz="1400" i="1" dirty="0"/>
              <a:t>ten, kdo sexuálně zneužívá dítě, je blázen nebo mentálně zaostalý,</a:t>
            </a:r>
            <a:r>
              <a:rPr lang="cs-CZ" sz="1400" dirty="0"/>
              <a:t> </a:t>
            </a:r>
            <a:r>
              <a:rPr lang="cs-CZ" sz="1400" i="1" dirty="0"/>
              <a:t>příp. alkoholik</a:t>
            </a:r>
          </a:p>
          <a:p>
            <a:pPr marL="0" indent="0">
              <a:buNone/>
              <a:defRPr/>
            </a:pPr>
            <a:r>
              <a:rPr lang="cs-CZ" sz="1400" dirty="0"/>
              <a:t>fakt: jen málo pachatelů trpí nějakou psychózou či mentálním defektem, většina je za své chování plně odpovědná; alkohol v mnoha případech hraje roli jako prostředek k odbourání zábran, skutečně závislých je jen malá část pachatelů</a:t>
            </a:r>
            <a:endParaRPr lang="cs-CZ" sz="1400" i="1" dirty="0"/>
          </a:p>
          <a:p>
            <a:pPr>
              <a:defRPr/>
            </a:pPr>
            <a:r>
              <a:rPr lang="cs-CZ" sz="1400" i="1" dirty="0"/>
              <a:t>pokud se dítěti sexuální kontakt s dospělým člověkem líbí, nejde o skutečné zneužití </a:t>
            </a:r>
          </a:p>
          <a:p>
            <a:pPr marL="0" indent="0">
              <a:buNone/>
              <a:defRPr/>
            </a:pPr>
            <a:r>
              <a:rPr lang="cs-CZ" sz="1400" dirty="0"/>
              <a:t>fakt:</a:t>
            </a:r>
            <a:r>
              <a:rPr lang="cs-CZ" sz="1400" i="1" dirty="0"/>
              <a:t> </a:t>
            </a:r>
            <a:r>
              <a:rPr lang="cs-CZ" sz="1400" dirty="0"/>
              <a:t>zneužívané dítě prožívá mnoho protichůdných pocitů, stresujících a matoucích, některé může vnímat i jako příjemné, to však nesnižuje závažnost počínání pachatele</a:t>
            </a:r>
          </a:p>
          <a:p>
            <a:pPr marL="0" indent="0">
              <a:buNone/>
              <a:defRPr/>
            </a:pPr>
            <a:endParaRPr lang="cs-CZ" sz="1800" b="1" u="sng" dirty="0"/>
          </a:p>
          <a:p>
            <a:pPr marL="0" indent="0" algn="ctr">
              <a:buNone/>
              <a:defRPr/>
            </a:pPr>
            <a:endParaRPr lang="cs-CZ" altLang="cs-CZ" sz="2000" dirty="0"/>
          </a:p>
        </p:txBody>
      </p:sp>
      <p:pic>
        <p:nvPicPr>
          <p:cNvPr id="20484" name="Picture 2" descr="slapznak2">
            <a:extLst>
              <a:ext uri="{FF2B5EF4-FFF2-40B4-BE49-F238E27FC236}">
                <a16:creationId xmlns:a16="http://schemas.microsoft.com/office/drawing/2014/main" id="{FA5DA279-8A6B-47D0-B72B-D6745287A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35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ovéPole 1">
            <a:extLst>
              <a:ext uri="{FF2B5EF4-FFF2-40B4-BE49-F238E27FC236}">
                <a16:creationId xmlns:a16="http://schemas.microsoft.com/office/drawing/2014/main" id="{B885F6EB-449A-4F18-87FF-2D8ECF373E1E}"/>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8C0F9D81-91B9-43FB-B83A-EA4A3B443ADF}"/>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altLang="cs-CZ" sz="2800" b="1" dirty="0"/>
              <a:t>Pokud máte podezření na CAN</a:t>
            </a:r>
            <a:br>
              <a:rPr lang="cs-CZ" altLang="cs-CZ" sz="2800" b="1" dirty="0"/>
            </a:br>
            <a:endParaRPr lang="cs-CZ" altLang="cs-CZ" sz="2800" dirty="0"/>
          </a:p>
        </p:txBody>
      </p:sp>
      <p:sp>
        <p:nvSpPr>
          <p:cNvPr id="15363" name="Zástupný symbol pro obsah 2">
            <a:extLst>
              <a:ext uri="{FF2B5EF4-FFF2-40B4-BE49-F238E27FC236}">
                <a16:creationId xmlns:a16="http://schemas.microsoft.com/office/drawing/2014/main" id="{88E2D084-E378-4AFC-8BD9-0ACCC3E8C7DF}"/>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altLang="cs-CZ" sz="2000" b="1" u="sng" dirty="0"/>
          </a:p>
          <a:p>
            <a:pPr>
              <a:defRPr/>
            </a:pPr>
            <a:r>
              <a:rPr lang="cs-CZ" sz="2000" b="1" dirty="0"/>
              <a:t>oslovte </a:t>
            </a:r>
            <a:r>
              <a:rPr lang="cs-CZ" sz="2000" dirty="0"/>
              <a:t>dítě ve vhodné chvíli (ne před kolektivem)</a:t>
            </a:r>
          </a:p>
          <a:p>
            <a:pPr>
              <a:defRPr/>
            </a:pPr>
            <a:r>
              <a:rPr lang="cs-CZ" sz="2000" b="1" dirty="0"/>
              <a:t>neslibujte</a:t>
            </a:r>
            <a:r>
              <a:rPr lang="cs-CZ" sz="2000" dirty="0"/>
              <a:t>, co nemůžete splnit (mlčení, okamžité vyřešení…)</a:t>
            </a:r>
          </a:p>
          <a:p>
            <a:pPr algn="just">
              <a:defRPr/>
            </a:pPr>
            <a:r>
              <a:rPr lang="cs-CZ" sz="2000" b="1" dirty="0"/>
              <a:t>citlivě zjistěte </a:t>
            </a:r>
            <a:r>
              <a:rPr lang="cs-CZ" sz="2000" dirty="0"/>
              <a:t>dostupné informace od dítěte, příp. i od důvěryhodných spolužáků</a:t>
            </a:r>
          </a:p>
          <a:p>
            <a:pPr algn="just">
              <a:defRPr/>
            </a:pPr>
            <a:r>
              <a:rPr lang="cs-CZ" sz="2000" dirty="0"/>
              <a:t>pokud podezření trvá, neprodleně </a:t>
            </a:r>
            <a:r>
              <a:rPr lang="cs-CZ" sz="2000" b="1" dirty="0"/>
              <a:t>ohlaste</a:t>
            </a:r>
            <a:r>
              <a:rPr lang="cs-CZ" sz="2000" dirty="0"/>
              <a:t> na příslušný orgán sociálně-právní ochrany dětí OSPOD</a:t>
            </a:r>
          </a:p>
          <a:p>
            <a:pPr marL="0" indent="0">
              <a:buNone/>
              <a:defRPr/>
            </a:pPr>
            <a:endParaRPr lang="cs-CZ" altLang="cs-CZ" sz="2000" b="1" u="sng" dirty="0"/>
          </a:p>
          <a:p>
            <a:pPr marL="0" indent="0">
              <a:buNone/>
              <a:defRPr/>
            </a:pPr>
            <a:r>
              <a:rPr lang="cs-CZ" altLang="cs-CZ" sz="1800" b="1" dirty="0"/>
              <a:t>pamatujte:</a:t>
            </a:r>
          </a:p>
          <a:p>
            <a:pPr marL="0" indent="0">
              <a:buNone/>
              <a:defRPr/>
            </a:pPr>
            <a:r>
              <a:rPr lang="cs-CZ" sz="1800" i="1" u="sng" dirty="0"/>
              <a:t>ohlašovací povinnost </a:t>
            </a:r>
            <a:r>
              <a:rPr lang="cs-CZ" sz="1800" dirty="0"/>
              <a:t>ukládá </a:t>
            </a:r>
            <a:r>
              <a:rPr lang="cs-CZ" sz="1800" b="1" dirty="0"/>
              <a:t>zákon č. 40/2009 Sb., trestní zákoník</a:t>
            </a:r>
            <a:r>
              <a:rPr lang="cs-CZ" sz="1800" dirty="0"/>
              <a:t>, ve znění pozdějších předpisů - § 367 Nepřekažení trestného činu</a:t>
            </a:r>
            <a:endParaRPr lang="cs-CZ" altLang="cs-CZ" sz="1800" b="1" u="sng" dirty="0"/>
          </a:p>
        </p:txBody>
      </p:sp>
      <p:pic>
        <p:nvPicPr>
          <p:cNvPr id="21508" name="Picture 2" descr="slapznak2">
            <a:extLst>
              <a:ext uri="{FF2B5EF4-FFF2-40B4-BE49-F238E27FC236}">
                <a16:creationId xmlns:a16="http://schemas.microsoft.com/office/drawing/2014/main" id="{9D8A785C-9C74-405C-AC6E-84FEFDBF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1161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ovéPole 1">
            <a:extLst>
              <a:ext uri="{FF2B5EF4-FFF2-40B4-BE49-F238E27FC236}">
                <a16:creationId xmlns:a16="http://schemas.microsoft.com/office/drawing/2014/main" id="{AF7AFAF8-7EF6-4965-9E6B-6917CAFE0C60}"/>
              </a:ext>
            </a:extLst>
          </p:cNvPr>
          <p:cNvSpPr txBox="1">
            <a:spLocks noChangeArrowheads="1"/>
          </p:cNvSpPr>
          <p:nvPr/>
        </p:nvSpPr>
        <p:spPr bwMode="auto">
          <a:xfrm>
            <a:off x="1905000" y="0"/>
            <a:ext cx="2535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5BE1723-5187-4116-BE05-44B2B1EA5DCA}"/>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b="1" dirty="0"/>
              <a:t>Pokud dítě samo sdělí</a:t>
            </a:r>
            <a:br>
              <a:rPr lang="cs-CZ" sz="2000" dirty="0"/>
            </a:br>
            <a:endParaRPr lang="cs-CZ" altLang="cs-CZ" sz="2000" dirty="0"/>
          </a:p>
        </p:txBody>
      </p:sp>
      <p:sp>
        <p:nvSpPr>
          <p:cNvPr id="15363" name="Zástupný symbol pro obsah 2">
            <a:extLst>
              <a:ext uri="{FF2B5EF4-FFF2-40B4-BE49-F238E27FC236}">
                <a16:creationId xmlns:a16="http://schemas.microsoft.com/office/drawing/2014/main" id="{6817E987-ED9E-4A82-BF4B-CDC222F9750C}"/>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sz="2000" dirty="0"/>
          </a:p>
          <a:p>
            <a:pPr>
              <a:defRPr/>
            </a:pPr>
            <a:r>
              <a:rPr lang="cs-CZ" sz="2000" b="1" dirty="0"/>
              <a:t>vyslechněte</a:t>
            </a:r>
            <a:r>
              <a:rPr lang="cs-CZ" sz="2000" dirty="0"/>
              <a:t> ho v klidu, </a:t>
            </a:r>
            <a:r>
              <a:rPr lang="cs-CZ" sz="2000" u="sng" dirty="0"/>
              <a:t>nehodnoťte</a:t>
            </a:r>
            <a:r>
              <a:rPr lang="cs-CZ" sz="2000" dirty="0"/>
              <a:t>, nekritizujte</a:t>
            </a:r>
          </a:p>
          <a:p>
            <a:pPr>
              <a:defRPr/>
            </a:pPr>
            <a:r>
              <a:rPr lang="cs-CZ" sz="2000" dirty="0"/>
              <a:t>vyjádřete podporu, vždy dítěti věřte</a:t>
            </a:r>
          </a:p>
          <a:p>
            <a:pPr algn="just">
              <a:defRPr/>
            </a:pPr>
            <a:r>
              <a:rPr lang="cs-CZ" sz="2000" b="1" dirty="0"/>
              <a:t>sdělte </a:t>
            </a:r>
            <a:r>
              <a:rPr lang="cs-CZ" sz="2000" dirty="0"/>
              <a:t>dítěti, že to, co se mu děje, není v pořádku a </a:t>
            </a:r>
            <a:r>
              <a:rPr lang="cs-CZ" sz="2000" b="1" dirty="0"/>
              <a:t>že</a:t>
            </a:r>
            <a:r>
              <a:rPr lang="cs-CZ" sz="2000" dirty="0"/>
              <a:t> </a:t>
            </a:r>
            <a:r>
              <a:rPr lang="cs-CZ" sz="2000" b="1" dirty="0"/>
              <a:t>Vy to musíte ohlásit, </a:t>
            </a:r>
            <a:r>
              <a:rPr lang="cs-CZ" sz="2000" dirty="0"/>
              <a:t> neslibujte nesplnitelné (mlčení, okamžité vyřešení)</a:t>
            </a:r>
          </a:p>
          <a:p>
            <a:pPr>
              <a:defRPr/>
            </a:pPr>
            <a:r>
              <a:rPr lang="cs-CZ" sz="2000" b="1" dirty="0"/>
              <a:t>nevyšetřujte</a:t>
            </a:r>
            <a:r>
              <a:rPr lang="cs-CZ" sz="2000" dirty="0"/>
              <a:t> (to přenechte Policii ČR)</a:t>
            </a:r>
          </a:p>
          <a:p>
            <a:pPr>
              <a:defRPr/>
            </a:pPr>
            <a:r>
              <a:rPr lang="cs-CZ" sz="2000" dirty="0"/>
              <a:t>pokud je dítě zraněné, má podlitiny, </a:t>
            </a:r>
            <a:r>
              <a:rPr lang="cs-CZ" sz="2000" b="1" dirty="0"/>
              <a:t>okamžitě zajistěte prohlídku </a:t>
            </a:r>
            <a:br>
              <a:rPr lang="cs-CZ" sz="2000" b="1" dirty="0"/>
            </a:br>
            <a:r>
              <a:rPr lang="cs-CZ" sz="2000" b="1" dirty="0"/>
              <a:t>u lékaře</a:t>
            </a:r>
            <a:endParaRPr lang="cs-CZ" sz="2000" dirty="0"/>
          </a:p>
          <a:p>
            <a:pPr algn="just">
              <a:defRPr/>
            </a:pPr>
            <a:r>
              <a:rPr lang="cs-CZ" sz="2000" dirty="0"/>
              <a:t>podezření/zjištění neprodleně </a:t>
            </a:r>
            <a:r>
              <a:rPr lang="cs-CZ" sz="2000" b="1" dirty="0"/>
              <a:t>ohlaste Policii ČR</a:t>
            </a:r>
            <a:r>
              <a:rPr lang="cs-CZ" sz="2000" dirty="0"/>
              <a:t>, příp. i na příslušný OSPOD</a:t>
            </a:r>
          </a:p>
          <a:p>
            <a:pPr marL="0" indent="0" algn="ctr">
              <a:buNone/>
              <a:defRPr/>
            </a:pPr>
            <a:endParaRPr lang="cs-CZ" altLang="cs-CZ" sz="2000" dirty="0"/>
          </a:p>
        </p:txBody>
      </p:sp>
      <p:pic>
        <p:nvPicPr>
          <p:cNvPr id="22532" name="Picture 2" descr="slapznak2">
            <a:extLst>
              <a:ext uri="{FF2B5EF4-FFF2-40B4-BE49-F238E27FC236}">
                <a16:creationId xmlns:a16="http://schemas.microsoft.com/office/drawing/2014/main" id="{3B33617C-A102-4DCA-83EE-F680BA7FA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4112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ovéPole 1">
            <a:extLst>
              <a:ext uri="{FF2B5EF4-FFF2-40B4-BE49-F238E27FC236}">
                <a16:creationId xmlns:a16="http://schemas.microsoft.com/office/drawing/2014/main" id="{8DBA5185-9D91-42C3-9111-56629993C444}"/>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ctrTitle"/>
          </p:nvPr>
        </p:nvSpPr>
        <p:spPr>
          <a:xfrm>
            <a:off x="1992314" y="116632"/>
            <a:ext cx="6984007" cy="908050"/>
          </a:xfrm>
          <a:solidFill>
            <a:schemeClr val="bg1"/>
          </a:solidFill>
        </p:spPr>
        <p:txBody>
          <a:bodyPr/>
          <a:lstStyle/>
          <a:p>
            <a:r>
              <a:rPr lang="cs-CZ" sz="2800" b="1" dirty="0">
                <a:solidFill>
                  <a:srgbClr val="FF0000"/>
                </a:solidFill>
              </a:rPr>
              <a:t>Historie Náhradní rodinné péče v ČR</a:t>
            </a:r>
          </a:p>
        </p:txBody>
      </p:sp>
      <p:sp>
        <p:nvSpPr>
          <p:cNvPr id="3077" name="Rectangle 6"/>
          <p:cNvSpPr>
            <a:spLocks noGrp="1" noChangeArrowheads="1"/>
          </p:cNvSpPr>
          <p:nvPr>
            <p:ph type="subTitle" idx="1"/>
          </p:nvPr>
        </p:nvSpPr>
        <p:spPr>
          <a:xfrm>
            <a:off x="1992313" y="1196752"/>
            <a:ext cx="7702426" cy="4913700"/>
          </a:xfrm>
        </p:spPr>
        <p:txBody>
          <a:bodyPr>
            <a:normAutofit lnSpcReduction="10000"/>
          </a:bodyPr>
          <a:lstStyle/>
          <a:p>
            <a:pPr algn="l"/>
            <a:endParaRPr lang="cs-CZ" altLang="cs-CZ" sz="2000" dirty="0"/>
          </a:p>
          <a:p>
            <a:pPr marL="285750" indent="-285750" algn="just">
              <a:buFont typeface="Arial" panose="020B0604020202020204" pitchFamily="34" charset="0"/>
              <a:buChar char="•"/>
            </a:pPr>
            <a:r>
              <a:rPr lang="cs-CZ" sz="2000" dirty="0"/>
              <a:t>Péče o děti mimo svou biologickou rodinu je známe již velmi dlouho (již ve středověku byly kojné a chůvy, které pečovaly o děti místo svých biologických rodičů). Za vlády Marie Terezie a Josefa II se začala upřednostňovat kolektivní výchova sirotků a vznikaly nalezince.</a:t>
            </a:r>
          </a:p>
          <a:p>
            <a:pPr algn="just"/>
            <a:endParaRPr lang="cs-CZ" sz="2000" dirty="0"/>
          </a:p>
          <a:p>
            <a:pPr marL="285750" indent="-285750" algn="just">
              <a:buFont typeface="Arial" panose="020B0604020202020204" pitchFamily="34" charset="0"/>
              <a:buChar char="•"/>
            </a:pPr>
            <a:r>
              <a:rPr lang="cs-CZ" sz="2000" dirty="0"/>
              <a:t>To, co by se dnes dalo nazvat pěstounskou péčí, umožňoval vládní dekret z roku 1788, kdy bylo upuštěno od výhradního společného zaopatření sirotků a nalezenců. Byly také formulovány přesně zásady pro pěstouny (bylo nezbytné se vykázat vysvědčením o způsobilosti ověřeném obecním či farním úřadem nebo obecním lékařem). Pěstouni museli dítě vrátit do nalezince do dovršení jeho šesti let, nebo si ho směli ponechat, ovšem nedostávali již nadále finanční příspěvek</a:t>
            </a:r>
          </a:p>
        </p:txBody>
      </p:sp>
      <p:sp>
        <p:nvSpPr>
          <p:cNvPr id="3080" name="Rectangle 11"/>
          <p:cNvSpPr>
            <a:spLocks noChangeArrowheads="1"/>
          </p:cNvSpPr>
          <p:nvPr/>
        </p:nvSpPr>
        <p:spPr bwMode="auto">
          <a:xfrm>
            <a:off x="1992313" y="4952167"/>
            <a:ext cx="7056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cs-CZ" sz="1000" b="1">
              <a:solidFill>
                <a:srgbClr val="0072B5"/>
              </a:solidFill>
            </a:endParaRPr>
          </a:p>
        </p:txBody>
      </p:sp>
    </p:spTree>
    <p:extLst>
      <p:ext uri="{BB962C8B-B14F-4D97-AF65-F5344CB8AC3E}">
        <p14:creationId xmlns:p14="http://schemas.microsoft.com/office/powerpoint/2010/main" val="3820045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640</TotalTime>
  <Words>11157</Words>
  <Application>Microsoft Office PowerPoint</Application>
  <PresentationFormat>Širokoúhlá obrazovka</PresentationFormat>
  <Paragraphs>945</Paragraphs>
  <Slides>116</Slides>
  <Notes>20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116</vt:i4>
      </vt:variant>
    </vt:vector>
  </HeadingPairs>
  <TitlesOfParts>
    <vt:vector size="125" baseType="lpstr">
      <vt:lpstr>Microsoft YaHei</vt:lpstr>
      <vt:lpstr>Arial</vt:lpstr>
      <vt:lpstr>Arial (Základní text)</vt:lpstr>
      <vt:lpstr>Calibri</vt:lpstr>
      <vt:lpstr>Calibri </vt:lpstr>
      <vt:lpstr>Times New Roman</vt:lpstr>
      <vt:lpstr>Wingdings</vt:lpstr>
      <vt:lpstr>Wingdings 3</vt:lpstr>
      <vt:lpstr>Ion</vt:lpstr>
      <vt:lpstr>SOCIÁLNĚ PRÁVNÍ OCHRANA DĚTÍ</vt:lpstr>
      <vt:lpstr>Právní úprava sociálně – právní ochrany dětí: </vt:lpstr>
      <vt:lpstr>Listina základních lidských práv a svobod </vt:lpstr>
      <vt:lpstr>Další prameny</vt:lpstr>
      <vt:lpstr>Sociálně-právní ochrana dětí (dále SPOD) zahrnuje   /§ 1 ZoSPOD/: </vt:lpstr>
      <vt:lpstr>Sociálně-právní ochrana dětí (dále SPOD) zahrnuje   /§ 1 ZoSPOD/: </vt:lpstr>
      <vt:lpstr>Sociálně-právní ochrana dětí (dále SPOD) zahrnuje   /§ 1 ZoSPOD/: </vt:lpstr>
      <vt:lpstr>Sociálně-právní ochrana se zaměřuje zejména na děti   /§ 6 ZoSPOD/: </vt:lpstr>
      <vt:lpstr>Sociálně-právní ochrana se zaměřuje zejména na děti   /§ 6 ZoSPOD/: </vt:lpstr>
      <vt:lpstr>SPOD zajišťují orgány sociálně-právní ochrany /OSPOD/, jimiž jsou: </vt:lpstr>
      <vt:lpstr>Obecní úřad obce s rozšířenou působností je povinen v zájmu snížení rizika ohrožení dítěte zejména: </vt:lpstr>
      <vt:lpstr>Opatření SPOD – ze strany obecního úřadu obce s rozšířenou působností: </vt:lpstr>
      <vt:lpstr>Oprávnění zaměstnanců orgánu sociálně-právní ochrany: </vt:lpstr>
      <vt:lpstr>Práva dětí</vt:lpstr>
      <vt:lpstr>Práva dětí</vt:lpstr>
      <vt:lpstr>OSPOD Šlapanice</vt:lpstr>
      <vt:lpstr>OSPOD Šlapanice</vt:lpstr>
      <vt:lpstr>OSPOD Šlapanice</vt:lpstr>
      <vt:lpstr> Spolupráce se školami</vt:lpstr>
      <vt:lpstr> Spolupráce se školami</vt:lpstr>
      <vt:lpstr>Standardy kvality sociálně právní ochrany dětí</vt:lpstr>
      <vt:lpstr>1a) Orgán sociálně-právní ochrany zajišťuje účinné poskytování sociálně-právní ochrany v potřebném rozsahu na celém území svého správního obvodu.</vt:lpstr>
      <vt:lpstr>1b) Doba výkonu sociálně-právní ochrany je přizpůsobena potřebám osob, jimž je nebo může být v budoucnu sociálně-právní ochrana poskytována nebo na než se zaměřuje, zejména děti (dále jen „cílová skupina“). </vt:lpstr>
      <vt:lpstr>2a) Výkon sociálně-právní ochrany je zajištěn v prostorách vhodných pro komunikaci s ohroženými dětmi a rodinami.</vt:lpstr>
      <vt:lpstr>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vt:lpstr>
      <vt:lpstr>2c Orgán sociálně-právní ochrany má k dispozici vhodné materiální vybavení pro práci s osobami z cílové skupiny, jimž je poskytována sociálně-právní ochrana (dále jen „klient“), zejména s ohledem na potřeby dětí.</vt:lpstr>
      <vt:lpstr>2d Orgán sociálně právní ochrany má k dispozici potřebné hygienické zázemí a osobní ochranné pracovní prostředky pro zaměstnance zařazené v orgánech sociálně-právní ochrany k výkonu sociálněprávní ochrany.</vt:lpstr>
      <vt:lpstr>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vt:lpstr>
      <vt:lpstr>3b) Orgán sociálně-právní ochrany má zpracovány informace o rozsahu a podmínkách poskytování sociálně-právní ochrany, a to ve formě srozumitelné cílové skupině. Tyto informace jsou veřejně dostupné. </vt:lpstr>
      <vt:lpstr>Leták pro děti </vt:lpstr>
      <vt:lpstr>4a) Orgán sociálně-právní ochrany má v rámci stanovené organizační struktury určen počet pracovních míst a zpracované pracovní profily jednotlivých zaměstnanců zařazených v orgánech sociálněprávní ochrany k výkonu sociálně-právní ochrany</vt:lpstr>
      <vt:lpstr>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vt:lpstr>
      <vt:lpstr>7a) Orgán sociálně-právní ochrany aktivně vyhledává a monitoruje ohrožené děti. Prokazatelně koordinuje, případně vytváří podmínky pro preventivní aktivity ve svém správním obvodu.</vt:lpstr>
      <vt:lpstr>Vývoj a změny v přístupu k rozvodu u nás</vt:lpstr>
      <vt:lpstr>Prezentace aplikace PowerPoint</vt:lpstr>
      <vt:lpstr>Historický vývoj právního rámce rozvodu</vt:lpstr>
      <vt:lpstr>Prezentace aplikace PowerPoint</vt:lpstr>
      <vt:lpstr>Práva dítěte</vt:lpstr>
      <vt:lpstr>Úmluva o právech dítěte</vt:lpstr>
      <vt:lpstr>Rozvod z pohledu procesního práva</vt:lpstr>
      <vt:lpstr>Rozvod manželství – občanský zákoník</vt:lpstr>
      <vt:lpstr>Prezentace aplikace PowerPoint</vt:lpstr>
      <vt:lpstr>Prezentace aplikace PowerPoint</vt:lpstr>
      <vt:lpstr>Prezentace aplikace PowerPoint</vt:lpstr>
      <vt:lpstr>Prezentace aplikace PowerPoint</vt:lpstr>
      <vt:lpstr>Prezentace aplikace PowerPoint</vt:lpstr>
      <vt:lpstr>Cochemský model </vt:lpstr>
      <vt:lpstr>Pravidla Cochemské praxe</vt:lpstr>
      <vt:lpstr>Kniha „Ty jsi moje dítě“</vt:lpstr>
      <vt:lpstr>Prezentace aplikace PowerPoint</vt:lpstr>
      <vt:lpstr>Prezentace aplikace PowerPoint</vt:lpstr>
      <vt:lpstr>VIZE</vt:lpstr>
      <vt:lpstr>Postup OSPOD - Cochem</vt:lpstr>
      <vt:lpstr>Prezentace aplikace PowerPoint</vt:lpstr>
      <vt:lpstr>Prezentace aplikace PowerPoint</vt:lpstr>
      <vt:lpstr>Prezentace aplikace PowerPoint</vt:lpstr>
      <vt:lpstr>SLABÉ STRÁNKY</vt:lpstr>
      <vt:lpstr>         Město Šlapanice</vt:lpstr>
      <vt:lpstr>         Město Šlapanice</vt:lpstr>
      <vt:lpstr>         Město Šlapanice</vt:lpstr>
      <vt:lpstr>         Město Šlapanice</vt:lpstr>
      <vt:lpstr>         Město Šlapanice</vt:lpstr>
      <vt:lpstr>         Město Šlapanice</vt:lpstr>
      <vt:lpstr>         Město Šlapanice</vt:lpstr>
      <vt:lpstr>         Město Šlapanice</vt:lpstr>
      <vt:lpstr>         Město Šlapanice</vt:lpstr>
      <vt:lpstr>         Město Šlapanice</vt:lpstr>
      <vt:lpstr>         Město Šlapanice</vt:lpstr>
      <vt:lpstr>         Město Šlapanice</vt:lpstr>
      <vt:lpstr>Prezentace aplikace PowerPoint</vt:lpstr>
      <vt:lpstr>Prezentace aplikace PowerPoint</vt:lpstr>
      <vt:lpstr>Zákon soudnictví ve věci mládeže –  děti do 15 let</vt:lpstr>
      <vt:lpstr>Obecné  vymezení</vt:lpstr>
      <vt:lpstr>Čin jinak trestný</vt:lpstr>
      <vt:lpstr>Čin jinak trestný II</vt:lpstr>
      <vt:lpstr>Prověřování – činnost PČR</vt:lpstr>
      <vt:lpstr>Specifika řízení ve věcech nezletilých</vt:lpstr>
      <vt:lpstr>Specifika řízení ve věcech nezletilých II </vt:lpstr>
      <vt:lpstr>Zpráva OSPOD</vt:lpstr>
      <vt:lpstr>Postup po odložení věci</vt:lpstr>
      <vt:lpstr>Postup po odložení věci II</vt:lpstr>
      <vt:lpstr>Řízení před soudem pro mládež</vt:lpstr>
      <vt:lpstr>Opatření podle § 93 odst. 1 ZSM</vt:lpstr>
      <vt:lpstr>Vyhodnocení situace dítěte a jeho rodiny a zpracování IPOD</vt:lpstr>
      <vt:lpstr>Prezentace aplikace PowerPoint</vt:lpstr>
      <vt:lpstr>Prezentace aplikace PowerPoint</vt:lpstr>
      <vt:lpstr>Prezentace aplikace PowerPoint</vt:lpstr>
      <vt:lpstr>Individuální plán ochrany</vt:lpstr>
      <vt:lpstr>Prezentace aplikace PowerPoint</vt:lpstr>
      <vt:lpstr>         SYNDROM CAN </vt:lpstr>
      <vt:lpstr>         Kategorie CAN (Zdravotní komise Rady Evropy, 1992) </vt:lpstr>
      <vt:lpstr>         CAN v číslech </vt:lpstr>
      <vt:lpstr>        Pachatelé </vt:lpstr>
      <vt:lpstr>Rizikové faktory CAN    (Světová zdravotnická organizace)</vt:lpstr>
      <vt:lpstr>Nejčastější mýty související s CAN  (S. Mufson, R. Kranz; 1996)  </vt:lpstr>
      <vt:lpstr>         SEXUÁLNÍ ZNEUŽÍVÁNÍ  </vt:lpstr>
      <vt:lpstr>         Pokud máte podezření na CAN </vt:lpstr>
      <vt:lpstr>         Pokud dítě samo sdělí </vt:lpstr>
      <vt:lpstr>Historie Náhradní rodinné péče v ČR</vt:lpstr>
      <vt:lpstr>Historie NRP v ČR</vt:lpstr>
      <vt:lpstr>Historie NRP v ČR</vt:lpstr>
      <vt:lpstr>Historie NRP v ČR</vt:lpstr>
      <vt:lpstr>Historie NRP v ČR</vt:lpstr>
      <vt:lpstr>Historie NRP v ČR</vt:lpstr>
      <vt:lpstr>Formy NRP</vt:lpstr>
      <vt:lpstr>Pěstounská péče</vt:lpstr>
      <vt:lpstr>Práva  a povinnosti pečujících osob</vt:lpstr>
      <vt:lpstr>Pěstounská péče na přechodnou dobu</vt:lpstr>
      <vt:lpstr>Pěstounská péče  - zprostředkovaná </vt:lpstr>
      <vt:lpstr>Pěstounská péče – příbuzenská </vt:lpstr>
      <vt:lpstr>Poručenství</vt:lpstr>
      <vt:lpstr>Osvojení</vt:lpstr>
      <vt:lpstr>Témata </vt:lpstr>
      <vt:lpstr>Témata </vt:lpstr>
      <vt:lpstr>Připravované změny </vt:lpstr>
      <vt:lpstr>Připravované změny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úprava sociálně – právní ochrany dětí:</dc:title>
  <dc:creator>Ondřej Ipser</dc:creator>
  <cp:lastModifiedBy>Ipser Ondřej</cp:lastModifiedBy>
  <cp:revision>33</cp:revision>
  <dcterms:created xsi:type="dcterms:W3CDTF">2021-01-08T18:44:04Z</dcterms:created>
  <dcterms:modified xsi:type="dcterms:W3CDTF">2024-03-26T07:20:59Z</dcterms:modified>
</cp:coreProperties>
</file>