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40"/>
  </p:notesMasterIdLst>
  <p:handoutMasterIdLst>
    <p:handoutMasterId r:id="rId41"/>
  </p:handoutMasterIdLst>
  <p:sldIdLst>
    <p:sldId id="256" r:id="rId5"/>
    <p:sldId id="258" r:id="rId6"/>
    <p:sldId id="259" r:id="rId7"/>
    <p:sldId id="260" r:id="rId8"/>
    <p:sldId id="257" r:id="rId9"/>
    <p:sldId id="261" r:id="rId10"/>
    <p:sldId id="262" r:id="rId11"/>
    <p:sldId id="266" r:id="rId12"/>
    <p:sldId id="267" r:id="rId13"/>
    <p:sldId id="268" r:id="rId14"/>
    <p:sldId id="269" r:id="rId15"/>
    <p:sldId id="270" r:id="rId16"/>
    <p:sldId id="263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64" r:id="rId29"/>
    <p:sldId id="265" r:id="rId30"/>
    <p:sldId id="272" r:id="rId31"/>
    <p:sldId id="283" r:id="rId32"/>
    <p:sldId id="291" r:id="rId33"/>
    <p:sldId id="285" r:id="rId34"/>
    <p:sldId id="286" r:id="rId35"/>
    <p:sldId id="287" r:id="rId36"/>
    <p:sldId id="288" r:id="rId37"/>
    <p:sldId id="289" r:id="rId38"/>
    <p:sldId id="290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300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67" autoAdjust="0"/>
    <p:restoredTop sz="96270" autoAdjust="0"/>
  </p:normalViewPr>
  <p:slideViewPr>
    <p:cSldViewPr snapToGrid="0">
      <p:cViewPr>
        <p:scale>
          <a:sx n="112" d="100"/>
          <a:sy n="112" d="100"/>
        </p:scale>
        <p:origin x="1280" y="51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4T18:23:11.45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48 24575,'51'1'0,"3"-1"0,34 1 0,11 0 0,-43 0 0,1 0 0,1-1 0,-2 1 0,37 1 0,-6 0 0,-11-1 0,-2 0 0,2 0 0,4 0 0,8 0 0,-36 0 0,2 0 0,0-1 0,1 1 0,6-1 0,1 1 0,-1-1 0,-1 0 0,-2 1 0,0-2 0,-3 2 0,-1-1 0,39 0 0,-9 0 0,-8 0 0,-7 0 0,1-1 0,0 0 0,8-1 0,8-2 0,11-1 0,-45 3 0,-1 1 0,1 0 0,-2 0 0,47-1 0,-13 1 0,-7 0 0,-9-1 0,-5 0 0,-11 1 0,1 0 0,4 0 0,3 0 0,10-1 0,-2 0 0,2 0 0,2 0 0,-6 0 0,-2 0 0,-6 1 0,-4 0 0,-4-1 0,-7 1 0,-5 0 0,-1 0 0,2 1 0,9-1 0,7 0 0,7 1 0,2-1 0,2 0 0,8 0 0,2-1 0,-1 0 0,-9 0 0,-14 0 0,-11 1 0,-9 0 0,-8-1 0,-7 1 0,-9 0 0,-3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4T18:24:16.97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24575,'21'0'0,"11"0"0,23 0 0,23 0 0,11 0 0,9 1 0,-8 0 0,-4 1 0,-3 0 0,5-1 0,-37-1 0,2 0 0,4 0 0,2-1 0,6 0 0,2 0 0,1 0 0,0-1 0,-1 1 0,2 1 0,1-1 0,1 1 0,-5 1 0,-1-1 0,-1 1 0,-1 0 0,-6-1 0,-1 1 0,-5-1 0,-1 0 0,49 1 0,-8 0 0,6 2 0,-8 0 0,-4 0 0,-13-1 0,-12-1 0,-9 0 0,-12-1 0,-10 0 0,-10-1 0,-7 1 0,-5 0 0,0 0 0,1 0 0,1 0 0,3 0 0,12 0 0,13 0 0,15-1 0,-18 1 0,-7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4T18:24:47.15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48 24575,'51'1'0,"3"-1"0,34 1 0,11 0 0,-43 0 0,1 0 0,1-1 0,-2 1 0,37 1 0,-6 0 0,-11-1 0,-2 0 0,2 0 0,4 0 0,8 0 0,-36 0 0,2 0 0,0-1 0,1 1 0,6-1 0,1 1 0,-1-1 0,-1 0 0,-2 1 0,0-2 0,-3 2 0,-1-1 0,39 0 0,-9 0 0,-8 0 0,-7 0 0,1-1 0,0 0 0,8-1 0,8-2 0,11-1 0,-45 3 0,-1 1 0,1 0 0,-2 0 0,47-1 0,-13 1 0,-7 0 0,-9-1 0,-5 0 0,-11 1 0,1 0 0,4 0 0,3 0 0,10-1 0,-2 0 0,2 0 0,2 0 0,-6 0 0,-2 0 0,-6 1 0,-4 0 0,-4-1 0,-7 1 0,-5 0 0,-1 0 0,2 1 0,9-1 0,7 0 0,7 1 0,2-1 0,2 0 0,8 0 0,2-1 0,-1 0 0,-9 0 0,-14 0 0,-11 1 0,-9 0 0,-8-1 0,-7 1 0,-9 0 0,-3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D816079F-E2A1-904D-9C9C-7B3F5A32F2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8799" cy="106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251D8E84-EA85-D448-8EE9-B92099C662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DD67FDD-68E4-9143-A194-D74F4F4334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Grafický objekt 8">
            <a:extLst>
              <a:ext uri="{FF2B5EF4-FFF2-40B4-BE49-F238E27FC236}">
                <a16:creationId xmlns:a16="http://schemas.microsoft.com/office/drawing/2014/main" id="{186904FF-55B2-814C-8503-8F750F237D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8799" cy="106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8">
            <a:extLst>
              <a:ext uri="{FF2B5EF4-FFF2-40B4-BE49-F238E27FC236}">
                <a16:creationId xmlns:a16="http://schemas.microsoft.com/office/drawing/2014/main" id="{B7EC3E44-60F5-6142-B879-7DD80C1E9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8799" cy="10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Grafický objekt 8">
            <a:extLst>
              <a:ext uri="{FF2B5EF4-FFF2-40B4-BE49-F238E27FC236}">
                <a16:creationId xmlns:a16="http://schemas.microsoft.com/office/drawing/2014/main" id="{635A6DBC-DB80-9647-B267-17E9A9A8AC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8799" cy="10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PED slide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544C2213-2481-1D43-98DB-CC9BFF1400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EC4C054D-8847-4544-A33E-5A3C9D61CA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2EA4BEBC-4725-FD40-B35B-C5DA2AE861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F2FF03BB-F110-334E-898B-290BDFB038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1C29E400-CAA5-674E-9459-BC525406BC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3D58DA1E-D4AA-1745-BD9C-9936872A38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EEE79ECB-0EA4-104B-A13F-5D5F2D5F05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68945D16-ACF8-1547-8B5D-C0873A6FBA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447933@mail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youtube.com/watch?v=HV9tj8sA1kc&amp;ab_channel=D%C3%ADv%C4%8D%C3%ADcimb%C3%A1lov%C3%A1muzikaVoni%C4%8Dka-Topic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http://www.lidovakultura.cz/wp-content/uploads/2018/11/abbyFinal-10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youtube.com/watch?v=gLE2fVvuXps&amp;ab_channel=HedvikaVarmu%C5%BEov%C3%A1-Topic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https://www.podluzanek.cz/public-storage/images/476_large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youtu.be/0qYew7tbRyo?si=hSQz1e0V0cAs2e61&amp;t=35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hyperlink" Target="https://youtu.be/0qYew7tbRyo?si=hSQz1e0V0cAs2e61&amp;t=35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customXml" Target="../ink/ink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youtu.be/5HNLGI3sA-c?si=ZyVk034h-7U1706k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RHrVnmsvbc&amp;ab_channel=Brn%C4%9Bnsk%C3%BDrozhlasov%C3%BDorchestrlidov%C3%BDchn%C3%A1stroj%C5%AF-Topic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youtu.be/OBXMU1SkVsM?si=7xA3UmhcY-nL3lhv&amp;t=66" TargetMode="Externa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ZovLsTY67E?si=rsAYWDvl11-DZlV2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CsAEPCH9BLI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youtu.be/n8JLcSMmvTs?si=WpQ3T0cSdfe85ZoR&amp;t=54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ndbrno.cz/wp-content/uploads/2022/12/BaletNdB_Louskacek_Metodicke_listy.pdf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Hudebně-pohybová výchova pro vychovatele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Michaela Šilhavíková </a:t>
            </a:r>
            <a:r>
              <a:rPr lang="cs-CZ" dirty="0">
                <a:hlinkClick r:id="rId2"/>
              </a:rPr>
              <a:t>447933@mail.muni.cz</a:t>
            </a:r>
            <a:endParaRPr lang="cs-CZ" dirty="0"/>
          </a:p>
          <a:p>
            <a:r>
              <a:rPr lang="cs-CZ" dirty="0"/>
              <a:t>Denis </a:t>
            </a:r>
            <a:r>
              <a:rPr lang="cs-CZ" dirty="0" err="1"/>
              <a:t>Šimonič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9B4736-23B4-260B-3637-143A72A601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EFF62CF-9190-0035-DB4C-D6B432F62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78000"/>
            <a:ext cx="7772400" cy="5656250"/>
          </a:xfrm>
          <a:prstGeom prst="rect">
            <a:avLst/>
          </a:prstGeom>
        </p:spPr>
      </p:pic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F6BFFF78-0E94-C0A3-F643-50C83A7730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r>
              <a:rPr lang="cs-CZ" dirty="0"/>
              <a:t>Zdroj: JIŘIČKOVÁ, Jiřina a kol. </a:t>
            </a:r>
            <a:r>
              <a:rPr lang="cs-CZ" i="1" dirty="0"/>
              <a:t>Kapitoly z kreativní hudební výchovy. </a:t>
            </a:r>
            <a:r>
              <a:rPr lang="cs-CZ" dirty="0"/>
              <a:t>Praha: Univerzita Karlova, 2023.</a:t>
            </a:r>
          </a:p>
        </p:txBody>
      </p:sp>
    </p:spTree>
    <p:extLst>
      <p:ext uri="{BB962C8B-B14F-4D97-AF65-F5344CB8AC3E}">
        <p14:creationId xmlns:p14="http://schemas.microsoft.com/office/powerpoint/2010/main" val="3472448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67E79B-49D3-D4C7-F400-729C698080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632F537-B5B6-996B-3FBE-3C0CEB5E1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78000"/>
            <a:ext cx="7772400" cy="5656250"/>
          </a:xfrm>
          <a:prstGeom prst="rect">
            <a:avLst/>
          </a:prstGeom>
        </p:spPr>
      </p:pic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2B77A25D-73EB-84D3-DA46-53C05275A2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r>
              <a:rPr lang="cs-CZ" dirty="0"/>
              <a:t>Zdroj: JIŘIČKOVÁ, Jiřina a kol. </a:t>
            </a:r>
            <a:r>
              <a:rPr lang="cs-CZ" i="1" dirty="0"/>
              <a:t>Kapitoly z kreativní hudební výchovy. </a:t>
            </a:r>
            <a:r>
              <a:rPr lang="cs-CZ" dirty="0"/>
              <a:t>Praha: Univerzita Karlova, 2023.</a:t>
            </a:r>
          </a:p>
        </p:txBody>
      </p:sp>
    </p:spTree>
    <p:extLst>
      <p:ext uri="{BB962C8B-B14F-4D97-AF65-F5344CB8AC3E}">
        <p14:creationId xmlns:p14="http://schemas.microsoft.com/office/powerpoint/2010/main" val="61516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865DB3B-A966-FD49-44A4-5D36DFD747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DDF78D8-591E-C2E1-1EA1-F3AD2FD67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22" y="0"/>
            <a:ext cx="4245955" cy="6227401"/>
          </a:xfrm>
          <a:prstGeom prst="rect">
            <a:avLst/>
          </a:prstGeom>
        </p:spPr>
      </p:pic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2FD77F55-4105-63DA-34A1-48290554EC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r>
              <a:rPr lang="cs-CZ" dirty="0"/>
              <a:t>Zdroj: JIŘIČKOVÁ, Jiřina a kol. </a:t>
            </a:r>
            <a:r>
              <a:rPr lang="cs-CZ" i="1" dirty="0"/>
              <a:t>Kapitoly z kreativní hudební výchovy. </a:t>
            </a:r>
            <a:r>
              <a:rPr lang="cs-CZ" dirty="0"/>
              <a:t>Praha: Univerzita Karlova, 2023.</a:t>
            </a:r>
          </a:p>
        </p:txBody>
      </p:sp>
    </p:spTree>
    <p:extLst>
      <p:ext uri="{BB962C8B-B14F-4D97-AF65-F5344CB8AC3E}">
        <p14:creationId xmlns:p14="http://schemas.microsoft.com/office/powerpoint/2010/main" val="148274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DC9BCA-6A85-346D-9108-D8E2CD36B1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5C8D1CF-04C8-7A99-4F2C-39DC55331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Využití hudebně-pohybových aktivit v praxi – práce s písní a říkadly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2DF7AE7-8061-2C1C-0406-88D1E20B2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cs-CZ" sz="18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</a:t>
            </a:r>
            <a:r>
              <a:rPr lang="cs-CZ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elementární podobě je nejbližší lidová píseň (lidová říkadla)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cs-CZ" sz="18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</a:t>
            </a:r>
            <a:r>
              <a:rPr lang="cs-CZ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ráce s písní je elementárním prostředkem HV a přispívá k rozvoji osobnosti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cs-CZ" sz="18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</a:t>
            </a:r>
            <a:r>
              <a:rPr lang="cs-CZ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pěv, hry apod. přispívají k navazování sociálních vztahů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cs-CZ" sz="18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</a:t>
            </a:r>
            <a:r>
              <a:rPr lang="cs-CZ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neposlední řadě tyto aktivity přináší dětem radost 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cs-CZ" sz="18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</a:t>
            </a:r>
            <a:r>
              <a:rPr lang="cs-CZ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ísně jsou univerzálním prostředkem pro spojení s rytmizací, pohybem, výtvarným ztvárněním apod. (mezipředmětové vztahy)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cs-CZ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při tvořivé práci s písní zohledňujeme její charakter, poslání, co sděluje (jazyk)</a:t>
            </a:r>
          </a:p>
          <a:p>
            <a:pPr marL="0" lvl="0" indent="0">
              <a:lnSpc>
                <a:spcPct val="115000"/>
              </a:lnSpc>
              <a:buNone/>
            </a:pP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214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AE2761-57B9-DCA8-9F76-B5FCD9890A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999" y="6228000"/>
            <a:ext cx="7378101" cy="252000"/>
          </a:xfrm>
        </p:spPr>
        <p:txBody>
          <a:bodyPr wrap="square"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cs-CZ" dirty="0"/>
              <a:t>Ukázka: </a:t>
            </a:r>
            <a:r>
              <a:rPr lang="cs-CZ" dirty="0">
                <a:hlinkClick r:id="rId2"/>
              </a:rPr>
              <a:t>https://www.youtube.com/watch?v=HV9tj8sA1kc&amp;ab_channel=D%C3%ADv%C4%8D%C3%ADcimb%C3%A1lov%C3%A1muzikaVoni%C4%8Dka-Topic</a:t>
            </a:r>
            <a:r>
              <a:rPr lang="cs-CZ" dirty="0"/>
              <a:t>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817991-35F9-CDA6-CE0D-21ED49B87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14</a:t>
            </a:fld>
            <a:endParaRPr lang="cs-CZ" alt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4E472CD-7021-20CD-A0DE-0D684C023C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1296001"/>
            <a:ext cx="8064104" cy="2715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Lidová píseň epická</a:t>
            </a:r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D99EF09-4534-8FA0-2AE3-DDC99D20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sz="2300"/>
              <a:t>Mezipředmětové vztahy: literární a hudební výchova</a:t>
            </a:r>
          </a:p>
        </p:txBody>
      </p:sp>
      <p:pic>
        <p:nvPicPr>
          <p:cNvPr id="4097" name="Obrázek 1" descr="Obsah obrázku Noty, hudba, hudební nástroj, klasická hudba&#10;&#10;Popis byl vytvořen automaticky">
            <a:extLst>
              <a:ext uri="{FF2B5EF4-FFF2-40B4-BE49-F238E27FC236}">
                <a16:creationId xmlns:a16="http://schemas.microsoft.com/office/drawing/2014/main" id="{910E4E9C-71EF-2C8E-9A99-E337BD19E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5785" y="1692002"/>
            <a:ext cx="6133330" cy="4139998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5A9522EB-E23F-ECBD-B2AE-65E9B2E2B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169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AE2761-57B9-DCA8-9F76-B5FCD9890A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999" y="6228000"/>
            <a:ext cx="7378101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Ukázka: </a:t>
            </a:r>
            <a:r>
              <a:rPr lang="cs-CZ" dirty="0">
                <a:hlinkClick r:id="rId2"/>
              </a:rPr>
              <a:t>https://www.youtube.com/watch?v=gLE2fVvuXps&amp;ab_channel=HedvikaVarmu%C5%BEov%C3%A1-Topic</a:t>
            </a:r>
            <a:r>
              <a:rPr lang="cs-CZ" dirty="0"/>
              <a:t>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817991-35F9-CDA6-CE0D-21ED49B87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15</a:t>
            </a:fld>
            <a:endParaRPr lang="cs-CZ" alt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4E472CD-7021-20CD-A0DE-0D684C023C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1296001"/>
            <a:ext cx="8064104" cy="2715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Lidová píseň lyrická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D99EF09-4534-8FA0-2AE3-DDC99D20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sz="2300"/>
              <a:t>Mezipředmětové vztahy: literární a hudební výchova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A9522EB-E23F-ECBD-B2AE-65E9B2E2B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6924131-3DA6-3111-6C77-46578E4A4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107" y="1891575"/>
            <a:ext cx="1072950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121" name="Obrázek 2" descr="Proč kalino v struze stojíš">
            <a:extLst>
              <a:ext uri="{FF2B5EF4-FFF2-40B4-BE49-F238E27FC236}">
                <a16:creationId xmlns:a16="http://schemas.microsoft.com/office/drawing/2014/main" id="{E8CBE1F7-81CE-71A5-4AC7-1E0E63BDC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54"/>
          <a:stretch>
            <a:fillRect/>
          </a:stretch>
        </p:blipFill>
        <p:spPr bwMode="auto">
          <a:xfrm>
            <a:off x="717108" y="1891575"/>
            <a:ext cx="7709784" cy="334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528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AE2761-57B9-DCA8-9F76-B5FCD9890A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999" y="6228000"/>
            <a:ext cx="7378101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Zdroj: SUŠIL, František. </a:t>
            </a:r>
            <a:r>
              <a:rPr lang="cs-CZ" i="1" dirty="0"/>
              <a:t>Moravské národní písně.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817991-35F9-CDA6-CE0D-21ED49B87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16</a:t>
            </a:fld>
            <a:endParaRPr lang="cs-CZ" alt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4E472CD-7021-20CD-A0DE-0D684C023C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795" y="696173"/>
            <a:ext cx="8064104" cy="2715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Lidová balada lyricko-epická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D99EF09-4534-8FA0-2AE3-DDC99D20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244597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sz="2300"/>
              <a:t>Mezipředmětové vztahy: literární a hudební výchova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A9522EB-E23F-ECBD-B2AE-65E9B2E2B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3DB5736-93FB-C758-88B2-BA904A2A2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935" y="967749"/>
            <a:ext cx="5660129" cy="311347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1A3BF55-2D1E-F2F9-E19C-535E9EF04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503" y="3964078"/>
            <a:ext cx="4680992" cy="226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53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AE2761-57B9-DCA8-9F76-B5FCD9890A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999" y="6228000"/>
            <a:ext cx="7378101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Ukázka: </a:t>
            </a:r>
            <a:r>
              <a:rPr lang="cs-CZ" dirty="0">
                <a:hlinkClick r:id="rId2"/>
              </a:rPr>
              <a:t>https://youtu.be/0qYew7tbRyo?si=hSQz1e0V0cAs2e61&amp;t=35</a:t>
            </a:r>
            <a:r>
              <a:rPr lang="cs-CZ" dirty="0"/>
              <a:t>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817991-35F9-CDA6-CE0D-21ED49B87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17</a:t>
            </a:fld>
            <a:endParaRPr lang="cs-CZ" alt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4E472CD-7021-20CD-A0DE-0D684C023C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1296001"/>
            <a:ext cx="8064104" cy="2715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Přímá řeč a dialog: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D99EF09-4534-8FA0-2AE3-DDC99D20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sz="2300"/>
              <a:t>Mezipředmětové vztahy: literární a hudební výchova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A9522EB-E23F-ECBD-B2AE-65E9B2E2B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965B7D3-23CC-070D-F931-47C1C96EF498}"/>
              </a:ext>
            </a:extLst>
          </p:cNvPr>
          <p:cNvSpPr txBox="1"/>
          <p:nvPr/>
        </p:nvSpPr>
        <p:spPr>
          <a:xfrm>
            <a:off x="2286000" y="1723352"/>
            <a:ext cx="4572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Kole Jarošova </a:t>
            </a:r>
          </a:p>
          <a:p>
            <a:pPr algn="ctr"/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teče voda </a:t>
            </a:r>
            <a:r>
              <a:rPr lang="cs-CZ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dvoja</a:t>
            </a: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skoro-</a:t>
            </a:r>
            <a:r>
              <a:rPr lang="cs-CZ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</a:t>
            </a: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</a:t>
            </a: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rozejdem</a:t>
            </a: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cs-CZ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galánečko</a:t>
            </a: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moja</a:t>
            </a: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Spíše </a:t>
            </a:r>
            <a:r>
              <a:rPr lang="cs-CZ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</a:t>
            </a: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rozejde </a:t>
            </a:r>
          </a:p>
          <a:p>
            <a:pPr algn="ctr"/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měsíček s </a:t>
            </a:r>
            <a:r>
              <a:rPr lang="cs-CZ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hvězdičkú</a:t>
            </a: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nežli my </a:t>
            </a:r>
            <a:r>
              <a:rPr lang="cs-CZ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</a:t>
            </a: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rozejdem</a:t>
            </a: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švarný šohajíčku.</a:t>
            </a:r>
          </a:p>
        </p:txBody>
      </p:sp>
      <p:pic>
        <p:nvPicPr>
          <p:cNvPr id="10" name="Grafický objekt 9" descr="Školák obrys">
            <a:extLst>
              <a:ext uri="{FF2B5EF4-FFF2-40B4-BE49-F238E27FC236}">
                <a16:creationId xmlns:a16="http://schemas.microsoft.com/office/drawing/2014/main" id="{E94D170B-10D1-C86E-5976-294A433C2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6500" y="2071013"/>
            <a:ext cx="914400" cy="914400"/>
          </a:xfrm>
          <a:prstGeom prst="rect">
            <a:avLst/>
          </a:prstGeom>
        </p:spPr>
      </p:pic>
      <p:pic>
        <p:nvPicPr>
          <p:cNvPr id="12" name="Grafický objekt 11" descr="Školačka obrys">
            <a:extLst>
              <a:ext uri="{FF2B5EF4-FFF2-40B4-BE49-F238E27FC236}">
                <a16:creationId xmlns:a16="http://schemas.microsoft.com/office/drawing/2014/main" id="{BEDA521A-597C-D150-E210-07FE1DE4B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6500" y="38725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27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AE2761-57B9-DCA8-9F76-B5FCD9890A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999" y="6228000"/>
            <a:ext cx="7378101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Ukázka: </a:t>
            </a:r>
            <a:r>
              <a:rPr lang="cs-CZ" dirty="0">
                <a:hlinkClick r:id="rId2"/>
              </a:rPr>
              <a:t>https://youtu.be/0qYew7tbRyo?si=hSQz1e0V0cAs2e61&amp;t=35</a:t>
            </a:r>
            <a:r>
              <a:rPr lang="cs-CZ" dirty="0"/>
              <a:t>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817991-35F9-CDA6-CE0D-21ED49B87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18</a:t>
            </a:fld>
            <a:endParaRPr lang="cs-CZ" alt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4E472CD-7021-20CD-A0DE-0D684C023C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1296001"/>
            <a:ext cx="8064104" cy="2715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Metafora, přirovnání, deminutiva: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D99EF09-4534-8FA0-2AE3-DDC99D20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sz="2300"/>
              <a:t>Mezipředmětové vztahy: literární a hudební výchova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A9522EB-E23F-ECBD-B2AE-65E9B2E2B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965B7D3-23CC-070D-F931-47C1C96EF498}"/>
              </a:ext>
            </a:extLst>
          </p:cNvPr>
          <p:cNvSpPr txBox="1"/>
          <p:nvPr/>
        </p:nvSpPr>
        <p:spPr>
          <a:xfrm>
            <a:off x="2286000" y="1891575"/>
            <a:ext cx="4572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Ej, Janku, Janíčku, </a:t>
            </a:r>
          </a:p>
          <a:p>
            <a:pPr algn="ctr"/>
            <a:r>
              <a:rPr lang="cs-CZ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voňavý hřebíčku, </a:t>
            </a:r>
          </a:p>
          <a:p>
            <a:pPr algn="ctr"/>
            <a:r>
              <a:rPr lang="cs-CZ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jaks ty mně zavoněl </a:t>
            </a:r>
          </a:p>
          <a:p>
            <a:pPr algn="ctr"/>
            <a:r>
              <a:rPr lang="cs-CZ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 tom čirém </a:t>
            </a:r>
            <a:r>
              <a:rPr lang="cs-CZ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polečku</a:t>
            </a:r>
            <a:r>
              <a:rPr lang="cs-CZ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cs-CZ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cs-CZ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moje </a:t>
            </a:r>
            <a:r>
              <a:rPr lang="cs-CZ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srdenko</a:t>
            </a:r>
            <a:r>
              <a:rPr lang="cs-CZ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cs-CZ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 ve mně </a:t>
            </a:r>
            <a:r>
              <a:rPr lang="cs-CZ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buchoce</a:t>
            </a:r>
            <a:r>
              <a:rPr lang="cs-CZ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cs-CZ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jako ta </a:t>
            </a:r>
            <a:r>
              <a:rPr lang="cs-CZ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ryběnka</a:t>
            </a:r>
            <a:r>
              <a:rPr lang="cs-CZ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cs-CZ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 hlubokém potoce.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EF423164-814F-93CE-EDDB-A3C9930BE462}"/>
                  </a:ext>
                </a:extLst>
              </p14:cNvPr>
              <p14:cNvContentPartPr/>
              <p14:nvPr/>
            </p14:nvContentPartPr>
            <p14:xfrm>
              <a:off x="3706020" y="2656183"/>
              <a:ext cx="1731960" cy="24480"/>
            </p14:xfrm>
          </p:contentPart>
        </mc:Choice>
        <mc:Fallback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EF423164-814F-93CE-EDDB-A3C9930BE4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88380" y="2638183"/>
                <a:ext cx="176760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A692F613-EAC6-32F4-F4A1-1A407CD97035}"/>
                  </a:ext>
                </a:extLst>
              </p14:cNvPr>
              <p14:cNvContentPartPr/>
              <p14:nvPr/>
            </p14:nvContentPartPr>
            <p14:xfrm>
              <a:off x="4839075" y="3429780"/>
              <a:ext cx="1050480" cy="7200"/>
            </p14:xfrm>
          </p:contentPart>
        </mc:Choice>
        <mc:Fallback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A692F613-EAC6-32F4-F4A1-1A407CD9703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21435" y="3411780"/>
                <a:ext cx="108612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AD0949A1-3483-7937-C6A7-15C18BC1ADB4}"/>
                  </a:ext>
                </a:extLst>
              </p14:cNvPr>
              <p14:cNvContentPartPr/>
              <p14:nvPr/>
            </p14:nvContentPartPr>
            <p14:xfrm>
              <a:off x="3706020" y="4862808"/>
              <a:ext cx="1731960" cy="24480"/>
            </p14:xfrm>
          </p:contentPart>
        </mc:Choice>
        <mc:Fallback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AD0949A1-3483-7937-C6A7-15C18BC1ADB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88380" y="4844808"/>
                <a:ext cx="1767600" cy="6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9482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B264E16-BB9B-F655-AB0F-97D1E905AC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Ukázka: </a:t>
            </a:r>
            <a:r>
              <a:rPr lang="cs-CZ" dirty="0">
                <a:hlinkClick r:id="rId2"/>
              </a:rPr>
              <a:t>https://youtu.be/5HNLGI3sA-c?si=ZyVk034h-7U1706k</a:t>
            </a:r>
            <a:r>
              <a:rPr lang="cs-CZ" dirty="0"/>
              <a:t>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C3888D4-0A76-F5D5-5CBC-5EE9CE15BA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pic>
        <p:nvPicPr>
          <p:cNvPr id="4" name="Obrázek 3" descr="Obsah obrázku text, Noty, hudba&#10;&#10;Popis byl vytvořen automaticky">
            <a:extLst>
              <a:ext uri="{FF2B5EF4-FFF2-40B4-BE49-F238E27FC236}">
                <a16:creationId xmlns:a16="http://schemas.microsoft.com/office/drawing/2014/main" id="{F37A40E0-65A8-3876-F707-8BF0FF2A0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40" y="378000"/>
            <a:ext cx="5760720" cy="53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07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FC26CA4-6884-888E-3378-889709AE20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</a:t>
            </a:fld>
            <a:endParaRPr lang="cs-CZ" altLang="cs-CZ"/>
          </a:p>
        </p:txBody>
      </p:sp>
      <p:pic>
        <p:nvPicPr>
          <p:cNvPr id="1026" name="Picture 2" descr="Jaro | Nová Akropolis - filozofie, kultura, dobrovolnictví">
            <a:extLst>
              <a:ext uri="{FF2B5EF4-FFF2-40B4-BE49-F238E27FC236}">
                <a16:creationId xmlns:a16="http://schemas.microsoft.com/office/drawing/2014/main" id="{A0DAFD73-E16D-43CA-4BCA-C2D371812D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8" r="-1" b="11466"/>
          <a:stretch/>
        </p:blipFill>
        <p:spPr bwMode="auto">
          <a:xfrm>
            <a:off x="540000" y="692150"/>
            <a:ext cx="8064900" cy="513985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70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AE2761-57B9-DCA8-9F76-B5FCD9890A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999" y="6228000"/>
            <a:ext cx="7378101" cy="252000"/>
          </a:xfrm>
        </p:spPr>
        <p:txBody>
          <a:bodyPr wrap="square" anchor="ctr"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cs-CZ" dirty="0"/>
              <a:t>Ukázka: </a:t>
            </a:r>
            <a:r>
              <a:rPr lang="cs-CZ" dirty="0">
                <a:hlinkClick r:id="rId2"/>
              </a:rPr>
              <a:t>https://www.youtube.com/watch?v=KRHrVnmsvbc&amp;ab_channel=Brn%C4%9Bnsk%C3%BDrozhlasov%C3%BDorchestrlidov%C3%BDchn%C3%A1stroj%C5%AF-Topic</a:t>
            </a:r>
            <a:r>
              <a:rPr lang="cs-CZ" dirty="0"/>
              <a:t>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817991-35F9-CDA6-CE0D-21ED49B87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20</a:t>
            </a:fld>
            <a:endParaRPr lang="cs-CZ" alt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4E472CD-7021-20CD-A0DE-0D684C023C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1296001"/>
            <a:ext cx="8064104" cy="2715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Dialekt: Lašsko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D99EF09-4534-8FA0-2AE3-DDC99D20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sz="2300"/>
              <a:t>Mezipředmětové vztahy: literární a hudební výchova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A9522EB-E23F-ECBD-B2AE-65E9B2E2B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6A2E303-626F-57BE-03B3-3A39A7411DB6}"/>
              </a:ext>
            </a:extLst>
          </p:cNvPr>
          <p:cNvSpPr txBox="1"/>
          <p:nvPr/>
        </p:nvSpPr>
        <p:spPr>
          <a:xfrm>
            <a:off x="1362959" y="2274838"/>
            <a:ext cx="4572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</a:t>
            </a: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mila</a:t>
            </a: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mamulko</a:t>
            </a: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cs-CZ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tulam</a:t>
            </a: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</a:t>
            </a: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</a:t>
            </a: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 noci, </a:t>
            </a:r>
          </a:p>
          <a:p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pod našima okny </a:t>
            </a:r>
          </a:p>
          <a:p>
            <a:r>
              <a:rPr lang="cs-CZ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sedavaju</a:t>
            </a: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chlapci. </a:t>
            </a:r>
          </a:p>
          <a:p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Pod </a:t>
            </a:r>
            <a:r>
              <a:rPr lang="cs-CZ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okenkem</a:t>
            </a: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sedaju</a:t>
            </a: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cs-CZ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pokoja</a:t>
            </a: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mi </a:t>
            </a:r>
            <a:r>
              <a:rPr lang="cs-CZ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nědaju</a:t>
            </a:r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5AFBE23-E984-6B73-1DE2-6FCFE4E52055}"/>
              </a:ext>
            </a:extLst>
          </p:cNvPr>
          <p:cNvSpPr txBox="1"/>
          <p:nvPr/>
        </p:nvSpPr>
        <p:spPr>
          <a:xfrm>
            <a:off x="4858397" y="2274838"/>
            <a:ext cx="37462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Má milá maminko, </a:t>
            </a:r>
          </a:p>
          <a:p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toulám se já v noci, </a:t>
            </a:r>
          </a:p>
          <a:p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pod našimi okny</a:t>
            </a:r>
          </a:p>
          <a:p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sedávají chlapci. </a:t>
            </a:r>
          </a:p>
          <a:p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Pod okénkem sedají, </a:t>
            </a:r>
          </a:p>
          <a:p>
            <a:r>
              <a:rPr lang="cs-CZ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pokoje mi nedají.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695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B264E16-BB9B-F655-AB0F-97D1E905AC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Ukázka: </a:t>
            </a:r>
            <a:r>
              <a:rPr lang="cs-CZ" dirty="0">
                <a:hlinkClick r:id="rId2"/>
              </a:rPr>
              <a:t>https://youtu.be/OBXMU1SkVsM?si=7xA3UmhcY-nL3lhv&amp;t=66</a:t>
            </a:r>
            <a:r>
              <a:rPr lang="cs-CZ" dirty="0"/>
              <a:t>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C3888D4-0A76-F5D5-5CBC-5EE9CE15BA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37A1A25-3A9F-7F13-54E4-082D673C9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701" y="0"/>
            <a:ext cx="4740598" cy="62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57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AC78FC9-3822-9D2D-1A74-32DACED5B3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8BD6E9F-F717-D0E7-B5B2-1CD8C480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Tanec starodávný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9125B17-587C-D3B8-E935-41529EF15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18"/>
          <a:stretch/>
        </p:blipFill>
        <p:spPr bwMode="auto">
          <a:xfrm>
            <a:off x="2158166" y="1251586"/>
            <a:ext cx="4827667" cy="39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73CBF8CD-A126-6554-F474-2680CD6D4A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r>
              <a:rPr lang="cs-CZ" dirty="0"/>
              <a:t>Ukázka: </a:t>
            </a:r>
            <a:r>
              <a:rPr lang="cs-CZ" dirty="0">
                <a:hlinkClick r:id="rId3"/>
              </a:rPr>
              <a:t>https://youtu.be/rZovLsTY67E?si=rsAYWDvl11-DZlV2</a:t>
            </a:r>
            <a:r>
              <a:rPr lang="cs-CZ" dirty="0"/>
              <a:t>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F5DFD49-7921-16CD-6983-C94D9CA6ADE7}"/>
              </a:ext>
            </a:extLst>
          </p:cNvPr>
          <p:cNvSpPr txBox="1"/>
          <p:nvPr/>
        </p:nvSpPr>
        <p:spPr>
          <a:xfrm>
            <a:off x="2158166" y="5433268"/>
            <a:ext cx="48276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4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2. Jak ho uslyšela </a:t>
            </a:r>
            <a:r>
              <a:rPr lang="cs-CZ" sz="1400" b="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zaplakať</a:t>
            </a:r>
            <a:r>
              <a:rPr lang="cs-CZ" sz="14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 musela o </a:t>
            </a:r>
            <a:r>
              <a:rPr lang="cs-CZ" sz="1400" b="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koňa</a:t>
            </a:r>
            <a:r>
              <a:rPr lang="cs-CZ" sz="14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 </a:t>
            </a:r>
            <a:r>
              <a:rPr lang="cs-CZ" sz="1400" b="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vraneho</a:t>
            </a:r>
            <a:r>
              <a:rPr lang="cs-CZ" sz="14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,</a:t>
            </a:r>
            <a:br>
              <a:rPr lang="cs-CZ" sz="14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</a:br>
            <a:r>
              <a:rPr lang="cs-CZ" sz="14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ně tak o </a:t>
            </a:r>
            <a:r>
              <a:rPr lang="cs-CZ" sz="1400" b="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konička</a:t>
            </a:r>
            <a:r>
              <a:rPr lang="cs-CZ" sz="14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 jako o Janička, Janička </a:t>
            </a:r>
            <a:r>
              <a:rPr lang="cs-CZ" sz="1400" b="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švarneho</a:t>
            </a:r>
            <a:r>
              <a:rPr lang="cs-CZ" sz="14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</a:rPr>
              <a:t>.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241939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D7397E-8916-148E-29EE-9F35CF259B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23</a:t>
            </a:fld>
            <a:endParaRPr lang="cs-CZ" altLang="cs-CZ"/>
          </a:p>
        </p:txBody>
      </p:sp>
      <p:pic>
        <p:nvPicPr>
          <p:cNvPr id="4" name="Online médium 3" descr="B 1">
            <a:hlinkClick r:id="" action="ppaction://media"/>
            <a:extLst>
              <a:ext uri="{FF2B5EF4-FFF2-40B4-BE49-F238E27FC236}">
                <a16:creationId xmlns:a16="http://schemas.microsoft.com/office/drawing/2014/main" id="{E833DF94-B064-E42C-1DEF-E3A9AF12EA4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5883" y="692150"/>
            <a:ext cx="6853133" cy="5139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561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AC78FC9-3822-9D2D-1A74-32DACED5B3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8BD6E9F-F717-D0E7-B5B2-1CD8C480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Pilky</a:t>
            </a:r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73CBF8CD-A126-6554-F474-2680CD6D4A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r>
              <a:rPr lang="cs-CZ" dirty="0"/>
              <a:t>Ukázka: </a:t>
            </a:r>
            <a:r>
              <a:rPr lang="cs-CZ" dirty="0">
                <a:hlinkClick r:id="rId2"/>
              </a:rPr>
              <a:t>https://youtu.be/n8JLcSMmvTs?si=WpQ3T0cSdfe85ZoR&amp;t=544</a:t>
            </a:r>
            <a:r>
              <a:rPr lang="cs-CZ" dirty="0"/>
              <a:t> 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556656B0-4719-8F54-6512-B1AE053B3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214" y="720000"/>
            <a:ext cx="5940001" cy="293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BF92B846-3F89-92AF-5811-7B35110CF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265" y="3922012"/>
            <a:ext cx="4903470" cy="203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4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6C9E72-6428-03D9-DB3F-32EE938778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B306655-9A33-8F3E-3E8C-A3C08B0F6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kern="100" dirty="0">
                <a:latin typeface="Arial" panose="020B0604020202020204" pitchFamily="34" charset="0"/>
                <a:cs typeface="Arial" panose="020B0604020202020204" pitchFamily="34" charset="0"/>
              </a:rPr>
              <a:t>Nejvíce člověk prožívá hudbu v momentě, kdy ji sám aktivně provozuje – hraje na hudební nástroj, zpívá, diriguje, skládá nebo v rámci vlastní interpretace improvizuje </a:t>
            </a:r>
          </a:p>
          <a:p>
            <a:r>
              <a:rPr lang="cs-CZ" sz="1800" kern="100" dirty="0">
                <a:latin typeface="Arial" panose="020B0604020202020204" pitchFamily="34" charset="0"/>
                <a:cs typeface="Arial" panose="020B0604020202020204" pitchFamily="34" charset="0"/>
              </a:rPr>
              <a:t>Správně a efektivně poslouchat hudbu se učí člověk od nejútlejšího dětství – skrze tělo matky v prenatálním období, prostřednictvím písničky zprostředkované matkou, otcem nebo rodinou (ukolébavky, říkanky atd.) </a:t>
            </a:r>
          </a:p>
          <a:p>
            <a:r>
              <a:rPr lang="cs-CZ" sz="1800" kern="100" dirty="0">
                <a:latin typeface="Arial" panose="020B0604020202020204" pitchFamily="34" charset="0"/>
                <a:cs typeface="Arial" panose="020B0604020202020204" pitchFamily="34" charset="0"/>
              </a:rPr>
              <a:t>V období školního věku pak úlohu hudebního rozvoje přebírá škola skrze všeobecnou hudební výchovu. </a:t>
            </a:r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984AFE0C-679D-9F91-A819-F1DE2174C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Využití hudebně-pohybových aktivit v praxi – práce s poslechovou skladbou</a:t>
            </a:r>
          </a:p>
        </p:txBody>
      </p:sp>
    </p:spTree>
    <p:extLst>
      <p:ext uri="{BB962C8B-B14F-4D97-AF65-F5344CB8AC3E}">
        <p14:creationId xmlns:p14="http://schemas.microsoft.com/office/powerpoint/2010/main" val="122079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C4D780-F3FD-9793-F304-4F860DA99B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EF145B1-2D03-62BA-5225-45488141D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1200" indent="-457200">
              <a:buFont typeface="+mj-lt"/>
              <a:buAutoNum type="arabicPeriod"/>
            </a:pPr>
            <a:r>
              <a:rPr lang="cs-CZ" sz="1800" b="1" dirty="0"/>
              <a:t>Recepce</a:t>
            </a:r>
            <a:r>
              <a:rPr lang="cs-CZ" sz="1800" dirty="0"/>
              <a:t> – vnímání všeho, co souvisí s hudební aktivitou </a:t>
            </a:r>
            <a:br>
              <a:rPr lang="cs-CZ" sz="1800" dirty="0"/>
            </a:br>
            <a:r>
              <a:rPr lang="cs-CZ" sz="1800" dirty="0"/>
              <a:t>(schopnost přijímat podněty smyslovými orgány)</a:t>
            </a:r>
          </a:p>
          <a:p>
            <a:pPr marL="511200" indent="-457200">
              <a:buFont typeface="+mj-lt"/>
              <a:buAutoNum type="arabicPeriod"/>
            </a:pPr>
            <a:r>
              <a:rPr lang="cs-CZ" sz="1800" b="1" dirty="0"/>
              <a:t>Percepce</a:t>
            </a:r>
            <a:r>
              <a:rPr lang="cs-CZ" sz="1800" dirty="0"/>
              <a:t> – vyžaduje aktivní přístup vnímatele, jeho zájem a pozornost, a ve vyšších fázích i určitou intelektovou zralost a dispoziční způsobilost</a:t>
            </a:r>
            <a:br>
              <a:rPr lang="cs-CZ" sz="1800" dirty="0"/>
            </a:br>
            <a:r>
              <a:rPr lang="cs-CZ" sz="1800" dirty="0"/>
              <a:t>(schopnost uvědomovat si podněty)</a:t>
            </a:r>
          </a:p>
          <a:p>
            <a:pPr marL="511200" indent="-457200">
              <a:buFont typeface="+mj-lt"/>
              <a:buAutoNum type="arabicPeriod"/>
            </a:pPr>
            <a:r>
              <a:rPr lang="cs-CZ" sz="1800" b="1" dirty="0"/>
              <a:t>Apercepce</a:t>
            </a:r>
            <a:r>
              <a:rPr lang="cs-CZ" sz="1800" dirty="0"/>
              <a:t> – vrcholná fáze vnímání hudby, při němž si jedinec osvojuje smyslovou podobu hudby a proniká do jejího obsahu </a:t>
            </a:r>
            <a:br>
              <a:rPr lang="cs-CZ" sz="1800" dirty="0"/>
            </a:br>
            <a:r>
              <a:rPr lang="cs-CZ" sz="1800" dirty="0"/>
              <a:t>(vnímání využívající předchozí zkušenost)</a:t>
            </a:r>
          </a:p>
          <a:p>
            <a:pPr marL="511200" indent="-457200">
              <a:buFont typeface="+mj-lt"/>
              <a:buAutoNum type="arabicPeriod"/>
            </a:pPr>
            <a:endParaRPr lang="cs-CZ" sz="1800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89551903-92BB-F962-069D-06EF23997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Využití hudebně-pohybových aktivit v praxi – práce s poslechovou skladbou</a:t>
            </a:r>
          </a:p>
        </p:txBody>
      </p:sp>
    </p:spTree>
    <p:extLst>
      <p:ext uri="{BB962C8B-B14F-4D97-AF65-F5344CB8AC3E}">
        <p14:creationId xmlns:p14="http://schemas.microsoft.com/office/powerpoint/2010/main" val="128012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FA3A0C5-B8C7-E0FB-09FE-AEF53590FE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605114-D98A-4204-00C0-A9DC9A09B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00" y="531211"/>
            <a:ext cx="3886201" cy="260090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75F2F14-E49C-A660-040D-7D809F0FF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801" y="531211"/>
            <a:ext cx="3886200" cy="260090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0D17F72-8C63-B609-4E43-296157A0D8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48" b="3546"/>
          <a:stretch/>
        </p:blipFill>
        <p:spPr>
          <a:xfrm>
            <a:off x="352653" y="3379604"/>
            <a:ext cx="3938547" cy="26009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7B7896C-7EB1-0127-73FA-25EBE9464B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801" y="3379605"/>
            <a:ext cx="3886200" cy="2600905"/>
          </a:xfrm>
          <a:prstGeom prst="rect">
            <a:avLst/>
          </a:prstGeom>
        </p:spPr>
      </p:pic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id="{1D1EE550-4F9F-DE17-1428-73D94467D7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999" y="6228000"/>
            <a:ext cx="7307763" cy="252000"/>
          </a:xfrm>
        </p:spPr>
        <p:txBody>
          <a:bodyPr/>
          <a:lstStyle/>
          <a:p>
            <a:r>
              <a:rPr lang="cs-CZ" dirty="0"/>
              <a:t>Zdroj: Metodické listy k baletu </a:t>
            </a:r>
            <a:r>
              <a:rPr lang="cs-CZ" dirty="0" err="1"/>
              <a:t>NdB</a:t>
            </a:r>
            <a:r>
              <a:rPr lang="cs-CZ" dirty="0"/>
              <a:t> Louskáček </a:t>
            </a:r>
            <a:r>
              <a:rPr lang="cs-CZ" dirty="0">
                <a:hlinkClick r:id="rId6"/>
              </a:rPr>
              <a:t>https://www.ndbrno.cz/wp-content/uploads/2022/12/BaletNdB_Louskacek_Metodicke_listy.pdf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141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5A1D6F-4A04-81E5-3B48-4C8767ABB9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7F7EDD87-138C-91B8-ABA3-E4D185BA2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051470"/>
            <a:ext cx="3163320" cy="334908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Hudebně-pohybové aktivity při práci s dětskou literaturou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C3FCFBEB-FF4E-AFEB-3321-69D1E5316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472" y="1051470"/>
            <a:ext cx="4225528" cy="432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939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C210D77-D926-2C23-7FE7-8144A9A907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59CF411-6BE3-DD85-DB1A-F5BC2877B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668" y="0"/>
            <a:ext cx="4274663" cy="6397048"/>
          </a:xfrm>
          <a:prstGeom prst="rect">
            <a:avLst/>
          </a:prstGeom>
        </p:spPr>
      </p:pic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8D05542C-712D-B8E6-895C-58EB04DD14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r>
              <a:rPr lang="cs-CZ" dirty="0"/>
              <a:t>Zdroj: JIŘIČKOVÁ, Jiřina a kol. </a:t>
            </a:r>
            <a:r>
              <a:rPr lang="cs-CZ" i="1" dirty="0"/>
              <a:t>Kapitoly z kreativní hudební výchovy. </a:t>
            </a:r>
            <a:r>
              <a:rPr lang="cs-CZ" dirty="0"/>
              <a:t>Praha: Univerzita Karlova, 2023.</a:t>
            </a:r>
          </a:p>
        </p:txBody>
      </p:sp>
    </p:spTree>
    <p:extLst>
      <p:ext uri="{BB962C8B-B14F-4D97-AF65-F5344CB8AC3E}">
        <p14:creationId xmlns:p14="http://schemas.microsoft.com/office/powerpoint/2010/main" val="271234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C099C57-A460-AF39-FEC8-D3FEE64E17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3</a:t>
            </a:fld>
            <a:endParaRPr lang="cs-CZ" altLang="cs-CZ"/>
          </a:p>
        </p:txBody>
      </p:sp>
      <p:pic>
        <p:nvPicPr>
          <p:cNvPr id="2050" name="Picture 2" descr="Preparing for the Summer | Dr. Mike Lester">
            <a:extLst>
              <a:ext uri="{FF2B5EF4-FFF2-40B4-BE49-F238E27FC236}">
                <a16:creationId xmlns:a16="http://schemas.microsoft.com/office/drawing/2014/main" id="{454F3285-E92B-D440-1FDA-E543BA1CC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" r="-1" b="1941"/>
          <a:stretch/>
        </p:blipFill>
        <p:spPr bwMode="auto">
          <a:xfrm>
            <a:off x="540000" y="692150"/>
            <a:ext cx="8064900" cy="513985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87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6E1124F-F068-3419-BEFC-7C6448D8BB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0E12FF3-AA20-57C3-558F-75EEE4029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43710"/>
            <a:ext cx="7772400" cy="5657461"/>
          </a:xfrm>
          <a:prstGeom prst="rect">
            <a:avLst/>
          </a:prstGeom>
        </p:spPr>
      </p:pic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6FC585BF-4FBE-E939-5113-42FF93A869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r>
              <a:rPr lang="cs-CZ" dirty="0"/>
              <a:t>Zdroj: JIŘIČKOVÁ, Jiřina a kol. </a:t>
            </a:r>
            <a:r>
              <a:rPr lang="cs-CZ" i="1" dirty="0"/>
              <a:t>Kapitoly z kreativní hudební výchovy. </a:t>
            </a:r>
            <a:r>
              <a:rPr lang="cs-CZ" dirty="0"/>
              <a:t>Praha: Univerzita Karlova, 2023.</a:t>
            </a:r>
          </a:p>
        </p:txBody>
      </p:sp>
    </p:spTree>
    <p:extLst>
      <p:ext uri="{BB962C8B-B14F-4D97-AF65-F5344CB8AC3E}">
        <p14:creationId xmlns:p14="http://schemas.microsoft.com/office/powerpoint/2010/main" val="1398973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56CA90C-865F-4DC9-7E01-71E26FD9A2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CA2ED0F-91B2-91CA-B253-B5B539967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78000"/>
            <a:ext cx="7772400" cy="5657461"/>
          </a:xfrm>
          <a:prstGeom prst="rect">
            <a:avLst/>
          </a:prstGeom>
        </p:spPr>
      </p:pic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59E1E90E-8C0F-4FA8-E695-2ED1C94C38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r>
              <a:rPr lang="cs-CZ" dirty="0"/>
              <a:t>Zdroj: JIŘIČKOVÁ, Jiřina a kol. </a:t>
            </a:r>
            <a:r>
              <a:rPr lang="cs-CZ" i="1" dirty="0"/>
              <a:t>Kapitoly z kreativní hudební výchovy. </a:t>
            </a:r>
            <a:r>
              <a:rPr lang="cs-CZ" dirty="0"/>
              <a:t>Praha: Univerzita Karlova, 2023.</a:t>
            </a:r>
          </a:p>
        </p:txBody>
      </p:sp>
    </p:spTree>
    <p:extLst>
      <p:ext uri="{BB962C8B-B14F-4D97-AF65-F5344CB8AC3E}">
        <p14:creationId xmlns:p14="http://schemas.microsoft.com/office/powerpoint/2010/main" val="347919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7C23F5-66B5-E749-C771-A1A4432E84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9B63583-DBBA-5E1D-55F9-12242DDA7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78000"/>
            <a:ext cx="7772400" cy="5657461"/>
          </a:xfrm>
          <a:prstGeom prst="rect">
            <a:avLst/>
          </a:prstGeom>
        </p:spPr>
      </p:pic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E1CE1C15-D60C-371A-1833-47062B182D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r>
              <a:rPr lang="cs-CZ" dirty="0"/>
              <a:t>Zdroj: JIŘIČKOVÁ, Jiřina a kol. </a:t>
            </a:r>
            <a:r>
              <a:rPr lang="cs-CZ" i="1" dirty="0"/>
              <a:t>Kapitoly z kreativní hudební výchovy. </a:t>
            </a:r>
            <a:r>
              <a:rPr lang="cs-CZ" dirty="0"/>
              <a:t>Praha: Univerzita Karlova, 2023.</a:t>
            </a:r>
          </a:p>
        </p:txBody>
      </p:sp>
    </p:spTree>
    <p:extLst>
      <p:ext uri="{BB962C8B-B14F-4D97-AF65-F5344CB8AC3E}">
        <p14:creationId xmlns:p14="http://schemas.microsoft.com/office/powerpoint/2010/main" val="97686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2BADE6C-6EBE-C1F4-F01E-C7185DD834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EC3414-0A6D-8ACC-A5E0-15446E660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78000"/>
            <a:ext cx="7772400" cy="5657461"/>
          </a:xfrm>
          <a:prstGeom prst="rect">
            <a:avLst/>
          </a:prstGeom>
        </p:spPr>
      </p:pic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6C0D4ABA-FC44-2F69-F277-80BCECC8DF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r>
              <a:rPr lang="cs-CZ" dirty="0"/>
              <a:t>Zdroj: JIŘIČKOVÁ, Jiřina a kol. </a:t>
            </a:r>
            <a:r>
              <a:rPr lang="cs-CZ" i="1" dirty="0"/>
              <a:t>Kapitoly z kreativní hudební výchovy. </a:t>
            </a:r>
            <a:r>
              <a:rPr lang="cs-CZ" dirty="0"/>
              <a:t>Praha: Univerzita Karlova, 2023.</a:t>
            </a:r>
          </a:p>
        </p:txBody>
      </p:sp>
    </p:spTree>
    <p:extLst>
      <p:ext uri="{BB962C8B-B14F-4D97-AF65-F5344CB8AC3E}">
        <p14:creationId xmlns:p14="http://schemas.microsoft.com/office/powerpoint/2010/main" val="250502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4D9DA3-F89C-5BD9-05E9-18C701640F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CEDDEC9-50BA-A716-8F1E-D3C03AF3B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78000"/>
            <a:ext cx="7772400" cy="5657461"/>
          </a:xfrm>
          <a:prstGeom prst="rect">
            <a:avLst/>
          </a:prstGeom>
        </p:spPr>
      </p:pic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4070B161-EF38-76D1-5D85-3DA3B233AC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r>
              <a:rPr lang="cs-CZ" dirty="0"/>
              <a:t>Zdroj: JIŘIČKOVÁ, Jiřina a kol. </a:t>
            </a:r>
            <a:r>
              <a:rPr lang="cs-CZ" i="1" dirty="0"/>
              <a:t>Kapitoly z kreativní hudební výchovy. </a:t>
            </a:r>
            <a:r>
              <a:rPr lang="cs-CZ" dirty="0"/>
              <a:t>Praha: Univerzita Karlova, 2023.</a:t>
            </a:r>
          </a:p>
        </p:txBody>
      </p:sp>
    </p:spTree>
    <p:extLst>
      <p:ext uri="{BB962C8B-B14F-4D97-AF65-F5344CB8AC3E}">
        <p14:creationId xmlns:p14="http://schemas.microsoft.com/office/powerpoint/2010/main" val="3181510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E07DDA-87F0-7F85-7A13-050CFE142C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08483FC-622C-FA4C-580C-01BF415C4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984" y="262890"/>
            <a:ext cx="3986032" cy="5965110"/>
          </a:xfrm>
          <a:prstGeom prst="rect">
            <a:avLst/>
          </a:prstGeom>
        </p:spPr>
      </p:pic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1015D158-B250-1367-D7FF-B664F67CE3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r>
              <a:rPr lang="cs-CZ" dirty="0"/>
              <a:t>Zdroj: JIŘIČKOVÁ, Jiřina a kol. </a:t>
            </a:r>
            <a:r>
              <a:rPr lang="cs-CZ" i="1" dirty="0"/>
              <a:t>Kapitoly z kreativní hudební výchovy. </a:t>
            </a:r>
            <a:r>
              <a:rPr lang="cs-CZ" dirty="0"/>
              <a:t>Praha: Univerzita Karlova, 2023.</a:t>
            </a:r>
          </a:p>
        </p:txBody>
      </p:sp>
    </p:spTree>
    <p:extLst>
      <p:ext uri="{BB962C8B-B14F-4D97-AF65-F5344CB8AC3E}">
        <p14:creationId xmlns:p14="http://schemas.microsoft.com/office/powerpoint/2010/main" val="396152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DDE90AF-7B84-E948-0B98-1547035392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4</a:t>
            </a:fld>
            <a:endParaRPr lang="cs-CZ" altLang="cs-CZ"/>
          </a:p>
        </p:txBody>
      </p:sp>
      <p:pic>
        <p:nvPicPr>
          <p:cNvPr id="3074" name="Picture 2" descr="Více než 7.521.400 stock fotografií, snímků a obrázků bez autorských  poplatků na téma Podzim - iStock">
            <a:extLst>
              <a:ext uri="{FF2B5EF4-FFF2-40B4-BE49-F238E27FC236}">
                <a16:creationId xmlns:a16="http://schemas.microsoft.com/office/drawing/2014/main" id="{D46912EB-0F4C-F48F-5915-704FAF280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3" r="-1" b="-1"/>
          <a:stretch/>
        </p:blipFill>
        <p:spPr bwMode="auto">
          <a:xfrm>
            <a:off x="540000" y="692150"/>
            <a:ext cx="8064900" cy="513985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30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668D8D-8176-F461-35A0-7B1DB10069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4939EE-E04E-EA0F-74AA-9C91F40F8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Okruhy k SZZ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74095DF-683F-0B96-09DC-E9CD78D41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Symbol" pitchFamily="2" charset="2"/>
              <a:buChar char=""/>
            </a:pPr>
            <a:r>
              <a:rPr lang="cs-CZ" sz="1800" b="1" kern="100" dirty="0">
                <a:solidFill>
                  <a:srgbClr val="0A0A0A"/>
                </a:solidFill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Rytmické a instrumentální činnosti</a:t>
            </a:r>
            <a:endParaRPr lang="cs-CZ" sz="18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endParaRPr lang="cs-CZ" sz="1800" b="1" kern="100" dirty="0">
              <a:solidFill>
                <a:srgbClr val="0A0A0A"/>
              </a:solidFill>
              <a:effectLst/>
              <a:highlight>
                <a:srgbClr val="FFFFFF"/>
              </a:highlight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cs-CZ" sz="1800" b="1" kern="100" dirty="0">
                <a:solidFill>
                  <a:srgbClr val="0A0A0A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Využití hudebně-pohybových aktivit v praxi (konkrétní příklad, názorná situace), např. při práci s písní a říkadly, s poslechovou skladbou</a:t>
            </a:r>
            <a:r>
              <a:rPr lang="cs-CZ" sz="1800" kern="100" dirty="0">
                <a:solidFill>
                  <a:srgbClr val="0A0A0A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cs-CZ" sz="1800" b="1" kern="100" dirty="0">
                <a:solidFill>
                  <a:srgbClr val="0A0A0A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 lidovým či moderním tancem</a:t>
            </a:r>
            <a:endParaRPr lang="cs-CZ" sz="18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54000" indent="0">
              <a:buNone/>
            </a:pPr>
            <a:endParaRPr lang="cs-CZ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cs-CZ" sz="1800" b="1" kern="100" dirty="0">
                <a:solidFill>
                  <a:srgbClr val="0A0A0A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Hudebně-pohybové aktivity při práci s dětskou literaturou</a:t>
            </a:r>
            <a:endParaRPr lang="cs-CZ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3917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3E3886-DCDD-C5B8-CE26-4B04B7B58A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0383825-7224-4456-4A87-9A3B6C859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Rytmické a instrumentální činnosti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C0C1CA4-C25F-D10C-53E3-8DF404DAD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cs-CZ" sz="18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</a:t>
            </a:r>
            <a:r>
              <a:rPr lang="cs-CZ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dravé dítě od raného věku reaguje spontánně pohybem na hudbu, resp. její rytmičnost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cs-CZ" sz="18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</a:t>
            </a:r>
            <a:r>
              <a:rPr lang="cs-CZ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sychomotorická znalost je posilována hudebními aktivitami v dětství – obtížnost se stupňuje s věkem a zralostí dětí 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cs-CZ" sz="18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</a:t>
            </a:r>
            <a:r>
              <a:rPr lang="cs-CZ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odstatou je porozumění hudebně výrazovým prostředkům: rytmus, metrum, dynamika, harmonie, melodie…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cs-CZ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Vědomé prožívání rytmu, výšky tónů atd. je východiskem k pohybové, nástrojové či vokální komunikaci</a:t>
            </a:r>
          </a:p>
          <a:p>
            <a:pPr marL="34290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12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5A1D6F-4A04-81E5-3B48-4C8767ABB9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0A56126-4E1D-CD10-65F9-EFA34552D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cs-CZ" sz="18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</a:t>
            </a:r>
            <a:r>
              <a:rPr lang="cs-CZ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yzická koordinace je znakem mentální aktivity – v mozku jsou dekódovány vzkazy a ty jsou poté interpretovány jako fyzická gesta v písních 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cs-CZ" sz="18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</a:t>
            </a:r>
            <a:r>
              <a:rPr lang="cs-CZ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yzický (neintelektuální) základ rytmu a melodie dává základ porozumění hudbě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cs-CZ" sz="18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</a:t>
            </a:r>
            <a:r>
              <a:rPr lang="cs-CZ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ytmus je všude v okolním světě – chůze, skákání, běh, kopání, házení…</a:t>
            </a: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cs-CZ" sz="18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</a:t>
            </a:r>
            <a:r>
              <a:rPr lang="cs-CZ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ačít s rytmickými modely slova a postupně utvářet komplexnější fráze</a:t>
            </a:r>
          </a:p>
          <a:p>
            <a:pPr marL="54000" indent="0">
              <a:buNone/>
            </a:pPr>
            <a:endParaRPr 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7F7EDD87-138C-91B8-ABA3-E4D185BA2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Rytmické a instrumentální činnosti</a:t>
            </a:r>
          </a:p>
        </p:txBody>
      </p:sp>
    </p:spTree>
    <p:extLst>
      <p:ext uri="{BB962C8B-B14F-4D97-AF65-F5344CB8AC3E}">
        <p14:creationId xmlns:p14="http://schemas.microsoft.com/office/powerpoint/2010/main" val="351280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DE9466D-C4B1-5F3B-1043-B6C296E161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8F93C6F-6A6E-47DE-F741-5C3370E50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78000"/>
            <a:ext cx="7772400" cy="5656250"/>
          </a:xfrm>
          <a:prstGeom prst="rect">
            <a:avLst/>
          </a:prstGeom>
        </p:spPr>
      </p:pic>
      <p:sp>
        <p:nvSpPr>
          <p:cNvPr id="10" name="Zástupný symbol pro zápatí 1">
            <a:extLst>
              <a:ext uri="{FF2B5EF4-FFF2-40B4-BE49-F238E27FC236}">
                <a16:creationId xmlns:a16="http://schemas.microsoft.com/office/drawing/2014/main" id="{268283BF-4C3C-2D93-092F-FA6BF88BEE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r>
              <a:rPr lang="cs-CZ" dirty="0"/>
              <a:t>Zdroj: JIŘIČKOVÁ, Jiřina a kol. </a:t>
            </a:r>
            <a:r>
              <a:rPr lang="cs-CZ" i="1" dirty="0"/>
              <a:t>Kapitoly z kreativní hudební výchovy. </a:t>
            </a:r>
            <a:r>
              <a:rPr lang="cs-CZ" dirty="0"/>
              <a:t>Praha: Univerzita Karlova, 2023.</a:t>
            </a:r>
          </a:p>
        </p:txBody>
      </p:sp>
    </p:spTree>
    <p:extLst>
      <p:ext uri="{BB962C8B-B14F-4D97-AF65-F5344CB8AC3E}">
        <p14:creationId xmlns:p14="http://schemas.microsoft.com/office/powerpoint/2010/main" val="612110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C01EA4-1E16-11F9-312F-258834572B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AE3600C-B232-AEAD-5394-CE47826A6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78000"/>
            <a:ext cx="7772400" cy="5656250"/>
          </a:xfrm>
          <a:prstGeom prst="rect">
            <a:avLst/>
          </a:prstGeom>
        </p:spPr>
      </p:pic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5DC85018-1F94-7367-DADC-AC79FC2F57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r>
              <a:rPr lang="cs-CZ" dirty="0"/>
              <a:t>Zdroj: JIŘIČKOVÁ, Jiřina a kol. </a:t>
            </a:r>
            <a:r>
              <a:rPr lang="cs-CZ" i="1" dirty="0"/>
              <a:t>Kapitoly z kreativní hudební výchovy. </a:t>
            </a:r>
            <a:r>
              <a:rPr lang="cs-CZ" dirty="0"/>
              <a:t>Praha: Univerzita Karlova, 2023.</a:t>
            </a:r>
          </a:p>
        </p:txBody>
      </p:sp>
    </p:spTree>
    <p:extLst>
      <p:ext uri="{BB962C8B-B14F-4D97-AF65-F5344CB8AC3E}">
        <p14:creationId xmlns:p14="http://schemas.microsoft.com/office/powerpoint/2010/main" val="152680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ped-prezentace-4-3-cz.potx" id="{A2D83281-9DF1-455E-A4DD-AE9E20873FD3}" vid="{C580A734-C016-44FD-B726-208E9D0A6DB8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3" ma:contentTypeDescription="Create a new document." ma:contentTypeScope="" ma:versionID="7cc93f0a522376ee8e1dfd73dde5ccd3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87b369375febcfc6bb418894800f5d14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1988E6-DBCC-4BC2-8B31-5BC89824328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4B51F37-885F-486C-B801-2C2A659824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9592DA-1603-48AE-A1B8-AD2021C286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341</TotalTime>
  <Words>1197</Words>
  <Application>Microsoft Macintosh PowerPoint</Application>
  <PresentationFormat>Předvádění na obrazovce (4:3)</PresentationFormat>
  <Paragraphs>138</Paragraphs>
  <Slides>35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1" baseType="lpstr">
      <vt:lpstr>Aptos</vt:lpstr>
      <vt:lpstr>Arial</vt:lpstr>
      <vt:lpstr>Symbol</vt:lpstr>
      <vt:lpstr>Tahoma</vt:lpstr>
      <vt:lpstr>Wingdings</vt:lpstr>
      <vt:lpstr>Prezentace_MU_CZ</vt:lpstr>
      <vt:lpstr>Hudebně-pohybová výchova pro vychovatele </vt:lpstr>
      <vt:lpstr>Prezentace aplikace PowerPoint</vt:lpstr>
      <vt:lpstr>Prezentace aplikace PowerPoint</vt:lpstr>
      <vt:lpstr>Prezentace aplikace PowerPoint</vt:lpstr>
      <vt:lpstr>Okruhy k SZZ</vt:lpstr>
      <vt:lpstr>Rytmické a instrumentální činnosti</vt:lpstr>
      <vt:lpstr>Rytmické a instrumentální činnosti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Využití hudebně-pohybových aktivit v praxi – práce s písní a říkadly</vt:lpstr>
      <vt:lpstr>Mezipředmětové vztahy: literární a hudební výchova</vt:lpstr>
      <vt:lpstr>Mezipředmětové vztahy: literární a hudební výchova</vt:lpstr>
      <vt:lpstr>Mezipředmětové vztahy: literární a hudební výchova</vt:lpstr>
      <vt:lpstr>Mezipředmětové vztahy: literární a hudební výchova</vt:lpstr>
      <vt:lpstr>Mezipředmětové vztahy: literární a hudební výchova</vt:lpstr>
      <vt:lpstr>Prezentace aplikace PowerPoint</vt:lpstr>
      <vt:lpstr>Mezipředmětové vztahy: literární a hudební výchova</vt:lpstr>
      <vt:lpstr>Prezentace aplikace PowerPoint</vt:lpstr>
      <vt:lpstr>Tanec starodávný</vt:lpstr>
      <vt:lpstr>Prezentace aplikace PowerPoint</vt:lpstr>
      <vt:lpstr>Pilky</vt:lpstr>
      <vt:lpstr>Využití hudebně-pohybových aktivit v praxi – práce s poslechovou skladbou</vt:lpstr>
      <vt:lpstr>Využití hudebně-pohybových aktivit v praxi – práce s poslechovou skladbou</vt:lpstr>
      <vt:lpstr>Prezentace aplikace PowerPoint</vt:lpstr>
      <vt:lpstr>Hudebně-pohybové aktivity při práci s dětskou literaturou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Michaela Šilhavíková</dc:creator>
  <cp:lastModifiedBy>Michaela Šilhavíková</cp:lastModifiedBy>
  <cp:revision>8</cp:revision>
  <dcterms:created xsi:type="dcterms:W3CDTF">2024-04-04T13:28:23Z</dcterms:created>
  <dcterms:modified xsi:type="dcterms:W3CDTF">2024-04-04T19:09:32Z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