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73" r:id="rId5"/>
    <p:sldId id="258" r:id="rId6"/>
    <p:sldId id="259" r:id="rId7"/>
    <p:sldId id="257" r:id="rId8"/>
    <p:sldId id="256" r:id="rId9"/>
    <p:sldId id="261" r:id="rId10"/>
    <p:sldId id="266" r:id="rId11"/>
    <p:sldId id="262" r:id="rId12"/>
    <p:sldId id="263" r:id="rId13"/>
    <p:sldId id="260" r:id="rId14"/>
    <p:sldId id="265" r:id="rId15"/>
    <p:sldId id="264" r:id="rId16"/>
    <p:sldId id="269" r:id="rId17"/>
    <p:sldId id="271" r:id="rId18"/>
    <p:sldId id="270" r:id="rId19"/>
    <p:sldId id="268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2" d="100"/>
          <a:sy n="112" d="100"/>
        </p:scale>
        <p:origin x="1280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D816079F-E2A1-904D-9C9C-7B3F5A32F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251D8E84-EA85-D448-8EE9-B92099C66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DD67FDD-68E4-9143-A194-D74F4F433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id="{186904FF-55B2-814C-8503-8F750F237D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8">
            <a:extLst>
              <a:ext uri="{FF2B5EF4-FFF2-40B4-BE49-F238E27FC236}">
                <a16:creationId xmlns:a16="http://schemas.microsoft.com/office/drawing/2014/main" id="{B7EC3E44-60F5-6142-B879-7DD80C1E9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Grafický objekt 8">
            <a:extLst>
              <a:ext uri="{FF2B5EF4-FFF2-40B4-BE49-F238E27FC236}">
                <a16:creationId xmlns:a16="http://schemas.microsoft.com/office/drawing/2014/main" id="{635A6DBC-DB80-9647-B267-17E9A9A8A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8799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44C2213-2481-1D43-98DB-CC9BFF140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EC4C054D-8847-4544-A33E-5A3C9D61C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2EA4BEBC-4725-FD40-B35B-C5DA2AE86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F2FF03BB-F110-334E-898B-290BDFB03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1C29E400-CAA5-674E-9459-BC525406B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D58DA1E-D4AA-1745-BD9C-9936872A38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EEE79ECB-0EA4-104B-A13F-5D5F2D5F0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68945D16-ACF8-1547-8B5D-C0873A6FB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47933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olkitslenkoufucikovo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VopuARQtZ8M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umy04TFPBk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FG6G1VuTTzA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ndbrno.cz/wp-content/uploads/2022/12/BaletNdB_Louskacek_Metodicke_listy.pdf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Hudebně pohybová výchova </a:t>
            </a:r>
            <a:br>
              <a:rPr lang="cs-CZ" dirty="0"/>
            </a:br>
            <a:r>
              <a:rPr lang="cs-CZ" dirty="0"/>
              <a:t>pro vychovatele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Michaela Šilhavíková </a:t>
            </a:r>
            <a:r>
              <a:rPr lang="cs-CZ" dirty="0">
                <a:hlinkClick r:id="rId2"/>
              </a:rPr>
              <a:t>447933@mail.muni.cz</a:t>
            </a:r>
            <a:endParaRPr lang="cs-CZ" dirty="0"/>
          </a:p>
          <a:p>
            <a:r>
              <a:rPr lang="cs-CZ" dirty="0"/>
              <a:t>Denis </a:t>
            </a:r>
            <a:r>
              <a:rPr lang="cs-CZ" dirty="0" err="1"/>
              <a:t>Šimonič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383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2D7188-5D4F-BB4B-7774-0005662C4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JIŘIČKOVÁ, Jiřina a kol. </a:t>
            </a:r>
            <a:r>
              <a:rPr lang="cs-CZ" i="1" dirty="0"/>
              <a:t>Kapitoly z kreativní hudební výchovy. </a:t>
            </a:r>
            <a:r>
              <a:rPr lang="cs-CZ" dirty="0"/>
              <a:t>Praha: Univerzita Karlova, 2023.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B9B235-312D-6D07-50F1-2A8F292BD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447969E-04E6-FBDC-0260-99CC7FED4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19887"/>
            <a:ext cx="7772400" cy="44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6A76CB-7A63-7BDD-EB4A-B4DC3A5E1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50B472-BB82-C24B-740C-1C8FC1ED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03212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Louskáček</a:t>
            </a:r>
          </a:p>
        </p:txBody>
      </p:sp>
    </p:spTree>
    <p:extLst>
      <p:ext uri="{BB962C8B-B14F-4D97-AF65-F5344CB8AC3E}">
        <p14:creationId xmlns:p14="http://schemas.microsoft.com/office/powerpoint/2010/main" val="112332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D435FA-BF41-86E1-1308-69A93264FA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7414F8C-F181-A74F-1DF7-5E84070A3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1" b="5511"/>
          <a:stretch/>
        </p:blipFill>
        <p:spPr>
          <a:xfrm>
            <a:off x="2515613" y="378000"/>
            <a:ext cx="4112774" cy="5615842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60FB0390-814E-D98C-5288-108894729C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r>
              <a:rPr lang="cs-CZ" dirty="0"/>
              <a:t>Zdroj: </a:t>
            </a:r>
            <a:r>
              <a:rPr lang="cs-CZ" dirty="0" err="1"/>
              <a:t>Folkit</a:t>
            </a:r>
            <a:r>
              <a:rPr lang="cs-CZ" dirty="0"/>
              <a:t> s Lenkou Fučíkovou </a:t>
            </a:r>
            <a:r>
              <a:rPr lang="cs-CZ" dirty="0">
                <a:hlinkClick r:id="rId3"/>
              </a:rPr>
              <a:t>https://www.instagram.com/folkitslenkoufucikovou/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70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F41D93-3823-9D5D-E65B-842628385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pic>
        <p:nvPicPr>
          <p:cNvPr id="5" name="Online médium 4" descr="Tchaikovsky: The Nutcracker: Trepak (Russian Dance) – Simon Rattle, Berliner Philharmoniker">
            <a:hlinkClick r:id="" action="ppaction://media"/>
            <a:extLst>
              <a:ext uri="{FF2B5EF4-FFF2-40B4-BE49-F238E27FC236}">
                <a16:creationId xmlns:a16="http://schemas.microsoft.com/office/drawing/2014/main" id="{0CE1487F-CF8E-5FC3-C2B4-EC87A03B695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000" y="983741"/>
            <a:ext cx="8064900" cy="455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85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384C2C-9E8C-4B7D-B40C-04F91644C6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pic>
        <p:nvPicPr>
          <p:cNvPr id="4" name="Online médium 3" descr="Tchaikovsky: The Nutcracker: Dance of the Sugar Plum Fairy – Simon Rattle, Berliner Philharmoniker">
            <a:hlinkClick r:id="" action="ppaction://media"/>
            <a:extLst>
              <a:ext uri="{FF2B5EF4-FFF2-40B4-BE49-F238E27FC236}">
                <a16:creationId xmlns:a16="http://schemas.microsoft.com/office/drawing/2014/main" id="{505BAED4-FC97-7A6F-C03A-CF018388AD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000" y="983741"/>
            <a:ext cx="8064900" cy="455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5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11E795-940D-7A34-1CFA-8186F77DE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pic>
        <p:nvPicPr>
          <p:cNvPr id="4" name="Online médium 3" descr="Tchaikovsky: The Nutcracker: March – Simon Rattle, Berliner Philharmoniker">
            <a:hlinkClick r:id="" action="ppaction://media"/>
            <a:extLst>
              <a:ext uri="{FF2B5EF4-FFF2-40B4-BE49-F238E27FC236}">
                <a16:creationId xmlns:a16="http://schemas.microsoft.com/office/drawing/2014/main" id="{67CA6282-E849-9A72-989E-AD1215D0F2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000" y="983741"/>
            <a:ext cx="8064900" cy="4556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5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A3A0C5-B8C7-E0FB-09FE-AEF53590F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605114-D98A-4204-00C0-A9DC9A09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531211"/>
            <a:ext cx="3886201" cy="26009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5F2F14-E49C-A660-040D-7D809F0FF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801" y="531211"/>
            <a:ext cx="3886200" cy="26009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0D17F72-8C63-B609-4E43-296157A0D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48" b="3546"/>
          <a:stretch/>
        </p:blipFill>
        <p:spPr>
          <a:xfrm>
            <a:off x="352653" y="3379604"/>
            <a:ext cx="3938547" cy="26009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B7896C-7EB1-0127-73FA-25EBE9464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801" y="3379605"/>
            <a:ext cx="3886200" cy="2600905"/>
          </a:xfrm>
          <a:prstGeom prst="rect">
            <a:avLst/>
          </a:prstGeom>
        </p:spPr>
      </p:pic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1D1EE550-4F9F-DE17-1428-73D94467D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999" y="6228000"/>
            <a:ext cx="7307763" cy="252000"/>
          </a:xfrm>
        </p:spPr>
        <p:txBody>
          <a:bodyPr/>
          <a:lstStyle/>
          <a:p>
            <a:r>
              <a:rPr lang="cs-CZ" dirty="0"/>
              <a:t>Zdroj: Metodické listy k baletu </a:t>
            </a:r>
            <a:r>
              <a:rPr lang="cs-CZ" dirty="0" err="1"/>
              <a:t>NdB</a:t>
            </a:r>
            <a:r>
              <a:rPr lang="cs-CZ" dirty="0"/>
              <a:t> Louskáček </a:t>
            </a:r>
            <a:r>
              <a:rPr lang="cs-CZ" dirty="0">
                <a:hlinkClick r:id="rId6"/>
              </a:rPr>
              <a:t>https://www.ndbrno.cz/wp-content/uploads/2022/12/BaletNdB_Louskacek_Metodicke_listy.pdf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41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8C48BA-6675-9A7F-F2B7-7C5C8C62F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68BDFC-13C2-5CE2-C54F-3654B86F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pro vás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122ACB-6F20-BB68-8982-F912E094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640918"/>
            <a:ext cx="8064900" cy="1422987"/>
          </a:xfrm>
        </p:spPr>
        <p:txBody>
          <a:bodyPr/>
          <a:lstStyle/>
          <a:p>
            <a:r>
              <a:rPr lang="cs-CZ" sz="2000" dirty="0"/>
              <a:t>Rozdělte se do tří skupin: </a:t>
            </a:r>
            <a:r>
              <a:rPr lang="cs-CZ" sz="2000" b="1" dirty="0"/>
              <a:t>jaro, léto, podzim</a:t>
            </a:r>
          </a:p>
          <a:p>
            <a:r>
              <a:rPr lang="cs-CZ" sz="2000" dirty="0"/>
              <a:t>Podle tématu vaší skupiny vymyslete vlastní </a:t>
            </a:r>
            <a:r>
              <a:rPr lang="cs-CZ" sz="2000" b="1" dirty="0"/>
              <a:t>rytmické, hudební a pohybové </a:t>
            </a:r>
            <a:r>
              <a:rPr lang="cs-CZ" sz="2000" dirty="0"/>
              <a:t>činnosti pro děti předškolního či mladšího školního věku</a:t>
            </a:r>
          </a:p>
          <a:p>
            <a:r>
              <a:rPr lang="cs-CZ" sz="2000" dirty="0"/>
              <a:t>Vypracujte prezentaci s vaším plánem a popisem činností</a:t>
            </a:r>
          </a:p>
        </p:txBody>
      </p:sp>
      <p:pic>
        <p:nvPicPr>
          <p:cNvPr id="1028" name="Picture 4" descr="Seasons Images - Free Download on Freepik">
            <a:extLst>
              <a:ext uri="{FF2B5EF4-FFF2-40B4-BE49-F238E27FC236}">
                <a16:creationId xmlns:a16="http://schemas.microsoft.com/office/drawing/2014/main" id="{3DC1734C-240C-58C2-6A80-29F224FA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67" y="3429000"/>
            <a:ext cx="5300766" cy="29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3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5C31E5-3B9C-515D-3CBF-0A54191B7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08BCD1-A144-EE67-7709-B1C6BE23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semestru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D29341-1883-7235-DC43-B71C14EB7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sz="2000" b="1" dirty="0"/>
              <a:t>So 16. 3. 9:00–15:50 učebna 20</a:t>
            </a:r>
          </a:p>
          <a:p>
            <a:r>
              <a:rPr lang="cs-CZ" sz="2000" dirty="0"/>
              <a:t>Poznáváme svoje tělo. Hudba a pohyb. Pohyb a slovo.</a:t>
            </a:r>
          </a:p>
          <a:p>
            <a:pPr marL="54000" indent="0">
              <a:buNone/>
            </a:pPr>
            <a:endParaRPr lang="cs-CZ" sz="2000" dirty="0"/>
          </a:p>
          <a:p>
            <a:pPr marL="54000" indent="0">
              <a:buNone/>
            </a:pPr>
            <a:r>
              <a:rPr lang="cs-CZ" sz="2000" b="1" dirty="0"/>
              <a:t>So 6. 4. 13:00–19:50 učebna 20</a:t>
            </a:r>
          </a:p>
          <a:p>
            <a:r>
              <a:rPr lang="cs-CZ" sz="2000" b="0" i="0" dirty="0"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Od pohybu k výtvarnému umění a naopak. Mezipředmětové vztahy.</a:t>
            </a:r>
            <a:endParaRPr lang="cs-CZ" sz="2000" dirty="0"/>
          </a:p>
          <a:p>
            <a:pPr marL="54000" indent="0">
              <a:buNone/>
            </a:pPr>
            <a:endParaRPr lang="cs-CZ" sz="2000" dirty="0"/>
          </a:p>
          <a:p>
            <a:pPr marL="54000" indent="0">
              <a:buNone/>
            </a:pPr>
            <a:r>
              <a:rPr lang="cs-CZ" sz="2000" b="1" dirty="0"/>
              <a:t>So 27. 4. 11:00–17:50 on-line</a:t>
            </a:r>
          </a:p>
          <a:p>
            <a:r>
              <a:rPr lang="cs-CZ" sz="2000" dirty="0">
                <a:highlight>
                  <a:srgbClr val="FFFFFF"/>
                </a:highlight>
                <a:latin typeface="Roboto" panose="02000000000000000000" pitchFamily="2" charset="0"/>
              </a:rPr>
              <a:t>Hudebně pohybové divadlo.</a:t>
            </a:r>
          </a:p>
          <a:p>
            <a:pPr marL="54000" indent="0">
              <a:buNone/>
            </a:pPr>
            <a:endParaRPr lang="cs-CZ" sz="2000" dirty="0"/>
          </a:p>
          <a:p>
            <a:pPr marL="54000" indent="0">
              <a:buNone/>
            </a:pPr>
            <a:r>
              <a:rPr lang="cs-CZ" sz="2000" b="1" dirty="0"/>
              <a:t>So 18. 5. 10:00–16:50 učebna 20</a:t>
            </a:r>
          </a:p>
          <a:p>
            <a:r>
              <a:rPr lang="cs-CZ" sz="2000" dirty="0">
                <a:highlight>
                  <a:srgbClr val="FFFFFF"/>
                </a:highlight>
                <a:latin typeface="Roboto" panose="02000000000000000000" pitchFamily="2" charset="0"/>
              </a:rPr>
              <a:t>Na lidovou notu. Letem světem hudbou tancem. Elementární choreografie.</a:t>
            </a:r>
          </a:p>
        </p:txBody>
      </p:sp>
    </p:spTree>
    <p:extLst>
      <p:ext uri="{BB962C8B-B14F-4D97-AF65-F5344CB8AC3E}">
        <p14:creationId xmlns:p14="http://schemas.microsoft.com/office/powerpoint/2010/main" val="138988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C0CDDE-7BF2-6170-E946-1510B2126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DF4C8D-E4E5-E513-2D19-D02CE0F1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ukončení předmětu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801870-0B83-2155-3987-3350DC970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Aktivní účast v hodinách </a:t>
            </a:r>
          </a:p>
          <a:p>
            <a:pPr>
              <a:lnSpc>
                <a:spcPct val="150000"/>
              </a:lnSpc>
            </a:pPr>
            <a:r>
              <a:rPr lang="cs-CZ" dirty="0"/>
              <a:t>Vypracované úkoly</a:t>
            </a:r>
          </a:p>
        </p:txBody>
      </p:sp>
    </p:spTree>
    <p:extLst>
      <p:ext uri="{BB962C8B-B14F-4D97-AF65-F5344CB8AC3E}">
        <p14:creationId xmlns:p14="http://schemas.microsoft.com/office/powerpoint/2010/main" val="369674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B21B86-3508-3148-101B-C519D9AF5B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66CAF7-245E-CC94-FC1B-046C94B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Okruhy k SZZ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489703-C40C-5C24-4593-252B07974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Význam hudebně-pohybových aktivit v práci vychovatele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Využití hudebně-pohybových aktivit v praxi (konkrétní příklad, názorná situace), např. při práci s písní a říkadly, s poslechovou skladbou, s lidovým či moderním tancem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Rytmické a instrumentální činnosti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Hudebně-pohybové aktivity při práci s dětskou literaturou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Individuální tvořivost a sociální učení v rámci hudebně-pohybových aktivit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98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1" dirty="0">
                <a:effectLst/>
                <a:latin typeface="RePublicBook"/>
              </a:rPr>
              <a:t>Zima – rytmické, hudební a pohybové inspirace</a:t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Michaela Šilhavíková</a:t>
            </a:r>
          </a:p>
          <a:p>
            <a:r>
              <a:rPr lang="cs-CZ" dirty="0"/>
              <a:t>447933@mail.muni.cz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C0B70D-BC32-4EAF-478D-B8845025A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JIŘIČKOVÁ, Jiřina a kol. </a:t>
            </a:r>
            <a:r>
              <a:rPr lang="cs-CZ" i="1" dirty="0"/>
              <a:t>Kapitoly z kreativní hudební výchovy. </a:t>
            </a:r>
            <a:r>
              <a:rPr lang="cs-CZ" dirty="0"/>
              <a:t>Praha: Univerzita Karlova, 2023.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8AD76F-071A-8C12-FA06-C97CB4D86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C6742F-8D8D-7243-38E9-424E798F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35" y="853778"/>
            <a:ext cx="6825529" cy="21742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8F8BF88-E41D-8BD9-2C1F-4313BDC3C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236" y="2947620"/>
            <a:ext cx="6825528" cy="2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3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6A76CB-7A63-7BDD-EB4A-B4DC3A5E1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50B472-BB82-C24B-740C-1C8FC1ED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03212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Stopy ve sněhu</a:t>
            </a:r>
          </a:p>
        </p:txBody>
      </p:sp>
    </p:spTree>
    <p:extLst>
      <p:ext uri="{BB962C8B-B14F-4D97-AF65-F5344CB8AC3E}">
        <p14:creationId xmlns:p14="http://schemas.microsoft.com/office/powerpoint/2010/main" val="841984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B7676C-CFF3-546C-A060-369A107AC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JIŘIČKOVÁ, Jiřina a kol. </a:t>
            </a:r>
            <a:r>
              <a:rPr lang="cs-CZ" i="1" dirty="0"/>
              <a:t>Kapitoly z kreativní hudební výchovy. </a:t>
            </a:r>
            <a:r>
              <a:rPr lang="cs-CZ" dirty="0"/>
              <a:t>Praha: Univerzita Karlova, 2023.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EE11B9-EB09-1B3D-2BFE-AB6F9662A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52AF28-9964-C1B3-B964-C5670A0E5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419356"/>
            <a:ext cx="5829300" cy="40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2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9815E3-1CBD-D894-4C73-568CF7D068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Zdroj: JIŘIČKOVÁ, Jiřina a kol. </a:t>
            </a:r>
            <a:r>
              <a:rPr lang="cs-CZ" i="1" dirty="0"/>
              <a:t>Kapitoly z kreativní hudební výchovy. </a:t>
            </a:r>
            <a:r>
              <a:rPr lang="cs-CZ" dirty="0"/>
              <a:t>Praha: Univerzita Karlova, 2023.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212CCB-669F-A8B8-0821-7B2257C4B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1B9A84-0530-E478-9304-8360DA12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73" y="278893"/>
            <a:ext cx="5793653" cy="58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784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4-3-cz.potx" id="{A2D83281-9DF1-455E-A4DD-AE9E20873FD3}" vid="{C580A734-C016-44FD-B726-208E9D0A6DB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B51F37-885F-486C-B801-2C2A659824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9592DA-1603-48AE-A1B8-AD2021C286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1988E6-DBCC-4BC2-8B31-5BC8982432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254</TotalTime>
  <Words>366</Words>
  <Application>Microsoft Macintosh PowerPoint</Application>
  <PresentationFormat>Předvádění na obrazovce (4:3)</PresentationFormat>
  <Paragraphs>54</Paragraphs>
  <Slides>17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RePublicBook</vt:lpstr>
      <vt:lpstr>Roboto</vt:lpstr>
      <vt:lpstr>Tahoma</vt:lpstr>
      <vt:lpstr>Wingdings</vt:lpstr>
      <vt:lpstr>Prezentace_MU_CZ</vt:lpstr>
      <vt:lpstr>Hudebně pohybová výchova  pro vychovatele</vt:lpstr>
      <vt:lpstr>Plán semestru</vt:lpstr>
      <vt:lpstr>K ukončení předmětu</vt:lpstr>
      <vt:lpstr>Okruhy k SZZ</vt:lpstr>
      <vt:lpstr>Zima – rytmické, hudební a pohybové inspirace </vt:lpstr>
      <vt:lpstr>Prezentace aplikace PowerPoint</vt:lpstr>
      <vt:lpstr>Stopy ve sněhu</vt:lpstr>
      <vt:lpstr>Prezentace aplikace PowerPoint</vt:lpstr>
      <vt:lpstr>Prezentace aplikace PowerPoint</vt:lpstr>
      <vt:lpstr>Prezentace aplikace PowerPoint</vt:lpstr>
      <vt:lpstr>Louskáček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 pro vás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Zima – rytmické, hudební a pohybové inspirace </dc:title>
  <dc:creator>Michaela Šilhavíková</dc:creator>
  <cp:lastModifiedBy>Michaela Šilhavíková</cp:lastModifiedBy>
  <cp:revision>9</cp:revision>
  <dcterms:created xsi:type="dcterms:W3CDTF">2024-03-11T20:46:44Z</dcterms:created>
  <dcterms:modified xsi:type="dcterms:W3CDTF">2024-03-14T22:54:08Z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