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356" r:id="rId2"/>
    <p:sldId id="258" r:id="rId3"/>
    <p:sldId id="325" r:id="rId4"/>
    <p:sldId id="365" r:id="rId5"/>
    <p:sldId id="366" r:id="rId6"/>
    <p:sldId id="367" r:id="rId7"/>
    <p:sldId id="319" r:id="rId8"/>
    <p:sldId id="372" r:id="rId9"/>
    <p:sldId id="263" r:id="rId10"/>
    <p:sldId id="361" r:id="rId11"/>
    <p:sldId id="374" r:id="rId12"/>
    <p:sldId id="373" r:id="rId13"/>
    <p:sldId id="261" r:id="rId14"/>
    <p:sldId id="267" r:id="rId15"/>
    <p:sldId id="326" r:id="rId16"/>
    <p:sldId id="375" r:id="rId17"/>
    <p:sldId id="311" r:id="rId18"/>
    <p:sldId id="362" r:id="rId19"/>
    <p:sldId id="359" r:id="rId20"/>
    <p:sldId id="335" r:id="rId21"/>
    <p:sldId id="309" r:id="rId22"/>
    <p:sldId id="275" r:id="rId23"/>
    <p:sldId id="276" r:id="rId24"/>
    <p:sldId id="333" r:id="rId25"/>
    <p:sldId id="363" r:id="rId26"/>
    <p:sldId id="371" r:id="rId27"/>
    <p:sldId id="407" r:id="rId28"/>
    <p:sldId id="408" r:id="rId29"/>
    <p:sldId id="409" r:id="rId30"/>
    <p:sldId id="410" r:id="rId31"/>
    <p:sldId id="411" r:id="rId32"/>
    <p:sldId id="412" r:id="rId33"/>
    <p:sldId id="413" r:id="rId34"/>
    <p:sldId id="414" r:id="rId35"/>
    <p:sldId id="415" r:id="rId36"/>
    <p:sldId id="416" r:id="rId37"/>
    <p:sldId id="417" r:id="rId38"/>
    <p:sldId id="418" r:id="rId39"/>
    <p:sldId id="310" r:id="rId40"/>
    <p:sldId id="368" r:id="rId41"/>
    <p:sldId id="338" r:id="rId42"/>
    <p:sldId id="404" r:id="rId43"/>
    <p:sldId id="405" r:id="rId44"/>
    <p:sldId id="406" r:id="rId45"/>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1" autoAdjust="0"/>
    <p:restoredTop sz="94660"/>
  </p:normalViewPr>
  <p:slideViewPr>
    <p:cSldViewPr>
      <p:cViewPr varScale="1">
        <p:scale>
          <a:sx n="136" d="100"/>
          <a:sy n="136" d="100"/>
        </p:scale>
        <p:origin x="918" y="1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F3BDE6-5DF2-49ED-9F66-F86DF2944CA3}" type="datetimeFigureOut">
              <a:rPr lang="cs-CZ" smtClean="0"/>
              <a:t>7.5.2024</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AD5F8F-3E85-4E89-84EB-E0C3E0B4B724}" type="slidenum">
              <a:rPr lang="cs-CZ" smtClean="0"/>
              <a:t>‹#›</a:t>
            </a:fld>
            <a:endParaRPr lang="cs-CZ"/>
          </a:p>
        </p:txBody>
      </p:sp>
    </p:spTree>
    <p:extLst>
      <p:ext uri="{BB962C8B-B14F-4D97-AF65-F5344CB8AC3E}">
        <p14:creationId xmlns:p14="http://schemas.microsoft.com/office/powerpoint/2010/main" val="2516918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TextEdit="1"/>
          </p:cNvSpPr>
          <p:nvPr>
            <p:ph type="sldImg"/>
          </p:nvPr>
        </p:nvSpPr>
        <p:spPr>
          <a:xfrm>
            <a:off x="1143000" y="685800"/>
            <a:ext cx="4572000" cy="3429000"/>
          </a:xfrm>
          <a:ln/>
        </p:spPr>
      </p:sp>
      <p:sp>
        <p:nvSpPr>
          <p:cNvPr id="38915"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t>K popisům os:</a:t>
            </a:r>
          </a:p>
          <a:p>
            <a:pPr>
              <a:buFontTx/>
              <a:buChar char="-"/>
            </a:pPr>
            <a:r>
              <a:rPr lang="cs-CZ"/>
              <a:t>Málo individualistických hodnot (bydlení s přáteli, cestování)</a:t>
            </a:r>
          </a:p>
          <a:p>
            <a:pPr>
              <a:buFontTx/>
              <a:buChar char="-"/>
            </a:pPr>
            <a:r>
              <a:rPr lang="cs-CZ"/>
              <a:t>Holky i kluci – srovnatelný počet svateb i dětí</a:t>
            </a:r>
          </a:p>
          <a:p>
            <a:pPr>
              <a:buFontTx/>
              <a:buChar char="-"/>
            </a:pPr>
            <a:r>
              <a:rPr lang="cs-CZ"/>
              <a:t>Minimum opakovaných partnerství (jen dva kluci plánují rozvod)</a:t>
            </a:r>
          </a:p>
          <a:p>
            <a:pPr>
              <a:buFontTx/>
              <a:buChar char="-"/>
            </a:pPr>
            <a:r>
              <a:rPr lang="cs-CZ"/>
              <a:t>Holky – rigidnější časová dráha, střídání jednotlivých etap, život končí ve 30, méně pracovní, individualistické i materialistické realizace</a:t>
            </a:r>
          </a:p>
          <a:p>
            <a:pPr>
              <a:buFontTx/>
              <a:buChar char="-"/>
            </a:pPr>
            <a:endParaRPr lang="cs-CZ"/>
          </a:p>
        </p:txBody>
      </p:sp>
    </p:spTree>
    <p:extLst>
      <p:ext uri="{BB962C8B-B14F-4D97-AF65-F5344CB8AC3E}">
        <p14:creationId xmlns:p14="http://schemas.microsoft.com/office/powerpoint/2010/main" val="3392036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Klepnutím lze upravit styl předlohy nadpisů.</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Klepnutím lze upravit styl předlohy podnadpisů.</a:t>
            </a:r>
          </a:p>
        </p:txBody>
      </p:sp>
      <p:sp>
        <p:nvSpPr>
          <p:cNvPr id="4" name="Zástupný symbol pro datum 3"/>
          <p:cNvSpPr>
            <a:spLocks noGrp="1"/>
          </p:cNvSpPr>
          <p:nvPr>
            <p:ph type="dt" sz="half" idx="10"/>
          </p:nvPr>
        </p:nvSpPr>
        <p:spPr/>
        <p:txBody>
          <a:bodyPr/>
          <a:lstStyle/>
          <a:p>
            <a:fld id="{95EC1D4A-A796-47C3-A63E-CE236FB377E2}" type="datetimeFigureOut">
              <a:rPr lang="cs-CZ" smtClean="0"/>
              <a:t>7.5.2024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95EC1D4A-A796-47C3-A63E-CE236FB377E2}" type="datetimeFigureOut">
              <a:rPr lang="cs-CZ" smtClean="0"/>
              <a:t>7.5.2024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95EC1D4A-A796-47C3-A63E-CE236FB377E2}" type="datetimeFigureOut">
              <a:rPr lang="cs-CZ" smtClean="0"/>
              <a:t>7.5.2024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574675" y="304800"/>
            <a:ext cx="8001000" cy="1216025"/>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566738" y="1752600"/>
            <a:ext cx="3924300" cy="42672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3438" y="1752600"/>
            <a:ext cx="3924300" cy="42672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a:xfrm>
            <a:off x="609600" y="6245225"/>
            <a:ext cx="1981200" cy="476250"/>
          </a:xfrm>
        </p:spPr>
        <p:txBody>
          <a:bodyPr/>
          <a:lstStyle>
            <a:lvl1pPr>
              <a:defRPr/>
            </a:lvl1pPr>
          </a:lstStyle>
          <a:p>
            <a:pPr>
              <a:defRPr/>
            </a:pPr>
            <a:endParaRPr lang="cs-CZ"/>
          </a:p>
        </p:txBody>
      </p:sp>
      <p:sp>
        <p:nvSpPr>
          <p:cNvPr id="6" name="Zástupný symbol pro zápatí 5"/>
          <p:cNvSpPr>
            <a:spLocks noGrp="1"/>
          </p:cNvSpPr>
          <p:nvPr>
            <p:ph type="ftr" sz="quarter" idx="11"/>
          </p:nvPr>
        </p:nvSpPr>
        <p:spPr/>
        <p:txBody>
          <a:bodyPr/>
          <a:lstStyle>
            <a:lvl1pPr>
              <a:defRPr/>
            </a:lvl1pPr>
          </a:lstStyle>
          <a:p>
            <a:pPr>
              <a:defRPr/>
            </a:pPr>
            <a:endParaRPr lang="cs-CZ"/>
          </a:p>
        </p:txBody>
      </p:sp>
      <p:sp>
        <p:nvSpPr>
          <p:cNvPr id="7" name="Zástupný symbol pro číslo snímku 6"/>
          <p:cNvSpPr>
            <a:spLocks noGrp="1"/>
          </p:cNvSpPr>
          <p:nvPr>
            <p:ph type="sldNum" sz="quarter" idx="12"/>
          </p:nvPr>
        </p:nvSpPr>
        <p:spPr>
          <a:xfrm>
            <a:off x="6553200" y="6245225"/>
            <a:ext cx="1981200" cy="476250"/>
          </a:xfrm>
        </p:spPr>
        <p:txBody>
          <a:bodyPr/>
          <a:lstStyle>
            <a:lvl1pPr>
              <a:defRPr/>
            </a:lvl1pPr>
          </a:lstStyle>
          <a:p>
            <a:pPr>
              <a:defRPr/>
            </a:pPr>
            <a:fld id="{498E1147-7D28-49E5-AAD2-3802A366500F}" type="slidenum">
              <a:rPr lang="cs-CZ"/>
              <a:pPr>
                <a:defRPr/>
              </a:pPr>
              <a:t>‹#›</a:t>
            </a:fld>
            <a:endParaRPr lang="cs-CZ"/>
          </a:p>
        </p:txBody>
      </p:sp>
    </p:spTree>
    <p:extLst>
      <p:ext uri="{BB962C8B-B14F-4D97-AF65-F5344CB8AC3E}">
        <p14:creationId xmlns:p14="http://schemas.microsoft.com/office/powerpoint/2010/main" val="2260821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95EC1D4A-A796-47C3-A63E-CE236FB377E2}" type="datetimeFigureOut">
              <a:rPr lang="cs-CZ" smtClean="0"/>
              <a:t>7.5.2024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Klepnutím lze upravit styly předlohy textu.</a:t>
            </a:r>
          </a:p>
        </p:txBody>
      </p:sp>
      <p:sp>
        <p:nvSpPr>
          <p:cNvPr id="4" name="Zástupný symbol pro datum 3"/>
          <p:cNvSpPr>
            <a:spLocks noGrp="1"/>
          </p:cNvSpPr>
          <p:nvPr>
            <p:ph type="dt" sz="half" idx="10"/>
          </p:nvPr>
        </p:nvSpPr>
        <p:spPr/>
        <p:txBody>
          <a:bodyPr/>
          <a:lstStyle/>
          <a:p>
            <a:fld id="{95EC1D4A-A796-47C3-A63E-CE236FB377E2}" type="datetimeFigureOut">
              <a:rPr lang="cs-CZ" smtClean="0"/>
              <a:t>7.5.2024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95EC1D4A-A796-47C3-A63E-CE236FB377E2}" type="datetimeFigureOut">
              <a:rPr lang="cs-CZ" smtClean="0"/>
              <a:t>7.5.2024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95EC1D4A-A796-47C3-A63E-CE236FB377E2}" type="datetimeFigureOut">
              <a:rPr lang="cs-CZ" smtClean="0"/>
              <a:t>7.5.2024</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datum 2"/>
          <p:cNvSpPr>
            <a:spLocks noGrp="1"/>
          </p:cNvSpPr>
          <p:nvPr>
            <p:ph type="dt" sz="half" idx="10"/>
          </p:nvPr>
        </p:nvSpPr>
        <p:spPr/>
        <p:txBody>
          <a:bodyPr/>
          <a:lstStyle/>
          <a:p>
            <a:fld id="{95EC1D4A-A796-47C3-A63E-CE236FB377E2}" type="datetimeFigureOut">
              <a:rPr lang="cs-CZ" smtClean="0"/>
              <a:t>7.5.2024</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95EC1D4A-A796-47C3-A63E-CE236FB377E2}" type="datetimeFigureOut">
              <a:rPr lang="cs-CZ" smtClean="0"/>
              <a:t>7.5.2024</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4"/>
          <p:cNvSpPr>
            <a:spLocks noGrp="1"/>
          </p:cNvSpPr>
          <p:nvPr>
            <p:ph type="dt" sz="half" idx="10"/>
          </p:nvPr>
        </p:nvSpPr>
        <p:spPr/>
        <p:txBody>
          <a:bodyPr/>
          <a:lstStyle/>
          <a:p>
            <a:fld id="{95EC1D4A-A796-47C3-A63E-CE236FB377E2}" type="datetimeFigureOut">
              <a:rPr lang="cs-CZ" smtClean="0"/>
              <a:t>7.5.2024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4"/>
          <p:cNvSpPr>
            <a:spLocks noGrp="1"/>
          </p:cNvSpPr>
          <p:nvPr>
            <p:ph type="dt" sz="half" idx="10"/>
          </p:nvPr>
        </p:nvSpPr>
        <p:spPr/>
        <p:txBody>
          <a:bodyPr/>
          <a:lstStyle/>
          <a:p>
            <a:fld id="{95EC1D4A-A796-47C3-A63E-CE236FB377E2}" type="datetimeFigureOut">
              <a:rPr lang="cs-CZ" smtClean="0"/>
              <a:t>7.5.2024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Klepnutím lze upravit styl předlohy nadpisů.</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EC1D4A-A796-47C3-A63E-CE236FB377E2}" type="datetimeFigureOut">
              <a:rPr lang="cs-CZ" smtClean="0"/>
              <a:t>7.5.2024</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57A5DF-1266-40EA-9282-1E66B9DE06C0}" type="slidenum">
              <a:rPr lang="cs-CZ" smtClean="0"/>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1.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xmlns="" id="{BFDA8426-69C7-4208-9F67-196E2A738118}"/>
              </a:ext>
            </a:extLst>
          </p:cNvPr>
          <p:cNvSpPr>
            <a:spLocks noGrp="1"/>
          </p:cNvSpPr>
          <p:nvPr>
            <p:ph idx="1"/>
          </p:nvPr>
        </p:nvSpPr>
        <p:spPr>
          <a:xfrm>
            <a:off x="457200" y="2132856"/>
            <a:ext cx="8229600" cy="3993307"/>
          </a:xfrm>
        </p:spPr>
        <p:txBody>
          <a:bodyPr/>
          <a:lstStyle/>
          <a:p>
            <a:pPr marL="0" indent="0">
              <a:buNone/>
            </a:pPr>
            <a:r>
              <a:rPr lang="cs-CZ" dirty="0"/>
              <a:t>Co si počít s daty, která nasbíráme v kvalitativním výzkumu?</a:t>
            </a:r>
          </a:p>
        </p:txBody>
      </p:sp>
    </p:spTree>
    <p:extLst>
      <p:ext uri="{BB962C8B-B14F-4D97-AF65-F5344CB8AC3E}">
        <p14:creationId xmlns:p14="http://schemas.microsoft.com/office/powerpoint/2010/main" val="37053292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obsah 3">
            <a:extLst>
              <a:ext uri="{FF2B5EF4-FFF2-40B4-BE49-F238E27FC236}">
                <a16:creationId xmlns:a16="http://schemas.microsoft.com/office/drawing/2014/main" xmlns="" id="{E2EF9DBA-36CF-438C-A3F7-4A85467277C7}"/>
              </a:ext>
            </a:extLst>
          </p:cNvPr>
          <p:cNvPicPr>
            <a:picLocks noGrp="1" noChangeAspect="1"/>
          </p:cNvPicPr>
          <p:nvPr>
            <p:ph idx="1"/>
          </p:nvPr>
        </p:nvPicPr>
        <p:blipFill rotWithShape="1">
          <a:blip r:embed="rId2"/>
          <a:srcRect l="21362" t="19724" r="44630" b="10272"/>
          <a:stretch/>
        </p:blipFill>
        <p:spPr>
          <a:xfrm>
            <a:off x="1043608" y="188640"/>
            <a:ext cx="5688632" cy="6586837"/>
          </a:xfrm>
          <a:prstGeom prst="rect">
            <a:avLst/>
          </a:prstGeom>
        </p:spPr>
      </p:pic>
      <p:sp>
        <p:nvSpPr>
          <p:cNvPr id="2" name="TextovéPole 1"/>
          <p:cNvSpPr txBox="1"/>
          <p:nvPr/>
        </p:nvSpPr>
        <p:spPr>
          <a:xfrm>
            <a:off x="6876256" y="4509120"/>
            <a:ext cx="2088232" cy="2031325"/>
          </a:xfrm>
          <a:prstGeom prst="rect">
            <a:avLst/>
          </a:prstGeom>
          <a:noFill/>
        </p:spPr>
        <p:txBody>
          <a:bodyPr wrap="square" rtlCol="0">
            <a:spAutoFit/>
          </a:bodyPr>
          <a:lstStyle/>
          <a:p>
            <a:r>
              <a:rPr lang="en-US"/>
              <a:t>Novotná, H., Špaček, O., &amp; Jantulová, M. Š. (2019). </a:t>
            </a:r>
            <a:r>
              <a:rPr lang="en-US" i="1"/>
              <a:t>Metody výzkumu ve společenských vědách</a:t>
            </a:r>
            <a:r>
              <a:rPr lang="en-US"/>
              <a:t>. FHS UK.</a:t>
            </a:r>
          </a:p>
        </p:txBody>
      </p:sp>
    </p:spTree>
    <p:extLst>
      <p:ext uri="{BB962C8B-B14F-4D97-AF65-F5344CB8AC3E}">
        <p14:creationId xmlns:p14="http://schemas.microsoft.com/office/powerpoint/2010/main" val="174868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rotWithShape="1">
          <a:blip r:embed="rId2"/>
          <a:srcRect l="36079" t="13360" r="35084" b="8681"/>
          <a:stretch/>
        </p:blipFill>
        <p:spPr>
          <a:xfrm>
            <a:off x="1475656" y="116632"/>
            <a:ext cx="3816424" cy="6448440"/>
          </a:xfrm>
          <a:prstGeom prst="rect">
            <a:avLst/>
          </a:prstGeom>
        </p:spPr>
      </p:pic>
      <p:sp>
        <p:nvSpPr>
          <p:cNvPr id="5" name="TextovéPole 4"/>
          <p:cNvSpPr txBox="1"/>
          <p:nvPr/>
        </p:nvSpPr>
        <p:spPr>
          <a:xfrm>
            <a:off x="5580112" y="5229200"/>
            <a:ext cx="2736304" cy="369332"/>
          </a:xfrm>
          <a:prstGeom prst="rect">
            <a:avLst/>
          </a:prstGeom>
          <a:noFill/>
        </p:spPr>
        <p:txBody>
          <a:bodyPr wrap="square" rtlCol="0">
            <a:spAutoFit/>
          </a:bodyPr>
          <a:lstStyle/>
          <a:p>
            <a:r>
              <a:rPr lang="cs-CZ" smtClean="0"/>
              <a:t>Řiháček et al. 2013: 54-55</a:t>
            </a:r>
            <a:endParaRPr lang="en-US"/>
          </a:p>
        </p:txBody>
      </p:sp>
    </p:spTree>
    <p:extLst>
      <p:ext uri="{BB962C8B-B14F-4D97-AF65-F5344CB8AC3E}">
        <p14:creationId xmlns:p14="http://schemas.microsoft.com/office/powerpoint/2010/main" val="3882679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Od kódů ke konceptům</a:t>
            </a:r>
            <a:endParaRPr lang="en-US"/>
          </a:p>
        </p:txBody>
      </p:sp>
      <p:sp>
        <p:nvSpPr>
          <p:cNvPr id="3" name="Zástupný symbol pro obsah 2"/>
          <p:cNvSpPr>
            <a:spLocks noGrp="1"/>
          </p:cNvSpPr>
          <p:nvPr>
            <p:ph idx="1"/>
          </p:nvPr>
        </p:nvSpPr>
        <p:spPr/>
        <p:txBody>
          <a:bodyPr>
            <a:normAutofit fontScale="62500" lnSpcReduction="20000"/>
          </a:bodyPr>
          <a:lstStyle/>
          <a:p>
            <a:pPr marL="0" indent="0">
              <a:buNone/>
            </a:pPr>
            <a:r>
              <a:rPr lang="cs-CZ" smtClean="0"/>
              <a:t>J</a:t>
            </a:r>
            <a:r>
              <a:rPr lang="en-US" smtClean="0"/>
              <a:t>e </a:t>
            </a:r>
            <a:r>
              <a:rPr lang="en-US"/>
              <a:t>zapotřebí, aby </a:t>
            </a:r>
            <a:r>
              <a:rPr lang="en-US" smtClean="0"/>
              <a:t>se</a:t>
            </a:r>
            <a:r>
              <a:rPr lang="cs-CZ" smtClean="0"/>
              <a:t> (výzkumník)</a:t>
            </a:r>
            <a:r>
              <a:rPr lang="en-US" smtClean="0"/>
              <a:t> </a:t>
            </a:r>
            <a:r>
              <a:rPr lang="en-US"/>
              <a:t>od určité chvíle, kdy díky analýze získá větší porozumění zkoumanému fenoménu, začal více zaměřovat na ty koncepty, které nejlépe odpovídají na (stále se zpřesňující) výzkumnou otázku. V této fázi již obvykle nedochází k tvorbě nových konceptů. Výzkumník vytváří další data s větším zacílením a soustředí se v nich na rozvíjení vlastností a dimenzí již existujících konceptů. </a:t>
            </a:r>
            <a:r>
              <a:rPr lang="en-US" smtClean="0"/>
              <a:t>Podstatou </a:t>
            </a:r>
            <a:r>
              <a:rPr lang="en-US"/>
              <a:t>teorie není jen de nování osamocených konceptů, ale především de nování vztahů mezi nimi. Výzkumník si pravděpodobně již v první fázi analýzy začal všímat, jak spolu jednotlivé koncepty souvisejí, a udělal si o  tom řadu poznámek. Nyní se však potřebuje zaměřit právě na  tyto souvislosti. Vztahy mezi kategoriemi mohou nabývat řady podob: koncept A může být podkategorií konceptu B, koncept A se může jevit jako příčina konceptu B; může být jeho následkem; může být umožňující podmínkou, za níž B nastává (aniž by byl přímou příčinou); A a B mohou být ve vztahu prostředek–cíl; A  a  B mohou být fázemi určitého procesu nebo mohou být z jiného důvodu součástí temporální sekvence; A, B a C mohou spolu vytvářet typologii jednání, jehož volba závisí na podmínce D apod</a:t>
            </a:r>
            <a:r>
              <a:rPr lang="en-US" smtClean="0"/>
              <a:t>.</a:t>
            </a:r>
            <a:endParaRPr lang="cs-CZ" smtClean="0"/>
          </a:p>
          <a:p>
            <a:pPr marL="0" indent="0">
              <a:buNone/>
            </a:pPr>
            <a:r>
              <a:rPr lang="cs-CZ"/>
              <a:t>	</a:t>
            </a:r>
            <a:r>
              <a:rPr lang="cs-CZ" smtClean="0"/>
              <a:t>				(Řiháček et al 2013: </a:t>
            </a:r>
            <a:endParaRPr lang="en-US"/>
          </a:p>
        </p:txBody>
      </p:sp>
    </p:spTree>
    <p:extLst>
      <p:ext uri="{BB962C8B-B14F-4D97-AF65-F5344CB8AC3E}">
        <p14:creationId xmlns:p14="http://schemas.microsoft.com/office/powerpoint/2010/main" val="28028960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0526" t="8702" r="30988" b="17754"/>
          <a:stretch/>
        </p:blipFill>
        <p:spPr bwMode="auto">
          <a:xfrm>
            <a:off x="323528" y="125216"/>
            <a:ext cx="5616624" cy="6708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ovéPole 4"/>
          <p:cNvSpPr txBox="1"/>
          <p:nvPr/>
        </p:nvSpPr>
        <p:spPr>
          <a:xfrm>
            <a:off x="6300192" y="4437112"/>
            <a:ext cx="1699824" cy="369332"/>
          </a:xfrm>
          <a:prstGeom prst="rect">
            <a:avLst/>
          </a:prstGeom>
          <a:noFill/>
        </p:spPr>
        <p:txBody>
          <a:bodyPr wrap="none" rtlCol="0">
            <a:spAutoFit/>
          </a:bodyPr>
          <a:lstStyle/>
          <a:p>
            <a:r>
              <a:rPr lang="cs-CZ" dirty="0"/>
              <a:t>Toušek 2012: 86</a:t>
            </a:r>
          </a:p>
        </p:txBody>
      </p:sp>
    </p:spTree>
    <p:extLst>
      <p:ext uri="{BB962C8B-B14F-4D97-AF65-F5344CB8AC3E}">
        <p14:creationId xmlns:p14="http://schemas.microsoft.com/office/powerpoint/2010/main" val="19532316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Nadpis 1"/>
          <p:cNvSpPr>
            <a:spLocks noGrp="1"/>
          </p:cNvSpPr>
          <p:nvPr>
            <p:ph type="title"/>
          </p:nvPr>
        </p:nvSpPr>
        <p:spPr/>
        <p:txBody>
          <a:bodyPr/>
          <a:lstStyle/>
          <a:p>
            <a:r>
              <a:rPr lang="cs-CZ" sz="3200"/>
              <a:t>Interpretace dat: hledání indikátorů (datových fragmentů), konceptů a kategorií</a:t>
            </a:r>
          </a:p>
        </p:txBody>
      </p:sp>
      <p:sp>
        <p:nvSpPr>
          <p:cNvPr id="8195" name="Zástupný symbol pro obsah 2"/>
          <p:cNvSpPr>
            <a:spLocks noGrp="1"/>
          </p:cNvSpPr>
          <p:nvPr>
            <p:ph idx="1"/>
          </p:nvPr>
        </p:nvSpPr>
        <p:spPr/>
        <p:txBody>
          <a:bodyPr/>
          <a:lstStyle/>
          <a:p>
            <a:r>
              <a:rPr lang="cs-CZ" dirty="0"/>
              <a:t>„Co dělám, když se dcera dívá na televizi? Stojím v kuchyni a umývám nádobí, nebo uklízím, vysávám, nebo tak. Abych ji třeba nenudila tím, že já nemám čas, že teď se jí nemůžu věnovat“</a:t>
            </a:r>
          </a:p>
          <a:p>
            <a:r>
              <a:rPr lang="cs-CZ" dirty="0"/>
              <a:t>Kód/koncept: potřeba získat čas</a:t>
            </a:r>
          </a:p>
          <a:p>
            <a:r>
              <a:rPr lang="cs-CZ" dirty="0"/>
              <a:t>Kategorie: rodičovské potřeby</a:t>
            </a:r>
          </a:p>
        </p:txBody>
      </p:sp>
      <p:sp>
        <p:nvSpPr>
          <p:cNvPr id="2" name="TextovéPole 1">
            <a:extLst>
              <a:ext uri="{FF2B5EF4-FFF2-40B4-BE49-F238E27FC236}">
                <a16:creationId xmlns:a16="http://schemas.microsoft.com/office/drawing/2014/main" xmlns="" id="{307C845F-FD29-4842-882F-B11EE47A6F48}"/>
              </a:ext>
            </a:extLst>
          </p:cNvPr>
          <p:cNvSpPr txBox="1"/>
          <p:nvPr/>
        </p:nvSpPr>
        <p:spPr>
          <a:xfrm>
            <a:off x="4716016" y="5805264"/>
            <a:ext cx="3970784" cy="369332"/>
          </a:xfrm>
          <a:prstGeom prst="rect">
            <a:avLst/>
          </a:prstGeom>
          <a:noFill/>
        </p:spPr>
        <p:txBody>
          <a:bodyPr wrap="square" rtlCol="0">
            <a:spAutoFit/>
          </a:bodyPr>
          <a:lstStyle/>
          <a:p>
            <a:r>
              <a:rPr lang="cs-CZ"/>
              <a:t>                              Švaříček</a:t>
            </a:r>
            <a:r>
              <a:rPr lang="cs-CZ" dirty="0"/>
              <a:t>, </a:t>
            </a:r>
            <a:r>
              <a:rPr lang="cs-CZ" dirty="0" err="1"/>
              <a:t>Šeďová</a:t>
            </a:r>
            <a:r>
              <a:rPr lang="cs-CZ" dirty="0"/>
              <a:t> 2007</a:t>
            </a:r>
          </a:p>
        </p:txBody>
      </p:sp>
    </p:spTree>
    <p:extLst>
      <p:ext uri="{BB962C8B-B14F-4D97-AF65-F5344CB8AC3E}">
        <p14:creationId xmlns:p14="http://schemas.microsoft.com/office/powerpoint/2010/main" val="21933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idx="4294967295"/>
          </p:nvPr>
        </p:nvSpPr>
        <p:spPr>
          <a:xfrm>
            <a:off x="0" y="857250"/>
            <a:ext cx="6172200" cy="844154"/>
          </a:xfrm>
        </p:spPr>
        <p:txBody>
          <a:bodyPr>
            <a:normAutofit/>
          </a:bodyPr>
          <a:lstStyle/>
          <a:p>
            <a:r>
              <a:rPr lang="cs-CZ" sz="2400" dirty="0"/>
              <a:t>Tematická analýza: Příklad kódovacího schématu</a:t>
            </a:r>
            <a:br>
              <a:rPr lang="cs-CZ" sz="2400" dirty="0"/>
            </a:br>
            <a:r>
              <a:rPr lang="cs-CZ" sz="2400" dirty="0"/>
              <a:t>Projekt o zkušenostech lidí s osteoporózou</a:t>
            </a:r>
          </a:p>
        </p:txBody>
      </p:sp>
      <p:graphicFrame>
        <p:nvGraphicFramePr>
          <p:cNvPr id="5" name="Zástupný symbol pro obsah 4"/>
          <p:cNvGraphicFramePr>
            <a:graphicFrameLocks noGrp="1"/>
          </p:cNvGraphicFramePr>
          <p:nvPr>
            <p:ph idx="4294967295"/>
          </p:nvPr>
        </p:nvGraphicFramePr>
        <p:xfrm>
          <a:off x="252662" y="1808560"/>
          <a:ext cx="7609979" cy="3843278"/>
        </p:xfrm>
        <a:graphic>
          <a:graphicData uri="http://schemas.openxmlformats.org/drawingml/2006/table">
            <a:tbl>
              <a:tblPr firstRow="1" bandRow="1">
                <a:tableStyleId>{5C22544A-7EE6-4342-B048-85BDC9FD1C3A}</a:tableStyleId>
              </a:tblPr>
              <a:tblGrid>
                <a:gridCol w="1268330">
                  <a:extLst>
                    <a:ext uri="{9D8B030D-6E8A-4147-A177-3AD203B41FA5}">
                      <a16:colId xmlns:a16="http://schemas.microsoft.com/office/drawing/2014/main" xmlns="" val="20000"/>
                    </a:ext>
                  </a:extLst>
                </a:gridCol>
                <a:gridCol w="1071759">
                  <a:extLst>
                    <a:ext uri="{9D8B030D-6E8A-4147-A177-3AD203B41FA5}">
                      <a16:colId xmlns:a16="http://schemas.microsoft.com/office/drawing/2014/main" xmlns="" val="20001"/>
                    </a:ext>
                  </a:extLst>
                </a:gridCol>
                <a:gridCol w="1464900">
                  <a:extLst>
                    <a:ext uri="{9D8B030D-6E8A-4147-A177-3AD203B41FA5}">
                      <a16:colId xmlns:a16="http://schemas.microsoft.com/office/drawing/2014/main" xmlns="" val="20002"/>
                    </a:ext>
                  </a:extLst>
                </a:gridCol>
                <a:gridCol w="1268330">
                  <a:extLst>
                    <a:ext uri="{9D8B030D-6E8A-4147-A177-3AD203B41FA5}">
                      <a16:colId xmlns:a16="http://schemas.microsoft.com/office/drawing/2014/main" xmlns="" val="20003"/>
                    </a:ext>
                  </a:extLst>
                </a:gridCol>
                <a:gridCol w="1268330">
                  <a:extLst>
                    <a:ext uri="{9D8B030D-6E8A-4147-A177-3AD203B41FA5}">
                      <a16:colId xmlns:a16="http://schemas.microsoft.com/office/drawing/2014/main" xmlns="" val="20004"/>
                    </a:ext>
                  </a:extLst>
                </a:gridCol>
                <a:gridCol w="1268330">
                  <a:extLst>
                    <a:ext uri="{9D8B030D-6E8A-4147-A177-3AD203B41FA5}">
                      <a16:colId xmlns:a16="http://schemas.microsoft.com/office/drawing/2014/main" xmlns="" val="20005"/>
                    </a:ext>
                  </a:extLst>
                </a:gridCol>
              </a:tblGrid>
              <a:tr h="711718">
                <a:tc>
                  <a:txBody>
                    <a:bodyPr/>
                    <a:lstStyle/>
                    <a:p>
                      <a:r>
                        <a:rPr lang="cs-CZ" sz="1400" dirty="0"/>
                        <a:t>1. Diagnóza</a:t>
                      </a:r>
                    </a:p>
                  </a:txBody>
                  <a:tcPr marL="68580" marR="68580" marT="34290" marB="34290"/>
                </a:tc>
                <a:tc>
                  <a:txBody>
                    <a:bodyPr/>
                    <a:lstStyle/>
                    <a:p>
                      <a:r>
                        <a:rPr lang="cs-CZ" sz="1400" dirty="0"/>
                        <a:t>2.</a:t>
                      </a:r>
                      <a:r>
                        <a:rPr lang="cs-CZ" sz="1400" baseline="0" dirty="0"/>
                        <a:t> Léčba</a:t>
                      </a:r>
                      <a:endParaRPr lang="cs-CZ" sz="1400" dirty="0"/>
                    </a:p>
                  </a:txBody>
                  <a:tcPr marL="68580" marR="68580" marT="34290" marB="34290"/>
                </a:tc>
                <a:tc>
                  <a:txBody>
                    <a:bodyPr/>
                    <a:lstStyle/>
                    <a:p>
                      <a:r>
                        <a:rPr lang="cs-CZ" sz="1400" dirty="0"/>
                        <a:t>3. Zvládání</a:t>
                      </a:r>
                    </a:p>
                  </a:txBody>
                  <a:tcPr marL="68580" marR="68580" marT="34290" marB="34290"/>
                </a:tc>
                <a:tc>
                  <a:txBody>
                    <a:bodyPr/>
                    <a:lstStyle/>
                    <a:p>
                      <a:r>
                        <a:rPr lang="cs-CZ" sz="1400" dirty="0"/>
                        <a:t>4. Informace a podpora</a:t>
                      </a:r>
                    </a:p>
                  </a:txBody>
                  <a:tcPr marL="68580" marR="68580" marT="34290" marB="34290"/>
                </a:tc>
                <a:tc>
                  <a:txBody>
                    <a:bodyPr/>
                    <a:lstStyle/>
                    <a:p>
                      <a:r>
                        <a:rPr lang="cs-CZ" sz="1400" dirty="0"/>
                        <a:t>5. Komunikace s lékaři</a:t>
                      </a:r>
                    </a:p>
                  </a:txBody>
                  <a:tcPr marL="68580" marR="68580" marT="34290" marB="34290"/>
                </a:tc>
                <a:tc>
                  <a:txBody>
                    <a:bodyPr/>
                    <a:lstStyle/>
                    <a:p>
                      <a:r>
                        <a:rPr lang="cs-CZ" sz="1400" dirty="0"/>
                        <a:t>6. Každodenní</a:t>
                      </a:r>
                      <a:r>
                        <a:rPr lang="cs-CZ" sz="1400" baseline="0" dirty="0"/>
                        <a:t> život</a:t>
                      </a:r>
                      <a:endParaRPr lang="cs-CZ" sz="1400" dirty="0"/>
                    </a:p>
                  </a:txBody>
                  <a:tcPr marL="68580" marR="68580" marT="34290" marB="34290"/>
                </a:tc>
                <a:extLst>
                  <a:ext uri="{0D108BD9-81ED-4DB2-BD59-A6C34878D82A}">
                    <a16:rowId xmlns:a16="http://schemas.microsoft.com/office/drawing/2014/main" xmlns="" val="10000"/>
                  </a:ext>
                </a:extLst>
              </a:tr>
              <a:tr h="711718">
                <a:tc>
                  <a:txBody>
                    <a:bodyPr/>
                    <a:lstStyle/>
                    <a:p>
                      <a:r>
                        <a:rPr lang="cs-CZ" sz="1400" dirty="0"/>
                        <a:t>První příznaky</a:t>
                      </a:r>
                    </a:p>
                  </a:txBody>
                  <a:tcPr marL="68580" marR="68580" marT="34290" marB="34290"/>
                </a:tc>
                <a:tc>
                  <a:txBody>
                    <a:bodyPr/>
                    <a:lstStyle/>
                    <a:p>
                      <a:r>
                        <a:rPr lang="cs-CZ" sz="1400" dirty="0"/>
                        <a:t>Léky</a:t>
                      </a:r>
                    </a:p>
                  </a:txBody>
                  <a:tcPr marL="68580" marR="68580" marT="34290" marB="34290"/>
                </a:tc>
                <a:tc>
                  <a:txBody>
                    <a:bodyPr/>
                    <a:lstStyle/>
                    <a:p>
                      <a:r>
                        <a:rPr lang="cs-CZ" sz="1400" dirty="0"/>
                        <a:t>Léčba bolesti</a:t>
                      </a:r>
                    </a:p>
                  </a:txBody>
                  <a:tcPr marL="68580" marR="68580" marT="34290" marB="34290"/>
                </a:tc>
                <a:tc>
                  <a:txBody>
                    <a:bodyPr/>
                    <a:lstStyle/>
                    <a:p>
                      <a:r>
                        <a:rPr lang="cs-CZ" sz="1400" dirty="0"/>
                        <a:t>Zdroje informací</a:t>
                      </a:r>
                    </a:p>
                  </a:txBody>
                  <a:tcPr marL="68580" marR="68580" marT="34290" marB="34290"/>
                </a:tc>
                <a:tc>
                  <a:txBody>
                    <a:bodyPr/>
                    <a:lstStyle/>
                    <a:p>
                      <a:r>
                        <a:rPr lang="cs-CZ" sz="1400" dirty="0"/>
                        <a:t>Komunikace</a:t>
                      </a:r>
                      <a:r>
                        <a:rPr lang="cs-CZ" sz="1400" baseline="0" dirty="0"/>
                        <a:t> v průběhu diagnózy</a:t>
                      </a:r>
                      <a:endParaRPr lang="cs-CZ" sz="1400" dirty="0"/>
                    </a:p>
                  </a:txBody>
                  <a:tcPr marL="68580" marR="68580" marT="34290" marB="34290"/>
                </a:tc>
                <a:tc>
                  <a:txBody>
                    <a:bodyPr/>
                    <a:lstStyle/>
                    <a:p>
                      <a:r>
                        <a:rPr lang="cs-CZ" sz="1400" dirty="0"/>
                        <a:t>Problémy</a:t>
                      </a:r>
                      <a:r>
                        <a:rPr lang="cs-CZ" sz="1400" baseline="0" dirty="0"/>
                        <a:t> s mobilitou</a:t>
                      </a:r>
                      <a:endParaRPr lang="cs-CZ" sz="1400" dirty="0"/>
                    </a:p>
                  </a:txBody>
                  <a:tcPr marL="68580" marR="68580" marT="34290" marB="34290"/>
                </a:tc>
                <a:extLst>
                  <a:ext uri="{0D108BD9-81ED-4DB2-BD59-A6C34878D82A}">
                    <a16:rowId xmlns:a16="http://schemas.microsoft.com/office/drawing/2014/main" xmlns="" val="10001"/>
                  </a:ext>
                </a:extLst>
              </a:tr>
              <a:tr h="711718">
                <a:tc>
                  <a:txBody>
                    <a:bodyPr/>
                    <a:lstStyle/>
                    <a:p>
                      <a:r>
                        <a:rPr lang="cs-CZ" sz="1400" dirty="0"/>
                        <a:t>Diagnostická vyšetření</a:t>
                      </a:r>
                    </a:p>
                  </a:txBody>
                  <a:tcPr marL="68580" marR="68580" marT="34290" marB="34290"/>
                </a:tc>
                <a:tc>
                  <a:txBody>
                    <a:bodyPr/>
                    <a:lstStyle/>
                    <a:p>
                      <a:r>
                        <a:rPr lang="cs-CZ" sz="1400" dirty="0"/>
                        <a:t>Chirurgická</a:t>
                      </a:r>
                      <a:r>
                        <a:rPr lang="cs-CZ" sz="1400" baseline="0" dirty="0"/>
                        <a:t> řešení</a:t>
                      </a:r>
                      <a:endParaRPr lang="cs-CZ" sz="1400" dirty="0"/>
                    </a:p>
                  </a:txBody>
                  <a:tcPr marL="68580" marR="68580" marT="34290" marB="34290"/>
                </a:tc>
                <a:tc>
                  <a:txBody>
                    <a:bodyPr/>
                    <a:lstStyle/>
                    <a:p>
                      <a:r>
                        <a:rPr lang="cs-CZ" sz="1400" dirty="0"/>
                        <a:t>Cvičení</a:t>
                      </a:r>
                    </a:p>
                  </a:txBody>
                  <a:tcPr marL="68580" marR="68580" marT="34290" marB="34290"/>
                </a:tc>
                <a:tc>
                  <a:txBody>
                    <a:bodyPr/>
                    <a:lstStyle/>
                    <a:p>
                      <a:r>
                        <a:rPr lang="cs-CZ" sz="1400" dirty="0"/>
                        <a:t>Zdroje</a:t>
                      </a:r>
                      <a:r>
                        <a:rPr lang="cs-CZ" sz="1400" baseline="0" dirty="0"/>
                        <a:t> podpory</a:t>
                      </a:r>
                      <a:endParaRPr lang="cs-CZ" sz="1400" dirty="0"/>
                    </a:p>
                  </a:txBody>
                  <a:tcPr marL="68580" marR="68580" marT="34290" marB="34290"/>
                </a:tc>
                <a:tc>
                  <a:txBody>
                    <a:bodyPr/>
                    <a:lstStyle/>
                    <a:p>
                      <a:r>
                        <a:rPr lang="cs-CZ" sz="1400" dirty="0"/>
                        <a:t>Komunikace v průběhu léčby</a:t>
                      </a:r>
                    </a:p>
                  </a:txBody>
                  <a:tcPr marL="68580" marR="68580" marT="34290" marB="34290"/>
                </a:tc>
                <a:tc>
                  <a:txBody>
                    <a:bodyPr/>
                    <a:lstStyle/>
                    <a:p>
                      <a:r>
                        <a:rPr lang="cs-CZ" sz="1400" dirty="0"/>
                        <a:t>Doprava</a:t>
                      </a:r>
                    </a:p>
                  </a:txBody>
                  <a:tcPr marL="68580" marR="68580" marT="34290" marB="34290"/>
                </a:tc>
                <a:extLst>
                  <a:ext uri="{0D108BD9-81ED-4DB2-BD59-A6C34878D82A}">
                    <a16:rowId xmlns:a16="http://schemas.microsoft.com/office/drawing/2014/main" xmlns="" val="10002"/>
                  </a:ext>
                </a:extLst>
              </a:tr>
              <a:tr h="498203">
                <a:tc>
                  <a:txBody>
                    <a:bodyPr/>
                    <a:lstStyle/>
                    <a:p>
                      <a:r>
                        <a:rPr lang="cs-CZ" sz="1400" dirty="0"/>
                        <a:t>Reakce na diagnózu</a:t>
                      </a:r>
                    </a:p>
                  </a:txBody>
                  <a:tcPr marL="68580" marR="68580" marT="34290" marB="34290"/>
                </a:tc>
                <a:tc>
                  <a:txBody>
                    <a:bodyPr/>
                    <a:lstStyle/>
                    <a:p>
                      <a:r>
                        <a:rPr lang="cs-CZ" sz="1400" dirty="0"/>
                        <a:t>Rehabilitace</a:t>
                      </a:r>
                    </a:p>
                  </a:txBody>
                  <a:tcPr marL="68580" marR="68580" marT="34290" marB="34290"/>
                </a:tc>
                <a:tc>
                  <a:txBody>
                    <a:bodyPr/>
                    <a:lstStyle/>
                    <a:p>
                      <a:r>
                        <a:rPr lang="cs-CZ" sz="1400" dirty="0"/>
                        <a:t>Organizace léčby</a:t>
                      </a:r>
                    </a:p>
                  </a:txBody>
                  <a:tcPr marL="68580" marR="68580" marT="34290" marB="34290"/>
                </a:tc>
                <a:tc>
                  <a:txBody>
                    <a:bodyPr/>
                    <a:lstStyle/>
                    <a:p>
                      <a:r>
                        <a:rPr lang="cs-CZ" sz="1400" dirty="0"/>
                        <a:t>Rodina jako podpora</a:t>
                      </a:r>
                    </a:p>
                  </a:txBody>
                  <a:tcPr marL="68580" marR="68580" marT="34290" marB="34290"/>
                </a:tc>
                <a:tc>
                  <a:txBody>
                    <a:bodyPr/>
                    <a:lstStyle/>
                    <a:p>
                      <a:r>
                        <a:rPr lang="cs-CZ" sz="1400" dirty="0"/>
                        <a:t>Změna lékaře</a:t>
                      </a:r>
                    </a:p>
                  </a:txBody>
                  <a:tcPr marL="68580" marR="68580" marT="34290" marB="34290"/>
                </a:tc>
                <a:tc>
                  <a:txBody>
                    <a:bodyPr/>
                    <a:lstStyle/>
                    <a:p>
                      <a:r>
                        <a:rPr lang="cs-CZ" sz="1400" dirty="0"/>
                        <a:t>Práce a peníze</a:t>
                      </a:r>
                    </a:p>
                  </a:txBody>
                  <a:tcPr marL="68580" marR="68580" marT="34290" marB="34290"/>
                </a:tc>
                <a:extLst>
                  <a:ext uri="{0D108BD9-81ED-4DB2-BD59-A6C34878D82A}">
                    <a16:rowId xmlns:a16="http://schemas.microsoft.com/office/drawing/2014/main" xmlns="" val="10003"/>
                  </a:ext>
                </a:extLst>
              </a:tr>
              <a:tr h="498203">
                <a:tc>
                  <a:txBody>
                    <a:bodyPr/>
                    <a:lstStyle/>
                    <a:p>
                      <a:endParaRPr lang="cs-CZ" sz="1400"/>
                    </a:p>
                  </a:txBody>
                  <a:tcPr marL="68580" marR="68580" marT="34290" marB="34290"/>
                </a:tc>
                <a:tc>
                  <a:txBody>
                    <a:bodyPr/>
                    <a:lstStyle/>
                    <a:p>
                      <a:endParaRPr lang="cs-CZ" sz="1400"/>
                    </a:p>
                  </a:txBody>
                  <a:tcPr marL="68580" marR="68580" marT="34290" marB="34290"/>
                </a:tc>
                <a:tc>
                  <a:txBody>
                    <a:bodyPr/>
                    <a:lstStyle/>
                    <a:p>
                      <a:endParaRPr lang="cs-CZ" sz="1400"/>
                    </a:p>
                  </a:txBody>
                  <a:tcPr marL="68580" marR="68580" marT="34290" marB="34290"/>
                </a:tc>
                <a:tc>
                  <a:txBody>
                    <a:bodyPr/>
                    <a:lstStyle/>
                    <a:p>
                      <a:r>
                        <a:rPr lang="cs-CZ" sz="1400" dirty="0"/>
                        <a:t>Svépomocné</a:t>
                      </a:r>
                      <a:r>
                        <a:rPr lang="cs-CZ" sz="1400" baseline="0" dirty="0"/>
                        <a:t> skupiny</a:t>
                      </a:r>
                      <a:endParaRPr lang="cs-CZ" sz="1400" dirty="0"/>
                    </a:p>
                  </a:txBody>
                  <a:tcPr marL="68580" marR="68580" marT="34290" marB="34290"/>
                </a:tc>
                <a:tc>
                  <a:txBody>
                    <a:bodyPr/>
                    <a:lstStyle/>
                    <a:p>
                      <a:endParaRPr lang="cs-CZ" sz="1400" dirty="0"/>
                    </a:p>
                  </a:txBody>
                  <a:tcPr marL="68580" marR="68580" marT="34290" marB="34290"/>
                </a:tc>
                <a:tc>
                  <a:txBody>
                    <a:bodyPr/>
                    <a:lstStyle/>
                    <a:p>
                      <a:r>
                        <a:rPr lang="cs-CZ" sz="1400" dirty="0"/>
                        <a:t>Sociální život</a:t>
                      </a:r>
                    </a:p>
                  </a:txBody>
                  <a:tcPr marL="68580" marR="68580" marT="34290" marB="34290"/>
                </a:tc>
                <a:extLst>
                  <a:ext uri="{0D108BD9-81ED-4DB2-BD59-A6C34878D82A}">
                    <a16:rowId xmlns:a16="http://schemas.microsoft.com/office/drawing/2014/main" xmlns="" val="10004"/>
                  </a:ext>
                </a:extLst>
              </a:tr>
              <a:tr h="711718">
                <a:tc>
                  <a:txBody>
                    <a:bodyPr/>
                    <a:lstStyle/>
                    <a:p>
                      <a:endParaRPr lang="cs-CZ" sz="1400"/>
                    </a:p>
                  </a:txBody>
                  <a:tcPr marL="68580" marR="68580" marT="34290" marB="34290"/>
                </a:tc>
                <a:tc>
                  <a:txBody>
                    <a:bodyPr/>
                    <a:lstStyle/>
                    <a:p>
                      <a:endParaRPr lang="cs-CZ" sz="1400"/>
                    </a:p>
                  </a:txBody>
                  <a:tcPr marL="68580" marR="68580" marT="34290" marB="34290"/>
                </a:tc>
                <a:tc>
                  <a:txBody>
                    <a:bodyPr/>
                    <a:lstStyle/>
                    <a:p>
                      <a:endParaRPr lang="cs-CZ" sz="1400"/>
                    </a:p>
                  </a:txBody>
                  <a:tcPr marL="68580" marR="68580" marT="34290" marB="34290"/>
                </a:tc>
                <a:tc>
                  <a:txBody>
                    <a:bodyPr/>
                    <a:lstStyle/>
                    <a:p>
                      <a:endParaRPr lang="cs-CZ" sz="1400"/>
                    </a:p>
                  </a:txBody>
                  <a:tcPr marL="68580" marR="68580" marT="34290" marB="34290"/>
                </a:tc>
                <a:tc>
                  <a:txBody>
                    <a:bodyPr/>
                    <a:lstStyle/>
                    <a:p>
                      <a:endParaRPr lang="cs-CZ" sz="1400"/>
                    </a:p>
                  </a:txBody>
                  <a:tcPr marL="68580" marR="68580" marT="34290" marB="34290"/>
                </a:tc>
                <a:tc>
                  <a:txBody>
                    <a:bodyPr/>
                    <a:lstStyle/>
                    <a:p>
                      <a:r>
                        <a:rPr lang="cs-CZ" sz="1400" dirty="0"/>
                        <a:t>Přizpůsobení domácnosti</a:t>
                      </a:r>
                    </a:p>
                  </a:txBody>
                  <a:tcPr marL="68580" marR="68580" marT="34290" marB="34290"/>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2244124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rotWithShape="1">
          <a:blip r:embed="rId2"/>
          <a:srcRect l="21163" t="22906" r="25141" b="24591"/>
          <a:stretch/>
        </p:blipFill>
        <p:spPr>
          <a:xfrm>
            <a:off x="611560" y="836712"/>
            <a:ext cx="7423370" cy="4536504"/>
          </a:xfrm>
          <a:prstGeom prst="rect">
            <a:avLst/>
          </a:prstGeom>
        </p:spPr>
      </p:pic>
      <p:sp>
        <p:nvSpPr>
          <p:cNvPr id="5" name="TextovéPole 4"/>
          <p:cNvSpPr txBox="1"/>
          <p:nvPr/>
        </p:nvSpPr>
        <p:spPr>
          <a:xfrm>
            <a:off x="4860032" y="5805264"/>
            <a:ext cx="3456384" cy="646331"/>
          </a:xfrm>
          <a:prstGeom prst="rect">
            <a:avLst/>
          </a:prstGeom>
          <a:noFill/>
        </p:spPr>
        <p:txBody>
          <a:bodyPr wrap="square" rtlCol="0">
            <a:spAutoFit/>
          </a:bodyPr>
          <a:lstStyle/>
          <a:p>
            <a:r>
              <a:rPr lang="cs-CZ"/>
              <a:t>Řiháček et al. 2013: </a:t>
            </a:r>
            <a:r>
              <a:rPr lang="cs-CZ" smtClean="0"/>
              <a:t>58</a:t>
            </a:r>
            <a:endParaRPr lang="en-US"/>
          </a:p>
          <a:p>
            <a:endParaRPr lang="en-US"/>
          </a:p>
        </p:txBody>
      </p:sp>
    </p:spTree>
    <p:extLst>
      <p:ext uri="{BB962C8B-B14F-4D97-AF65-F5344CB8AC3E}">
        <p14:creationId xmlns:p14="http://schemas.microsoft.com/office/powerpoint/2010/main" val="20412730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Jak poznám, co je důležité?</a:t>
            </a:r>
            <a:endParaRPr lang="en-US"/>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8000" y="2269331"/>
            <a:ext cx="8128000" cy="3187700"/>
          </a:xfrm>
        </p:spPr>
      </p:pic>
    </p:spTree>
    <p:extLst>
      <p:ext uri="{BB962C8B-B14F-4D97-AF65-F5344CB8AC3E}">
        <p14:creationId xmlns:p14="http://schemas.microsoft.com/office/powerpoint/2010/main" val="12032243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xmlns="" id="{5237E335-4253-49F7-96E3-25F2F8E61A36}"/>
              </a:ext>
            </a:extLst>
          </p:cNvPr>
          <p:cNvSpPr>
            <a:spLocks noGrp="1"/>
          </p:cNvSpPr>
          <p:nvPr>
            <p:ph idx="1"/>
          </p:nvPr>
        </p:nvSpPr>
        <p:spPr>
          <a:xfrm>
            <a:off x="457200" y="404664"/>
            <a:ext cx="8229600" cy="5721499"/>
          </a:xfrm>
        </p:spPr>
        <p:txBody>
          <a:bodyPr>
            <a:normAutofit/>
          </a:bodyPr>
          <a:lstStyle/>
          <a:p>
            <a:pPr marL="0" indent="0">
              <a:buNone/>
            </a:pPr>
            <a:r>
              <a:rPr lang="cs-CZ" sz="2000" dirty="0">
                <a:effectLst/>
                <a:latin typeface="Calibri" panose="020F0502020204030204" pitchFamily="34" charset="0"/>
                <a:ea typeface="Calibri" panose="020F0502020204030204" pitchFamily="34" charset="0"/>
                <a:cs typeface="Times New Roman" panose="02020603050405020304" pitchFamily="18" charset="0"/>
              </a:rPr>
              <a:t>Postupně se některé kódy (a celé „příběhy“, které zakládají) stávají důležitější, jiné prakticky opustíme. Na základě čeho? Opět: nejde o nějaký zvlášť pronikavý úsudek, kterého se dopustíme v tiché meditaci nad svými daty, ale mělo by to prostě být jedno-duše vidět. Důležitý kód, hodný dalšího studia a rozpracování, je takový, který má hodně sousedů – který je zdůvodněně propojen s mnoha důležitými úryvky, </a:t>
            </a:r>
            <a:r>
              <a:rPr lang="cs-CZ" sz="2000">
                <a:effectLst/>
                <a:latin typeface="Calibri" panose="020F0502020204030204" pitchFamily="34" charset="0"/>
                <a:ea typeface="Calibri" panose="020F0502020204030204" pitchFamily="34" charset="0"/>
                <a:cs typeface="Times New Roman" panose="02020603050405020304" pitchFamily="18" charset="0"/>
              </a:rPr>
              <a:t>nosnými analytickými </a:t>
            </a:r>
            <a:r>
              <a:rPr lang="cs-CZ" sz="2000" dirty="0">
                <a:effectLst/>
                <a:latin typeface="Calibri" panose="020F0502020204030204" pitchFamily="34" charset="0"/>
                <a:ea typeface="Calibri" panose="020F0502020204030204" pitchFamily="34" charset="0"/>
                <a:cs typeface="Times New Roman" panose="02020603050405020304" pitchFamily="18" charset="0"/>
              </a:rPr>
              <a:t>poznámkami a dalšími kódy. Důležitý úryvek je zase </a:t>
            </a:r>
            <a:r>
              <a:rPr lang="cs-CZ" sz="2000" dirty="0" err="1">
                <a:effectLst/>
                <a:latin typeface="Calibri" panose="020F0502020204030204" pitchFamily="34" charset="0"/>
                <a:ea typeface="Calibri" panose="020F0502020204030204" pitchFamily="34" charset="0"/>
                <a:cs typeface="Times New Roman" panose="02020603050405020304" pitchFamily="18" charset="0"/>
              </a:rPr>
              <a:t>okódován</a:t>
            </a:r>
            <a:r>
              <a:rPr lang="cs-CZ" sz="2000" dirty="0">
                <a:effectLst/>
                <a:latin typeface="Calibri" panose="020F0502020204030204" pitchFamily="34" charset="0"/>
                <a:ea typeface="Calibri" panose="020F0502020204030204" pitchFamily="34" charset="0"/>
                <a:cs typeface="Times New Roman" panose="02020603050405020304" pitchFamily="18" charset="0"/>
              </a:rPr>
              <a:t> vícero kódy, existuje k němu nějaký komentář, je přes nějaké </a:t>
            </a:r>
            <a:r>
              <a:rPr lang="cs-CZ" sz="2000" dirty="0" err="1">
                <a:effectLst/>
                <a:latin typeface="Calibri" panose="020F0502020204030204" pitchFamily="34" charset="0"/>
                <a:ea typeface="Calibri" panose="020F0502020204030204" pitchFamily="34" charset="0"/>
                <a:cs typeface="Times New Roman" panose="02020603050405020304" pitchFamily="18" charset="0"/>
              </a:rPr>
              <a:t>memo</a:t>
            </a:r>
            <a:r>
              <a:rPr lang="cs-CZ" sz="2000" dirty="0">
                <a:effectLst/>
                <a:latin typeface="Calibri" panose="020F0502020204030204" pitchFamily="34" charset="0"/>
                <a:ea typeface="Calibri" panose="020F0502020204030204" pitchFamily="34" charset="0"/>
                <a:cs typeface="Times New Roman" panose="02020603050405020304" pitchFamily="18" charset="0"/>
              </a:rPr>
              <a:t>-poznámky nebo i přímo vztažen k dalším úryvkům. A nosné analytické poznámky jsou takové, které nějak souvisejí s dalšími po-známkami a tvoří tak spolu s nimi ucelenější argumentace; jsou k nim připojeny empirické i teoretické úryvky, jež je hezky ilustrují a dokládají</a:t>
            </a:r>
            <a:r>
              <a:rPr lang="cs-CZ" sz="2000">
                <a:effectLst/>
                <a:latin typeface="Calibri" panose="020F0502020204030204" pitchFamily="34" charset="0"/>
                <a:ea typeface="Calibri" panose="020F0502020204030204" pitchFamily="34" charset="0"/>
                <a:cs typeface="Times New Roman" panose="02020603050405020304" pitchFamily="18" charset="0"/>
              </a:rPr>
              <a:t>. </a:t>
            </a:r>
            <a:endParaRPr lang="cs-CZ" sz="200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cs-CZ" sz="180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cs-CZ" sz="180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cs-CZ" sz="1800">
                <a:effectLst/>
                <a:latin typeface="Calibri" panose="020F0502020204030204" pitchFamily="34" charset="0"/>
                <a:ea typeface="Calibri" panose="020F0502020204030204" pitchFamily="34" charset="0"/>
                <a:cs typeface="Times New Roman" panose="02020603050405020304" pitchFamily="18" charset="0"/>
              </a:rPr>
              <a:t>						</a:t>
            </a:r>
            <a:r>
              <a:rPr lang="cs-CZ" sz="1800" i="1">
                <a:effectLst/>
                <a:latin typeface="Calibri" panose="020F0502020204030204" pitchFamily="34" charset="0"/>
                <a:ea typeface="Calibri" panose="020F0502020204030204" pitchFamily="34" charset="0"/>
                <a:cs typeface="Times New Roman" panose="02020603050405020304" pitchFamily="18" charset="0"/>
              </a:rPr>
              <a:t>Konopásek 1997:7</a:t>
            </a:r>
            <a:endParaRPr lang="cs-CZ" sz="1800" i="1"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Tree>
    <p:extLst>
      <p:ext uri="{BB962C8B-B14F-4D97-AF65-F5344CB8AC3E}">
        <p14:creationId xmlns:p14="http://schemas.microsoft.com/office/powerpoint/2010/main" val="23741286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8856A1D2-D540-4943-A620-C052A20C4C57}"/>
              </a:ext>
            </a:extLst>
          </p:cNvPr>
          <p:cNvSpPr>
            <a:spLocks noGrp="1"/>
          </p:cNvSpPr>
          <p:nvPr>
            <p:ph type="title"/>
          </p:nvPr>
        </p:nvSpPr>
        <p:spPr/>
        <p:txBody>
          <a:bodyPr/>
          <a:lstStyle/>
          <a:p>
            <a:r>
              <a:rPr lang="cs-CZ" dirty="0"/>
              <a:t>Poznámkování</a:t>
            </a:r>
          </a:p>
        </p:txBody>
      </p:sp>
    </p:spTree>
    <p:extLst>
      <p:ext uri="{BB962C8B-B14F-4D97-AF65-F5344CB8AC3E}">
        <p14:creationId xmlns:p14="http://schemas.microsoft.com/office/powerpoint/2010/main" val="579341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Nadpis 1"/>
          <p:cNvSpPr>
            <a:spLocks noGrp="1"/>
          </p:cNvSpPr>
          <p:nvPr>
            <p:ph type="title"/>
          </p:nvPr>
        </p:nvSpPr>
        <p:spPr/>
        <p:txBody>
          <a:bodyPr/>
          <a:lstStyle/>
          <a:p>
            <a:r>
              <a:rPr lang="cs-CZ"/>
              <a:t>Charakteristiky kvalitativní analýzy</a:t>
            </a:r>
          </a:p>
        </p:txBody>
      </p:sp>
      <p:pic>
        <p:nvPicPr>
          <p:cNvPr id="3075" name="Picture 11"/>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1187450" y="2060575"/>
            <a:ext cx="6985000" cy="3960813"/>
          </a:xfrm>
          <a:noFill/>
        </p:spPr>
      </p:pic>
    </p:spTree>
    <p:extLst>
      <p:ext uri="{BB962C8B-B14F-4D97-AF65-F5344CB8AC3E}">
        <p14:creationId xmlns:p14="http://schemas.microsoft.com/office/powerpoint/2010/main" val="1666373315"/>
      </p:ext>
    </p:extLst>
  </p:cSld>
  <p:clrMapOvr>
    <a:masterClrMapping/>
  </p:clrMapOvr>
  <p:transition>
    <p:wipe di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04A33E25-5488-1F9F-9D0D-92B7CBB085F1}"/>
              </a:ext>
            </a:extLst>
          </p:cNvPr>
          <p:cNvSpPr>
            <a:spLocks noGrp="1"/>
          </p:cNvSpPr>
          <p:nvPr>
            <p:ph type="title"/>
          </p:nvPr>
        </p:nvSpPr>
        <p:spPr/>
        <p:txBody>
          <a:bodyPr>
            <a:normAutofit fontScale="90000"/>
          </a:bodyPr>
          <a:lstStyle/>
          <a:p>
            <a:r>
              <a:rPr lang="cs-CZ" dirty="0"/>
              <a:t>V čem se kvalitativní analýza dat dělá sama?</a:t>
            </a:r>
          </a:p>
        </p:txBody>
      </p:sp>
      <p:sp>
        <p:nvSpPr>
          <p:cNvPr id="3" name="Zástupný obsah 2">
            <a:extLst>
              <a:ext uri="{FF2B5EF4-FFF2-40B4-BE49-F238E27FC236}">
                <a16:creationId xmlns:a16="http://schemas.microsoft.com/office/drawing/2014/main" xmlns="" id="{66B2EB0F-739A-D0A6-8A0F-A9A7779D40DF}"/>
              </a:ext>
            </a:extLst>
          </p:cNvPr>
          <p:cNvSpPr>
            <a:spLocks noGrp="1"/>
          </p:cNvSpPr>
          <p:nvPr>
            <p:ph idx="1"/>
          </p:nvPr>
        </p:nvSpPr>
        <p:spPr/>
        <p:txBody>
          <a:bodyPr>
            <a:normAutofit/>
          </a:bodyPr>
          <a:lstStyle/>
          <a:p>
            <a:pPr marL="0" indent="0">
              <a:lnSpc>
                <a:spcPct val="107000"/>
              </a:lnSpc>
              <a:spcAft>
                <a:spcPts val="600"/>
              </a:spcAft>
              <a:buNone/>
            </a:pPr>
            <a:r>
              <a:rPr lang="cs-CZ" sz="1800" dirty="0">
                <a:latin typeface="Calibri" panose="020F0502020204030204" pitchFamily="34" charset="0"/>
                <a:ea typeface="Calibri" panose="020F0502020204030204" pitchFamily="34" charset="0"/>
                <a:cs typeface="Times New Roman" panose="02020603050405020304" pitchFamily="18" charset="0"/>
              </a:rPr>
              <a:t>„Když tyhle kousky dat vytrhneme z původních souvislostí a vnutíme jim všem nové, tematicky podložené souvislosti, promlouvají náhle trochu jinak. Vidíme je, jak se říká, novýma očima. Co se prve zdálo důležité, může v tomhle novém sousedství vypadat jako podružná věc; naopak, zprvu okrajové momenty teprve tady vyniknou, třebas jenom proto, že jasně vidíme, jak často se v nejrůznějších datech objevují.“ </a:t>
            </a:r>
          </a:p>
          <a:p>
            <a:pPr marL="0" indent="0">
              <a:lnSpc>
                <a:spcPct val="107000"/>
              </a:lnSpc>
              <a:spcAft>
                <a:spcPts val="600"/>
              </a:spcAft>
              <a:buNone/>
            </a:pPr>
            <a:endParaRPr lang="cs-CZ" sz="18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600"/>
              </a:spcAft>
              <a:buNone/>
            </a:pPr>
            <a:r>
              <a:rPr lang="cs-CZ" sz="1800" dirty="0">
                <a:latin typeface="Calibri" panose="020F0502020204030204" pitchFamily="34" charset="0"/>
                <a:ea typeface="Calibri" panose="020F0502020204030204" pitchFamily="34" charset="0"/>
                <a:cs typeface="Times New Roman" panose="02020603050405020304" pitchFamily="18" charset="0"/>
              </a:rPr>
              <a:t>„Jenže „sejde s očí, sejde z mysli“. Pokud se budeme jen dívat a žasnout nad věcmi, které nás dříve nenapadly, mrháme časem. Nově vzniklý textový útvar je třeba doplnit a zpevnit. Dopsat. Ba víc. Jednotlivé úryvky se k sobě mohou mít různým způsobem. Některé jako by si odporovaly, jiné se spíš doplňují…“</a:t>
            </a:r>
          </a:p>
          <a:p>
            <a:pPr marL="0" indent="0">
              <a:lnSpc>
                <a:spcPct val="107000"/>
              </a:lnSpc>
              <a:spcAft>
                <a:spcPts val="600"/>
              </a:spcAft>
              <a:buNone/>
            </a:pPr>
            <a:r>
              <a:rPr lang="cs-CZ" sz="1800" dirty="0">
                <a:latin typeface="Calibri" panose="020F0502020204030204" pitchFamily="34" charset="0"/>
                <a:ea typeface="Calibri" panose="020F0502020204030204" pitchFamily="34" charset="0"/>
                <a:cs typeface="Times New Roman" panose="02020603050405020304" pitchFamily="18" charset="0"/>
              </a:rPr>
              <a:t>			</a:t>
            </a:r>
            <a:r>
              <a:rPr lang="cs-CZ" sz="1800" i="1" dirty="0">
                <a:latin typeface="Calibri" panose="020F0502020204030204" pitchFamily="34" charset="0"/>
                <a:ea typeface="Calibri" panose="020F0502020204030204" pitchFamily="34" charset="0"/>
                <a:cs typeface="Times New Roman" panose="02020603050405020304" pitchFamily="18" charset="0"/>
              </a:rPr>
              <a:t>(Konopásek: Co to znamená, interpretovat text)</a:t>
            </a:r>
          </a:p>
          <a:p>
            <a:pPr marL="0" indent="0">
              <a:lnSpc>
                <a:spcPct val="107000"/>
              </a:lnSpc>
              <a:spcAft>
                <a:spcPts val="600"/>
              </a:spcAft>
              <a:buNone/>
            </a:pPr>
            <a:endParaRPr lang="cs-CZ" sz="18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cs-CZ" dirty="0"/>
          </a:p>
        </p:txBody>
      </p:sp>
    </p:spTree>
    <p:extLst>
      <p:ext uri="{BB962C8B-B14F-4D97-AF65-F5344CB8AC3E}">
        <p14:creationId xmlns:p14="http://schemas.microsoft.com/office/powerpoint/2010/main" val="901291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Přímá spojnice se šipkou 4"/>
          <p:cNvCxnSpPr/>
          <p:nvPr/>
        </p:nvCxnSpPr>
        <p:spPr>
          <a:xfrm flipV="1">
            <a:off x="899592" y="298911"/>
            <a:ext cx="0" cy="53285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Přímá spojnice se šipkou 6"/>
          <p:cNvCxnSpPr/>
          <p:nvPr/>
        </p:nvCxnSpPr>
        <p:spPr>
          <a:xfrm>
            <a:off x="755576" y="5661248"/>
            <a:ext cx="676875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ovéPole 18"/>
          <p:cNvSpPr txBox="1"/>
          <p:nvPr/>
        </p:nvSpPr>
        <p:spPr>
          <a:xfrm>
            <a:off x="395536" y="5877272"/>
            <a:ext cx="1224136" cy="646331"/>
          </a:xfrm>
          <a:prstGeom prst="rect">
            <a:avLst/>
          </a:prstGeom>
          <a:noFill/>
        </p:spPr>
        <p:txBody>
          <a:bodyPr wrap="square" rtlCol="0">
            <a:spAutoFit/>
          </a:bodyPr>
          <a:lstStyle/>
          <a:p>
            <a:r>
              <a:rPr lang="cs-CZ" dirty="0"/>
              <a:t>Začátek analýzy</a:t>
            </a:r>
          </a:p>
        </p:txBody>
      </p:sp>
      <p:sp>
        <p:nvSpPr>
          <p:cNvPr id="20" name="TextovéPole 19"/>
          <p:cNvSpPr txBox="1"/>
          <p:nvPr/>
        </p:nvSpPr>
        <p:spPr>
          <a:xfrm>
            <a:off x="7308304" y="6021288"/>
            <a:ext cx="792088" cy="369332"/>
          </a:xfrm>
          <a:prstGeom prst="rect">
            <a:avLst/>
          </a:prstGeom>
          <a:noFill/>
        </p:spPr>
        <p:txBody>
          <a:bodyPr wrap="square" rtlCol="0">
            <a:spAutoFit/>
          </a:bodyPr>
          <a:lstStyle/>
          <a:p>
            <a:r>
              <a:rPr lang="cs-CZ" dirty="0"/>
              <a:t>Den D</a:t>
            </a:r>
          </a:p>
        </p:txBody>
      </p:sp>
      <p:sp>
        <p:nvSpPr>
          <p:cNvPr id="21" name="TextovéPole 20"/>
          <p:cNvSpPr txBox="1"/>
          <p:nvPr/>
        </p:nvSpPr>
        <p:spPr>
          <a:xfrm>
            <a:off x="0" y="4869160"/>
            <a:ext cx="2123728" cy="369332"/>
          </a:xfrm>
          <a:prstGeom prst="rect">
            <a:avLst/>
          </a:prstGeom>
          <a:noFill/>
        </p:spPr>
        <p:txBody>
          <a:bodyPr wrap="square" rtlCol="0">
            <a:spAutoFit/>
          </a:bodyPr>
          <a:lstStyle/>
          <a:p>
            <a:r>
              <a:rPr lang="cs-CZ" dirty="0"/>
              <a:t>Vlastní text – 20 %</a:t>
            </a:r>
          </a:p>
        </p:txBody>
      </p:sp>
      <p:sp>
        <p:nvSpPr>
          <p:cNvPr id="22" name="TextovéPole 21"/>
          <p:cNvSpPr txBox="1"/>
          <p:nvPr/>
        </p:nvSpPr>
        <p:spPr>
          <a:xfrm>
            <a:off x="179512" y="2060848"/>
            <a:ext cx="720080" cy="646331"/>
          </a:xfrm>
          <a:prstGeom prst="rect">
            <a:avLst/>
          </a:prstGeom>
          <a:noFill/>
        </p:spPr>
        <p:txBody>
          <a:bodyPr wrap="square" rtlCol="0">
            <a:spAutoFit/>
          </a:bodyPr>
          <a:lstStyle/>
          <a:p>
            <a:r>
              <a:rPr lang="cs-CZ" dirty="0"/>
              <a:t>Data 80 %</a:t>
            </a:r>
          </a:p>
        </p:txBody>
      </p:sp>
      <p:sp>
        <p:nvSpPr>
          <p:cNvPr id="23" name="TextovéPole 22"/>
          <p:cNvSpPr txBox="1"/>
          <p:nvPr/>
        </p:nvSpPr>
        <p:spPr>
          <a:xfrm>
            <a:off x="7812360" y="5085184"/>
            <a:ext cx="792088" cy="646331"/>
          </a:xfrm>
          <a:prstGeom prst="rect">
            <a:avLst/>
          </a:prstGeom>
          <a:noFill/>
        </p:spPr>
        <p:txBody>
          <a:bodyPr wrap="square" rtlCol="0">
            <a:spAutoFit/>
          </a:bodyPr>
          <a:lstStyle/>
          <a:p>
            <a:r>
              <a:rPr lang="cs-CZ" dirty="0"/>
              <a:t>Data 20 %</a:t>
            </a:r>
          </a:p>
        </p:txBody>
      </p:sp>
      <p:sp>
        <p:nvSpPr>
          <p:cNvPr id="24" name="TextovéPole 23"/>
          <p:cNvSpPr txBox="1"/>
          <p:nvPr/>
        </p:nvSpPr>
        <p:spPr>
          <a:xfrm>
            <a:off x="6876256" y="2060848"/>
            <a:ext cx="1872208" cy="369332"/>
          </a:xfrm>
          <a:prstGeom prst="rect">
            <a:avLst/>
          </a:prstGeom>
          <a:noFill/>
        </p:spPr>
        <p:txBody>
          <a:bodyPr wrap="square" rtlCol="0">
            <a:spAutoFit/>
          </a:bodyPr>
          <a:lstStyle/>
          <a:p>
            <a:r>
              <a:rPr lang="cs-CZ" dirty="0"/>
              <a:t>Vlastní text 80 %</a:t>
            </a:r>
          </a:p>
        </p:txBody>
      </p:sp>
      <p:cxnSp>
        <p:nvCxnSpPr>
          <p:cNvPr id="27" name="Přímá spojnice se šipkou 26"/>
          <p:cNvCxnSpPr/>
          <p:nvPr/>
        </p:nvCxnSpPr>
        <p:spPr>
          <a:xfrm flipV="1">
            <a:off x="935596" y="1052736"/>
            <a:ext cx="6876764" cy="3600400"/>
          </a:xfrm>
          <a:prstGeom prst="straightConnector1">
            <a:avLst/>
          </a:prstGeom>
          <a:ln w="41275">
            <a:solidFill>
              <a:srgbClr val="FF0000"/>
            </a:solidFill>
            <a:headEnd w="lg" len="lg"/>
            <a:tailEnd type="arrow" w="lg" len="lg"/>
          </a:ln>
        </p:spPr>
        <p:style>
          <a:lnRef idx="1">
            <a:schemeClr val="accent1"/>
          </a:lnRef>
          <a:fillRef idx="0">
            <a:schemeClr val="accent1"/>
          </a:fillRef>
          <a:effectRef idx="0">
            <a:schemeClr val="accent1"/>
          </a:effectRef>
          <a:fontRef idx="minor">
            <a:schemeClr val="tx1"/>
          </a:fontRef>
        </p:style>
      </p:cxnSp>
      <p:cxnSp>
        <p:nvCxnSpPr>
          <p:cNvPr id="31" name="Přímá spojnice se šipkou 30"/>
          <p:cNvCxnSpPr/>
          <p:nvPr/>
        </p:nvCxnSpPr>
        <p:spPr>
          <a:xfrm>
            <a:off x="1007604" y="1340768"/>
            <a:ext cx="6516724" cy="3456384"/>
          </a:xfrm>
          <a:prstGeom prst="straightConnector1">
            <a:avLst/>
          </a:prstGeom>
          <a:ln w="41275">
            <a:headEnd w="lg" len="lg"/>
            <a:tailEnd type="arrow"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2625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Psaní poznámek: Procedurální</a:t>
            </a:r>
          </a:p>
        </p:txBody>
      </p:sp>
      <p:sp>
        <p:nvSpPr>
          <p:cNvPr id="3" name="Zástupný symbol pro obsah 2"/>
          <p:cNvSpPr>
            <a:spLocks noGrp="1"/>
          </p:cNvSpPr>
          <p:nvPr>
            <p:ph idx="1"/>
          </p:nvPr>
        </p:nvSpPr>
        <p:spPr/>
        <p:txBody>
          <a:bodyPr>
            <a:normAutofit fontScale="77500" lnSpcReduction="20000"/>
          </a:bodyPr>
          <a:lstStyle/>
          <a:p>
            <a:pPr marL="0" indent="0">
              <a:buNone/>
            </a:pPr>
            <a:r>
              <a:rPr lang="cs-CZ" dirty="0"/>
              <a:t>Kód „pocity týkající se pečovatelek“ zahrnuje všechny typy emocí nebo hodnocení, které </a:t>
            </a:r>
            <a:r>
              <a:rPr lang="cs-CZ" dirty="0" err="1"/>
              <a:t>informantky</a:t>
            </a:r>
            <a:r>
              <a:rPr lang="cs-CZ" dirty="0"/>
              <a:t> používají ve vztahu k těm, kdo pečují o dítě. To znamená hodnocení, že chůva je „milá“ nebo že ji </a:t>
            </a:r>
            <a:r>
              <a:rPr lang="cs-CZ" dirty="0" err="1"/>
              <a:t>informantka</a:t>
            </a:r>
            <a:r>
              <a:rPr lang="cs-CZ" dirty="0"/>
              <a:t> „má ráda“ atd. Týká se to také pocitů ohledně pečovatele/</a:t>
            </a:r>
            <a:r>
              <a:rPr lang="cs-CZ" dirty="0" err="1"/>
              <a:t>ky</a:t>
            </a:r>
            <a:r>
              <a:rPr lang="cs-CZ" dirty="0"/>
              <a:t> jako osoby. Nezahrnuje to pocity, které </a:t>
            </a:r>
            <a:r>
              <a:rPr lang="cs-CZ" dirty="0" err="1"/>
              <a:t>informantka</a:t>
            </a:r>
            <a:r>
              <a:rPr lang="cs-CZ" dirty="0"/>
              <a:t> má ohledně umístění svého dítěte do instituce nebo pocitů kolem odvádění a vyzvedávání dítěte.</a:t>
            </a:r>
          </a:p>
          <a:p>
            <a:pPr marL="0" indent="0">
              <a:buNone/>
            </a:pPr>
            <a:r>
              <a:rPr lang="cs-CZ" dirty="0"/>
              <a:t>Kód „odvádění a vyzvedávání“ zahrnují cokoli, co </a:t>
            </a:r>
            <a:r>
              <a:rPr lang="cs-CZ" dirty="0" err="1"/>
              <a:t>informantky</a:t>
            </a:r>
            <a:r>
              <a:rPr lang="cs-CZ" dirty="0"/>
              <a:t> říkají ohledně každodenního dávání dítěte do zařízení a vyzvedávání jej. Například: „Vyzvedávání jsem ráda nechala na partnerovi“ nebo „Ráda chodím trochu dřív, abych se mohla podívat, jak si dcera hraje s ostatními“.</a:t>
            </a:r>
          </a:p>
        </p:txBody>
      </p:sp>
      <p:sp>
        <p:nvSpPr>
          <p:cNvPr id="4" name="Obdélník 3"/>
          <p:cNvSpPr/>
          <p:nvPr/>
        </p:nvSpPr>
        <p:spPr>
          <a:xfrm>
            <a:off x="2286000" y="5691157"/>
            <a:ext cx="5500710" cy="646331"/>
          </a:xfrm>
          <a:prstGeom prst="rect">
            <a:avLst/>
          </a:prstGeom>
        </p:spPr>
        <p:txBody>
          <a:bodyPr wrap="square">
            <a:spAutoFit/>
          </a:bodyPr>
          <a:lstStyle/>
          <a:p>
            <a:r>
              <a:rPr lang="en-US" dirty="0"/>
              <a:t>ESTERBERG, Kristin G. </a:t>
            </a:r>
            <a:r>
              <a:rPr lang="en-US" i="1" dirty="0"/>
              <a:t>Qualitative methods in social research</a:t>
            </a:r>
            <a:r>
              <a:rPr lang="en-US" dirty="0"/>
              <a:t>. Boston: McGraw-Hill, 2002.</a:t>
            </a:r>
            <a:endParaRPr lang="cs-CZ" dirty="0"/>
          </a:p>
        </p:txBody>
      </p:sp>
    </p:spTree>
    <p:extLst>
      <p:ext uri="{BB962C8B-B14F-4D97-AF65-F5344CB8AC3E}">
        <p14:creationId xmlns:p14="http://schemas.microsoft.com/office/powerpoint/2010/main" val="19210972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Psaní poznámek: Analytické</a:t>
            </a:r>
          </a:p>
        </p:txBody>
      </p:sp>
      <p:sp>
        <p:nvSpPr>
          <p:cNvPr id="3" name="Zástupný symbol pro obsah 2"/>
          <p:cNvSpPr>
            <a:spLocks noGrp="1"/>
          </p:cNvSpPr>
          <p:nvPr>
            <p:ph idx="1"/>
          </p:nvPr>
        </p:nvSpPr>
        <p:spPr/>
        <p:txBody>
          <a:bodyPr>
            <a:normAutofit fontScale="85000" lnSpcReduction="20000"/>
          </a:bodyPr>
          <a:lstStyle/>
          <a:p>
            <a:pPr marL="0" indent="0">
              <a:buNone/>
            </a:pPr>
            <a:r>
              <a:rPr lang="cs-CZ" dirty="0"/>
              <a:t>Předávání dětí do péče: Zdá se, že moment „odevzdávání“  dětí představuje pro matky, se kterými jsem mluvila, velký problém. Někteří z rodičů se nejspíše cítí špatně, protože nechávají dítě celý den v zařízení (cítí se jako špatné matky?) a odevzdávání je těžké. To je zřejmé například u Roz („Nezvládám to, když pláče a křičí, ať nikam nechodím). Ale například Lea říká „Je skvělé vidět, jak se dcera vrhá učitelce do náruče, má ji hrozně moc ráda“. Souvisí to nějak s kvalitou zařízení? Nebo s pocity rodičů ohledně rodičovství obecně? Nebo s pocity rodičů týkající se práce – matky, které si práci užívají víc (nebo víc potřebují peníze?). Tohle je třeba ještě zkontrolovat v terénních poznámkách.</a:t>
            </a:r>
          </a:p>
        </p:txBody>
      </p:sp>
      <p:sp>
        <p:nvSpPr>
          <p:cNvPr id="4" name="Obdélník 3"/>
          <p:cNvSpPr/>
          <p:nvPr/>
        </p:nvSpPr>
        <p:spPr>
          <a:xfrm>
            <a:off x="2286000" y="6215082"/>
            <a:ext cx="5143520" cy="646331"/>
          </a:xfrm>
          <a:prstGeom prst="rect">
            <a:avLst/>
          </a:prstGeom>
        </p:spPr>
        <p:txBody>
          <a:bodyPr wrap="square">
            <a:spAutoFit/>
          </a:bodyPr>
          <a:lstStyle/>
          <a:p>
            <a:r>
              <a:rPr lang="en-US" dirty="0"/>
              <a:t>ESTERBERG, Kristin G. </a:t>
            </a:r>
            <a:r>
              <a:rPr lang="en-US" i="1" dirty="0"/>
              <a:t>Qualitative methods in social research</a:t>
            </a:r>
            <a:r>
              <a:rPr lang="en-US" dirty="0"/>
              <a:t>. Boston: McGraw-Hill, 2002.</a:t>
            </a:r>
            <a:endParaRPr lang="cs-CZ" dirty="0"/>
          </a:p>
        </p:txBody>
      </p:sp>
    </p:spTree>
    <p:extLst>
      <p:ext uri="{BB962C8B-B14F-4D97-AF65-F5344CB8AC3E}">
        <p14:creationId xmlns:p14="http://schemas.microsoft.com/office/powerpoint/2010/main" val="26385109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xmlns="" id="{C9E90AD6-70AB-ADFC-A6E6-04021E908950}"/>
              </a:ext>
            </a:extLst>
          </p:cNvPr>
          <p:cNvSpPr>
            <a:spLocks noGrp="1"/>
          </p:cNvSpPr>
          <p:nvPr>
            <p:ph idx="1"/>
          </p:nvPr>
        </p:nvSpPr>
        <p:spPr>
          <a:xfrm>
            <a:off x="628650" y="1596391"/>
            <a:ext cx="7886700" cy="3893582"/>
          </a:xfrm>
        </p:spPr>
        <p:txBody>
          <a:bodyPr>
            <a:normAutofit fontScale="92500"/>
          </a:bodyPr>
          <a:lstStyle/>
          <a:p>
            <a:pPr marL="0" indent="0">
              <a:buNone/>
            </a:pPr>
            <a:r>
              <a:rPr lang="cs-CZ" sz="1350" dirty="0">
                <a:solidFill>
                  <a:srgbClr val="222222"/>
                </a:solidFill>
                <a:latin typeface="Arial" panose="020B0604020202020204" pitchFamily="34" charset="0"/>
                <a:ea typeface="Calibri" panose="020F0502020204030204" pitchFamily="34" charset="0"/>
                <a:cs typeface="Times New Roman" panose="02020603050405020304" pitchFamily="18" charset="0"/>
              </a:rPr>
              <a:t>Je to opravdu tak, že ženy, které říkají, že nemají na doktora čas, ho nemají? Nebo jde o priority? Jsou to nakonec ty ženy, které se víc bojí? Souvisí nějak odkládání s tím, jakou představu mají o rakovině (tzn. odkládají ženy, které vidí rakovinu jako něco fatálního? nebo které mají špatnou zkušenost s touto nemocí v rodině?)? Souvisí to se vzděláním (informované, aktivní ženy třeba lépe identifikují symptomy?)? Jak moc patrný je vliv té rodiny (žena k lékaři nechce, ale je sdílná a její sociální síť ji tam dokope)? Jak vypadá typická "odkládačka"? Jak naopak vypadá typická "při prvních příznacích tam valím"? Co je spojuje? Šlo by ty ženy nějak kategorizovat podle jejich trajektorie od prvních příznaků k léčbě? Ty důvody odkládání dost možná fungují v nějaké kooperaci: žena se moc bojí, co jí zjistí, a tak se zaneprazdňuje.... Žena se moc bojí, co jí zjistí, tak se sama snaží přesvědčit, že dané příznaky jsou banalita. Žena vnímá, že rakovinu už dneska má každý a že j to překonatelná nemoc a tak pro ní není problém si podezření u lékaře potvrdit (vlastně tyhle úvahy jsou dost ve stylu toho, jak psali autoři o podobných datech v té knize Kvalitativní analýza textů: čtyři přístupy) atd.....Taky by se dalo ptát, jestli jsou Češky v tomto jiné než jiné ženy (</a:t>
            </a:r>
            <a:r>
              <a:rPr lang="cs-CZ" sz="1350" dirty="0" err="1">
                <a:solidFill>
                  <a:srgbClr val="222222"/>
                </a:solidFill>
                <a:latin typeface="Arial" panose="020B0604020202020204" pitchFamily="34" charset="0"/>
                <a:ea typeface="Calibri" panose="020F0502020204030204" pitchFamily="34" charset="0"/>
                <a:cs typeface="Times New Roman" panose="02020603050405020304" pitchFamily="18" charset="0"/>
              </a:rPr>
              <a:t>napříkald</a:t>
            </a:r>
            <a:r>
              <a:rPr lang="cs-CZ" sz="1350" dirty="0">
                <a:solidFill>
                  <a:srgbClr val="222222"/>
                </a:solidFill>
                <a:latin typeface="Arial" panose="020B0604020202020204" pitchFamily="34" charset="0"/>
                <a:ea typeface="Calibri" panose="020F0502020204030204" pitchFamily="34" charset="0"/>
                <a:cs typeface="Times New Roman" panose="02020603050405020304" pitchFamily="18" charset="0"/>
              </a:rPr>
              <a:t> přetíženost typické české ženy zaměstnáním a druhou či dokonce třetí směnou, která jí brání se věnovat svému zdraví - paradoxní, </a:t>
            </a:r>
            <a:r>
              <a:rPr lang="cs-CZ" sz="1350" dirty="0" err="1">
                <a:solidFill>
                  <a:srgbClr val="222222"/>
                </a:solidFill>
                <a:latin typeface="Arial" panose="020B0604020202020204" pitchFamily="34" charset="0"/>
                <a:ea typeface="Calibri" panose="020F0502020204030204" pitchFamily="34" charset="0"/>
                <a:cs typeface="Times New Roman" panose="02020603050405020304" pitchFamily="18" charset="0"/>
              </a:rPr>
              <a:t>nebo´t</a:t>
            </a:r>
            <a:r>
              <a:rPr lang="cs-CZ" sz="1350" dirty="0">
                <a:solidFill>
                  <a:srgbClr val="222222"/>
                </a:solidFill>
                <a:latin typeface="Arial" panose="020B0604020202020204" pitchFamily="34" charset="0"/>
                <a:ea typeface="Calibri" panose="020F0502020204030204" pitchFamily="34" charset="0"/>
                <a:cs typeface="Times New Roman" panose="02020603050405020304" pitchFamily="18" charset="0"/>
              </a:rPr>
              <a:t> to jsou právě ženy, které pečují obvykle o zdraví a lékařské prohlídky celé rodiny...). </a:t>
            </a:r>
            <a:endParaRPr lang="cs-CZ" sz="135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cs-CZ" dirty="0"/>
              <a:t>Příklad analytických poznámek, téma vyhledání lékaře při příznacích rakoviny prsu</a:t>
            </a:r>
          </a:p>
        </p:txBody>
      </p:sp>
    </p:spTree>
    <p:extLst>
      <p:ext uri="{BB962C8B-B14F-4D97-AF65-F5344CB8AC3E}">
        <p14:creationId xmlns:p14="http://schemas.microsoft.com/office/powerpoint/2010/main" val="27642664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xmlns="" id="{04C70F39-F56B-45D2-BD3D-5561EAAD408D}"/>
              </a:ext>
            </a:extLst>
          </p:cNvPr>
          <p:cNvSpPr>
            <a:spLocks noGrp="1"/>
          </p:cNvSpPr>
          <p:nvPr>
            <p:ph idx="1"/>
          </p:nvPr>
        </p:nvSpPr>
        <p:spPr/>
        <p:txBody>
          <a:bodyPr/>
          <a:lstStyle/>
          <a:p>
            <a:pPr marL="0" indent="0">
              <a:buNone/>
            </a:pPr>
            <a:r>
              <a:rPr lang="cs-CZ" dirty="0"/>
              <a:t>Má cenu sepisovat tolik komentářů, když definice jsou provizorní? Myslím, že ano, protože právě v této snaze objasnit nové hypotézy ještě „zatepla“ se mně osobně myšlenky zpřesňují a </a:t>
            </a:r>
            <a:r>
              <a:rPr lang="cs-CZ"/>
              <a:t>vyvíjejí.</a:t>
            </a:r>
          </a:p>
          <a:p>
            <a:pPr marL="0" indent="0">
              <a:buNone/>
            </a:pPr>
            <a:endParaRPr lang="cs-CZ"/>
          </a:p>
          <a:p>
            <a:pPr marL="0" indent="0">
              <a:buNone/>
            </a:pPr>
            <a:r>
              <a:rPr lang="cs-CZ" sz="2400"/>
              <a:t>                                                                         </a:t>
            </a:r>
            <a:r>
              <a:rPr lang="en-US" sz="2400"/>
              <a:t>Kaufman</a:t>
            </a:r>
            <a:r>
              <a:rPr lang="cs-CZ" sz="2400"/>
              <a:t>n 2010: 94</a:t>
            </a:r>
            <a:endParaRPr lang="cs-CZ" sz="2400" dirty="0"/>
          </a:p>
        </p:txBody>
      </p:sp>
    </p:spTree>
    <p:extLst>
      <p:ext uri="{BB962C8B-B14F-4D97-AF65-F5344CB8AC3E}">
        <p14:creationId xmlns:p14="http://schemas.microsoft.com/office/powerpoint/2010/main" val="26044623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a:t>Co je výstupem z kvalitativního výzkumu?</a:t>
            </a:r>
            <a:endParaRPr lang="en-US"/>
          </a:p>
        </p:txBody>
      </p:sp>
      <p:sp>
        <p:nvSpPr>
          <p:cNvPr id="3" name="Zástupný symbol pro obsah 2"/>
          <p:cNvSpPr>
            <a:spLocks noGrp="1"/>
          </p:cNvSpPr>
          <p:nvPr>
            <p:ph idx="1"/>
          </p:nvPr>
        </p:nvSpPr>
        <p:spPr/>
        <p:txBody>
          <a:bodyPr/>
          <a:lstStyle/>
          <a:p>
            <a:r>
              <a:rPr lang="cs-CZ"/>
              <a:t>Seznam a podrobný popis </a:t>
            </a:r>
            <a:r>
              <a:rPr lang="cs-CZ" smtClean="0"/>
              <a:t>témat (tematická analýza)</a:t>
            </a:r>
            <a:endParaRPr lang="cs-CZ"/>
          </a:p>
          <a:p>
            <a:r>
              <a:rPr lang="cs-CZ" smtClean="0"/>
              <a:t>Sekvence (př. Fáze učitelské kariéry)</a:t>
            </a:r>
            <a:endParaRPr lang="cs-CZ"/>
          </a:p>
          <a:p>
            <a:r>
              <a:rPr lang="cs-CZ" smtClean="0"/>
              <a:t>Typologie  (př. Typologie rodičů při volbě ZŠ)</a:t>
            </a:r>
            <a:endParaRPr lang="cs-CZ"/>
          </a:p>
          <a:p>
            <a:r>
              <a:rPr lang="cs-CZ"/>
              <a:t>Model, </a:t>
            </a:r>
            <a:r>
              <a:rPr lang="cs-CZ" smtClean="0"/>
              <a:t>schéma (typické pro Zakotvenou teorii)</a:t>
            </a:r>
            <a:endParaRPr lang="en-US"/>
          </a:p>
        </p:txBody>
      </p:sp>
    </p:spTree>
    <p:extLst>
      <p:ext uri="{BB962C8B-B14F-4D97-AF65-F5344CB8AC3E}">
        <p14:creationId xmlns:p14="http://schemas.microsoft.com/office/powerpoint/2010/main" val="19465206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Nadpis 1"/>
          <p:cNvSpPr>
            <a:spLocks noGrp="1"/>
          </p:cNvSpPr>
          <p:nvPr>
            <p:ph type="title"/>
          </p:nvPr>
        </p:nvSpPr>
        <p:spPr/>
        <p:txBody>
          <a:bodyPr/>
          <a:lstStyle/>
          <a:p>
            <a:r>
              <a:rPr lang="cs-CZ" sz="3200" dirty="0"/>
              <a:t>Vizualizace dat: Výzkumné příležitosti mladých vědců v různých oborech</a:t>
            </a:r>
          </a:p>
        </p:txBody>
      </p:sp>
      <p:pic>
        <p:nvPicPr>
          <p:cNvPr id="21507"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2124075" y="1600200"/>
            <a:ext cx="4895850" cy="4525963"/>
          </a:xfrm>
          <a:noFill/>
        </p:spPr>
      </p:pic>
    </p:spTree>
    <p:extLst>
      <p:ext uri="{BB962C8B-B14F-4D97-AF65-F5344CB8AC3E}">
        <p14:creationId xmlns:p14="http://schemas.microsoft.com/office/powerpoint/2010/main" val="1389093896"/>
      </p:ext>
    </p:extLst>
  </p:cSld>
  <p:clrMapOvr>
    <a:masterClrMapping/>
  </p:clrMapOvr>
  <p:transition>
    <p:wipe di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Organizace dat pomáhající vzniku typologie</a:t>
            </a:r>
          </a:p>
        </p:txBody>
      </p:sp>
      <p:graphicFrame>
        <p:nvGraphicFramePr>
          <p:cNvPr id="4" name="Tabulka 3"/>
          <p:cNvGraphicFramePr>
            <a:graphicFrameLocks noGrp="1"/>
          </p:cNvGraphicFramePr>
          <p:nvPr/>
        </p:nvGraphicFramePr>
        <p:xfrm>
          <a:off x="1428728" y="2428868"/>
          <a:ext cx="4968552" cy="3106840"/>
        </p:xfrm>
        <a:graphic>
          <a:graphicData uri="http://schemas.openxmlformats.org/drawingml/2006/table">
            <a:tbl>
              <a:tblPr>
                <a:tableStyleId>{5C22544A-7EE6-4342-B048-85BDC9FD1C3A}</a:tableStyleId>
              </a:tblPr>
              <a:tblGrid>
                <a:gridCol w="1895517">
                  <a:extLst>
                    <a:ext uri="{9D8B030D-6E8A-4147-A177-3AD203B41FA5}">
                      <a16:colId xmlns:a16="http://schemas.microsoft.com/office/drawing/2014/main" xmlns="" val="20000"/>
                    </a:ext>
                  </a:extLst>
                </a:gridCol>
                <a:gridCol w="1249317">
                  <a:extLst>
                    <a:ext uri="{9D8B030D-6E8A-4147-A177-3AD203B41FA5}">
                      <a16:colId xmlns:a16="http://schemas.microsoft.com/office/drawing/2014/main" xmlns="" val="20001"/>
                    </a:ext>
                  </a:extLst>
                </a:gridCol>
                <a:gridCol w="1823718">
                  <a:extLst>
                    <a:ext uri="{9D8B030D-6E8A-4147-A177-3AD203B41FA5}">
                      <a16:colId xmlns:a16="http://schemas.microsoft.com/office/drawing/2014/main" xmlns="" val="20002"/>
                    </a:ext>
                  </a:extLst>
                </a:gridCol>
              </a:tblGrid>
              <a:tr h="240027">
                <a:tc>
                  <a:txBody>
                    <a:bodyPr/>
                    <a:lstStyle/>
                    <a:p>
                      <a:pPr algn="l" fontAlgn="b"/>
                      <a:r>
                        <a:rPr lang="cs-CZ" sz="1800" u="none" strike="noStrike" dirty="0">
                          <a:effectLst/>
                        </a:rPr>
                        <a:t> </a:t>
                      </a:r>
                      <a:endParaRPr lang="cs-CZ" sz="1800" b="0" i="0" u="none" strike="noStrike" dirty="0">
                        <a:solidFill>
                          <a:srgbClr val="000000"/>
                        </a:solidFill>
                        <a:effectLst/>
                        <a:latin typeface="Calibri"/>
                      </a:endParaRPr>
                    </a:p>
                  </a:txBody>
                  <a:tcPr marL="9525" marR="9525" marT="9525" marB="0" anchor="b"/>
                </a:tc>
                <a:tc>
                  <a:txBody>
                    <a:bodyPr/>
                    <a:lstStyle/>
                    <a:p>
                      <a:pPr algn="l" fontAlgn="b"/>
                      <a:r>
                        <a:rPr lang="cs-CZ" sz="1800" u="none" strike="noStrike">
                          <a:effectLst/>
                        </a:rPr>
                        <a:t>Vodí </a:t>
                      </a:r>
                      <a:endParaRPr lang="cs-CZ" sz="1800" b="0" i="0" u="none" strike="noStrike">
                        <a:solidFill>
                          <a:srgbClr val="000000"/>
                        </a:solidFill>
                        <a:effectLst/>
                        <a:latin typeface="Calibri"/>
                      </a:endParaRPr>
                    </a:p>
                  </a:txBody>
                  <a:tcPr marL="9525" marR="9525" marT="9525" marB="0" anchor="b"/>
                </a:tc>
                <a:tc>
                  <a:txBody>
                    <a:bodyPr/>
                    <a:lstStyle/>
                    <a:p>
                      <a:pPr algn="l" fontAlgn="b"/>
                      <a:r>
                        <a:rPr lang="cs-CZ" sz="1800" u="none" strike="noStrike">
                          <a:effectLst/>
                        </a:rPr>
                        <a:t>Vyzvedává</a:t>
                      </a:r>
                      <a:endParaRPr lang="cs-CZ" sz="18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xmlns="" val="10000"/>
                  </a:ext>
                </a:extLst>
              </a:tr>
              <a:tr h="924103">
                <a:tc>
                  <a:txBody>
                    <a:bodyPr/>
                    <a:lstStyle/>
                    <a:p>
                      <a:pPr algn="l" fontAlgn="t"/>
                      <a:r>
                        <a:rPr lang="cs-CZ" sz="1800" u="none" strike="noStrike" dirty="0" err="1">
                          <a:effectLst/>
                        </a:rPr>
                        <a:t>Informantka</a:t>
                      </a:r>
                      <a:endParaRPr lang="cs-CZ" sz="1800" b="0" i="0" u="none" strike="noStrike" dirty="0">
                        <a:solidFill>
                          <a:srgbClr val="000000"/>
                        </a:solidFill>
                        <a:effectLst/>
                        <a:latin typeface="Calibri"/>
                      </a:endParaRPr>
                    </a:p>
                  </a:txBody>
                  <a:tcPr marL="9525" marR="9525" marT="9525" marB="0"/>
                </a:tc>
                <a:tc>
                  <a:txBody>
                    <a:bodyPr/>
                    <a:lstStyle/>
                    <a:p>
                      <a:pPr algn="l" fontAlgn="ctr"/>
                      <a:r>
                        <a:rPr lang="cs-CZ" sz="1800" u="none" strike="noStrike" dirty="0">
                          <a:effectLst/>
                        </a:rPr>
                        <a:t>001, 002, 007, 008, 012, 013, 014</a:t>
                      </a:r>
                      <a:endParaRPr lang="cs-CZ" sz="1800" b="0" i="0" u="none" strike="noStrike" dirty="0">
                        <a:solidFill>
                          <a:srgbClr val="000000"/>
                        </a:solidFill>
                        <a:effectLst/>
                        <a:latin typeface="Calibri"/>
                      </a:endParaRPr>
                    </a:p>
                  </a:txBody>
                  <a:tcPr marL="9525" marR="9525" marT="9525" marB="0" anchor="ctr"/>
                </a:tc>
                <a:tc>
                  <a:txBody>
                    <a:bodyPr/>
                    <a:lstStyle/>
                    <a:p>
                      <a:pPr algn="l" fontAlgn="ctr"/>
                      <a:r>
                        <a:rPr lang="cs-CZ" sz="1800" u="none" strike="noStrike">
                          <a:effectLst/>
                        </a:rPr>
                        <a:t>001, 002, 005, 006, 008, 011, 015</a:t>
                      </a:r>
                      <a:endParaRPr lang="cs-CZ" sz="1800" b="0" i="0" u="none" strike="noStrike">
                        <a:solidFill>
                          <a:srgbClr val="000000"/>
                        </a:solidFill>
                        <a:effectLst/>
                        <a:latin typeface="Calibri"/>
                      </a:endParaRPr>
                    </a:p>
                  </a:txBody>
                  <a:tcPr marL="9525" marR="9525" marT="9525" marB="0" anchor="ctr"/>
                </a:tc>
                <a:extLst>
                  <a:ext uri="{0D108BD9-81ED-4DB2-BD59-A6C34878D82A}">
                    <a16:rowId xmlns:a16="http://schemas.microsoft.com/office/drawing/2014/main" xmlns="" val="10001"/>
                  </a:ext>
                </a:extLst>
              </a:tr>
              <a:tr h="948105">
                <a:tc>
                  <a:txBody>
                    <a:bodyPr/>
                    <a:lstStyle/>
                    <a:p>
                      <a:pPr algn="l" fontAlgn="t"/>
                      <a:r>
                        <a:rPr lang="cs-CZ" sz="1800" u="none" strike="noStrike" dirty="0">
                          <a:effectLst/>
                        </a:rPr>
                        <a:t>Partner</a:t>
                      </a:r>
                      <a:endParaRPr lang="cs-CZ" sz="1800" b="0" i="0" u="none" strike="noStrike" dirty="0">
                        <a:solidFill>
                          <a:srgbClr val="000000"/>
                        </a:solidFill>
                        <a:effectLst/>
                        <a:latin typeface="Calibri"/>
                      </a:endParaRPr>
                    </a:p>
                  </a:txBody>
                  <a:tcPr marL="9525" marR="9525" marT="9525" marB="0"/>
                </a:tc>
                <a:tc>
                  <a:txBody>
                    <a:bodyPr/>
                    <a:lstStyle/>
                    <a:p>
                      <a:pPr algn="l" fontAlgn="ctr"/>
                      <a:r>
                        <a:rPr lang="cs-CZ" sz="1800" u="none" strike="noStrike" dirty="0">
                          <a:effectLst/>
                        </a:rPr>
                        <a:t>003, 005, 006, 011</a:t>
                      </a:r>
                      <a:endParaRPr lang="cs-CZ" sz="1800" b="0" i="0" u="none" strike="noStrike" dirty="0">
                        <a:solidFill>
                          <a:srgbClr val="000000"/>
                        </a:solidFill>
                        <a:effectLst/>
                        <a:latin typeface="Calibri"/>
                      </a:endParaRPr>
                    </a:p>
                  </a:txBody>
                  <a:tcPr marL="9525" marR="9525" marT="9525" marB="0" anchor="ctr"/>
                </a:tc>
                <a:tc>
                  <a:txBody>
                    <a:bodyPr/>
                    <a:lstStyle/>
                    <a:p>
                      <a:pPr algn="l" fontAlgn="ctr"/>
                      <a:r>
                        <a:rPr lang="cs-CZ" sz="1800" u="none" strike="noStrike" dirty="0">
                          <a:effectLst/>
                        </a:rPr>
                        <a:t>003, 007, 012, 013, 014</a:t>
                      </a:r>
                      <a:endParaRPr lang="cs-CZ" sz="18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xmlns="" val="10002"/>
                  </a:ext>
                </a:extLst>
              </a:tr>
              <a:tr h="768085">
                <a:tc>
                  <a:txBody>
                    <a:bodyPr/>
                    <a:lstStyle/>
                    <a:p>
                      <a:pPr algn="l" fontAlgn="t"/>
                      <a:r>
                        <a:rPr lang="cs-CZ" sz="1800" u="none" strike="noStrike">
                          <a:effectLst/>
                        </a:rPr>
                        <a:t>Bez partnera</a:t>
                      </a:r>
                      <a:endParaRPr lang="cs-CZ" sz="1800" b="0" i="0" u="none" strike="noStrike">
                        <a:solidFill>
                          <a:srgbClr val="000000"/>
                        </a:solidFill>
                        <a:effectLst/>
                        <a:latin typeface="Calibri"/>
                      </a:endParaRPr>
                    </a:p>
                  </a:txBody>
                  <a:tcPr marL="9525" marR="9525" marT="9525" marB="0"/>
                </a:tc>
                <a:tc>
                  <a:txBody>
                    <a:bodyPr/>
                    <a:lstStyle/>
                    <a:p>
                      <a:pPr algn="l" fontAlgn="ctr"/>
                      <a:r>
                        <a:rPr lang="cs-CZ" sz="1800" u="none" strike="noStrike">
                          <a:effectLst/>
                        </a:rPr>
                        <a:t>004, 009, 010</a:t>
                      </a:r>
                      <a:endParaRPr lang="cs-CZ" sz="1800" b="0" i="0" u="none" strike="noStrike">
                        <a:solidFill>
                          <a:srgbClr val="000000"/>
                        </a:solidFill>
                        <a:effectLst/>
                        <a:latin typeface="Calibri"/>
                      </a:endParaRPr>
                    </a:p>
                  </a:txBody>
                  <a:tcPr marL="9525" marR="9525" marT="9525" marB="0" anchor="ctr"/>
                </a:tc>
                <a:tc>
                  <a:txBody>
                    <a:bodyPr/>
                    <a:lstStyle/>
                    <a:p>
                      <a:pPr algn="l" fontAlgn="ctr"/>
                      <a:r>
                        <a:rPr lang="cs-CZ" sz="1800" u="none" strike="noStrike" dirty="0">
                          <a:effectLst/>
                        </a:rPr>
                        <a:t>004, 009, 010</a:t>
                      </a:r>
                      <a:endParaRPr lang="cs-CZ" sz="18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12021107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388" y="0"/>
            <a:ext cx="8785225" cy="364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1"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388" y="3500438"/>
            <a:ext cx="8785225" cy="3357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8892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cs-CZ"/>
              <a:t>Analýza dat</a:t>
            </a:r>
          </a:p>
        </p:txBody>
      </p:sp>
      <p:sp>
        <p:nvSpPr>
          <p:cNvPr id="64515" name="Rectangle 3"/>
          <p:cNvSpPr>
            <a:spLocks noGrp="1" noChangeArrowheads="1"/>
          </p:cNvSpPr>
          <p:nvPr>
            <p:ph type="body" idx="1"/>
          </p:nvPr>
        </p:nvSpPr>
        <p:spPr/>
        <p:txBody>
          <a:bodyPr/>
          <a:lstStyle/>
          <a:p>
            <a:pPr>
              <a:lnSpc>
                <a:spcPct val="90000"/>
              </a:lnSpc>
              <a:buFontTx/>
              <a:buNone/>
            </a:pPr>
            <a:r>
              <a:rPr lang="cs-CZ" sz="2700" dirty="0"/>
              <a:t>„</a:t>
            </a:r>
            <a:r>
              <a:rPr lang="cs-CZ" sz="2700" b="1" u="sng" dirty="0"/>
              <a:t>Nezačíná se s teorií, která se dokazuje.</a:t>
            </a:r>
            <a:r>
              <a:rPr lang="cs-CZ" sz="2700" dirty="0"/>
              <a:t> Spíše se začíná s oblastí studia a zkoumá se vše, co se v této oblasti </a:t>
            </a:r>
            <a:r>
              <a:rPr lang="cs-CZ" sz="2700" b="1" u="sng" dirty="0"/>
              <a:t>vynořuje</a:t>
            </a:r>
            <a:r>
              <a:rPr lang="cs-CZ" sz="2700" dirty="0"/>
              <a:t>.“ </a:t>
            </a:r>
          </a:p>
          <a:p>
            <a:pPr>
              <a:lnSpc>
                <a:spcPct val="90000"/>
              </a:lnSpc>
              <a:buFontTx/>
              <a:buNone/>
            </a:pPr>
            <a:r>
              <a:rPr lang="cs-CZ" sz="2100" dirty="0"/>
              <a:t>					(Glaser, Strauss: </a:t>
            </a:r>
            <a:r>
              <a:rPr lang="cs-CZ" sz="2100" dirty="0" err="1"/>
              <a:t>Grounded</a:t>
            </a:r>
            <a:r>
              <a:rPr lang="cs-CZ" sz="2100" dirty="0"/>
              <a:t> </a:t>
            </a:r>
            <a:r>
              <a:rPr lang="cs-CZ" sz="2100" dirty="0" err="1"/>
              <a:t>theory</a:t>
            </a:r>
            <a:r>
              <a:rPr lang="cs-CZ" sz="2100" dirty="0"/>
              <a:t>) </a:t>
            </a:r>
          </a:p>
        </p:txBody>
      </p:sp>
    </p:spTree>
    <p:extLst>
      <p:ext uri="{BB962C8B-B14F-4D97-AF65-F5344CB8AC3E}">
        <p14:creationId xmlns:p14="http://schemas.microsoft.com/office/powerpoint/2010/main" val="2337737459"/>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4514"/>
                                        </p:tgtEl>
                                        <p:attrNameLst>
                                          <p:attrName>style.visibility</p:attrName>
                                        </p:attrNameLst>
                                      </p:cBhvr>
                                      <p:to>
                                        <p:strVal val="visible"/>
                                      </p:to>
                                    </p:set>
                                    <p:animEffect transition="in" filter="fade">
                                      <p:cBhvr>
                                        <p:cTn id="7" dur="2000"/>
                                        <p:tgtEl>
                                          <p:spTgt spid="645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4515">
                                            <p:txEl>
                                              <p:pRg st="0" end="0"/>
                                            </p:txEl>
                                          </p:spTgt>
                                        </p:tgtEl>
                                        <p:attrNameLst>
                                          <p:attrName>style.visibility</p:attrName>
                                        </p:attrNameLst>
                                      </p:cBhvr>
                                      <p:to>
                                        <p:strVal val="visible"/>
                                      </p:to>
                                    </p:set>
                                    <p:animEffect transition="in" filter="wipe(left)">
                                      <p:cBhvr>
                                        <p:cTn id="12" dur="500"/>
                                        <p:tgtEl>
                                          <p:spTgt spid="6451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515">
                                            <p:txEl>
                                              <p:pRg st="1" end="1"/>
                                            </p:txEl>
                                          </p:spTgt>
                                        </p:tgtEl>
                                        <p:attrNameLst>
                                          <p:attrName>style.visibility</p:attrName>
                                        </p:attrNameLst>
                                      </p:cBhvr>
                                      <p:to>
                                        <p:strVal val="visible"/>
                                      </p:to>
                                    </p:set>
                                    <p:animEffect transition="in" filter="wipe(left)">
                                      <p:cBhvr>
                                        <p:cTn id="17" dur="500"/>
                                        <p:tgtEl>
                                          <p:spTgt spid="645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p:bldP spid="6451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descr="https://mail-attachment.googleusercontent.com/attachment/u/0/?ui=2&amp;ik=17b6adc535&amp;view=att&amp;th=13cb5c29f819ecde&amp;attid=0.4&amp;disp=inline&amp;safe=1&amp;zw&amp;saduie=AG9B_P_4ZsHaT32uXe9PejT2li5d&amp;sadet=1360259796559&amp;sads=9jXgO-WhG8FLPypHdoiWwaxyo10"/>
          <p:cNvSpPr>
            <a:spLocks noChangeAspect="1" noChangeArrowheads="1"/>
          </p:cNvSpPr>
          <p:nvPr/>
        </p:nvSpPr>
        <p:spPr bwMode="auto">
          <a:xfrm>
            <a:off x="155575" y="-4922838"/>
            <a:ext cx="10763250" cy="10258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p>
        </p:txBody>
      </p:sp>
      <p:sp>
        <p:nvSpPr>
          <p:cNvPr id="23555" name="AutoShape 4" descr="https://mail-attachment.googleusercontent.com/attachment/u/0/?ui=2&amp;ik=17b6adc535&amp;view=att&amp;th=13cb5c29f819ecde&amp;attid=0.4&amp;disp=inline&amp;safe=1&amp;zw&amp;saduie=AG9B_P_4ZsHaT32uXe9PejT2li5d&amp;sadet=1360259796559&amp;sads=9jXgO-WhG8FLPypHdoiWwaxyo10"/>
          <p:cNvSpPr>
            <a:spLocks noChangeAspect="1" noChangeArrowheads="1"/>
          </p:cNvSpPr>
          <p:nvPr/>
        </p:nvSpPr>
        <p:spPr bwMode="auto">
          <a:xfrm>
            <a:off x="307975" y="-4770438"/>
            <a:ext cx="10763250" cy="10258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p>
        </p:txBody>
      </p:sp>
      <p:pic>
        <p:nvPicPr>
          <p:cNvPr id="23556" name="Obrázek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288" y="206375"/>
            <a:ext cx="7489825" cy="643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35121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l="20467" t="14951" r="15993" b="7091"/>
          <a:stretch>
            <a:fillRect/>
          </a:stretch>
        </p:blipFill>
        <p:spPr>
          <a:xfrm>
            <a:off x="684213" y="589891"/>
            <a:ext cx="7570787" cy="5184775"/>
          </a:xfrm>
          <a:noFill/>
        </p:spPr>
      </p:pic>
      <p:sp>
        <p:nvSpPr>
          <p:cNvPr id="3" name="TextovéPole 2"/>
          <p:cNvSpPr txBox="1"/>
          <p:nvPr/>
        </p:nvSpPr>
        <p:spPr>
          <a:xfrm>
            <a:off x="4283968" y="5877272"/>
            <a:ext cx="3816424" cy="738664"/>
          </a:xfrm>
          <a:prstGeom prst="rect">
            <a:avLst/>
          </a:prstGeom>
          <a:noFill/>
        </p:spPr>
        <p:txBody>
          <a:bodyPr wrap="square" rtlCol="0">
            <a:spAutoFit/>
          </a:bodyPr>
          <a:lstStyle/>
          <a:p>
            <a:r>
              <a:rPr lang="en-US" sz="1400">
                <a:solidFill>
                  <a:srgbClr val="222222"/>
                </a:solidFill>
                <a:latin typeface="Arial" panose="020B0604020202020204" pitchFamily="34" charset="0"/>
              </a:rPr>
              <a:t>Bazeley, P. (2009). Analysing qualitative data: More than ‘identifying themes’. </a:t>
            </a:r>
            <a:r>
              <a:rPr lang="en-US" sz="1400" i="1">
                <a:solidFill>
                  <a:srgbClr val="222222"/>
                </a:solidFill>
                <a:latin typeface="Arial" panose="020B0604020202020204" pitchFamily="34" charset="0"/>
              </a:rPr>
              <a:t>Malaysian Journal of Qualitative Research</a:t>
            </a:r>
            <a:r>
              <a:rPr lang="en-US" sz="1400">
                <a:solidFill>
                  <a:srgbClr val="222222"/>
                </a:solidFill>
                <a:latin typeface="Arial" panose="020B0604020202020204" pitchFamily="34" charset="0"/>
              </a:rPr>
              <a:t>, </a:t>
            </a:r>
            <a:r>
              <a:rPr lang="en-US" sz="1400" i="1">
                <a:solidFill>
                  <a:srgbClr val="222222"/>
                </a:solidFill>
                <a:latin typeface="Arial" panose="020B0604020202020204" pitchFamily="34" charset="0"/>
              </a:rPr>
              <a:t>2</a:t>
            </a:r>
            <a:r>
              <a:rPr lang="en-US" sz="1400">
                <a:solidFill>
                  <a:srgbClr val="222222"/>
                </a:solidFill>
                <a:latin typeface="Arial" panose="020B0604020202020204" pitchFamily="34" charset="0"/>
              </a:rPr>
              <a:t>(2), 6-22.</a:t>
            </a:r>
            <a:endParaRPr lang="en-US" sz="1400"/>
          </a:p>
        </p:txBody>
      </p:sp>
    </p:spTree>
    <p:extLst>
      <p:ext uri="{BB962C8B-B14F-4D97-AF65-F5344CB8AC3E}">
        <p14:creationId xmlns:p14="http://schemas.microsoft.com/office/powerpoint/2010/main" val="1539296703"/>
      </p:ext>
    </p:extLst>
  </p:cSld>
  <p:clrMapOvr>
    <a:masterClrMapping/>
  </p:clrMapOvr>
  <p:transition>
    <p:wipe di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229" t="10666" r="12604" b="18999"/>
          <a:stretch/>
        </p:blipFill>
        <p:spPr bwMode="auto">
          <a:xfrm>
            <a:off x="387014" y="692696"/>
            <a:ext cx="8747436"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ovéPole 1">
            <a:extLst>
              <a:ext uri="{FF2B5EF4-FFF2-40B4-BE49-F238E27FC236}">
                <a16:creationId xmlns:a16="http://schemas.microsoft.com/office/drawing/2014/main" xmlns="" id="{7C390C1C-71EA-411D-8EE9-14F8E73B4CD3}"/>
              </a:ext>
            </a:extLst>
          </p:cNvPr>
          <p:cNvSpPr txBox="1"/>
          <p:nvPr/>
        </p:nvSpPr>
        <p:spPr>
          <a:xfrm>
            <a:off x="4355976" y="5805264"/>
            <a:ext cx="4392488" cy="430887"/>
          </a:xfrm>
          <a:prstGeom prst="rect">
            <a:avLst/>
          </a:prstGeom>
          <a:noFill/>
        </p:spPr>
        <p:txBody>
          <a:bodyPr wrap="square" rtlCol="0">
            <a:spAutoFit/>
          </a:bodyPr>
          <a:lstStyle/>
          <a:p>
            <a:r>
              <a:rPr lang="cs-CZ" sz="1100" b="0" i="0" dirty="0">
                <a:solidFill>
                  <a:srgbClr val="222222"/>
                </a:solidFill>
                <a:effectLst/>
                <a:latin typeface="Arial" panose="020B0604020202020204" pitchFamily="34" charset="0"/>
              </a:rPr>
              <a:t>Řiháček, T., Čermák, I., &amp; </a:t>
            </a:r>
            <a:r>
              <a:rPr lang="cs-CZ" sz="1100" b="0" i="0" dirty="0" err="1">
                <a:solidFill>
                  <a:srgbClr val="222222"/>
                </a:solidFill>
                <a:effectLst/>
                <a:latin typeface="Arial" panose="020B0604020202020204" pitchFamily="34" charset="0"/>
              </a:rPr>
              <a:t>Hytych</a:t>
            </a:r>
            <a:r>
              <a:rPr lang="cs-CZ" sz="1100" b="0" i="0" dirty="0">
                <a:solidFill>
                  <a:srgbClr val="222222"/>
                </a:solidFill>
                <a:effectLst/>
                <a:latin typeface="Arial" panose="020B0604020202020204" pitchFamily="34" charset="0"/>
              </a:rPr>
              <a:t>, R. (2013). </a:t>
            </a:r>
            <a:r>
              <a:rPr lang="cs-CZ" sz="1100" b="0" i="1" dirty="0">
                <a:solidFill>
                  <a:srgbClr val="222222"/>
                </a:solidFill>
                <a:effectLst/>
                <a:latin typeface="Arial" panose="020B0604020202020204" pitchFamily="34" charset="0"/>
              </a:rPr>
              <a:t>Kvalitativní analýza textů: čtyři přístupy</a:t>
            </a:r>
            <a:r>
              <a:rPr lang="cs-CZ" sz="1100" b="0" i="0" dirty="0">
                <a:solidFill>
                  <a:srgbClr val="222222"/>
                </a:solidFill>
                <a:effectLst/>
                <a:latin typeface="Arial" panose="020B0604020202020204" pitchFamily="34" charset="0"/>
              </a:rPr>
              <a:t>. Brno: Masarykova univerzita.</a:t>
            </a:r>
            <a:endParaRPr lang="cs-CZ" sz="1100" dirty="0"/>
          </a:p>
        </p:txBody>
      </p:sp>
    </p:spTree>
    <p:extLst>
      <p:ext uri="{BB962C8B-B14F-4D97-AF65-F5344CB8AC3E}">
        <p14:creationId xmlns:p14="http://schemas.microsoft.com/office/powerpoint/2010/main" val="23545042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endParaRPr lang="cs-CZ" b="1" dirty="0"/>
          </a:p>
        </p:txBody>
      </p:sp>
      <p:pic>
        <p:nvPicPr>
          <p:cNvPr id="4" name="Zástupný symbol pro obsah 3" descr="HEJNAL-bezdomovci-domov.emf"/>
          <p:cNvPicPr>
            <a:picLocks noGrp="1" noChangeAspect="1"/>
          </p:cNvPicPr>
          <p:nvPr>
            <p:ph idx="1"/>
          </p:nvPr>
        </p:nvPicPr>
        <p:blipFill>
          <a:blip r:embed="rId2" cstate="print"/>
          <a:stretch>
            <a:fillRect/>
          </a:stretch>
        </p:blipFill>
        <p:spPr>
          <a:xfrm>
            <a:off x="0" y="0"/>
            <a:ext cx="9144000" cy="6832948"/>
          </a:xfrm>
        </p:spPr>
      </p:pic>
      <p:sp>
        <p:nvSpPr>
          <p:cNvPr id="5" name="TextovéPole 4"/>
          <p:cNvSpPr txBox="1"/>
          <p:nvPr/>
        </p:nvSpPr>
        <p:spPr>
          <a:xfrm>
            <a:off x="251520" y="188640"/>
            <a:ext cx="3384376" cy="646331"/>
          </a:xfrm>
          <a:prstGeom prst="rect">
            <a:avLst/>
          </a:prstGeom>
          <a:noFill/>
        </p:spPr>
        <p:txBody>
          <a:bodyPr wrap="square" rtlCol="0">
            <a:spAutoFit/>
          </a:bodyPr>
          <a:lstStyle/>
          <a:p>
            <a:r>
              <a:rPr lang="cs-CZ" b="1" dirty="0"/>
              <a:t>Sociální struktura/organizace a morální ekonomie</a:t>
            </a:r>
          </a:p>
        </p:txBody>
      </p:sp>
      <p:sp>
        <p:nvSpPr>
          <p:cNvPr id="3" name="TextovéPole 2">
            <a:extLst>
              <a:ext uri="{FF2B5EF4-FFF2-40B4-BE49-F238E27FC236}">
                <a16:creationId xmlns:a16="http://schemas.microsoft.com/office/drawing/2014/main" xmlns="" id="{7B2418F1-1CF2-45B5-850A-C9EE0D228B16}"/>
              </a:ext>
            </a:extLst>
          </p:cNvPr>
          <p:cNvSpPr txBox="1"/>
          <p:nvPr/>
        </p:nvSpPr>
        <p:spPr>
          <a:xfrm>
            <a:off x="5652120" y="5517232"/>
            <a:ext cx="3240360" cy="769441"/>
          </a:xfrm>
          <a:prstGeom prst="rect">
            <a:avLst/>
          </a:prstGeom>
          <a:noFill/>
        </p:spPr>
        <p:txBody>
          <a:bodyPr wrap="square" rtlCol="0">
            <a:spAutoFit/>
          </a:bodyPr>
          <a:lstStyle/>
          <a:p>
            <a:r>
              <a:rPr lang="cs-CZ" sz="1100" b="0" i="0" dirty="0" err="1">
                <a:solidFill>
                  <a:srgbClr val="222222"/>
                </a:solidFill>
                <a:effectLst/>
                <a:latin typeface="Arial" panose="020B0604020202020204" pitchFamily="34" charset="0"/>
              </a:rPr>
              <a:t>Hejnal</a:t>
            </a:r>
            <a:r>
              <a:rPr lang="cs-CZ" sz="1100" b="0" i="0" dirty="0">
                <a:solidFill>
                  <a:srgbClr val="222222"/>
                </a:solidFill>
                <a:effectLst/>
                <a:latin typeface="Arial" panose="020B0604020202020204" pitchFamily="34" charset="0"/>
              </a:rPr>
              <a:t>, O. (2014). „Naše ruiny jsou našim domovem “: Bezdomovci, domov a sociální organizace. </a:t>
            </a:r>
            <a:r>
              <a:rPr lang="cs-CZ" sz="1100" b="0" i="1" dirty="0">
                <a:solidFill>
                  <a:srgbClr val="222222"/>
                </a:solidFill>
                <a:effectLst/>
                <a:latin typeface="Arial" panose="020B0604020202020204" pitchFamily="34" charset="0"/>
              </a:rPr>
              <a:t>Sociální studia/</a:t>
            </a:r>
            <a:r>
              <a:rPr lang="cs-CZ" sz="1100" b="0" i="1" dirty="0" err="1">
                <a:solidFill>
                  <a:srgbClr val="222222"/>
                </a:solidFill>
                <a:effectLst/>
                <a:latin typeface="Arial" panose="020B0604020202020204" pitchFamily="34" charset="0"/>
              </a:rPr>
              <a:t>Social</a:t>
            </a:r>
            <a:r>
              <a:rPr lang="cs-CZ" sz="1100" b="0" i="1" dirty="0">
                <a:solidFill>
                  <a:srgbClr val="222222"/>
                </a:solidFill>
                <a:effectLst/>
                <a:latin typeface="Arial" panose="020B0604020202020204" pitchFamily="34" charset="0"/>
              </a:rPr>
              <a:t> </a:t>
            </a:r>
            <a:r>
              <a:rPr lang="cs-CZ" sz="1100" b="0" i="1" dirty="0" err="1">
                <a:solidFill>
                  <a:srgbClr val="222222"/>
                </a:solidFill>
                <a:effectLst/>
                <a:latin typeface="Arial" panose="020B0604020202020204" pitchFamily="34" charset="0"/>
              </a:rPr>
              <a:t>Studies</a:t>
            </a:r>
            <a:r>
              <a:rPr lang="cs-CZ" sz="1100" b="0" i="0" dirty="0">
                <a:solidFill>
                  <a:srgbClr val="222222"/>
                </a:solidFill>
                <a:effectLst/>
                <a:latin typeface="Arial" panose="020B0604020202020204" pitchFamily="34" charset="0"/>
              </a:rPr>
              <a:t>, </a:t>
            </a:r>
            <a:r>
              <a:rPr lang="cs-CZ" sz="1100" b="0" i="1" dirty="0">
                <a:solidFill>
                  <a:srgbClr val="222222"/>
                </a:solidFill>
                <a:effectLst/>
                <a:latin typeface="Arial" panose="020B0604020202020204" pitchFamily="34" charset="0"/>
              </a:rPr>
              <a:t>11</a:t>
            </a:r>
            <a:r>
              <a:rPr lang="cs-CZ" sz="1100" b="0" i="0" dirty="0">
                <a:solidFill>
                  <a:srgbClr val="222222"/>
                </a:solidFill>
                <a:effectLst/>
                <a:latin typeface="Arial" panose="020B0604020202020204" pitchFamily="34" charset="0"/>
              </a:rPr>
              <a:t>(4), 33-49.</a:t>
            </a:r>
            <a:endParaRPr lang="cs-CZ" sz="1100" dirty="0"/>
          </a:p>
        </p:txBody>
      </p:sp>
    </p:spTree>
    <p:extLst>
      <p:ext uri="{BB962C8B-B14F-4D97-AF65-F5344CB8AC3E}">
        <p14:creationId xmlns:p14="http://schemas.microsoft.com/office/powerpoint/2010/main" val="11079608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Sociální struktura a domov</a:t>
            </a:r>
          </a:p>
        </p:txBody>
      </p:sp>
      <p:graphicFrame>
        <p:nvGraphicFramePr>
          <p:cNvPr id="4" name="Zástupný symbol pro obsah 3"/>
          <p:cNvGraphicFramePr>
            <a:graphicFrameLocks noGrp="1"/>
          </p:cNvGraphicFramePr>
          <p:nvPr>
            <p:ph idx="1"/>
          </p:nvPr>
        </p:nvGraphicFramePr>
        <p:xfrm>
          <a:off x="467546" y="1484784"/>
          <a:ext cx="8208911" cy="4464497"/>
        </p:xfrm>
        <a:graphic>
          <a:graphicData uri="http://schemas.openxmlformats.org/drawingml/2006/table">
            <a:tbl>
              <a:tblPr/>
              <a:tblGrid>
                <a:gridCol w="1296142">
                  <a:extLst>
                    <a:ext uri="{9D8B030D-6E8A-4147-A177-3AD203B41FA5}">
                      <a16:colId xmlns:a16="http://schemas.microsoft.com/office/drawing/2014/main" xmlns="" val="20000"/>
                    </a:ext>
                  </a:extLst>
                </a:gridCol>
                <a:gridCol w="1800200">
                  <a:extLst>
                    <a:ext uri="{9D8B030D-6E8A-4147-A177-3AD203B41FA5}">
                      <a16:colId xmlns:a16="http://schemas.microsoft.com/office/drawing/2014/main" xmlns="" val="20001"/>
                    </a:ext>
                  </a:extLst>
                </a:gridCol>
                <a:gridCol w="1728192">
                  <a:extLst>
                    <a:ext uri="{9D8B030D-6E8A-4147-A177-3AD203B41FA5}">
                      <a16:colId xmlns:a16="http://schemas.microsoft.com/office/drawing/2014/main" xmlns="" val="20002"/>
                    </a:ext>
                  </a:extLst>
                </a:gridCol>
                <a:gridCol w="1728192">
                  <a:extLst>
                    <a:ext uri="{9D8B030D-6E8A-4147-A177-3AD203B41FA5}">
                      <a16:colId xmlns:a16="http://schemas.microsoft.com/office/drawing/2014/main" xmlns="" val="20003"/>
                    </a:ext>
                  </a:extLst>
                </a:gridCol>
                <a:gridCol w="1656185">
                  <a:extLst>
                    <a:ext uri="{9D8B030D-6E8A-4147-A177-3AD203B41FA5}">
                      <a16:colId xmlns:a16="http://schemas.microsoft.com/office/drawing/2014/main" xmlns="" val="20004"/>
                    </a:ext>
                  </a:extLst>
                </a:gridCol>
              </a:tblGrid>
              <a:tr h="678326">
                <a:tc rowSpan="2">
                  <a:txBody>
                    <a:bodyPr/>
                    <a:lstStyle/>
                    <a:p>
                      <a:pPr algn="ctr" fontAlgn="ctr"/>
                      <a:r>
                        <a:rPr lang="cs-CZ" sz="1800" b="1" i="0" u="none" strike="noStrike" dirty="0">
                          <a:solidFill>
                            <a:srgbClr val="000000"/>
                          </a:solidFill>
                          <a:latin typeface="+mj-lt"/>
                        </a:rPr>
                        <a:t>Atributy domova</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cs-CZ" sz="1800" b="1" i="0" u="none" strike="noStrike" dirty="0">
                          <a:solidFill>
                            <a:srgbClr val="000000"/>
                          </a:solidFill>
                          <a:latin typeface="+mj-lt"/>
                        </a:rPr>
                        <a:t>Typy jednotek sociální struktury</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xmlns="" val="10000"/>
                  </a:ext>
                </a:extLst>
              </a:tr>
              <a:tr h="768765">
                <a:tc vMerge="1">
                  <a:txBody>
                    <a:bodyPr/>
                    <a:lstStyle/>
                    <a:p>
                      <a:endParaRPr lang="cs-CZ"/>
                    </a:p>
                  </a:txBody>
                  <a:tcPr/>
                </a:tc>
                <a:tc>
                  <a:txBody>
                    <a:bodyPr/>
                    <a:lstStyle/>
                    <a:p>
                      <a:pPr algn="ctr" fontAlgn="ctr"/>
                      <a:r>
                        <a:rPr lang="cs-CZ" sz="1800" b="1" i="0" u="none" strike="noStrike" dirty="0">
                          <a:solidFill>
                            <a:srgbClr val="000000"/>
                          </a:solidFill>
                          <a:latin typeface="+mj-lt"/>
                        </a:rPr>
                        <a:t>Submisivní </a:t>
                      </a:r>
                      <a:r>
                        <a:rPr lang="cs-CZ" sz="1800" b="1" i="0" u="none" strike="noStrike" dirty="0" err="1">
                          <a:solidFill>
                            <a:srgbClr val="000000"/>
                          </a:solidFill>
                          <a:latin typeface="+mj-lt"/>
                        </a:rPr>
                        <a:t>solitéři</a:t>
                      </a:r>
                      <a:endParaRPr lang="cs-CZ" sz="1800" b="1" i="0" u="none" strike="noStrike" dirty="0">
                        <a:solidFill>
                          <a:srgbClr val="000000"/>
                        </a:solidFill>
                        <a:latin typeface="+mj-lt"/>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800" b="1" i="0" u="none" strike="noStrike" dirty="0">
                          <a:solidFill>
                            <a:srgbClr val="000000"/>
                          </a:solidFill>
                          <a:latin typeface="+mj-lt"/>
                        </a:rPr>
                        <a:t>Agresivní </a:t>
                      </a:r>
                      <a:r>
                        <a:rPr lang="cs-CZ" sz="1800" b="1" i="0" u="none" strike="noStrike" dirty="0" err="1">
                          <a:solidFill>
                            <a:srgbClr val="000000"/>
                          </a:solidFill>
                          <a:latin typeface="+mj-lt"/>
                        </a:rPr>
                        <a:t>solitéři</a:t>
                      </a:r>
                      <a:endParaRPr lang="cs-CZ" sz="1800" b="1" i="0" u="none" strike="noStrike" dirty="0">
                        <a:solidFill>
                          <a:srgbClr val="000000"/>
                        </a:solidFill>
                        <a:latin typeface="+mj-lt"/>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800" b="1" i="0" u="none" strike="noStrike" dirty="0">
                          <a:solidFill>
                            <a:srgbClr val="000000"/>
                          </a:solidFill>
                          <a:latin typeface="+mj-lt"/>
                        </a:rPr>
                        <a:t>Submisivní skupinky</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800" b="1" i="0" u="none" strike="noStrike" dirty="0">
                          <a:solidFill>
                            <a:srgbClr val="000000"/>
                          </a:solidFill>
                          <a:latin typeface="+mj-lt"/>
                        </a:rPr>
                        <a:t>Dominantní skupinky</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768765">
                <a:tc>
                  <a:txBody>
                    <a:bodyPr/>
                    <a:lstStyle/>
                    <a:p>
                      <a:pPr algn="ctr" fontAlgn="ctr"/>
                      <a:r>
                        <a:rPr lang="cs-CZ" sz="1800" b="1" i="0" u="none" strike="noStrike" dirty="0">
                          <a:solidFill>
                            <a:srgbClr val="000000"/>
                          </a:solidFill>
                          <a:latin typeface="+mj-lt"/>
                        </a:rPr>
                        <a:t>Sociální vazby</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cs-CZ" sz="1800" b="0" i="0" u="none" strike="noStrike" dirty="0">
                          <a:solidFill>
                            <a:srgbClr val="000000"/>
                          </a:solidFill>
                          <a:latin typeface="+mj-lt"/>
                        </a:rPr>
                        <a:t>Slabé/žádné</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cs-CZ" sz="1800" b="0" i="0" u="none" strike="noStrike" dirty="0">
                          <a:solidFill>
                            <a:srgbClr val="000000"/>
                          </a:solidFill>
                          <a:latin typeface="+mj-lt"/>
                        </a:rPr>
                        <a:t>Slabé/žádné</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cs-CZ" sz="1800" b="0" i="0" u="none" strike="noStrike" dirty="0">
                          <a:solidFill>
                            <a:srgbClr val="000000"/>
                          </a:solidFill>
                          <a:latin typeface="+mj-lt"/>
                        </a:rPr>
                        <a:t>Silné</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cs-CZ" sz="1800" b="0" i="0" u="none" strike="noStrike" dirty="0">
                          <a:solidFill>
                            <a:srgbClr val="000000"/>
                          </a:solidFill>
                          <a:latin typeface="+mj-lt"/>
                        </a:rPr>
                        <a:t>Silné</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2"/>
                  </a:ext>
                </a:extLst>
              </a:tr>
              <a:tr h="749547">
                <a:tc>
                  <a:txBody>
                    <a:bodyPr/>
                    <a:lstStyle/>
                    <a:p>
                      <a:pPr algn="ctr" fontAlgn="ctr"/>
                      <a:r>
                        <a:rPr lang="cs-CZ" sz="1800" b="1" i="0" u="none" strike="noStrike" dirty="0">
                          <a:solidFill>
                            <a:srgbClr val="000000"/>
                          </a:solidFill>
                          <a:latin typeface="+mj-lt"/>
                        </a:rPr>
                        <a:t>Pocit bezpečí</a:t>
                      </a:r>
                    </a:p>
                  </a:txBody>
                  <a:tcPr marL="9525" marR="9525" marT="9525" marB="0" anchor="ctr">
                    <a:lnL>
                      <a:noFill/>
                    </a:lnL>
                    <a:lnR>
                      <a:noFill/>
                    </a:lnR>
                    <a:lnT>
                      <a:noFill/>
                    </a:lnT>
                    <a:lnB>
                      <a:noFill/>
                    </a:lnB>
                  </a:tcPr>
                </a:tc>
                <a:tc>
                  <a:txBody>
                    <a:bodyPr/>
                    <a:lstStyle/>
                    <a:p>
                      <a:pPr algn="ctr" fontAlgn="ctr"/>
                      <a:r>
                        <a:rPr lang="cs-CZ" sz="1800" b="0" i="0" u="none" strike="noStrike" dirty="0">
                          <a:solidFill>
                            <a:srgbClr val="000000"/>
                          </a:solidFill>
                          <a:latin typeface="+mj-lt"/>
                        </a:rPr>
                        <a:t>Slabý/žádný</a:t>
                      </a:r>
                    </a:p>
                  </a:txBody>
                  <a:tcPr marL="9525" marR="9525" marT="9525" marB="0" anchor="ctr">
                    <a:lnL>
                      <a:noFill/>
                    </a:lnL>
                    <a:lnR>
                      <a:noFill/>
                    </a:lnR>
                    <a:lnT>
                      <a:noFill/>
                    </a:lnT>
                    <a:lnB>
                      <a:noFill/>
                    </a:lnB>
                  </a:tcPr>
                </a:tc>
                <a:tc>
                  <a:txBody>
                    <a:bodyPr/>
                    <a:lstStyle/>
                    <a:p>
                      <a:pPr algn="ctr" fontAlgn="ctr"/>
                      <a:r>
                        <a:rPr lang="cs-CZ" sz="1800" b="0" i="0" u="none" strike="noStrike" dirty="0">
                          <a:solidFill>
                            <a:srgbClr val="000000"/>
                          </a:solidFill>
                          <a:latin typeface="+mj-lt"/>
                        </a:rPr>
                        <a:t>Slabý</a:t>
                      </a:r>
                    </a:p>
                  </a:txBody>
                  <a:tcPr marL="9525" marR="9525" marT="9525" marB="0" anchor="ctr">
                    <a:lnL>
                      <a:noFill/>
                    </a:lnL>
                    <a:lnR>
                      <a:noFill/>
                    </a:lnR>
                    <a:lnT>
                      <a:noFill/>
                    </a:lnT>
                    <a:lnB>
                      <a:noFill/>
                    </a:lnB>
                  </a:tcPr>
                </a:tc>
                <a:tc>
                  <a:txBody>
                    <a:bodyPr/>
                    <a:lstStyle/>
                    <a:p>
                      <a:pPr algn="ctr" fontAlgn="ctr"/>
                      <a:r>
                        <a:rPr lang="cs-CZ" sz="1800" b="0" i="0" u="none" strike="noStrike" dirty="0">
                          <a:solidFill>
                            <a:srgbClr val="000000"/>
                          </a:solidFill>
                          <a:latin typeface="+mj-lt"/>
                        </a:rPr>
                        <a:t>Střední</a:t>
                      </a:r>
                    </a:p>
                  </a:txBody>
                  <a:tcPr marL="9525" marR="9525" marT="9525" marB="0" anchor="ctr">
                    <a:lnL>
                      <a:noFill/>
                    </a:lnL>
                    <a:lnR>
                      <a:noFill/>
                    </a:lnR>
                    <a:lnT>
                      <a:noFill/>
                    </a:lnT>
                    <a:lnB>
                      <a:noFill/>
                    </a:lnB>
                  </a:tcPr>
                </a:tc>
                <a:tc>
                  <a:txBody>
                    <a:bodyPr/>
                    <a:lstStyle/>
                    <a:p>
                      <a:pPr algn="ctr" fontAlgn="ctr"/>
                      <a:r>
                        <a:rPr lang="cs-CZ" sz="1800" b="0" i="0" u="none" strike="noStrike" dirty="0">
                          <a:solidFill>
                            <a:srgbClr val="000000"/>
                          </a:solidFill>
                          <a:latin typeface="+mj-lt"/>
                        </a:rPr>
                        <a:t>Silný</a:t>
                      </a:r>
                    </a:p>
                  </a:txBody>
                  <a:tcPr marL="9525" marR="9525" marT="9525" marB="0" anchor="ctr">
                    <a:lnL>
                      <a:noFill/>
                    </a:lnL>
                    <a:lnR>
                      <a:noFill/>
                    </a:lnR>
                    <a:lnT>
                      <a:noFill/>
                    </a:lnT>
                    <a:lnB>
                      <a:noFill/>
                    </a:lnB>
                  </a:tcPr>
                </a:tc>
                <a:extLst>
                  <a:ext uri="{0D108BD9-81ED-4DB2-BD59-A6C34878D82A}">
                    <a16:rowId xmlns:a16="http://schemas.microsoft.com/office/drawing/2014/main" xmlns="" val="10003"/>
                  </a:ext>
                </a:extLst>
              </a:tr>
              <a:tr h="749547">
                <a:tc>
                  <a:txBody>
                    <a:bodyPr/>
                    <a:lstStyle/>
                    <a:p>
                      <a:pPr algn="ctr" fontAlgn="ctr"/>
                      <a:r>
                        <a:rPr lang="cs-CZ" sz="1800" b="1" i="0" u="none" strike="noStrike" dirty="0">
                          <a:solidFill>
                            <a:srgbClr val="000000"/>
                          </a:solidFill>
                          <a:latin typeface="+mj-lt"/>
                        </a:rPr>
                        <a:t>Dispozice</a:t>
                      </a:r>
                    </a:p>
                  </a:txBody>
                  <a:tcPr marL="9525" marR="9525" marT="9525" marB="0" anchor="ctr">
                    <a:lnL>
                      <a:noFill/>
                    </a:lnL>
                    <a:lnR>
                      <a:noFill/>
                    </a:lnR>
                    <a:lnT>
                      <a:noFill/>
                    </a:lnT>
                    <a:lnB>
                      <a:noFill/>
                    </a:lnB>
                  </a:tcPr>
                </a:tc>
                <a:tc>
                  <a:txBody>
                    <a:bodyPr/>
                    <a:lstStyle/>
                    <a:p>
                      <a:pPr algn="ctr" fontAlgn="ctr"/>
                      <a:r>
                        <a:rPr lang="cs-CZ" sz="1800" b="0" i="0" u="none" strike="noStrike" dirty="0">
                          <a:solidFill>
                            <a:srgbClr val="000000"/>
                          </a:solidFill>
                          <a:latin typeface="+mj-lt"/>
                        </a:rPr>
                        <a:t>Neodpovídající</a:t>
                      </a:r>
                    </a:p>
                  </a:txBody>
                  <a:tcPr marL="9525" marR="9525" marT="9525" marB="0" anchor="ctr">
                    <a:lnL>
                      <a:noFill/>
                    </a:lnL>
                    <a:lnR>
                      <a:noFill/>
                    </a:lnR>
                    <a:lnT>
                      <a:noFill/>
                    </a:lnT>
                    <a:lnB>
                      <a:noFill/>
                    </a:lnB>
                  </a:tcPr>
                </a:tc>
                <a:tc>
                  <a:txBody>
                    <a:bodyPr/>
                    <a:lstStyle/>
                    <a:p>
                      <a:pPr algn="ctr" fontAlgn="ctr"/>
                      <a:r>
                        <a:rPr lang="cs-CZ" sz="1800" b="0" i="0" u="none" strike="noStrike" dirty="0">
                          <a:solidFill>
                            <a:srgbClr val="000000"/>
                          </a:solidFill>
                          <a:latin typeface="+mj-lt"/>
                        </a:rPr>
                        <a:t>Odpovídající</a:t>
                      </a:r>
                    </a:p>
                  </a:txBody>
                  <a:tcPr marL="9525" marR="9525" marT="9525" marB="0" anchor="ctr">
                    <a:lnL>
                      <a:noFill/>
                    </a:lnL>
                    <a:lnR>
                      <a:noFill/>
                    </a:lnR>
                    <a:lnT>
                      <a:noFill/>
                    </a:lnT>
                    <a:lnB>
                      <a:noFill/>
                    </a:lnB>
                  </a:tcPr>
                </a:tc>
                <a:tc>
                  <a:txBody>
                    <a:bodyPr/>
                    <a:lstStyle/>
                    <a:p>
                      <a:pPr algn="ctr" fontAlgn="ctr"/>
                      <a:r>
                        <a:rPr lang="cs-CZ" sz="1800" b="0" i="0" u="none" strike="noStrike" dirty="0">
                          <a:solidFill>
                            <a:srgbClr val="000000"/>
                          </a:solidFill>
                          <a:latin typeface="+mj-lt"/>
                        </a:rPr>
                        <a:t>Odpovídající</a:t>
                      </a:r>
                    </a:p>
                  </a:txBody>
                  <a:tcPr marL="9525" marR="9525" marT="9525" marB="0" anchor="ctr">
                    <a:lnL>
                      <a:noFill/>
                    </a:lnL>
                    <a:lnR>
                      <a:noFill/>
                    </a:lnR>
                    <a:lnT>
                      <a:noFill/>
                    </a:lnT>
                    <a:lnB>
                      <a:noFill/>
                    </a:lnB>
                  </a:tcPr>
                </a:tc>
                <a:tc>
                  <a:txBody>
                    <a:bodyPr/>
                    <a:lstStyle/>
                    <a:p>
                      <a:pPr algn="ctr" fontAlgn="ctr"/>
                      <a:r>
                        <a:rPr lang="cs-CZ" sz="1800" b="0" i="0" u="none" strike="noStrike" dirty="0">
                          <a:solidFill>
                            <a:srgbClr val="000000"/>
                          </a:solidFill>
                          <a:latin typeface="+mj-lt"/>
                        </a:rPr>
                        <a:t>Odpovídající</a:t>
                      </a:r>
                    </a:p>
                  </a:txBody>
                  <a:tcPr marL="9525" marR="9525" marT="9525" marB="0" anchor="ctr">
                    <a:lnL>
                      <a:noFill/>
                    </a:lnL>
                    <a:lnR>
                      <a:noFill/>
                    </a:lnR>
                    <a:lnT>
                      <a:noFill/>
                    </a:lnT>
                    <a:lnB>
                      <a:noFill/>
                    </a:lnB>
                  </a:tcPr>
                </a:tc>
                <a:extLst>
                  <a:ext uri="{0D108BD9-81ED-4DB2-BD59-A6C34878D82A}">
                    <a16:rowId xmlns:a16="http://schemas.microsoft.com/office/drawing/2014/main" xmlns="" val="10004"/>
                  </a:ext>
                </a:extLst>
              </a:tr>
              <a:tr h="749547">
                <a:tc>
                  <a:txBody>
                    <a:bodyPr/>
                    <a:lstStyle/>
                    <a:p>
                      <a:pPr algn="ctr" fontAlgn="ctr"/>
                      <a:r>
                        <a:rPr lang="cs-CZ" sz="1800" b="1" i="0" u="none" strike="noStrike" dirty="0">
                          <a:solidFill>
                            <a:srgbClr val="000000"/>
                          </a:solidFill>
                          <a:latin typeface="+mj-lt"/>
                        </a:rPr>
                        <a:t>Vybavenost</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cs-CZ" sz="1800" b="0" i="0" u="none" strike="noStrike" dirty="0">
                          <a:solidFill>
                            <a:srgbClr val="000000"/>
                          </a:solidFill>
                          <a:latin typeface="+mj-lt"/>
                        </a:rPr>
                        <a:t>Neodpovídající</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cs-CZ" sz="1800" b="0" i="0" u="none" strike="noStrike" dirty="0">
                          <a:solidFill>
                            <a:srgbClr val="000000"/>
                          </a:solidFill>
                          <a:latin typeface="+mj-lt"/>
                        </a:rPr>
                        <a:t>Ne/odpovídající</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cs-CZ" sz="1800" b="0" i="0" u="none" strike="noStrike" dirty="0">
                          <a:solidFill>
                            <a:srgbClr val="000000"/>
                          </a:solidFill>
                          <a:latin typeface="+mj-lt"/>
                        </a:rPr>
                        <a:t>Odpovídající</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cs-CZ" sz="1800" b="0" i="0" u="none" strike="noStrike" dirty="0">
                          <a:solidFill>
                            <a:srgbClr val="000000"/>
                          </a:solidFill>
                          <a:latin typeface="+mj-lt"/>
                        </a:rPr>
                        <a:t>Odpovídající</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
        <p:nvSpPr>
          <p:cNvPr id="3" name="TextovéPole 2">
            <a:extLst>
              <a:ext uri="{FF2B5EF4-FFF2-40B4-BE49-F238E27FC236}">
                <a16:creationId xmlns:a16="http://schemas.microsoft.com/office/drawing/2014/main" xmlns="" id="{F278526F-A1C3-4047-92A6-26582AFC964D}"/>
              </a:ext>
            </a:extLst>
          </p:cNvPr>
          <p:cNvSpPr txBox="1"/>
          <p:nvPr/>
        </p:nvSpPr>
        <p:spPr>
          <a:xfrm>
            <a:off x="3635896" y="6093296"/>
            <a:ext cx="5508104" cy="430887"/>
          </a:xfrm>
          <a:prstGeom prst="rect">
            <a:avLst/>
          </a:prstGeom>
          <a:noFill/>
        </p:spPr>
        <p:txBody>
          <a:bodyPr wrap="square" rtlCol="0">
            <a:spAutoFit/>
          </a:bodyPr>
          <a:lstStyle/>
          <a:p>
            <a:r>
              <a:rPr lang="cs-CZ" sz="1100" b="0" i="0" dirty="0" err="1">
                <a:solidFill>
                  <a:srgbClr val="222222"/>
                </a:solidFill>
                <a:effectLst/>
                <a:latin typeface="Arial" panose="020B0604020202020204" pitchFamily="34" charset="0"/>
              </a:rPr>
              <a:t>Hejnal</a:t>
            </a:r>
            <a:r>
              <a:rPr lang="cs-CZ" sz="1100" b="0" i="0" dirty="0">
                <a:solidFill>
                  <a:srgbClr val="222222"/>
                </a:solidFill>
                <a:effectLst/>
                <a:latin typeface="Arial" panose="020B0604020202020204" pitchFamily="34" charset="0"/>
              </a:rPr>
              <a:t>, O. (2014). „Naše ruiny jsou našim domovem “: Bezdomovci, domov a sociální organizace. </a:t>
            </a:r>
            <a:r>
              <a:rPr lang="cs-CZ" sz="1100" b="0" i="1" dirty="0">
                <a:solidFill>
                  <a:srgbClr val="222222"/>
                </a:solidFill>
                <a:effectLst/>
                <a:latin typeface="Arial" panose="020B0604020202020204" pitchFamily="34" charset="0"/>
              </a:rPr>
              <a:t>Sociální studia/</a:t>
            </a:r>
            <a:r>
              <a:rPr lang="cs-CZ" sz="1100" b="0" i="1" dirty="0" err="1">
                <a:solidFill>
                  <a:srgbClr val="222222"/>
                </a:solidFill>
                <a:effectLst/>
                <a:latin typeface="Arial" panose="020B0604020202020204" pitchFamily="34" charset="0"/>
              </a:rPr>
              <a:t>Social</a:t>
            </a:r>
            <a:r>
              <a:rPr lang="cs-CZ" sz="1100" b="0" i="1" dirty="0">
                <a:solidFill>
                  <a:srgbClr val="222222"/>
                </a:solidFill>
                <a:effectLst/>
                <a:latin typeface="Arial" panose="020B0604020202020204" pitchFamily="34" charset="0"/>
              </a:rPr>
              <a:t> </a:t>
            </a:r>
            <a:r>
              <a:rPr lang="cs-CZ" sz="1100" b="0" i="1" dirty="0" err="1">
                <a:solidFill>
                  <a:srgbClr val="222222"/>
                </a:solidFill>
                <a:effectLst/>
                <a:latin typeface="Arial" panose="020B0604020202020204" pitchFamily="34" charset="0"/>
              </a:rPr>
              <a:t>Studies</a:t>
            </a:r>
            <a:r>
              <a:rPr lang="cs-CZ" sz="1100" b="0" i="0" dirty="0">
                <a:solidFill>
                  <a:srgbClr val="222222"/>
                </a:solidFill>
                <a:effectLst/>
                <a:latin typeface="Arial" panose="020B0604020202020204" pitchFamily="34" charset="0"/>
              </a:rPr>
              <a:t>, </a:t>
            </a:r>
            <a:r>
              <a:rPr lang="cs-CZ" sz="1100" b="0" i="1" dirty="0">
                <a:solidFill>
                  <a:srgbClr val="222222"/>
                </a:solidFill>
                <a:effectLst/>
                <a:latin typeface="Arial" panose="020B0604020202020204" pitchFamily="34" charset="0"/>
              </a:rPr>
              <a:t>11</a:t>
            </a:r>
            <a:r>
              <a:rPr lang="cs-CZ" sz="1100" b="0" i="0" dirty="0">
                <a:solidFill>
                  <a:srgbClr val="222222"/>
                </a:solidFill>
                <a:effectLst/>
                <a:latin typeface="Arial" panose="020B0604020202020204" pitchFamily="34" charset="0"/>
              </a:rPr>
              <a:t>(4), 33-49.</a:t>
            </a:r>
            <a:endParaRPr lang="cs-CZ" sz="1100" dirty="0"/>
          </a:p>
        </p:txBody>
      </p:sp>
    </p:spTree>
    <p:extLst>
      <p:ext uri="{BB962C8B-B14F-4D97-AF65-F5344CB8AC3E}">
        <p14:creationId xmlns:p14="http://schemas.microsoft.com/office/powerpoint/2010/main" val="42047676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p:cNvSpPr>
            <a:spLocks noGrp="1"/>
          </p:cNvSpPr>
          <p:nvPr>
            <p:ph type="title"/>
          </p:nvPr>
        </p:nvSpPr>
        <p:spPr>
          <a:xfrm>
            <a:off x="457200" y="274638"/>
            <a:ext cx="8229600" cy="850900"/>
          </a:xfrm>
        </p:spPr>
        <p:txBody>
          <a:bodyPr/>
          <a:lstStyle/>
          <a:p>
            <a:r>
              <a:rPr lang="cs-CZ" sz="1800"/>
              <a:t>Typologie: Otcovství po rozchodu rodičovského páru (Dudová, 2007)</a:t>
            </a:r>
          </a:p>
        </p:txBody>
      </p:sp>
      <p:pic>
        <p:nvPicPr>
          <p:cNvPr id="27651"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l="35681" t="14951" r="32996" b="7091"/>
          <a:stretch>
            <a:fillRect/>
          </a:stretch>
        </p:blipFill>
        <p:spPr>
          <a:xfrm>
            <a:off x="1692275" y="1052513"/>
            <a:ext cx="5327650" cy="5805487"/>
          </a:xfrm>
          <a:noFill/>
        </p:spPr>
      </p:pic>
    </p:spTree>
    <p:extLst>
      <p:ext uri="{BB962C8B-B14F-4D97-AF65-F5344CB8AC3E}">
        <p14:creationId xmlns:p14="http://schemas.microsoft.com/office/powerpoint/2010/main" val="1528475184"/>
      </p:ext>
    </p:extLst>
  </p:cSld>
  <p:clrMapOvr>
    <a:masterClrMapping/>
  </p:clrMapOvr>
  <p:transition>
    <p:wipe dir="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3672E9AD-9BB1-4932-9354-377831F5AD11}"/>
              </a:ext>
            </a:extLst>
          </p:cNvPr>
          <p:cNvSpPr>
            <a:spLocks noGrp="1"/>
          </p:cNvSpPr>
          <p:nvPr>
            <p:ph type="title"/>
          </p:nvPr>
        </p:nvSpPr>
        <p:spPr>
          <a:xfrm>
            <a:off x="457200" y="274638"/>
            <a:ext cx="8229600" cy="1210146"/>
          </a:xfrm>
        </p:spPr>
        <p:txBody>
          <a:bodyPr>
            <a:normAutofit fontScale="90000"/>
          </a:bodyPr>
          <a:lstStyle/>
          <a:p>
            <a:r>
              <a:rPr lang="cs-CZ" dirty="0"/>
              <a:t>Příklad typologie rodičů ve vztahu k volbě ZŠ: </a:t>
            </a:r>
          </a:p>
        </p:txBody>
      </p:sp>
      <p:pic>
        <p:nvPicPr>
          <p:cNvPr id="4" name="Zástupný obsah 3">
            <a:extLst>
              <a:ext uri="{FF2B5EF4-FFF2-40B4-BE49-F238E27FC236}">
                <a16:creationId xmlns:a16="http://schemas.microsoft.com/office/drawing/2014/main" xmlns="" id="{658FAAFC-065A-48E5-8ACB-E21DA3CFD3DA}"/>
              </a:ext>
            </a:extLst>
          </p:cNvPr>
          <p:cNvPicPr>
            <a:picLocks noGrp="1" noChangeAspect="1"/>
          </p:cNvPicPr>
          <p:nvPr>
            <p:ph idx="1"/>
          </p:nvPr>
        </p:nvPicPr>
        <p:blipFill rotWithShape="1">
          <a:blip r:embed="rId2"/>
          <a:srcRect l="18677" t="17452" r="21362" b="6180"/>
          <a:stretch/>
        </p:blipFill>
        <p:spPr>
          <a:xfrm>
            <a:off x="1079612" y="1417638"/>
            <a:ext cx="6984776" cy="5004019"/>
          </a:xfrm>
          <a:prstGeom prst="rect">
            <a:avLst/>
          </a:prstGeom>
        </p:spPr>
      </p:pic>
    </p:spTree>
    <p:extLst>
      <p:ext uri="{BB962C8B-B14F-4D97-AF65-F5344CB8AC3E}">
        <p14:creationId xmlns:p14="http://schemas.microsoft.com/office/powerpoint/2010/main" val="41646238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xmlns="" id="{92DF8879-360F-4FA0-A19E-2CA340F29D6F}"/>
              </a:ext>
            </a:extLst>
          </p:cNvPr>
          <p:cNvPicPr>
            <a:picLocks noChangeAspect="1"/>
          </p:cNvPicPr>
          <p:nvPr/>
        </p:nvPicPr>
        <p:blipFill rotWithShape="1">
          <a:blip r:embed="rId2"/>
          <a:srcRect l="20864" t="12201" r="20862" b="10895"/>
          <a:stretch/>
        </p:blipFill>
        <p:spPr>
          <a:xfrm>
            <a:off x="827584" y="188639"/>
            <a:ext cx="7416824" cy="5505737"/>
          </a:xfrm>
          <a:prstGeom prst="rect">
            <a:avLst/>
          </a:prstGeom>
        </p:spPr>
      </p:pic>
      <p:sp>
        <p:nvSpPr>
          <p:cNvPr id="5" name="TextovéPole 4">
            <a:extLst>
              <a:ext uri="{FF2B5EF4-FFF2-40B4-BE49-F238E27FC236}">
                <a16:creationId xmlns:a16="http://schemas.microsoft.com/office/drawing/2014/main" xmlns="" id="{B59668DE-AA76-4D66-A05C-D703D8490402}"/>
              </a:ext>
            </a:extLst>
          </p:cNvPr>
          <p:cNvSpPr txBox="1"/>
          <p:nvPr/>
        </p:nvSpPr>
        <p:spPr>
          <a:xfrm>
            <a:off x="3203848" y="6093296"/>
            <a:ext cx="5616624" cy="648072"/>
          </a:xfrm>
          <a:prstGeom prst="rect">
            <a:avLst/>
          </a:prstGeom>
          <a:noFill/>
        </p:spPr>
        <p:txBody>
          <a:bodyPr wrap="square" rtlCol="0">
            <a:spAutoFit/>
          </a:bodyPr>
          <a:lstStyle/>
          <a:p>
            <a:r>
              <a:rPr lang="cs-CZ" dirty="0"/>
              <a:t>Simonová, J. (2015). Postoje rodičů k volbě základní školy. </a:t>
            </a:r>
            <a:r>
              <a:rPr lang="cs-CZ" i="1" dirty="0"/>
              <a:t>Studia </a:t>
            </a:r>
            <a:r>
              <a:rPr lang="cs-CZ" i="1" dirty="0" err="1"/>
              <a:t>paedagogica</a:t>
            </a:r>
            <a:r>
              <a:rPr lang="cs-CZ" dirty="0"/>
              <a:t>, </a:t>
            </a:r>
            <a:r>
              <a:rPr lang="cs-CZ" i="1" dirty="0"/>
              <a:t>20</a:t>
            </a:r>
            <a:r>
              <a:rPr lang="cs-CZ" dirty="0"/>
              <a:t>(3), 69-88.</a:t>
            </a:r>
          </a:p>
        </p:txBody>
      </p:sp>
    </p:spTree>
    <p:extLst>
      <p:ext uri="{BB962C8B-B14F-4D97-AF65-F5344CB8AC3E}">
        <p14:creationId xmlns:p14="http://schemas.microsoft.com/office/powerpoint/2010/main" val="34780032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Sekvence</a:t>
            </a:r>
          </a:p>
        </p:txBody>
      </p:sp>
      <p:sp>
        <p:nvSpPr>
          <p:cNvPr id="3" name="Zástupný symbol pro obsah 2"/>
          <p:cNvSpPr>
            <a:spLocks noGrp="1"/>
          </p:cNvSpPr>
          <p:nvPr>
            <p:ph idx="1"/>
          </p:nvPr>
        </p:nvSpPr>
        <p:spPr/>
        <p:txBody>
          <a:bodyPr>
            <a:normAutofit fontScale="85000" lnSpcReduction="10000"/>
          </a:bodyPr>
          <a:lstStyle/>
          <a:p>
            <a:pPr marL="0" indent="0">
              <a:buNone/>
            </a:pPr>
            <a:r>
              <a:rPr lang="cs-CZ" dirty="0"/>
              <a:t>Biograf. výzkum zaměřený na vývoj profesní identity ředitelů českých základních škol (M. </a:t>
            </a:r>
            <a:r>
              <a:rPr lang="cs-CZ" dirty="0" err="1"/>
              <a:t>Pol</a:t>
            </a:r>
            <a:r>
              <a:rPr lang="cs-CZ" dirty="0"/>
              <a:t> et. al. 2009, 2010)</a:t>
            </a:r>
          </a:p>
          <a:p>
            <a:pPr marL="514350" indent="-514350">
              <a:buAutoNum type="arabicPeriod"/>
            </a:pPr>
            <a:r>
              <a:rPr lang="cs-CZ" dirty="0"/>
              <a:t>Předehra – aneb Jak se člověk stane ředitelem školy?</a:t>
            </a:r>
          </a:p>
          <a:p>
            <a:pPr marL="514350" indent="-514350">
              <a:buAutoNum type="arabicPeriod"/>
            </a:pPr>
            <a:r>
              <a:rPr lang="cs-CZ" dirty="0"/>
              <a:t>Fáze první – vstup do ředitelny</a:t>
            </a:r>
          </a:p>
          <a:p>
            <a:pPr marL="514350" indent="-514350">
              <a:buAutoNum type="arabicPeriod"/>
            </a:pPr>
            <a:r>
              <a:rPr lang="cs-CZ" dirty="0"/>
              <a:t>Fáze druhá – čas osobních zkoušek</a:t>
            </a:r>
          </a:p>
          <a:p>
            <a:pPr marL="514350" indent="-514350">
              <a:buAutoNum type="arabicPeriod"/>
            </a:pPr>
            <a:r>
              <a:rPr lang="cs-CZ" dirty="0"/>
              <a:t>Fáze profesní jistoty</a:t>
            </a:r>
          </a:p>
          <a:p>
            <a:pPr marL="514350" indent="-514350">
              <a:buAutoNum type="arabicPeriod"/>
            </a:pPr>
            <a:r>
              <a:rPr lang="cs-CZ" dirty="0"/>
              <a:t>Druhé přechodové období – čas zesílené reflexe chodu školy?</a:t>
            </a:r>
          </a:p>
          <a:p>
            <a:pPr marL="514350" indent="-514350">
              <a:buAutoNum type="arabicPeriod"/>
            </a:pPr>
            <a:r>
              <a:rPr lang="cs-CZ" dirty="0"/>
              <a:t>Fáze nových výzev – zkušený ředitel</a:t>
            </a:r>
          </a:p>
          <a:p>
            <a:pPr marL="0" indent="0">
              <a:buNone/>
            </a:pPr>
            <a:endParaRPr lang="cs-CZ" dirty="0"/>
          </a:p>
        </p:txBody>
      </p:sp>
    </p:spTree>
    <p:extLst>
      <p:ext uri="{BB962C8B-B14F-4D97-AF65-F5344CB8AC3E}">
        <p14:creationId xmlns:p14="http://schemas.microsoft.com/office/powerpoint/2010/main" val="32257516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539552" y="476672"/>
            <a:ext cx="4896544" cy="369332"/>
          </a:xfrm>
          <a:prstGeom prst="rect">
            <a:avLst/>
          </a:prstGeom>
          <a:noFill/>
        </p:spPr>
        <p:txBody>
          <a:bodyPr wrap="square" rtlCol="0">
            <a:spAutoFit/>
          </a:bodyPr>
          <a:lstStyle/>
          <a:p>
            <a:r>
              <a:rPr lang="cs-CZ"/>
              <a:t>Shrnutí: Hlavní dvě metody kvalitativního výzkumu</a:t>
            </a:r>
            <a:endParaRPr lang="en-US"/>
          </a:p>
        </p:txBody>
      </p:sp>
      <p:pic>
        <p:nvPicPr>
          <p:cNvPr id="1026" name="Picture 2" descr="VÃ½sledek obrÃ¡zku pro moze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543" y="2204864"/>
            <a:ext cx="3592381" cy="28803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Ã½sledek obrÃ¡zku pro psanÃ­"/>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2420888"/>
            <a:ext cx="3215950" cy="2232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4524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Nadpis 2"/>
          <p:cNvSpPr>
            <a:spLocks noGrp="1"/>
          </p:cNvSpPr>
          <p:nvPr>
            <p:ph type="title"/>
          </p:nvPr>
        </p:nvSpPr>
        <p:spPr/>
        <p:txBody>
          <a:bodyPr/>
          <a:lstStyle/>
          <a:p>
            <a:r>
              <a:rPr lang="cs-CZ"/>
              <a:t>„Čtení“ </a:t>
            </a:r>
            <a:r>
              <a:rPr lang="cs-CZ" smtClean="0"/>
              <a:t>dat jako klíčová dovednost</a:t>
            </a:r>
            <a:endParaRPr lang="cs-CZ"/>
          </a:p>
        </p:txBody>
      </p:sp>
      <p:sp>
        <p:nvSpPr>
          <p:cNvPr id="70659" name="Rectangle 3"/>
          <p:cNvSpPr>
            <a:spLocks noGrp="1" noChangeArrowheads="1"/>
          </p:cNvSpPr>
          <p:nvPr>
            <p:ph idx="1"/>
          </p:nvPr>
        </p:nvSpPr>
        <p:spPr/>
        <p:txBody>
          <a:bodyPr/>
          <a:lstStyle/>
          <a:p>
            <a:pPr marL="381000" indent="-381000"/>
            <a:r>
              <a:rPr lang="cs-CZ" sz="2000" dirty="0"/>
              <a:t>Pozor na kritičnost k vlastním „analýzám“ a manifestním motivacím aktérů, informace z rozhovoru neinterpretujeme takto:</a:t>
            </a:r>
          </a:p>
          <a:p>
            <a:pPr marL="381000" indent="-381000">
              <a:buFontTx/>
              <a:buNone/>
            </a:pPr>
            <a:r>
              <a:rPr lang="cs-CZ" sz="2000" dirty="0"/>
              <a:t>	XY to udělal, proto, že…“ </a:t>
            </a:r>
          </a:p>
          <a:p>
            <a:pPr marL="381000" indent="-381000">
              <a:buFontTx/>
              <a:buNone/>
            </a:pPr>
            <a:r>
              <a:rPr lang="cs-CZ" sz="2000" dirty="0"/>
              <a:t>	ale „XY popisuje svou motivaci jako ….“ </a:t>
            </a:r>
          </a:p>
          <a:p>
            <a:pPr marL="381000" indent="-381000">
              <a:buFontTx/>
              <a:buNone/>
            </a:pPr>
            <a:endParaRPr lang="cs-CZ" sz="2000" dirty="0"/>
          </a:p>
          <a:p>
            <a:pPr marL="381000" indent="-381000">
              <a:buFontTx/>
              <a:buNone/>
            </a:pPr>
            <a:r>
              <a:rPr lang="cs-CZ" sz="1800" u="sng" dirty="0"/>
              <a:t>Příklad: Výzkum rodinné socializace dětského diváctví</a:t>
            </a:r>
          </a:p>
          <a:p>
            <a:pPr marL="381000" indent="-381000">
              <a:buFontTx/>
              <a:buNone/>
            </a:pPr>
            <a:r>
              <a:rPr lang="cs-CZ" sz="1800" i="1" dirty="0"/>
              <a:t>Jak často se vaše dítě dívá na televizi?</a:t>
            </a:r>
          </a:p>
          <a:p>
            <a:pPr marL="381000" indent="-381000">
              <a:buFontTx/>
              <a:buNone/>
            </a:pPr>
            <a:r>
              <a:rPr lang="cs-CZ" sz="1800" dirty="0"/>
              <a:t>„Já myslím, že on docela málo. Tak ke svému věku přiměřeně. Že znám hodně </a:t>
            </a:r>
            <a:r>
              <a:rPr lang="cs-CZ" sz="1800" dirty="0" err="1"/>
              <a:t>známejch</a:t>
            </a:r>
            <a:r>
              <a:rPr lang="cs-CZ" sz="1800" dirty="0"/>
              <a:t>, že mají tu televizi zapnutou pořád. A pořád to tam hrčí, ať je tam, co chce.“</a:t>
            </a:r>
          </a:p>
          <a:p>
            <a:pPr marL="381000" indent="-381000"/>
            <a:endParaRPr lang="cs-CZ" sz="1800" dirty="0"/>
          </a:p>
          <a:p>
            <a:pPr marL="381000" indent="-381000">
              <a:buFontTx/>
              <a:buNone/>
            </a:pPr>
            <a:endParaRPr lang="cs-CZ" sz="2000" dirty="0"/>
          </a:p>
          <a:p>
            <a:pPr marL="381000" indent="-381000">
              <a:buFontTx/>
              <a:buAutoNum type="alphaLcParenR"/>
            </a:pPr>
            <a:endParaRPr lang="cs-CZ" sz="2000" dirty="0"/>
          </a:p>
          <a:p>
            <a:pPr marL="381000" indent="-381000">
              <a:buFontTx/>
              <a:buAutoNum type="alphaLcParenR"/>
            </a:pPr>
            <a:endParaRPr lang="cs-CZ" dirty="0"/>
          </a:p>
        </p:txBody>
      </p:sp>
      <p:sp>
        <p:nvSpPr>
          <p:cNvPr id="2" name="TextovéPole 1">
            <a:extLst>
              <a:ext uri="{FF2B5EF4-FFF2-40B4-BE49-F238E27FC236}">
                <a16:creationId xmlns:a16="http://schemas.microsoft.com/office/drawing/2014/main" xmlns="" id="{5F4FB820-BC30-470F-86FD-4FD130EA3D1F}"/>
              </a:ext>
            </a:extLst>
          </p:cNvPr>
          <p:cNvSpPr txBox="1"/>
          <p:nvPr/>
        </p:nvSpPr>
        <p:spPr>
          <a:xfrm>
            <a:off x="4499992" y="5517232"/>
            <a:ext cx="3600400" cy="369332"/>
          </a:xfrm>
          <a:prstGeom prst="rect">
            <a:avLst/>
          </a:prstGeom>
          <a:noFill/>
        </p:spPr>
        <p:txBody>
          <a:bodyPr wrap="square" rtlCol="0">
            <a:spAutoFit/>
          </a:bodyPr>
          <a:lstStyle/>
          <a:p>
            <a:r>
              <a:rPr lang="cs-CZ" dirty="0"/>
              <a:t>Švaříček, </a:t>
            </a:r>
            <a:r>
              <a:rPr lang="cs-CZ" dirty="0" err="1"/>
              <a:t>Šeďová</a:t>
            </a:r>
            <a:r>
              <a:rPr lang="cs-CZ" dirty="0"/>
              <a:t> 2007</a:t>
            </a:r>
          </a:p>
        </p:txBody>
      </p:sp>
    </p:spTree>
    <p:extLst>
      <p:ext uri="{BB962C8B-B14F-4D97-AF65-F5344CB8AC3E}">
        <p14:creationId xmlns:p14="http://schemas.microsoft.com/office/powerpoint/2010/main" val="2080983881"/>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animEffect transition="in" filter="wipe(left)">
                                      <p:cBhvr>
                                        <p:cTn id="7" dur="500"/>
                                        <p:tgtEl>
                                          <p:spTgt spid="706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0659">
                                            <p:txEl>
                                              <p:pRg st="1" end="1"/>
                                            </p:txEl>
                                          </p:spTgt>
                                        </p:tgtEl>
                                        <p:attrNameLst>
                                          <p:attrName>style.visibility</p:attrName>
                                        </p:attrNameLst>
                                      </p:cBhvr>
                                      <p:to>
                                        <p:strVal val="visible"/>
                                      </p:to>
                                    </p:set>
                                    <p:animEffect transition="in" filter="wipe(left)">
                                      <p:cBhvr>
                                        <p:cTn id="12" dur="500"/>
                                        <p:tgtEl>
                                          <p:spTgt spid="706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0659">
                                            <p:txEl>
                                              <p:pRg st="2" end="2"/>
                                            </p:txEl>
                                          </p:spTgt>
                                        </p:tgtEl>
                                        <p:attrNameLst>
                                          <p:attrName>style.visibility</p:attrName>
                                        </p:attrNameLst>
                                      </p:cBhvr>
                                      <p:to>
                                        <p:strVal val="visible"/>
                                      </p:to>
                                    </p:set>
                                    <p:animEffect transition="in" filter="wipe(left)">
                                      <p:cBhvr>
                                        <p:cTn id="17" dur="500"/>
                                        <p:tgtEl>
                                          <p:spTgt spid="7065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0659">
                                            <p:txEl>
                                              <p:pRg st="4" end="4"/>
                                            </p:txEl>
                                          </p:spTgt>
                                        </p:tgtEl>
                                        <p:attrNameLst>
                                          <p:attrName>style.visibility</p:attrName>
                                        </p:attrNameLst>
                                      </p:cBhvr>
                                      <p:to>
                                        <p:strVal val="visible"/>
                                      </p:to>
                                    </p:set>
                                    <p:animEffect transition="in" filter="wipe(left)">
                                      <p:cBhvr>
                                        <p:cTn id="22" dur="500"/>
                                        <p:tgtEl>
                                          <p:spTgt spid="70659">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0659">
                                            <p:txEl>
                                              <p:pRg st="5" end="5"/>
                                            </p:txEl>
                                          </p:spTgt>
                                        </p:tgtEl>
                                        <p:attrNameLst>
                                          <p:attrName>style.visibility</p:attrName>
                                        </p:attrNameLst>
                                      </p:cBhvr>
                                      <p:to>
                                        <p:strVal val="visible"/>
                                      </p:to>
                                    </p:set>
                                    <p:animEffect transition="in" filter="wipe(left)">
                                      <p:cBhvr>
                                        <p:cTn id="27" dur="500"/>
                                        <p:tgtEl>
                                          <p:spTgt spid="70659">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0659">
                                            <p:txEl>
                                              <p:pRg st="6" end="6"/>
                                            </p:txEl>
                                          </p:spTgt>
                                        </p:tgtEl>
                                        <p:attrNameLst>
                                          <p:attrName>style.visibility</p:attrName>
                                        </p:attrNameLst>
                                      </p:cBhvr>
                                      <p:to>
                                        <p:strVal val="visible"/>
                                      </p:to>
                                    </p:set>
                                    <p:animEffect transition="in" filter="wipe(left)">
                                      <p:cBhvr>
                                        <p:cTn id="32" dur="500"/>
                                        <p:tgtEl>
                                          <p:spTgt spid="7065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Nadpis 1"/>
          <p:cNvSpPr>
            <a:spLocks noGrp="1"/>
          </p:cNvSpPr>
          <p:nvPr>
            <p:ph type="title"/>
          </p:nvPr>
        </p:nvSpPr>
        <p:spPr/>
        <p:txBody>
          <a:bodyPr>
            <a:normAutofit fontScale="90000"/>
          </a:bodyPr>
          <a:lstStyle/>
          <a:p>
            <a:r>
              <a:rPr lang="cs-CZ" dirty="0"/>
              <a:t>Jak mi může pomoci počítač?</a:t>
            </a:r>
            <a:br>
              <a:rPr lang="cs-CZ" dirty="0"/>
            </a:br>
            <a:r>
              <a:rPr lang="cs-CZ" dirty="0"/>
              <a:t>Jde to i bez něj?</a:t>
            </a:r>
          </a:p>
        </p:txBody>
      </p:sp>
      <p:sp>
        <p:nvSpPr>
          <p:cNvPr id="2" name="TextovéPole 1">
            <a:extLst>
              <a:ext uri="{FF2B5EF4-FFF2-40B4-BE49-F238E27FC236}">
                <a16:creationId xmlns:a16="http://schemas.microsoft.com/office/drawing/2014/main" xmlns="" id="{69F23576-9E89-4F62-883E-5825D17A97D8}"/>
              </a:ext>
            </a:extLst>
          </p:cNvPr>
          <p:cNvSpPr txBox="1"/>
          <p:nvPr/>
        </p:nvSpPr>
        <p:spPr>
          <a:xfrm>
            <a:off x="611560" y="1988840"/>
            <a:ext cx="5472608" cy="4524315"/>
          </a:xfrm>
          <a:prstGeom prst="rect">
            <a:avLst/>
          </a:prstGeom>
          <a:noFill/>
        </p:spPr>
        <p:txBody>
          <a:bodyPr wrap="square" rtlCol="0">
            <a:spAutoFit/>
          </a:bodyPr>
          <a:lstStyle/>
          <a:p>
            <a:r>
              <a:rPr lang="cs-CZ" sz="3200" dirty="0" err="1"/>
              <a:t>Atlas.ti</a:t>
            </a:r>
            <a:endParaRPr lang="cs-CZ" sz="3200" dirty="0"/>
          </a:p>
          <a:p>
            <a:endParaRPr lang="cs-CZ" sz="3200" dirty="0"/>
          </a:p>
          <a:p>
            <a:r>
              <a:rPr lang="cs-CZ" sz="3200" dirty="0"/>
              <a:t>QDA </a:t>
            </a:r>
            <a:r>
              <a:rPr lang="cs-CZ" sz="3200" dirty="0" err="1"/>
              <a:t>Minerlite</a:t>
            </a:r>
            <a:endParaRPr lang="cs-CZ" sz="3200" dirty="0"/>
          </a:p>
          <a:p>
            <a:endParaRPr lang="cs-CZ" sz="3200" dirty="0"/>
          </a:p>
          <a:p>
            <a:r>
              <a:rPr lang="cs-CZ" sz="3200" dirty="0"/>
              <a:t>MAXQDA</a:t>
            </a:r>
          </a:p>
          <a:p>
            <a:endParaRPr lang="cs-CZ" sz="3200" dirty="0"/>
          </a:p>
          <a:p>
            <a:r>
              <a:rPr lang="cs-CZ" sz="3200" dirty="0" err="1"/>
              <a:t>Nvivo</a:t>
            </a:r>
            <a:endParaRPr lang="cs-CZ" sz="3200" dirty="0"/>
          </a:p>
          <a:p>
            <a:endParaRPr lang="cs-CZ" sz="3200" dirty="0"/>
          </a:p>
          <a:p>
            <a:r>
              <a:rPr lang="cs-CZ" sz="3200" dirty="0"/>
              <a:t>Umělá inteligence?</a:t>
            </a:r>
          </a:p>
        </p:txBody>
      </p:sp>
    </p:spTree>
    <p:extLst>
      <p:ext uri="{BB962C8B-B14F-4D97-AF65-F5344CB8AC3E}">
        <p14:creationId xmlns:p14="http://schemas.microsoft.com/office/powerpoint/2010/main" val="1834010965"/>
      </p:ext>
    </p:extLst>
  </p:cSld>
  <p:clrMapOvr>
    <a:masterClrMapping/>
  </p:clrMapOvr>
  <p:transition>
    <p:wipe dir="d"/>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a:t>10 RAD PRO PSANÍ DIPLOMOVÉ PRÁCE</a:t>
            </a:r>
            <a:endParaRPr lang="en-US"/>
          </a:p>
        </p:txBody>
      </p:sp>
      <p:sp>
        <p:nvSpPr>
          <p:cNvPr id="3" name="Zástupný symbol pro obsah 2"/>
          <p:cNvSpPr>
            <a:spLocks noGrp="1"/>
          </p:cNvSpPr>
          <p:nvPr>
            <p:ph idx="1"/>
          </p:nvPr>
        </p:nvSpPr>
        <p:spPr/>
        <p:txBody>
          <a:bodyPr>
            <a:normAutofit fontScale="32500" lnSpcReduction="20000"/>
          </a:bodyPr>
          <a:lstStyle/>
          <a:p>
            <a:pPr marL="0" indent="0">
              <a:buNone/>
            </a:pPr>
            <a:r>
              <a:rPr lang="en-US"/>
              <a:t>1. Nezačínejte odprostřed. Plánování výzkumu a volba tématu začíná vždy v knihovně, nikoli sběrem dat nebo volbou nástroje. Neřešte až s nasbíranými daty, co vlastně děláte za výzkum.</a:t>
            </a:r>
          </a:p>
          <a:p>
            <a:pPr marL="0" indent="0">
              <a:buNone/>
            </a:pPr>
            <a:r>
              <a:rPr lang="en-US"/>
              <a:t>2. Hlídejte si, ať vám to drží pohromadě.</a:t>
            </a:r>
          </a:p>
          <a:p>
            <a:pPr marL="0" indent="0">
              <a:buNone/>
            </a:pPr>
            <a:r>
              <a:rPr lang="en-US"/>
              <a:t>3. Myslete na to, že těžko napíšete dobrou práci na základě odbytého výzkumu. Z "chudých" surovin neuvaříte vydatnou polívku.</a:t>
            </a:r>
            <a:r>
              <a:rPr lang="cs-CZ"/>
              <a:t> </a:t>
            </a:r>
            <a:r>
              <a:rPr lang="en-US"/>
              <a:t>Vemte výzkum vážně a vyhraďte si na něj čas. Včetně aspoň dvou týdnů na angínu a dvou týdnů na korektury.</a:t>
            </a:r>
            <a:endParaRPr lang="cs-CZ"/>
          </a:p>
          <a:p>
            <a:pPr marL="0" indent="0">
              <a:buNone/>
            </a:pPr>
            <a:r>
              <a:rPr lang="cs-CZ"/>
              <a:t>4. </a:t>
            </a:r>
            <a:r>
              <a:rPr lang="en-US"/>
              <a:t>Pište od začátku a co nejvíc. Veďte si výzkumný deník. Myslete na to, že psaní znamená opakované revize textu, od draftu k hotovému textu je dlouhá cesta. Překonávejte krize a lenost v psaní, naučte se, co na vás platí</a:t>
            </a:r>
            <a:r>
              <a:rPr lang="cs-CZ"/>
              <a:t> v boji s prokrastinací.</a:t>
            </a:r>
            <a:endParaRPr lang="en-US"/>
          </a:p>
          <a:p>
            <a:pPr marL="0" indent="0">
              <a:buNone/>
            </a:pPr>
            <a:r>
              <a:rPr lang="en-US"/>
              <a:t>a) Pracovat každý den a rutinně je nejsnazší, nemusíte se dlouho dostávat do flow. Inspirace si vás najde, když ví, kde vás má hledat.</a:t>
            </a:r>
          </a:p>
          <a:p>
            <a:pPr marL="0" indent="0">
              <a:buNone/>
            </a:pPr>
            <a:r>
              <a:rPr lang="en-US"/>
              <a:t>b) Máte dnes jen 20 minut? I tak jde něco dělat.</a:t>
            </a:r>
          </a:p>
          <a:p>
            <a:pPr marL="0" indent="0">
              <a:buNone/>
            </a:pPr>
            <a:r>
              <a:rPr lang="en-US"/>
              <a:t>c) Bojíte se psát od začátku? Tak pište odprostřed.</a:t>
            </a:r>
          </a:p>
          <a:p>
            <a:pPr marL="0" indent="0">
              <a:buNone/>
            </a:pPr>
            <a:r>
              <a:rPr lang="en-US"/>
              <a:t>d) Udělejte si časový plán, ať víte, zda jste pozadu nebo stíháte. Přidejte k předpokládanému času vždy o dost navíc. </a:t>
            </a:r>
          </a:p>
          <a:p>
            <a:pPr marL="0" indent="0">
              <a:buNone/>
            </a:pPr>
            <a:r>
              <a:rPr lang="en-US"/>
              <a:t>e) Technika pomodoro.</a:t>
            </a:r>
          </a:p>
          <a:p>
            <a:pPr marL="0" indent="0">
              <a:buNone/>
            </a:pPr>
            <a:r>
              <a:rPr lang="en-US"/>
              <a:t>f) Porcování slona.</a:t>
            </a:r>
          </a:p>
          <a:p>
            <a:pPr marL="0" indent="0">
              <a:buNone/>
            </a:pPr>
            <a:r>
              <a:rPr lang="en-US"/>
              <a:t>6. Uvědomte si, že to, co "platí" je jen včas odevzdaná práce. </a:t>
            </a:r>
            <a:r>
              <a:rPr lang="cs-CZ"/>
              <a:t> Honba za perfektním výsledkem může znamenat prošvihnutí termínu. Vězte, že při posuzování práce vás nereprezentuje nic jiného než práce samotná. </a:t>
            </a:r>
            <a:endParaRPr lang="en-US"/>
          </a:p>
          <a:p>
            <a:pPr marL="0" indent="0">
              <a:buNone/>
            </a:pPr>
            <a:r>
              <a:rPr lang="en-US"/>
              <a:t>7. Když se bojíte něco udělat, dívejte se, jak to dělají ostatní. </a:t>
            </a:r>
          </a:p>
          <a:p>
            <a:pPr marL="0" indent="0">
              <a:buNone/>
            </a:pPr>
            <a:r>
              <a:rPr lang="en-US"/>
              <a:t>8. Buďte systematičtí, v práci s literaturou, v práci s daty, v práci s textem atd. To platí tím spíše, pokud přirozeně systematičtí nejste :-). ZÁLOHUJTE!</a:t>
            </a:r>
            <a:endParaRPr lang="cs-CZ"/>
          </a:p>
          <a:p>
            <a:pPr marL="0" indent="0">
              <a:buNone/>
            </a:pPr>
            <a:r>
              <a:rPr lang="cs-CZ"/>
              <a:t>9. Při psaní práce buďte upřímní. </a:t>
            </a:r>
            <a:r>
              <a:rPr lang="en-US"/>
              <a:t>Nezapomeňte, že nesrozumitelnost není normou vědeckosti. Nebojte se vložit do práce sami sebe a nechat to promítnout do jazyka práce. </a:t>
            </a:r>
            <a:endParaRPr lang="cs-CZ"/>
          </a:p>
          <a:p>
            <a:pPr marL="0" indent="0">
              <a:buNone/>
            </a:pPr>
            <a:r>
              <a:rPr lang="cs-CZ"/>
              <a:t>10. Práce nemusí být perfektní celá. Zaměřte se na poctivost. Pár brilantních míst stačí. V závěru práce popište své poučení. </a:t>
            </a:r>
            <a:endParaRPr lang="en-US"/>
          </a:p>
        </p:txBody>
      </p:sp>
    </p:spTree>
    <p:extLst>
      <p:ext uri="{BB962C8B-B14F-4D97-AF65-F5344CB8AC3E}">
        <p14:creationId xmlns:p14="http://schemas.microsoft.com/office/powerpoint/2010/main" val="2607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EBC3DBF3-7978-4852-B912-ED821D94E3C9}"/>
              </a:ext>
            </a:extLst>
          </p:cNvPr>
          <p:cNvSpPr>
            <a:spLocks noGrp="1"/>
          </p:cNvSpPr>
          <p:nvPr>
            <p:ph type="title"/>
          </p:nvPr>
        </p:nvSpPr>
        <p:spPr/>
        <p:txBody>
          <a:bodyPr/>
          <a:lstStyle/>
          <a:p>
            <a:r>
              <a:rPr lang="cs-CZ" dirty="0"/>
              <a:t>Projekt je zmatený a rozpadá se</a:t>
            </a:r>
          </a:p>
        </p:txBody>
      </p:sp>
      <p:pic>
        <p:nvPicPr>
          <p:cNvPr id="1026" name="Picture 2" descr="Stressed businessman overwhelmed by work - stock photo | Crushpixel">
            <a:extLst>
              <a:ext uri="{FF2B5EF4-FFF2-40B4-BE49-F238E27FC236}">
                <a16:creationId xmlns:a16="http://schemas.microsoft.com/office/drawing/2014/main" xmlns="" id="{B06766D6-0096-4EE3-AAAA-5B09A6626BBF}"/>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28651" y="2211058"/>
            <a:ext cx="2301857" cy="3263504"/>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a:extLst>
              <a:ext uri="{FF2B5EF4-FFF2-40B4-BE49-F238E27FC236}">
                <a16:creationId xmlns:a16="http://schemas.microsoft.com/office/drawing/2014/main" xmlns="" id="{F72C9055-222C-4E0A-A47C-606D1146D21A}"/>
              </a:ext>
            </a:extLst>
          </p:cNvPr>
          <p:cNvSpPr txBox="1"/>
          <p:nvPr/>
        </p:nvSpPr>
        <p:spPr>
          <a:xfrm>
            <a:off x="3120775" y="2352140"/>
            <a:ext cx="5879387" cy="2793072"/>
          </a:xfrm>
          <a:prstGeom prst="rect">
            <a:avLst/>
          </a:prstGeom>
          <a:noFill/>
        </p:spPr>
        <p:txBody>
          <a:bodyPr wrap="square">
            <a:spAutoFit/>
          </a:bodyPr>
          <a:lstStyle/>
          <a:p>
            <a:r>
              <a:rPr lang="cs-CZ" sz="1350" dirty="0"/>
              <a:t>Výzkumné projekty, obzvláště ty kvalitativní, se často vymknou z ruky a stanou se naprosto zmatečnými, neboť setká-li se bohatství našich zájmů s bohatostí dat, je výzkumník zahlcen volbami, které je potřeba udělat. </a:t>
            </a:r>
          </a:p>
          <a:p>
            <a:endParaRPr lang="cs-CZ" sz="1350" dirty="0"/>
          </a:p>
          <a:p>
            <a:endParaRPr lang="cs-CZ" sz="1350" dirty="0"/>
          </a:p>
          <a:p>
            <a:r>
              <a:rPr lang="cs-CZ" sz="1350" dirty="0"/>
              <a:t>… dostat se do zmatku je přirozenou a pravděpodobně nutnou součástí každého kvalitativního výzkumu. Kvalitativní projekty, které jsou příliš brzy upravené a srovnané, nedají s vysokou pravděpodobností studovanému fenoménu velkou šanci projevit se ve své bohatosti a výzkumníci se v nich snaží spíš o povrchní potvrzování svých teorií než o jejich </a:t>
            </a:r>
            <a:r>
              <a:rPr lang="cs-CZ" sz="1350" dirty="0" err="1"/>
              <a:t>falizifikaci</a:t>
            </a:r>
            <a:r>
              <a:rPr lang="cs-CZ" sz="1350" dirty="0"/>
              <a:t>. </a:t>
            </a:r>
          </a:p>
          <a:p>
            <a:endParaRPr lang="cs-CZ" sz="1350" dirty="0"/>
          </a:p>
          <a:p>
            <a:r>
              <a:rPr lang="cs-CZ" sz="1350" dirty="0"/>
              <a:t>						</a:t>
            </a:r>
            <a:r>
              <a:rPr lang="cs-CZ" sz="1350" i="1" dirty="0" err="1"/>
              <a:t>Chenail</a:t>
            </a:r>
            <a:r>
              <a:rPr lang="cs-CZ" sz="1350" i="1" dirty="0"/>
              <a:t>, 1997:30</a:t>
            </a:r>
          </a:p>
        </p:txBody>
      </p:sp>
    </p:spTree>
    <p:extLst>
      <p:ext uri="{BB962C8B-B14F-4D97-AF65-F5344CB8AC3E}">
        <p14:creationId xmlns:p14="http://schemas.microsoft.com/office/powerpoint/2010/main" val="10153633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xmlns="" id="{29316DDD-DE75-4084-9AB7-04626D04E542}"/>
              </a:ext>
            </a:extLst>
          </p:cNvPr>
          <p:cNvSpPr>
            <a:spLocks noGrp="1"/>
          </p:cNvSpPr>
          <p:nvPr>
            <p:ph idx="1"/>
          </p:nvPr>
        </p:nvSpPr>
        <p:spPr/>
        <p:txBody>
          <a:bodyPr/>
          <a:lstStyle/>
          <a:p>
            <a:pPr marL="0" indent="0">
              <a:buNone/>
            </a:pPr>
            <a:r>
              <a:rPr lang="cs-CZ" smtClean="0"/>
              <a:t>Jak srovnat výzkum do latě?</a:t>
            </a:r>
          </a:p>
          <a:p>
            <a:pPr marL="0" indent="0">
              <a:buNone/>
            </a:pPr>
            <a:r>
              <a:rPr lang="cs-CZ" smtClean="0"/>
              <a:t>Je potřeba sladit</a:t>
            </a:r>
            <a:endParaRPr lang="cs-CZ" smtClean="0"/>
          </a:p>
          <a:p>
            <a:pPr marL="0" indent="0">
              <a:buNone/>
            </a:pPr>
            <a:endParaRPr lang="cs-CZ"/>
          </a:p>
          <a:p>
            <a:r>
              <a:rPr lang="cs-CZ" smtClean="0"/>
              <a:t>Oblast </a:t>
            </a:r>
            <a:r>
              <a:rPr lang="cs-CZ" dirty="0"/>
              <a:t>zájmu</a:t>
            </a:r>
          </a:p>
          <a:p>
            <a:r>
              <a:rPr lang="cs-CZ" dirty="0"/>
              <a:t>Výzkumná otázka</a:t>
            </a:r>
          </a:p>
          <a:p>
            <a:r>
              <a:rPr lang="cs-CZ" dirty="0"/>
              <a:t>Data, která mají být sebrána</a:t>
            </a:r>
          </a:p>
          <a:p>
            <a:r>
              <a:rPr lang="cs-CZ" dirty="0"/>
              <a:t>Způsob analýzy dat</a:t>
            </a:r>
          </a:p>
        </p:txBody>
      </p:sp>
    </p:spTree>
    <p:extLst>
      <p:ext uri="{BB962C8B-B14F-4D97-AF65-F5344CB8AC3E}">
        <p14:creationId xmlns:p14="http://schemas.microsoft.com/office/powerpoint/2010/main" val="30266705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xmlns="" id="{0F6A2E71-1C6F-49DD-9646-7FD72C2CA7D8}"/>
              </a:ext>
            </a:extLst>
          </p:cNvPr>
          <p:cNvSpPr>
            <a:spLocks noGrp="1"/>
          </p:cNvSpPr>
          <p:nvPr>
            <p:ph idx="1"/>
          </p:nvPr>
        </p:nvSpPr>
        <p:spPr/>
        <p:txBody>
          <a:bodyPr>
            <a:normAutofit lnSpcReduction="10000"/>
          </a:bodyPr>
          <a:lstStyle/>
          <a:p>
            <a:r>
              <a:rPr lang="cs-CZ" b="1" dirty="0"/>
              <a:t>Oblast zájmu: </a:t>
            </a:r>
            <a:r>
              <a:rPr lang="cs-CZ" i="1" dirty="0"/>
              <a:t>Efektivita nástroje XY při výuce dětí s ….</a:t>
            </a:r>
          </a:p>
          <a:p>
            <a:r>
              <a:rPr lang="cs-CZ" b="1" dirty="0"/>
              <a:t>Výzkumná otázka: </a:t>
            </a:r>
            <a:r>
              <a:rPr lang="cs-CZ" i="1" dirty="0"/>
              <a:t>Zvyšuje nástroj XY efektivitu výuky dětí s ….?</a:t>
            </a:r>
          </a:p>
          <a:p>
            <a:r>
              <a:rPr lang="cs-CZ" b="1" dirty="0"/>
              <a:t>Data, která mají být sebrána: </a:t>
            </a:r>
            <a:r>
              <a:rPr lang="cs-CZ" i="1" dirty="0"/>
              <a:t>Rozhovory s učitelkami o zkušenostech s používáním nástroje XY</a:t>
            </a:r>
          </a:p>
          <a:p>
            <a:r>
              <a:rPr lang="cs-CZ" b="1" dirty="0"/>
              <a:t>Způsob analýzy dat: </a:t>
            </a:r>
            <a:r>
              <a:rPr lang="cs-CZ" i="1" dirty="0"/>
              <a:t>Tematická analýza rozhovorů s učitelkami</a:t>
            </a:r>
          </a:p>
          <a:p>
            <a:endParaRPr lang="cs-CZ" dirty="0"/>
          </a:p>
        </p:txBody>
      </p:sp>
    </p:spTree>
    <p:extLst>
      <p:ext uri="{BB962C8B-B14F-4D97-AF65-F5344CB8AC3E}">
        <p14:creationId xmlns:p14="http://schemas.microsoft.com/office/powerpoint/2010/main" val="3206031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1485900" y="1063229"/>
            <a:ext cx="6172200" cy="313134"/>
          </a:xfrm>
        </p:spPr>
        <p:txBody>
          <a:bodyPr>
            <a:normAutofit fontScale="90000"/>
          </a:bodyPr>
          <a:lstStyle/>
          <a:p>
            <a:r>
              <a:rPr lang="cs-CZ" sz="1800"/>
              <a:t>Interpretace dat: Příklad výzkumu bezdomovectví (Holpuch, 2011)</a:t>
            </a:r>
          </a:p>
        </p:txBody>
      </p:sp>
      <p:sp>
        <p:nvSpPr>
          <p:cNvPr id="78851" name="Rectangle 3"/>
          <p:cNvSpPr>
            <a:spLocks noGrp="1" noChangeArrowheads="1"/>
          </p:cNvSpPr>
          <p:nvPr>
            <p:ph type="body" idx="1"/>
          </p:nvPr>
        </p:nvSpPr>
        <p:spPr>
          <a:xfrm>
            <a:off x="1143000" y="1646636"/>
            <a:ext cx="6858000" cy="4354115"/>
          </a:xfrm>
        </p:spPr>
        <p:txBody>
          <a:bodyPr>
            <a:normAutofit/>
          </a:bodyPr>
          <a:lstStyle/>
          <a:p>
            <a:pPr>
              <a:lnSpc>
                <a:spcPct val="80000"/>
              </a:lnSpc>
            </a:pPr>
            <a:endParaRPr lang="cs-CZ" sz="600" dirty="0"/>
          </a:p>
          <a:p>
            <a:pPr>
              <a:lnSpc>
                <a:spcPct val="80000"/>
              </a:lnSpc>
              <a:buNone/>
            </a:pPr>
            <a:r>
              <a:rPr lang="cs-CZ" sz="1050" dirty="0"/>
              <a:t>	</a:t>
            </a:r>
            <a:r>
              <a:rPr lang="cs-CZ" sz="1500" i="1" dirty="0"/>
              <a:t>Tak já tomu koši nebo </a:t>
            </a:r>
            <a:r>
              <a:rPr lang="cs-CZ" sz="1500" i="1" dirty="0" err="1"/>
              <a:t>tý</a:t>
            </a:r>
            <a:r>
              <a:rPr lang="cs-CZ" sz="1500" i="1" dirty="0"/>
              <a:t> popelnici moc nedám... já se přiznám, já ale načíhnu, to je pravda, načíhnu. Třeba včera sem načíhnul na letišti, jo, tam jsem byl do půlnoci, až po půlnoci </a:t>
            </a:r>
            <a:r>
              <a:rPr lang="cs-CZ" sz="1500" i="1" dirty="0" err="1"/>
              <a:t>vyhazujou</a:t>
            </a:r>
            <a:r>
              <a:rPr lang="cs-CZ" sz="1500" i="1" dirty="0"/>
              <a:t>. Tak jsem tam načíhnul, po půlnoci, do koše a teď jsem tam a co to je, něco </a:t>
            </a:r>
            <a:r>
              <a:rPr lang="cs-CZ" sz="1500" i="1" dirty="0" err="1"/>
              <a:t>koženýho</a:t>
            </a:r>
            <a:r>
              <a:rPr lang="cs-CZ" sz="1500" i="1" dirty="0"/>
              <a:t> a ona peněženka. Tak jsem nelenil. To jsem </a:t>
            </a:r>
            <a:r>
              <a:rPr lang="cs-CZ" sz="1500" i="1" dirty="0" err="1"/>
              <a:t>řikal</a:t>
            </a:r>
            <a:r>
              <a:rPr lang="cs-CZ" sz="1500" i="1" dirty="0"/>
              <a:t>, to už je jedno, že si </a:t>
            </a:r>
            <a:r>
              <a:rPr lang="cs-CZ" sz="1500" i="1" dirty="0" err="1"/>
              <a:t>ušpinim</a:t>
            </a:r>
            <a:r>
              <a:rPr lang="cs-CZ" sz="1500" i="1" dirty="0"/>
              <a:t> ruku, ale co když je tam třeba tisíc korun. Tak jsem tam šáhnul, no. </a:t>
            </a:r>
            <a:r>
              <a:rPr lang="cs-CZ" sz="1500" i="1" dirty="0" err="1"/>
              <a:t>Jináč</a:t>
            </a:r>
            <a:r>
              <a:rPr lang="cs-CZ" sz="1500" i="1" dirty="0"/>
              <a:t> já tam nešahám takhle jen tak. (Saša)</a:t>
            </a:r>
          </a:p>
          <a:p>
            <a:pPr>
              <a:lnSpc>
                <a:spcPct val="80000"/>
              </a:lnSpc>
            </a:pPr>
            <a:endParaRPr lang="cs-CZ" sz="1500" i="1" dirty="0"/>
          </a:p>
          <a:p>
            <a:pPr>
              <a:lnSpc>
                <a:spcPct val="80000"/>
              </a:lnSpc>
              <a:buNone/>
            </a:pPr>
            <a:r>
              <a:rPr lang="cs-CZ" sz="1500" dirty="0"/>
              <a:t>	Saša se vůči pasivním dlouhodobým bezdomovcům vymezuje, avšak sám už zakusil některé z jejich vzorců chování. Přestože si určité bezdomovecké techniky přežití už osvojil, rámec, v němž o nich hovořil, byl prosycen studem a potřebou ospravedlnit se. </a:t>
            </a:r>
          </a:p>
          <a:p>
            <a:pPr>
              <a:lnSpc>
                <a:spcPct val="80000"/>
              </a:lnSpc>
            </a:pPr>
            <a:endParaRPr lang="cs-CZ" sz="1500" dirty="0"/>
          </a:p>
          <a:p>
            <a:pPr>
              <a:lnSpc>
                <a:spcPct val="80000"/>
              </a:lnSpc>
              <a:buNone/>
            </a:pPr>
            <a:r>
              <a:rPr lang="cs-CZ" sz="1500" dirty="0"/>
              <a:t>	Symbolické ušpinění ruky, jež je způsobeno sáhnutím do odpadkového koše, přede mnou Saša důrazně ospravedlnil předmětem svého zájmu a naléhavostí situace. Následně celou pasáž uzavřel vymezením se vůči této praktice: "já tam nešahám takhle jen tak". Avšak poté, co jsem vyjádřil tuto pozitivní zpětnou vazbu: "To v podstatě pro ty lidi, když jsou v takovýchto situacích, tak je to nutnost tyhle věci dělat." Saša pokračoval:</a:t>
            </a:r>
          </a:p>
          <a:p>
            <a:pPr>
              <a:lnSpc>
                <a:spcPct val="80000"/>
              </a:lnSpc>
            </a:pPr>
            <a:endParaRPr lang="cs-CZ" sz="1050" dirty="0"/>
          </a:p>
          <a:p>
            <a:pPr>
              <a:lnSpc>
                <a:spcPct val="80000"/>
              </a:lnSpc>
              <a:buFontTx/>
              <a:buNone/>
            </a:pPr>
            <a:r>
              <a:rPr lang="cs-CZ" sz="1050" dirty="0"/>
              <a:t>	</a:t>
            </a:r>
          </a:p>
        </p:txBody>
      </p:sp>
    </p:spTree>
    <p:extLst>
      <p:ext uri="{BB962C8B-B14F-4D97-AF65-F5344CB8AC3E}">
        <p14:creationId xmlns:p14="http://schemas.microsoft.com/office/powerpoint/2010/main" val="1426213523"/>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8850"/>
                                        </p:tgtEl>
                                        <p:attrNameLst>
                                          <p:attrName>style.visibility</p:attrName>
                                        </p:attrNameLst>
                                      </p:cBhvr>
                                      <p:to>
                                        <p:strVal val="visible"/>
                                      </p:to>
                                    </p:set>
                                    <p:animEffect transition="in" filter="fade">
                                      <p:cBhvr>
                                        <p:cTn id="7" dur="2000"/>
                                        <p:tgtEl>
                                          <p:spTgt spid="788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8851">
                                            <p:txEl>
                                              <p:pRg st="1" end="1"/>
                                            </p:txEl>
                                          </p:spTgt>
                                        </p:tgtEl>
                                        <p:attrNameLst>
                                          <p:attrName>style.visibility</p:attrName>
                                        </p:attrNameLst>
                                      </p:cBhvr>
                                      <p:to>
                                        <p:strVal val="visible"/>
                                      </p:to>
                                    </p:set>
                                    <p:animEffect transition="in" filter="wipe(left)">
                                      <p:cBhvr>
                                        <p:cTn id="12" dur="500"/>
                                        <p:tgtEl>
                                          <p:spTgt spid="788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8851">
                                            <p:txEl>
                                              <p:pRg st="3" end="3"/>
                                            </p:txEl>
                                          </p:spTgt>
                                        </p:tgtEl>
                                        <p:attrNameLst>
                                          <p:attrName>style.visibility</p:attrName>
                                        </p:attrNameLst>
                                      </p:cBhvr>
                                      <p:to>
                                        <p:strVal val="visible"/>
                                      </p:to>
                                    </p:set>
                                    <p:animEffect transition="in" filter="wipe(left)">
                                      <p:cBhvr>
                                        <p:cTn id="17" dur="500"/>
                                        <p:tgtEl>
                                          <p:spTgt spid="7885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8851">
                                            <p:txEl>
                                              <p:pRg st="5" end="5"/>
                                            </p:txEl>
                                          </p:spTgt>
                                        </p:tgtEl>
                                        <p:attrNameLst>
                                          <p:attrName>style.visibility</p:attrName>
                                        </p:attrNameLst>
                                      </p:cBhvr>
                                      <p:to>
                                        <p:strVal val="visible"/>
                                      </p:to>
                                    </p:set>
                                    <p:animEffect transition="in" filter="wipe(left)">
                                      <p:cBhvr>
                                        <p:cTn id="22" dur="500"/>
                                        <p:tgtEl>
                                          <p:spTgt spid="78851">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8851">
                                            <p:txEl>
                                              <p:pRg st="7" end="7"/>
                                            </p:txEl>
                                          </p:spTgt>
                                        </p:tgtEl>
                                        <p:attrNameLst>
                                          <p:attrName>style.visibility</p:attrName>
                                        </p:attrNameLst>
                                      </p:cBhvr>
                                      <p:to>
                                        <p:strVal val="visible"/>
                                      </p:to>
                                    </p:set>
                                    <p:animEffect transition="in" filter="wipe(left)">
                                      <p:cBhvr>
                                        <p:cTn id="27" dur="500"/>
                                        <p:tgtEl>
                                          <p:spTgt spid="788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p:bldP spid="7885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Zástupný symbol pro obsah 2"/>
          <p:cNvSpPr>
            <a:spLocks noGrp="1"/>
          </p:cNvSpPr>
          <p:nvPr>
            <p:ph idx="1"/>
          </p:nvPr>
        </p:nvSpPr>
        <p:spPr>
          <a:xfrm>
            <a:off x="1485900" y="1214439"/>
            <a:ext cx="6172200" cy="4237435"/>
          </a:xfrm>
        </p:spPr>
        <p:txBody>
          <a:bodyPr/>
          <a:lstStyle/>
          <a:p>
            <a:pPr>
              <a:lnSpc>
                <a:spcPct val="80000"/>
              </a:lnSpc>
              <a:buNone/>
            </a:pPr>
            <a:r>
              <a:rPr lang="cs-CZ" sz="1350" i="1" dirty="0"/>
              <a:t>	No, třeba ráno mě rozčílil jeden </a:t>
            </a:r>
            <a:r>
              <a:rPr lang="cs-CZ" sz="1350" i="1" dirty="0" err="1"/>
              <a:t>c</a:t>
            </a:r>
            <a:r>
              <a:rPr lang="cs-CZ" sz="1350" i="1" dirty="0"/>
              <a:t>... </a:t>
            </a:r>
            <a:r>
              <a:rPr lang="cs-CZ" sz="1350" i="1" dirty="0" err="1"/>
              <a:t>é</a:t>
            </a:r>
            <a:r>
              <a:rPr lang="cs-CZ" sz="1350" i="1" dirty="0"/>
              <a:t>... Rom, já byl </a:t>
            </a:r>
            <a:r>
              <a:rPr lang="cs-CZ" sz="1350" i="1" dirty="0" err="1"/>
              <a:t>unavenej</a:t>
            </a:r>
            <a:r>
              <a:rPr lang="cs-CZ" sz="1350" i="1" dirty="0"/>
              <a:t> z tramvaje, už bylo světlo, bylo čtvrt na sedm asi a jeden Rom vychází na Václaváku z toho, z metra, a já jsem načíhnul, měl jsem takovou chuť divnou, víte, </a:t>
            </a:r>
            <a:r>
              <a:rPr lang="cs-CZ" sz="1350" i="1" dirty="0" err="1"/>
              <a:t>takovej</a:t>
            </a:r>
            <a:r>
              <a:rPr lang="cs-CZ" sz="1350" i="1" dirty="0"/>
              <a:t> </a:t>
            </a:r>
            <a:r>
              <a:rPr lang="cs-CZ" sz="1350" i="1" dirty="0" err="1"/>
              <a:t>nevyspalej</a:t>
            </a:r>
            <a:r>
              <a:rPr lang="cs-CZ" sz="1350" i="1" dirty="0"/>
              <a:t>, </a:t>
            </a:r>
            <a:r>
              <a:rPr lang="cs-CZ" sz="1350" i="1" dirty="0" err="1"/>
              <a:t>nervozní</a:t>
            </a:r>
            <a:r>
              <a:rPr lang="cs-CZ" sz="1350" i="1" dirty="0"/>
              <a:t>, teď cigaretu jsem neměl, ani </a:t>
            </a:r>
            <a:r>
              <a:rPr lang="cs-CZ" sz="1350" i="1" dirty="0" err="1"/>
              <a:t>vajgla</a:t>
            </a:r>
            <a:r>
              <a:rPr lang="cs-CZ" sz="1350" i="1" dirty="0"/>
              <a:t> zrovna. Jsem </a:t>
            </a:r>
            <a:r>
              <a:rPr lang="cs-CZ" sz="1350" i="1" dirty="0" err="1"/>
              <a:t>řikal</a:t>
            </a:r>
            <a:r>
              <a:rPr lang="cs-CZ" sz="1350" i="1" dirty="0"/>
              <a:t>, </a:t>
            </a:r>
            <a:r>
              <a:rPr lang="cs-CZ" sz="1350" i="1" dirty="0" err="1"/>
              <a:t>Ježiši</a:t>
            </a:r>
            <a:r>
              <a:rPr lang="cs-CZ" sz="1350" i="1" dirty="0"/>
              <a:t> Kriste, kdyby aspoň v tom koši byl buřt, bych si rád </a:t>
            </a:r>
            <a:r>
              <a:rPr lang="cs-CZ" sz="1350" i="1" dirty="0" err="1"/>
              <a:t>zakous</a:t>
            </a:r>
            <a:r>
              <a:rPr lang="cs-CZ" sz="1350" i="1" dirty="0"/>
              <a:t>, mně by to už bylo jedno, jsem takhle načíhnul a </a:t>
            </a:r>
            <a:r>
              <a:rPr lang="cs-CZ" sz="1350" i="1" dirty="0" err="1"/>
              <a:t>von</a:t>
            </a:r>
            <a:r>
              <a:rPr lang="cs-CZ" sz="1350" i="1" dirty="0"/>
              <a:t>, šla parta tři, jo, tři Romové šli, z metra vycházeli. A jak </a:t>
            </a:r>
            <a:r>
              <a:rPr lang="cs-CZ" sz="1350" i="1" dirty="0" err="1"/>
              <a:t>von</a:t>
            </a:r>
            <a:r>
              <a:rPr lang="cs-CZ" sz="1350" i="1" dirty="0"/>
              <a:t> to řek ten jeden, já byl </a:t>
            </a:r>
            <a:r>
              <a:rPr lang="cs-CZ" sz="1350" i="1" dirty="0" err="1"/>
              <a:t>rozčilenej</a:t>
            </a:r>
            <a:r>
              <a:rPr lang="cs-CZ" sz="1350" i="1" dirty="0"/>
              <a:t>, víte, nervózní jsem byl, </a:t>
            </a:r>
            <a:r>
              <a:rPr lang="cs-CZ" sz="1350" i="1" dirty="0" err="1"/>
              <a:t>nevyspalej</a:t>
            </a:r>
            <a:r>
              <a:rPr lang="cs-CZ" sz="1350" i="1" dirty="0"/>
              <a:t>. A </a:t>
            </a:r>
            <a:r>
              <a:rPr lang="cs-CZ" sz="1350" i="1" dirty="0" err="1"/>
              <a:t>von</a:t>
            </a:r>
            <a:r>
              <a:rPr lang="cs-CZ" sz="1350" i="1" dirty="0"/>
              <a:t> řek, co vidíš...tak nebo co tam hledáš tak </a:t>
            </a:r>
            <a:r>
              <a:rPr lang="cs-CZ" sz="1350" i="1" dirty="0" err="1"/>
              <a:t>hezkýho</a:t>
            </a:r>
            <a:r>
              <a:rPr lang="cs-CZ" sz="1350" i="1" dirty="0"/>
              <a:t>. Já jsem se naštval a řek jsem mu, to víš, koukám, jak je tam nasráno a šel jsem pryč [smích] ne, s </a:t>
            </a:r>
            <a:r>
              <a:rPr lang="cs-CZ" sz="1350" i="1" dirty="0" err="1"/>
              <a:t>prominutim</a:t>
            </a:r>
            <a:r>
              <a:rPr lang="cs-CZ" sz="1350" i="1" dirty="0"/>
              <a:t>, jsem byl </a:t>
            </a:r>
            <a:r>
              <a:rPr lang="cs-CZ" sz="1350" i="1" dirty="0" err="1"/>
              <a:t>rozčilenej</a:t>
            </a:r>
            <a:r>
              <a:rPr lang="cs-CZ" sz="1350" i="1" dirty="0"/>
              <a:t>, tak jsem mu řek, koukám, jak je tam nasráno. (Saša)</a:t>
            </a:r>
          </a:p>
          <a:p>
            <a:pPr>
              <a:lnSpc>
                <a:spcPct val="80000"/>
              </a:lnSpc>
            </a:pPr>
            <a:endParaRPr lang="cs-CZ" sz="1350" i="1" dirty="0"/>
          </a:p>
          <a:p>
            <a:pPr>
              <a:lnSpc>
                <a:spcPct val="80000"/>
              </a:lnSpc>
              <a:buNone/>
            </a:pPr>
            <a:r>
              <a:rPr lang="cs-CZ" sz="1350" dirty="0"/>
              <a:t>	Saša při vyprávění o hledání jídla v koši opět zdůrazňuje výjimečnost situace. Když říká, "mně už to bylo jedno", vyjadřuje odhodlání prolomit normu, kterou běžně ctí. Tento počin ospravedlňuje svou špatnou psychickou kondicí. Nicméně svůj záměr nedokončil, díky náhodnému </a:t>
            </a:r>
            <a:r>
              <a:rPr lang="cs-CZ" sz="1350" i="1" dirty="0"/>
              <a:t>strážci</a:t>
            </a:r>
            <a:r>
              <a:rPr lang="cs-CZ" sz="1350" dirty="0"/>
              <a:t> společenských norem - zmíněnému Romovi, který jej sarkastickou poznámkou upozornil, že se chystá udělat něco </a:t>
            </a:r>
            <a:r>
              <a:rPr lang="cs-CZ" sz="1350" i="1" dirty="0"/>
              <a:t>zakázaného</a:t>
            </a:r>
            <a:r>
              <a:rPr lang="cs-CZ" sz="1350" dirty="0"/>
              <a:t>. Jelikož zdroje Sašovy sebeúcty byly v ten moment stále v souladu s jeho dřívějším životem a hledání jídla v koši bylo s jeho hodnotami v rozporu, musel volit mezi nasycením se a sebeúctou. Tím, že Saša dotyčnému řekl: "To víš, koukám, jak je tam nasráno", a šel pryč, přede mnou hrdě potvrdil, že si tenkrát zvolil druhou možnost. </a:t>
            </a:r>
          </a:p>
          <a:p>
            <a:endParaRPr lang="cs-CZ" sz="1350" dirty="0"/>
          </a:p>
        </p:txBody>
      </p:sp>
    </p:spTree>
    <p:extLst>
      <p:ext uri="{BB962C8B-B14F-4D97-AF65-F5344CB8AC3E}">
        <p14:creationId xmlns:p14="http://schemas.microsoft.com/office/powerpoint/2010/main" val="306618510"/>
      </p:ext>
    </p:extLst>
  </p:cSld>
  <p:clrMapOvr>
    <a:masterClrMapping/>
  </p:clrMapOvr>
  <p:transition>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První kroky analýzy</a:t>
            </a:r>
            <a:endParaRPr lang="en-US" dirty="0"/>
          </a:p>
        </p:txBody>
      </p:sp>
      <p:pic>
        <p:nvPicPr>
          <p:cNvPr id="5" name="Picture 10" descr="http://abovethelaw.com/wp-content/uploads/2013/01/file-cabinet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6071" y="1988840"/>
            <a:ext cx="2231858" cy="1901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9232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Kódování</a:t>
            </a:r>
            <a:endParaRPr lang="en-US"/>
          </a:p>
        </p:txBody>
      </p:sp>
      <p:sp>
        <p:nvSpPr>
          <p:cNvPr id="3" name="Zástupný symbol pro obsah 2"/>
          <p:cNvSpPr>
            <a:spLocks noGrp="1"/>
          </p:cNvSpPr>
          <p:nvPr>
            <p:ph idx="1"/>
          </p:nvPr>
        </p:nvSpPr>
        <p:spPr/>
        <p:txBody>
          <a:bodyPr>
            <a:normAutofit fontScale="92500" lnSpcReduction="20000"/>
          </a:bodyPr>
          <a:lstStyle/>
          <a:p>
            <a:pPr marL="0" indent="0">
              <a:buNone/>
            </a:pPr>
            <a:r>
              <a:rPr lang="en-US"/>
              <a:t>Kód by měl výstižně shrnovat podstatu významové jednotky tak, jak jí jako výzkumníci v danou chvíli rozumíme. Obvykle volíme nepříliš dlouhé (jednoslovné či několikaslovné) pojmenování – kód slouží jako „rukojeť“ (Charmaz, 2006), za niž můžeme nalezenou významovou jednotku „uchopit“ a „manipulovat“ s ní (třídit, porovnávat, slučovat s jinými kódy či rozdělovat). Pro vytvoření kódu můžeme využít </a:t>
            </a:r>
            <a:r>
              <a:rPr lang="en-US" b="1" u="sng"/>
              <a:t>své vlastní pojmenování</a:t>
            </a:r>
            <a:r>
              <a:rPr lang="en-US"/>
              <a:t>, nebo si </a:t>
            </a:r>
            <a:r>
              <a:rPr lang="en-US" b="1" u="sng"/>
              <a:t>vypůjčit slova samotných participantů </a:t>
            </a:r>
            <a:r>
              <a:rPr lang="en-US"/>
              <a:t>(to se někdy označuje jako „in vivo“ kód), případně převzít již existující </a:t>
            </a:r>
            <a:r>
              <a:rPr lang="en-US" b="1" u="sng"/>
              <a:t>vědecký </a:t>
            </a:r>
            <a:r>
              <a:rPr lang="en-US" b="1" u="sng" smtClean="0"/>
              <a:t>koncept</a:t>
            </a:r>
            <a:r>
              <a:rPr lang="cs-CZ" b="1" u="sng" smtClean="0"/>
              <a:t>.     </a:t>
            </a:r>
            <a:r>
              <a:rPr lang="cs-CZ" sz="2400" i="1"/>
              <a:t>(Řiháček et al., 2013: 48)</a:t>
            </a:r>
            <a:endParaRPr lang="en-US" sz="2400" i="1"/>
          </a:p>
        </p:txBody>
      </p:sp>
    </p:spTree>
    <p:extLst>
      <p:ext uri="{BB962C8B-B14F-4D97-AF65-F5344CB8AC3E}">
        <p14:creationId xmlns:p14="http://schemas.microsoft.com/office/powerpoint/2010/main" val="3790108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14" t="16000" r="56434" b="9765"/>
          <a:stretch/>
        </p:blipFill>
        <p:spPr bwMode="auto">
          <a:xfrm>
            <a:off x="1547664" y="0"/>
            <a:ext cx="5797246" cy="6632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bdélník 2"/>
          <p:cNvSpPr/>
          <p:nvPr/>
        </p:nvSpPr>
        <p:spPr>
          <a:xfrm>
            <a:off x="7286644" y="1500175"/>
            <a:ext cx="1643074" cy="2308324"/>
          </a:xfrm>
          <a:prstGeom prst="rect">
            <a:avLst/>
          </a:prstGeom>
        </p:spPr>
        <p:txBody>
          <a:bodyPr wrap="square">
            <a:spAutoFit/>
          </a:bodyPr>
          <a:lstStyle/>
          <a:p>
            <a:r>
              <a:rPr lang="en-US" dirty="0"/>
              <a:t>ESTERBERG, Kristin G. </a:t>
            </a:r>
            <a:r>
              <a:rPr lang="en-US" i="1" dirty="0"/>
              <a:t>Qualitative methods in social research</a:t>
            </a:r>
            <a:r>
              <a:rPr lang="en-US" dirty="0"/>
              <a:t>. Boston: McGraw-Hill, 2002.</a:t>
            </a:r>
            <a:endParaRPr lang="cs-CZ" dirty="0"/>
          </a:p>
        </p:txBody>
      </p:sp>
    </p:spTree>
    <p:extLst>
      <p:ext uri="{BB962C8B-B14F-4D97-AF65-F5344CB8AC3E}">
        <p14:creationId xmlns:p14="http://schemas.microsoft.com/office/powerpoint/2010/main" val="348959524"/>
      </p:ext>
    </p:extLst>
  </p:cSld>
  <p:clrMapOvr>
    <a:masterClrMapping/>
  </p:clrMapOvr>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371</TotalTime>
  <Words>1849</Words>
  <Application>Microsoft Office PowerPoint</Application>
  <PresentationFormat>Předvádění na obrazovce (4:3)</PresentationFormat>
  <Paragraphs>213</Paragraphs>
  <Slides>44</Slides>
  <Notes>1</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44</vt:i4>
      </vt:variant>
    </vt:vector>
  </HeadingPairs>
  <TitlesOfParts>
    <vt:vector size="48" baseType="lpstr">
      <vt:lpstr>Arial</vt:lpstr>
      <vt:lpstr>Calibri</vt:lpstr>
      <vt:lpstr>Times New Roman</vt:lpstr>
      <vt:lpstr>Motiv sady Office</vt:lpstr>
      <vt:lpstr>Prezentace aplikace PowerPoint</vt:lpstr>
      <vt:lpstr>Charakteristiky kvalitativní analýzy</vt:lpstr>
      <vt:lpstr>Analýza dat</vt:lpstr>
      <vt:lpstr>„Čtení“ dat jako klíčová dovednost</vt:lpstr>
      <vt:lpstr>Interpretace dat: Příklad výzkumu bezdomovectví (Holpuch, 2011)</vt:lpstr>
      <vt:lpstr>Prezentace aplikace PowerPoint</vt:lpstr>
      <vt:lpstr>První kroky analýzy</vt:lpstr>
      <vt:lpstr>Kódování</vt:lpstr>
      <vt:lpstr>Prezentace aplikace PowerPoint</vt:lpstr>
      <vt:lpstr>Prezentace aplikace PowerPoint</vt:lpstr>
      <vt:lpstr>Prezentace aplikace PowerPoint</vt:lpstr>
      <vt:lpstr>Od kódů ke konceptům</vt:lpstr>
      <vt:lpstr>Prezentace aplikace PowerPoint</vt:lpstr>
      <vt:lpstr>Interpretace dat: hledání indikátorů (datových fragmentů), konceptů a kategorií</vt:lpstr>
      <vt:lpstr>Tematická analýza: Příklad kódovacího schématu Projekt o zkušenostech lidí s osteoporózou</vt:lpstr>
      <vt:lpstr>Prezentace aplikace PowerPoint</vt:lpstr>
      <vt:lpstr>Jak poznám, co je důležité?</vt:lpstr>
      <vt:lpstr>Prezentace aplikace PowerPoint</vt:lpstr>
      <vt:lpstr>Poznámkování</vt:lpstr>
      <vt:lpstr>V čem se kvalitativní analýza dat dělá sama?</vt:lpstr>
      <vt:lpstr>Prezentace aplikace PowerPoint</vt:lpstr>
      <vt:lpstr>Psaní poznámek: Procedurální</vt:lpstr>
      <vt:lpstr>Psaní poznámek: Analytické</vt:lpstr>
      <vt:lpstr>Prezentace aplikace PowerPoint</vt:lpstr>
      <vt:lpstr>Prezentace aplikace PowerPoint</vt:lpstr>
      <vt:lpstr>Co je výstupem z kvalitativního výzkumu?</vt:lpstr>
      <vt:lpstr>Vizualizace dat: Výzkumné příležitosti mladých vědců v různých oborech</vt:lpstr>
      <vt:lpstr>Organizace dat pomáhající vzniku typologie</vt:lpstr>
      <vt:lpstr>Prezentace aplikace PowerPoint</vt:lpstr>
      <vt:lpstr>Prezentace aplikace PowerPoint</vt:lpstr>
      <vt:lpstr>Prezentace aplikace PowerPoint</vt:lpstr>
      <vt:lpstr>Prezentace aplikace PowerPoint</vt:lpstr>
      <vt:lpstr>Prezentace aplikace PowerPoint</vt:lpstr>
      <vt:lpstr>Sociální struktura a domov</vt:lpstr>
      <vt:lpstr>Typologie: Otcovství po rozchodu rodičovského páru (Dudová, 2007)</vt:lpstr>
      <vt:lpstr>Příklad typologie rodičů ve vztahu k volbě ZŠ: </vt:lpstr>
      <vt:lpstr>Prezentace aplikace PowerPoint</vt:lpstr>
      <vt:lpstr>Sekvence</vt:lpstr>
      <vt:lpstr>Prezentace aplikace PowerPoint</vt:lpstr>
      <vt:lpstr>Jak mi může pomoci počítač? Jde to i bez něj?</vt:lpstr>
      <vt:lpstr>10 RAD PRO PSANÍ DIPLOMOVÉ PRÁCE</vt:lpstr>
      <vt:lpstr>Projekt je zmatený a rozpadá se</vt:lpstr>
      <vt:lpstr>Prezentace aplikace PowerPoint</vt:lpstr>
      <vt:lpstr>Prezentace aplikace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Slepickova</dc:creator>
  <cp:lastModifiedBy>Slepickova</cp:lastModifiedBy>
  <cp:revision>28</cp:revision>
  <dcterms:created xsi:type="dcterms:W3CDTF">2015-12-13T19:30:06Z</dcterms:created>
  <dcterms:modified xsi:type="dcterms:W3CDTF">2024-05-07T11:18:29Z</dcterms:modified>
</cp:coreProperties>
</file>