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handoutMasterIdLst>
    <p:handoutMasterId r:id="rId27"/>
  </p:handoutMasterIdLst>
  <p:sldIdLst>
    <p:sldId id="256" r:id="rId2"/>
    <p:sldId id="288" r:id="rId3"/>
    <p:sldId id="289" r:id="rId4"/>
    <p:sldId id="281" r:id="rId5"/>
    <p:sldId id="290" r:id="rId6"/>
    <p:sldId id="291" r:id="rId7"/>
    <p:sldId id="282" r:id="rId8"/>
    <p:sldId id="284" r:id="rId9"/>
    <p:sldId id="265" r:id="rId10"/>
    <p:sldId id="266" r:id="rId11"/>
    <p:sldId id="286" r:id="rId12"/>
    <p:sldId id="287" r:id="rId13"/>
    <p:sldId id="267" r:id="rId14"/>
    <p:sldId id="269" r:id="rId15"/>
    <p:sldId id="292" r:id="rId16"/>
    <p:sldId id="294" r:id="rId17"/>
    <p:sldId id="295" r:id="rId18"/>
    <p:sldId id="296" r:id="rId19"/>
    <p:sldId id="297" r:id="rId20"/>
    <p:sldId id="300" r:id="rId21"/>
    <p:sldId id="298" r:id="rId22"/>
    <p:sldId id="299" r:id="rId23"/>
    <p:sldId id="301" r:id="rId24"/>
    <p:sldId id="293" r:id="rId25"/>
    <p:sldId id="280" r:id="rId26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675AE1-96E8-460B-ADC1-E37170E171E9}" type="datetimeFigureOut">
              <a:rPr lang="cs-CZ" smtClean="0"/>
              <a:pPr/>
              <a:t>28.02.2022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04205-AACE-4645-8084-14C676B153B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062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228E001-0074-447C-A5E4-D5321CC97AD1}" type="datetimeFigureOut">
              <a:rPr lang="cs-CZ" smtClean="0"/>
              <a:pPr/>
              <a:t>28.02.2022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EBF3B35-1314-4860-9FE3-91662FB4C2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E001-0074-447C-A5E4-D5321CC97AD1}" type="datetimeFigureOut">
              <a:rPr lang="cs-CZ" smtClean="0"/>
              <a:pPr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3B35-1314-4860-9FE3-91662FB4C2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E001-0074-447C-A5E4-D5321CC97AD1}" type="datetimeFigureOut">
              <a:rPr lang="cs-CZ" smtClean="0"/>
              <a:pPr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3B35-1314-4860-9FE3-91662FB4C2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228E001-0074-447C-A5E4-D5321CC97AD1}" type="datetimeFigureOut">
              <a:rPr lang="cs-CZ" smtClean="0"/>
              <a:pPr/>
              <a:t>28.02.2022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EBF3B35-1314-4860-9FE3-91662FB4C25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228E001-0074-447C-A5E4-D5321CC97AD1}" type="datetimeFigureOut">
              <a:rPr lang="cs-CZ" smtClean="0"/>
              <a:pPr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EBF3B35-1314-4860-9FE3-91662FB4C2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E001-0074-447C-A5E4-D5321CC97AD1}" type="datetimeFigureOut">
              <a:rPr lang="cs-CZ" smtClean="0"/>
              <a:pPr/>
              <a:t>28.02.2022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3B35-1314-4860-9FE3-91662FB4C25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E001-0074-447C-A5E4-D5321CC97AD1}" type="datetimeFigureOut">
              <a:rPr lang="cs-CZ" smtClean="0"/>
              <a:pPr/>
              <a:t>28.02.2022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3B35-1314-4860-9FE3-91662FB4C25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228E001-0074-447C-A5E4-D5321CC97AD1}" type="datetimeFigureOut">
              <a:rPr lang="cs-CZ" smtClean="0"/>
              <a:pPr/>
              <a:t>28.02.2022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EBF3B35-1314-4860-9FE3-91662FB4C25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8E001-0074-447C-A5E4-D5321CC97AD1}" type="datetimeFigureOut">
              <a:rPr lang="cs-CZ" smtClean="0"/>
              <a:pPr/>
              <a:t>28.02.2022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3B35-1314-4860-9FE3-91662FB4C25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228E001-0074-447C-A5E4-D5321CC97AD1}" type="datetimeFigureOut">
              <a:rPr lang="cs-CZ" smtClean="0"/>
              <a:pPr/>
              <a:t>28.02.2022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EBF3B35-1314-4860-9FE3-91662FB4C25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228E001-0074-447C-A5E4-D5321CC97AD1}" type="datetimeFigureOut">
              <a:rPr lang="cs-CZ" smtClean="0"/>
              <a:pPr/>
              <a:t>28.02.2022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EBF3B35-1314-4860-9FE3-91662FB4C25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228E001-0074-447C-A5E4-D5321CC97AD1}" type="datetimeFigureOut">
              <a:rPr lang="cs-CZ" smtClean="0"/>
              <a:pPr/>
              <a:t>28.02.2022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EBF3B35-1314-4860-9FE3-91662FB4C25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eskatelevize.cz/porady/1096902795-studio-6/219411010110712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artinakolackova.cz/elevator-pitch-aneb-co-ma-spolecneho-vase-prezentace-s-vytahem/" TargetMode="External"/><Relationship Id="rId2" Type="http://schemas.openxmlformats.org/officeDocument/2006/relationships/hyperlink" Target="http://www.cvprofi.cz/umeni-prezentace-jak-vybrousit-svuj-elevator-speech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el/ped/jaro2022/SZ6012/index.qwarp?prejit=8356490" TargetMode="External"/><Relationship Id="rId2" Type="http://schemas.openxmlformats.org/officeDocument/2006/relationships/hyperlink" Target="https://is.muni.cz/auth/el/ped/jaro2022/SZ6012/ode/?predmet=1359367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HL5MUZYvHc" TargetMode="External"/><Relationship Id="rId2" Type="http://schemas.openxmlformats.org/officeDocument/2006/relationships/hyperlink" Target="https://www.youtube.com/watch?v=oTv4mWT4Ek8&amp;t=1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829761"/>
          </a:xfrm>
        </p:spPr>
        <p:txBody>
          <a:bodyPr>
            <a:normAutofit/>
          </a:bodyPr>
          <a:lstStyle/>
          <a:p>
            <a:r>
              <a:rPr lang="cs-CZ" sz="4800" dirty="0"/>
              <a:t>Pedagogická komunikace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2852936"/>
            <a:ext cx="7772400" cy="2088232"/>
          </a:xfrm>
        </p:spPr>
        <p:txBody>
          <a:bodyPr>
            <a:normAutofit fontScale="25000" lnSpcReduction="20000"/>
          </a:bodyPr>
          <a:lstStyle/>
          <a:p>
            <a:r>
              <a:rPr lang="cs-CZ" sz="9800" dirty="0" err="1">
                <a:latin typeface="Arial" pitchFamily="34" charset="0"/>
                <a:cs typeface="Arial" pitchFamily="34" charset="0"/>
              </a:rPr>
              <a:t>Elevator</a:t>
            </a:r>
            <a:r>
              <a:rPr lang="cs-CZ" sz="98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9800" dirty="0" err="1">
                <a:latin typeface="Arial" pitchFamily="34" charset="0"/>
                <a:cs typeface="Arial" pitchFamily="34" charset="0"/>
              </a:rPr>
              <a:t>speech</a:t>
            </a:r>
            <a:endParaRPr lang="cs-CZ" sz="9800" dirty="0">
              <a:latin typeface="Arial" pitchFamily="34" charset="0"/>
              <a:cs typeface="Arial" pitchFamily="34" charset="0"/>
            </a:endParaRPr>
          </a:p>
          <a:p>
            <a:r>
              <a:rPr lang="cs-CZ" sz="9800" dirty="0">
                <a:latin typeface="Arial" pitchFamily="34" charset="0"/>
                <a:cs typeface="Arial" pitchFamily="34" charset="0"/>
              </a:rPr>
              <a:t>Základní pojmy</a:t>
            </a:r>
          </a:p>
          <a:p>
            <a:r>
              <a:rPr lang="cs-CZ" sz="9800" dirty="0">
                <a:latin typeface="Arial" pitchFamily="34" charset="0"/>
                <a:cs typeface="Arial" pitchFamily="34" charset="0"/>
              </a:rPr>
              <a:t>IRF struktura</a:t>
            </a:r>
          </a:p>
          <a:p>
            <a:r>
              <a:rPr lang="cs-CZ" sz="9800" dirty="0">
                <a:latin typeface="Arial" pitchFamily="34" charset="0"/>
                <a:cs typeface="Arial" pitchFamily="34" charset="0"/>
              </a:rPr>
              <a:t>Dialogické vyučování</a:t>
            </a:r>
          </a:p>
          <a:p>
            <a:r>
              <a:rPr lang="cs-CZ" sz="9800">
                <a:latin typeface="Arial" pitchFamily="34" charset="0"/>
                <a:cs typeface="Arial" pitchFamily="34" charset="0"/>
              </a:rPr>
              <a:t>Aktivní naslouchání</a:t>
            </a:r>
            <a:endParaRPr lang="cs-CZ" sz="9800" dirty="0">
              <a:latin typeface="Arial" pitchFamily="34" charset="0"/>
              <a:cs typeface="Arial" pitchFamily="34" charset="0"/>
            </a:endParaRPr>
          </a:p>
          <a:p>
            <a:endParaRPr lang="cs-CZ" sz="9800" dirty="0">
              <a:latin typeface="Arial" pitchFamily="34" charset="0"/>
              <a:cs typeface="Arial" pitchFamily="34" charset="0"/>
            </a:endParaRPr>
          </a:p>
          <a:p>
            <a:br>
              <a:rPr lang="cs-CZ" dirty="0">
                <a:latin typeface="Arial" pitchFamily="34" charset="0"/>
                <a:cs typeface="Arial" pitchFamily="34" charset="0"/>
              </a:rPr>
            </a:b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pedagogická komunikace</a:t>
            </a:r>
          </a:p>
          <a:p>
            <a:pPr algn="just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je zaměřena na výchovně vzdělávací proces, ve kterém si všímá výměny informací mezi přednášejícím a posluchačem (vychovatelem a vychovávaným) při naplňování výchovně vzdělávacích cílů</a:t>
            </a:r>
          </a:p>
          <a:p>
            <a:pPr algn="ctr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X </a:t>
            </a:r>
          </a:p>
          <a:p>
            <a:pPr algn="just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výuková komunikace</a:t>
            </a:r>
          </a:p>
          <a:p>
            <a:pPr algn="just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výměna informací mezi učitelem a žáky v rámci vyučovací jednotky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Znaky pedagogické komunikace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uskutečňuje se prostřednictvím verbálních a neverbálních projevů jako sled komunikačních aktů a situací.</a:t>
            </a:r>
          </a:p>
          <a:p>
            <a:pPr algn="just"/>
            <a:r>
              <a:rPr lang="cs-CZ" dirty="0"/>
              <a:t>je řízena učitelem a má specifická pravidla, vymezující roli a pravomoc komunikačních partnerů.</a:t>
            </a:r>
          </a:p>
          <a:p>
            <a:pPr algn="just"/>
            <a:r>
              <a:rPr lang="cs-CZ" dirty="0"/>
              <a:t>vytváří konkrétní psychosociální klima ve třídě a je tímto klimatem i ovlivňována.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3195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Znaky pedagogické komunikace II.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>
                <a:latin typeface="Arial" pitchFamily="34" charset="0"/>
                <a:cs typeface="Arial" pitchFamily="34" charset="0"/>
              </a:rPr>
              <a:t>má jednoznačně vymezeny sociální role účastníků a dohodnutá komunikační pravidla </a:t>
            </a: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bývá předem jasno a v učebním projektu vymezeno:</a:t>
            </a:r>
            <a:br>
              <a:rPr lang="cs-CZ" dirty="0">
                <a:latin typeface="Arial" pitchFamily="34" charset="0"/>
                <a:cs typeface="Arial" pitchFamily="34" charset="0"/>
              </a:rPr>
            </a:br>
            <a:r>
              <a:rPr lang="cs-CZ" dirty="0">
                <a:latin typeface="Arial" pitchFamily="34" charset="0"/>
                <a:cs typeface="Arial" pitchFamily="34" charset="0"/>
              </a:rPr>
              <a:t>- kdo s kým bude komunikovat (prvky komunikace),</a:t>
            </a:r>
            <a:br>
              <a:rPr lang="cs-CZ" dirty="0">
                <a:latin typeface="Arial" pitchFamily="34" charset="0"/>
                <a:cs typeface="Arial" pitchFamily="34" charset="0"/>
              </a:rPr>
            </a:br>
            <a:r>
              <a:rPr lang="cs-CZ" dirty="0">
                <a:latin typeface="Arial" pitchFamily="34" charset="0"/>
                <a:cs typeface="Arial" pitchFamily="34" charset="0"/>
              </a:rPr>
              <a:t>-kdo bude iniciátorem komunikace,</a:t>
            </a:r>
            <a:br>
              <a:rPr lang="cs-CZ" dirty="0">
                <a:latin typeface="Arial" pitchFamily="34" charset="0"/>
                <a:cs typeface="Arial" pitchFamily="34" charset="0"/>
              </a:rPr>
            </a:br>
            <a:r>
              <a:rPr lang="cs-CZ" dirty="0">
                <a:latin typeface="Arial" pitchFamily="34" charset="0"/>
                <a:cs typeface="Arial" pitchFamily="34" charset="0"/>
              </a:rPr>
              <a:t>- jakým směrem půjde informace k jednotlivým komunikujícím (jednosměrně, obousměrně, se zpětnou vazbou...),</a:t>
            </a:r>
            <a:br>
              <a:rPr lang="cs-CZ" dirty="0">
                <a:latin typeface="Arial" pitchFamily="34" charset="0"/>
                <a:cs typeface="Arial" pitchFamily="34" charset="0"/>
              </a:rPr>
            </a:br>
            <a:r>
              <a:rPr lang="cs-CZ" dirty="0">
                <a:latin typeface="Arial" pitchFamily="34" charset="0"/>
                <a:cs typeface="Arial" pitchFamily="34" charset="0"/>
              </a:rPr>
              <a:t>- jaká bude frekvence a rozsah komunikace,</a:t>
            </a:r>
            <a:br>
              <a:rPr lang="cs-CZ" dirty="0">
                <a:latin typeface="Arial" pitchFamily="34" charset="0"/>
                <a:cs typeface="Arial" pitchFamily="34" charset="0"/>
              </a:rPr>
            </a:br>
            <a:r>
              <a:rPr lang="cs-CZ" dirty="0">
                <a:latin typeface="Arial" pitchFamily="34" charset="0"/>
                <a:cs typeface="Arial" pitchFamily="34" charset="0"/>
              </a:rPr>
              <a:t>- jaký bude obsah komunikace.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8510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Funkce pedagogické komunikace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539552" y="1844824"/>
            <a:ext cx="8229600" cy="4525963"/>
          </a:xfrm>
        </p:spPr>
        <p:txBody>
          <a:bodyPr/>
          <a:lstStyle/>
          <a:p>
            <a:r>
              <a:rPr lang="cs-CZ" dirty="0"/>
              <a:t>prezentace obsahu vzdělávání</a:t>
            </a:r>
          </a:p>
          <a:p>
            <a:r>
              <a:rPr lang="cs-CZ" dirty="0"/>
              <a:t>naplňování cílů výchovy a vzdělávání</a:t>
            </a:r>
          </a:p>
          <a:p>
            <a:r>
              <a:rPr lang="cs-CZ" dirty="0"/>
              <a:t>řízení třídy </a:t>
            </a:r>
          </a:p>
          <a:p>
            <a:r>
              <a:rPr lang="cs-CZ" dirty="0"/>
              <a:t>utváření vztahů mezi učitelem a žáky či mezi žáky vzájemně</a:t>
            </a:r>
          </a:p>
          <a:p>
            <a:r>
              <a:rPr lang="cs-CZ" dirty="0"/>
              <a:t>utváření klimatu ve třídě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7704" y="613004"/>
            <a:ext cx="7340679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cs-CZ" sz="4400" i="0" spc="-285" dirty="0">
                <a:latin typeface="Arial"/>
                <a:cs typeface="Arial"/>
              </a:rPr>
              <a:t>IRF struktura </a:t>
            </a:r>
            <a:endParaRPr sz="44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13842" y="2554223"/>
            <a:ext cx="668655" cy="465512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70"/>
              </a:spcBef>
            </a:pPr>
            <a:r>
              <a:rPr sz="1400" spc="-80" dirty="0">
                <a:latin typeface="Arial"/>
                <a:cs typeface="Arial"/>
              </a:rPr>
              <a:t>Iniciace</a:t>
            </a:r>
            <a:endParaRPr sz="1400" dirty="0">
              <a:latin typeface="Arial"/>
              <a:cs typeface="Arial"/>
            </a:endParaRPr>
          </a:p>
          <a:p>
            <a:pPr marL="92075">
              <a:lnSpc>
                <a:spcPct val="100000"/>
              </a:lnSpc>
            </a:pPr>
            <a:r>
              <a:rPr sz="1400" spc="-55" dirty="0">
                <a:latin typeface="Arial"/>
                <a:cs typeface="Arial"/>
              </a:rPr>
              <a:t>Učitel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62556" y="2554223"/>
            <a:ext cx="644843" cy="465512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70"/>
              </a:spcBef>
            </a:pPr>
            <a:r>
              <a:rPr sz="1400" spc="-110" dirty="0">
                <a:latin typeface="Arial"/>
                <a:cs typeface="Arial"/>
              </a:rPr>
              <a:t>Replika</a:t>
            </a:r>
            <a:endParaRPr sz="1400" dirty="0">
              <a:latin typeface="Arial"/>
              <a:cs typeface="Arial"/>
            </a:endParaRPr>
          </a:p>
          <a:p>
            <a:pPr marL="90805">
              <a:lnSpc>
                <a:spcPct val="100000"/>
              </a:lnSpc>
            </a:pPr>
            <a:r>
              <a:rPr sz="1400" spc="-165" dirty="0">
                <a:latin typeface="Arial"/>
                <a:cs typeface="Arial"/>
              </a:rPr>
              <a:t>Žák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42108" y="2415540"/>
            <a:ext cx="925837" cy="590546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L="90805" marR="92710">
              <a:lnSpc>
                <a:spcPct val="100000"/>
              </a:lnSpc>
              <a:spcBef>
                <a:spcPts val="285"/>
              </a:spcBef>
            </a:pPr>
            <a:r>
              <a:rPr sz="1200" spc="-300" dirty="0">
                <a:latin typeface="Arial"/>
                <a:cs typeface="Arial"/>
              </a:rPr>
              <a:t>F</a:t>
            </a:r>
            <a:r>
              <a:rPr sz="1200" spc="-110" dirty="0">
                <a:latin typeface="Arial"/>
                <a:cs typeface="Arial"/>
              </a:rPr>
              <a:t>e</a:t>
            </a:r>
            <a:r>
              <a:rPr sz="1200" spc="-105" dirty="0">
                <a:latin typeface="Arial"/>
                <a:cs typeface="Arial"/>
              </a:rPr>
              <a:t>e</a:t>
            </a:r>
            <a:r>
              <a:rPr sz="1200" spc="-65" dirty="0">
                <a:latin typeface="Arial"/>
                <a:cs typeface="Arial"/>
              </a:rPr>
              <a:t>d</a:t>
            </a:r>
            <a:r>
              <a:rPr sz="1200" spc="-60" dirty="0">
                <a:latin typeface="Arial"/>
                <a:cs typeface="Arial"/>
              </a:rPr>
              <a:t>b</a:t>
            </a:r>
            <a:r>
              <a:rPr sz="1200" spc="-100" dirty="0">
                <a:latin typeface="Arial"/>
                <a:cs typeface="Arial"/>
              </a:rPr>
              <a:t>ack  </a:t>
            </a:r>
            <a:r>
              <a:rPr sz="1200" spc="-50" dirty="0">
                <a:latin typeface="Arial"/>
                <a:cs typeface="Arial"/>
              </a:rPr>
              <a:t>pozitivní  </a:t>
            </a:r>
            <a:r>
              <a:rPr sz="1200" spc="-55" dirty="0">
                <a:latin typeface="Arial"/>
                <a:cs typeface="Arial"/>
              </a:rPr>
              <a:t>Učitel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30268" y="2692907"/>
            <a:ext cx="1161574" cy="248786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60"/>
              </a:spcBef>
            </a:pPr>
            <a:r>
              <a:rPr sz="1400" spc="-130" dirty="0">
                <a:latin typeface="Arial"/>
                <a:cs typeface="Arial"/>
              </a:rPr>
              <a:t>Další</a:t>
            </a:r>
            <a:r>
              <a:rPr sz="1400" spc="-105" dirty="0">
                <a:latin typeface="Arial"/>
                <a:cs typeface="Arial"/>
              </a:rPr>
              <a:t> </a:t>
            </a:r>
            <a:r>
              <a:rPr sz="1400" spc="-114" dirty="0">
                <a:latin typeface="Arial"/>
                <a:cs typeface="Arial"/>
              </a:rPr>
              <a:t>sekvence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682496" y="2839211"/>
            <a:ext cx="479108" cy="76200"/>
          </a:xfrm>
          <a:custGeom>
            <a:avLst/>
            <a:gdLst/>
            <a:ahLst/>
            <a:cxnLst/>
            <a:rect l="l" t="t" r="r" b="b"/>
            <a:pathLst>
              <a:path w="638810" h="76200">
                <a:moveTo>
                  <a:pt x="562610" y="0"/>
                </a:moveTo>
                <a:lnTo>
                  <a:pt x="562610" y="76200"/>
                </a:lnTo>
                <a:lnTo>
                  <a:pt x="626110" y="44450"/>
                </a:lnTo>
                <a:lnTo>
                  <a:pt x="575310" y="44450"/>
                </a:lnTo>
                <a:lnTo>
                  <a:pt x="575310" y="31750"/>
                </a:lnTo>
                <a:lnTo>
                  <a:pt x="626110" y="31750"/>
                </a:lnTo>
                <a:lnTo>
                  <a:pt x="562610" y="0"/>
                </a:lnTo>
                <a:close/>
              </a:path>
              <a:path w="638810" h="76200">
                <a:moveTo>
                  <a:pt x="562610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562610" y="44450"/>
                </a:lnTo>
                <a:lnTo>
                  <a:pt x="562610" y="31750"/>
                </a:lnTo>
                <a:close/>
              </a:path>
              <a:path w="638810" h="76200">
                <a:moveTo>
                  <a:pt x="626110" y="31750"/>
                </a:moveTo>
                <a:lnTo>
                  <a:pt x="575310" y="31750"/>
                </a:lnTo>
                <a:lnTo>
                  <a:pt x="575310" y="44450"/>
                </a:lnTo>
                <a:lnTo>
                  <a:pt x="626110" y="44450"/>
                </a:lnTo>
                <a:lnTo>
                  <a:pt x="638810" y="38100"/>
                </a:lnTo>
                <a:lnTo>
                  <a:pt x="62611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807208" y="2839211"/>
            <a:ext cx="334804" cy="76200"/>
          </a:xfrm>
          <a:custGeom>
            <a:avLst/>
            <a:gdLst/>
            <a:ahLst/>
            <a:cxnLst/>
            <a:rect l="l" t="t" r="r" b="b"/>
            <a:pathLst>
              <a:path w="446404" h="76200">
                <a:moveTo>
                  <a:pt x="370204" y="0"/>
                </a:moveTo>
                <a:lnTo>
                  <a:pt x="370204" y="76200"/>
                </a:lnTo>
                <a:lnTo>
                  <a:pt x="433704" y="44450"/>
                </a:lnTo>
                <a:lnTo>
                  <a:pt x="382904" y="44450"/>
                </a:lnTo>
                <a:lnTo>
                  <a:pt x="382904" y="31750"/>
                </a:lnTo>
                <a:lnTo>
                  <a:pt x="433704" y="31750"/>
                </a:lnTo>
                <a:lnTo>
                  <a:pt x="370204" y="0"/>
                </a:lnTo>
                <a:close/>
              </a:path>
              <a:path w="446404" h="76200">
                <a:moveTo>
                  <a:pt x="370204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370204" y="44450"/>
                </a:lnTo>
                <a:lnTo>
                  <a:pt x="370204" y="31750"/>
                </a:lnTo>
                <a:close/>
              </a:path>
              <a:path w="446404" h="76200">
                <a:moveTo>
                  <a:pt x="433704" y="31750"/>
                </a:moveTo>
                <a:lnTo>
                  <a:pt x="382904" y="31750"/>
                </a:lnTo>
                <a:lnTo>
                  <a:pt x="382904" y="44450"/>
                </a:lnTo>
                <a:lnTo>
                  <a:pt x="433704" y="44450"/>
                </a:lnTo>
                <a:lnTo>
                  <a:pt x="446404" y="38100"/>
                </a:lnTo>
                <a:lnTo>
                  <a:pt x="433704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46779" y="2839211"/>
            <a:ext cx="482918" cy="76200"/>
          </a:xfrm>
          <a:custGeom>
            <a:avLst/>
            <a:gdLst/>
            <a:ahLst/>
            <a:cxnLst/>
            <a:rect l="l" t="t" r="r" b="b"/>
            <a:pathLst>
              <a:path w="643889" h="76200">
                <a:moveTo>
                  <a:pt x="567563" y="0"/>
                </a:moveTo>
                <a:lnTo>
                  <a:pt x="567563" y="76200"/>
                </a:lnTo>
                <a:lnTo>
                  <a:pt x="631063" y="44450"/>
                </a:lnTo>
                <a:lnTo>
                  <a:pt x="580263" y="44450"/>
                </a:lnTo>
                <a:lnTo>
                  <a:pt x="580263" y="31750"/>
                </a:lnTo>
                <a:lnTo>
                  <a:pt x="631063" y="31750"/>
                </a:lnTo>
                <a:lnTo>
                  <a:pt x="567563" y="0"/>
                </a:lnTo>
                <a:close/>
              </a:path>
              <a:path w="643889" h="76200">
                <a:moveTo>
                  <a:pt x="567563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567563" y="44450"/>
                </a:lnTo>
                <a:lnTo>
                  <a:pt x="567563" y="31750"/>
                </a:lnTo>
                <a:close/>
              </a:path>
              <a:path w="643889" h="76200">
                <a:moveTo>
                  <a:pt x="631063" y="31750"/>
                </a:moveTo>
                <a:lnTo>
                  <a:pt x="580263" y="31750"/>
                </a:lnTo>
                <a:lnTo>
                  <a:pt x="580263" y="44450"/>
                </a:lnTo>
                <a:lnTo>
                  <a:pt x="631063" y="44450"/>
                </a:lnTo>
                <a:lnTo>
                  <a:pt x="643763" y="38100"/>
                </a:lnTo>
                <a:lnTo>
                  <a:pt x="631063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délník 11"/>
          <p:cNvSpPr/>
          <p:nvPr/>
        </p:nvSpPr>
        <p:spPr>
          <a:xfrm>
            <a:off x="683568" y="3212976"/>
            <a:ext cx="74888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400" b="1" dirty="0">
                <a:latin typeface="Arial" pitchFamily="34" charset="0"/>
                <a:cs typeface="Arial" pitchFamily="34" charset="0"/>
              </a:rPr>
              <a:t>IRF struktura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 bývá označována jako základ dialogického vyučování. Její název je odvozen z počátečních písmen složek:</a:t>
            </a:r>
          </a:p>
          <a:p>
            <a:pPr algn="just"/>
            <a:r>
              <a:rPr lang="cs-CZ" sz="2400" b="1" dirty="0">
                <a:latin typeface="Arial" pitchFamily="34" charset="0"/>
                <a:cs typeface="Arial" pitchFamily="34" charset="0"/>
              </a:rPr>
              <a:t> Iniciace – Replika – Feedback. </a:t>
            </a:r>
          </a:p>
          <a:p>
            <a:pPr algn="just"/>
            <a:r>
              <a:rPr lang="cs-CZ" sz="2400" dirty="0">
                <a:latin typeface="Arial" pitchFamily="34" charset="0"/>
                <a:cs typeface="Arial" pitchFamily="34" charset="0"/>
              </a:rPr>
              <a:t>Jedná se o rozhovor mezi učitelem a žákem, učitel tento rozhovor započne otázkou, na kterou žák odpoví a učitel žákovu odpověď zhodnotí, čímž dialog ukončí.</a:t>
            </a:r>
          </a:p>
          <a:p>
            <a:pPr algn="just"/>
            <a:r>
              <a:rPr lang="cs-CZ" sz="2400" i="1" dirty="0">
                <a:latin typeface="Arial" pitchFamily="34" charset="0"/>
                <a:cs typeface="Arial" pitchFamily="34" charset="0"/>
              </a:rPr>
              <a:t>Aktivita: Had IRF struktur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Dialogické vyučování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1800" dirty="0">
                <a:latin typeface="Arial" pitchFamily="34" charset="0"/>
                <a:cs typeface="Arial" pitchFamily="34" charset="0"/>
              </a:rPr>
              <a:t>https://www.youtube.com/watch?v=IqFlhIf9ffE</a:t>
            </a:r>
          </a:p>
          <a:p>
            <a:pPr algn="just"/>
            <a:r>
              <a:rPr lang="cs-CZ" sz="2800" dirty="0">
                <a:latin typeface="Arial" pitchFamily="34" charset="0"/>
                <a:cs typeface="Arial" pitchFamily="34" charset="0"/>
              </a:rPr>
              <a:t>Takové vyučování(komunikace) při němž dochází ke stimulaci aktivity žáků, podněcování jejich myšlení a prohlubování jejich porozumění.</a:t>
            </a:r>
          </a:p>
          <a:p>
            <a:pPr algn="just"/>
            <a:r>
              <a:rPr lang="cs-CZ" sz="2800" dirty="0"/>
              <a:t>Řeč působí jako nástroj intelektového rozvoje</a:t>
            </a:r>
          </a:p>
          <a:p>
            <a:pPr algn="just"/>
            <a:r>
              <a:rPr lang="cs-CZ" sz="2800" dirty="0"/>
              <a:t>Pro efektivní komunikaci je nutná změna mocenských vztahů, třída se stává učební komunitou, žáci si vzájemně pomáhají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>
                <a:latin typeface="Arial" pitchFamily="34" charset="0"/>
                <a:cs typeface="Arial" pitchFamily="34" charset="0"/>
              </a:rPr>
              <a:t>Strukturovaná výměna myšlenek mezi učitelem a žáky</a:t>
            </a:r>
          </a:p>
          <a:p>
            <a:pPr algn="just"/>
            <a:r>
              <a:rPr lang="cs-CZ" dirty="0">
                <a:latin typeface="Arial" pitchFamily="34" charset="0"/>
                <a:cs typeface="Arial" pitchFamily="34" charset="0"/>
              </a:rPr>
              <a:t>Obě strany mohou klást otázky, reagovat na otázky i volně komentovat promluvy ostatních</a:t>
            </a:r>
          </a:p>
          <a:p>
            <a:pPr algn="just"/>
            <a:r>
              <a:rPr lang="cs-CZ" dirty="0">
                <a:latin typeface="Arial" pitchFamily="34" charset="0"/>
                <a:cs typeface="Arial" pitchFamily="34" charset="0"/>
              </a:rPr>
              <a:t>Cílem je sdílet informace, generovat nápady, stanoviska</a:t>
            </a:r>
          </a:p>
          <a:p>
            <a:pPr algn="just"/>
            <a:r>
              <a:rPr lang="cs-CZ" dirty="0">
                <a:latin typeface="Arial" pitchFamily="34" charset="0"/>
                <a:cs typeface="Arial" pitchFamily="34" charset="0"/>
              </a:rPr>
              <a:t>V diskusi musí být obsažena reaktivita mezi žáky</a:t>
            </a:r>
          </a:p>
          <a:p>
            <a:pPr algn="just"/>
            <a:endParaRPr lang="cs-CZ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i="1" dirty="0">
                <a:latin typeface="Arial" pitchFamily="34" charset="0"/>
                <a:cs typeface="Arial" pitchFamily="34" charset="0"/>
              </a:rPr>
              <a:t>Aktivita: zahajte diskusi v semináři na nějaké aktuální téma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Dialog s lešením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Komunikační forma, v niž učitel klade žákům kognitivně náročné otázky a zároveň jin poskytuje logická vodítka</a:t>
            </a:r>
          </a:p>
          <a:p>
            <a:pPr algn="just"/>
            <a:r>
              <a:rPr lang="cs-CZ" dirty="0"/>
              <a:t>Podmínky:</a:t>
            </a:r>
          </a:p>
          <a:p>
            <a:pPr algn="just">
              <a:buFont typeface="Wingdings" pitchFamily="2" charset="2"/>
              <a:buChar char="§"/>
            </a:pPr>
            <a:r>
              <a:rPr lang="cs-CZ" dirty="0"/>
              <a:t>žáci mají možnost ovlivňovat průběh</a:t>
            </a:r>
          </a:p>
          <a:p>
            <a:pPr algn="just">
              <a:buFont typeface="Wingdings" pitchFamily="2" charset="2"/>
              <a:buChar char="§"/>
            </a:pPr>
            <a:r>
              <a:rPr lang="cs-CZ" dirty="0"/>
              <a:t>přiměřenost úlohy(stavět na dovednostech)</a:t>
            </a:r>
          </a:p>
          <a:p>
            <a:pPr algn="just">
              <a:buFont typeface="Wingdings" pitchFamily="2" charset="2"/>
              <a:buChar char="§"/>
            </a:pPr>
            <a:r>
              <a:rPr lang="cs-CZ" dirty="0"/>
              <a:t>postupná podpora(strukturování)</a:t>
            </a:r>
          </a:p>
          <a:p>
            <a:pPr algn="just">
              <a:buFont typeface="Wingdings" pitchFamily="2" charset="2"/>
              <a:buChar char="§"/>
            </a:pPr>
            <a:r>
              <a:rPr lang="cs-CZ" dirty="0"/>
              <a:t>sdílená odpovědnost(učitel pomocník)</a:t>
            </a:r>
          </a:p>
          <a:p>
            <a:pPr algn="just">
              <a:buFont typeface="Wingdings" pitchFamily="2" charset="2"/>
              <a:buChar char="§"/>
            </a:pPr>
            <a:r>
              <a:rPr lang="cs-CZ" dirty="0"/>
              <a:t>postupně utlumována role učitele</a:t>
            </a:r>
          </a:p>
          <a:p>
            <a:pPr algn="just">
              <a:buFont typeface="Wingdings" pitchFamily="2" charset="2"/>
              <a:buChar char="§"/>
            </a:pPr>
            <a:r>
              <a:rPr lang="cs-CZ" dirty="0"/>
              <a:t>jasný cíl směřování</a:t>
            </a:r>
          </a:p>
          <a:p>
            <a:pPr algn="just">
              <a:buFont typeface="Wingdings" pitchFamily="2" charset="2"/>
              <a:buChar char="§"/>
            </a:pPr>
            <a:r>
              <a:rPr lang="cs-CZ" i="1" dirty="0"/>
              <a:t>Aktivita: Pokuste se o dialog s lešením týkající se vašeho oboru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 principů dialogického vyučování: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kolektivnost</a:t>
            </a:r>
          </a:p>
          <a:p>
            <a:r>
              <a:rPr lang="cs-CZ" dirty="0"/>
              <a:t>reciprocita</a:t>
            </a:r>
          </a:p>
          <a:p>
            <a:r>
              <a:rPr lang="cs-CZ" dirty="0" err="1"/>
              <a:t>podpůrnost</a:t>
            </a:r>
            <a:endParaRPr lang="cs-CZ" dirty="0"/>
          </a:p>
          <a:p>
            <a:r>
              <a:rPr lang="cs-CZ" dirty="0"/>
              <a:t>kumulativnost</a:t>
            </a:r>
          </a:p>
          <a:p>
            <a:r>
              <a:rPr lang="cs-CZ" dirty="0"/>
              <a:t>účelnost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Vztahová rovina ve výukové komunikaci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Interakční styl učitele</a:t>
            </a:r>
          </a:p>
          <a:p>
            <a:r>
              <a:rPr lang="cs-CZ" dirty="0"/>
              <a:t>Moc ve školní třídě</a:t>
            </a:r>
          </a:p>
          <a:p>
            <a:r>
              <a:rPr lang="cs-CZ" dirty="0"/>
              <a:t>Vztahy mezi žáky</a:t>
            </a:r>
          </a:p>
          <a:p>
            <a:endParaRPr lang="cs-CZ" dirty="0"/>
          </a:p>
          <a:p>
            <a:r>
              <a:rPr lang="cs-CZ" i="1" dirty="0"/>
              <a:t>Aktivita: Pokuste se ve skupinách dohodnout na souboru pravidel týkajících se vztahové stránky komunikace ve škole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Elevator</a:t>
            </a:r>
            <a:r>
              <a:rPr lang="cs-CZ" dirty="0"/>
              <a:t> </a:t>
            </a:r>
            <a:r>
              <a:rPr lang="cs-CZ" dirty="0" err="1"/>
              <a:t>speech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b="1" dirty="0">
                <a:latin typeface="Arial" pitchFamily="34" charset="0"/>
                <a:cs typeface="Arial" pitchFamily="34" charset="0"/>
              </a:rPr>
              <a:t>Prezentace ve výtahu</a:t>
            </a:r>
            <a:r>
              <a:rPr lang="cs-CZ" dirty="0">
                <a:latin typeface="Arial" pitchFamily="34" charset="0"/>
                <a:cs typeface="Arial" pitchFamily="34" charset="0"/>
              </a:rPr>
              <a:t> (anglicky 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elevator</a:t>
            </a:r>
            <a:r>
              <a:rPr lang="cs-CZ" i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i="1" dirty="0" err="1">
                <a:latin typeface="Arial" pitchFamily="34" charset="0"/>
                <a:cs typeface="Arial" pitchFamily="34" charset="0"/>
              </a:rPr>
              <a:t>pitch</a:t>
            </a:r>
            <a:r>
              <a:rPr lang="cs-CZ" dirty="0">
                <a:latin typeface="Arial" pitchFamily="34" charset="0"/>
                <a:cs typeface="Arial" pitchFamily="34" charset="0"/>
              </a:rPr>
              <a:t>, doslova „výtahový prodej“) je krátká souhrnná prezentace, která rychle a jednoduše představuje osobu, profesi, produkt, službu, </a:t>
            </a:r>
            <a:r>
              <a:rPr lang="cs-CZ" u="sng" dirty="0">
                <a:latin typeface="Arial" pitchFamily="34" charset="0"/>
                <a:cs typeface="Arial" pitchFamily="34" charset="0"/>
              </a:rPr>
              <a:t>organizaci</a:t>
            </a:r>
            <a:r>
              <a:rPr lang="cs-CZ" dirty="0">
                <a:latin typeface="Arial" pitchFamily="34" charset="0"/>
                <a:cs typeface="Arial" pitchFamily="34" charset="0"/>
              </a:rPr>
              <a:t> nebo událost, společně s jejich hodnotovou propozicí. </a:t>
            </a:r>
          </a:p>
          <a:p>
            <a:pPr algn="just"/>
            <a:r>
              <a:rPr lang="cs-CZ" dirty="0">
                <a:latin typeface="Arial" pitchFamily="34" charset="0"/>
                <a:cs typeface="Arial" pitchFamily="34" charset="0"/>
              </a:rPr>
              <a:t>Tento způsob prezentace je oblíbený především u osob, které často potřebují rychle předávat důležité myšlenky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pravidla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7467600" cy="4873752"/>
          </a:xfrm>
        </p:spPr>
        <p:txBody>
          <a:bodyPr>
            <a:normAutofit lnSpcReduction="10000"/>
          </a:bodyPr>
          <a:lstStyle/>
          <a:p>
            <a:r>
              <a:rPr lang="cs-CZ" sz="2800" dirty="0">
                <a:latin typeface="Arial" pitchFamily="34" charset="0"/>
                <a:cs typeface="Arial" pitchFamily="34" charset="0"/>
              </a:rPr>
              <a:t>Naslouchat projevu žáka</a:t>
            </a:r>
          </a:p>
          <a:p>
            <a:r>
              <a:rPr lang="cs-CZ" sz="2800" dirty="0">
                <a:latin typeface="Arial" pitchFamily="34" charset="0"/>
                <a:cs typeface="Arial" pitchFamily="34" charset="0"/>
              </a:rPr>
              <a:t>Snažit se vcítit </a:t>
            </a:r>
          </a:p>
          <a:p>
            <a:r>
              <a:rPr lang="cs-CZ" sz="2800" dirty="0">
                <a:latin typeface="Arial" pitchFamily="34" charset="0"/>
                <a:cs typeface="Arial" pitchFamily="34" charset="0"/>
              </a:rPr>
              <a:t>Akceptovat situaci</a:t>
            </a:r>
          </a:p>
          <a:p>
            <a:r>
              <a:rPr lang="cs-CZ" sz="2800" dirty="0">
                <a:latin typeface="Arial" pitchFamily="34" charset="0"/>
                <a:cs typeface="Arial" pitchFamily="34" charset="0"/>
              </a:rPr>
              <a:t>Reagovat pozitivně </a:t>
            </a:r>
          </a:p>
          <a:p>
            <a:r>
              <a:rPr lang="cs-CZ" sz="2800" dirty="0">
                <a:latin typeface="Arial" pitchFamily="34" charset="0"/>
                <a:cs typeface="Arial" pitchFamily="34" charset="0"/>
              </a:rPr>
              <a:t>Nezesměšňovat </a:t>
            </a:r>
          </a:p>
          <a:p>
            <a:r>
              <a:rPr lang="cs-CZ" sz="2800" dirty="0">
                <a:latin typeface="Arial" pitchFamily="34" charset="0"/>
                <a:cs typeface="Arial" pitchFamily="34" charset="0"/>
              </a:rPr>
              <a:t>Reagovat s humorem </a:t>
            </a:r>
          </a:p>
          <a:p>
            <a:r>
              <a:rPr lang="cs-CZ" sz="2800" dirty="0">
                <a:latin typeface="Arial" pitchFamily="34" charset="0"/>
                <a:cs typeface="Arial" pitchFamily="34" charset="0"/>
              </a:rPr>
              <a:t>Nebýt pro žáka uzavřený</a:t>
            </a:r>
          </a:p>
          <a:p>
            <a:r>
              <a:rPr lang="cs-CZ" sz="2800" dirty="0">
                <a:latin typeface="Arial" pitchFamily="34" charset="0"/>
                <a:cs typeface="Arial" pitchFamily="34" charset="0"/>
              </a:rPr>
              <a:t>Využívat komunikačních her vedoucích k větší otevřenosti</a:t>
            </a:r>
          </a:p>
          <a:p>
            <a:pPr>
              <a:buNone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https://cedu.cz/hra/napis-a-zahod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Aktivní naslouchání - zásady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Cíl je hledání řešení, důvěra ve schopnosti žáků</a:t>
            </a:r>
          </a:p>
          <a:p>
            <a:r>
              <a:rPr lang="cs-CZ" dirty="0"/>
              <a:t>Učitel musí umět přijmout pocity žáků</a:t>
            </a:r>
          </a:p>
          <a:p>
            <a:r>
              <a:rPr lang="cs-CZ" dirty="0"/>
              <a:t>U. musí chápat, že pocity jsou pomíjivé, dočasné</a:t>
            </a:r>
          </a:p>
          <a:p>
            <a:r>
              <a:rPr lang="cs-CZ" dirty="0"/>
              <a:t>U. musí chtít pomoci a udělá si na to čas</a:t>
            </a:r>
          </a:p>
          <a:p>
            <a:r>
              <a:rPr lang="cs-CZ" dirty="0"/>
              <a:t>U.musí mít nadhled, nenechat se unést</a:t>
            </a:r>
          </a:p>
          <a:p>
            <a:r>
              <a:rPr lang="cs-CZ" dirty="0"/>
              <a:t>U. si musí uvědomit, že žáci se jen zřídka </a:t>
            </a:r>
            <a:r>
              <a:rPr lang="cs-CZ" dirty="0" err="1"/>
              <a:t>dokáží</a:t>
            </a:r>
            <a:r>
              <a:rPr lang="cs-CZ" dirty="0"/>
              <a:t> okamžitě svěřit</a:t>
            </a:r>
          </a:p>
          <a:p>
            <a:r>
              <a:rPr lang="cs-CZ" dirty="0"/>
              <a:t>U musí respektovat soukromí žáka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s žáky_ proč se nedaří pomoci s problémy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cs-CZ" dirty="0"/>
              <a:t>Není vůbec schopen zachytit sdělení</a:t>
            </a:r>
          </a:p>
          <a:p>
            <a:pPr algn="just"/>
            <a:r>
              <a:rPr lang="cs-CZ" dirty="0"/>
              <a:t>Neví jak reagovat</a:t>
            </a:r>
          </a:p>
          <a:p>
            <a:pPr algn="just"/>
            <a:r>
              <a:rPr lang="cs-CZ" dirty="0"/>
              <a:t>Reaguje nevhodně(komunikační bloky): nařizování, varování, moralizování,rady, kázání, odsuzování, nálepky, analyzování, chvála, hodnocení, uklidňování, litování, křížový výslech, stáhnutí se, sarkasmus</a:t>
            </a:r>
          </a:p>
          <a:p>
            <a:pPr algn="just"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usnadní komunikaci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457200" indent="-457200" algn="just">
              <a:buNone/>
            </a:pPr>
            <a:r>
              <a:rPr lang="cs-CZ" dirty="0"/>
              <a:t>1. Pasivní naslouchání – podporuje žáky v tom, aby mluvili, ale nemůže uspokojit jeho potřebu interakce. Ticho do určité míry potvrdí přijetí, je dobré, když je třeba nepřerušovat.</a:t>
            </a:r>
          </a:p>
          <a:p>
            <a:pPr marL="457200" indent="-457200" algn="just">
              <a:buNone/>
            </a:pPr>
            <a:r>
              <a:rPr lang="cs-CZ" dirty="0"/>
              <a:t>2. Potvrzení příjmu – reakce, které potvrzují, že učitel naslouchá, nejsou potvrzením toho, že učitel porozuměl.</a:t>
            </a:r>
          </a:p>
          <a:p>
            <a:pPr marL="457200" indent="-457200" algn="just">
              <a:buNone/>
            </a:pPr>
            <a:r>
              <a:rPr lang="cs-CZ" dirty="0"/>
              <a:t>3. Pootevření dveří, pozvání k rozhovoru – ukazuje to, že učitel chce poslouchat.</a:t>
            </a:r>
          </a:p>
          <a:p>
            <a:pPr marL="457200" indent="-457200" algn="just">
              <a:buNone/>
            </a:pPr>
            <a:r>
              <a:rPr lang="cs-CZ" dirty="0"/>
              <a:t>4. Aktivní naslouchání – dává zažít, že myšlenky žáka jsou respektovány, podporuje další komunikaci, mírní pocity, poskytuje uvolnění. Pomáhá určit, co je hlubším problémem. Mezi učitelem a žákem vzniká vztah.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Výzkum dialogického vyučování:</a:t>
            </a:r>
          </a:p>
          <a:p>
            <a:r>
              <a:rPr lang="cs-CZ" dirty="0">
                <a:hlinkClick r:id="rId2"/>
              </a:rPr>
              <a:t>https://www.ceskatelevize.cz/porady/1096902795-studio-6/219411010110712/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>
                <a:latin typeface="Arial" pitchFamily="34" charset="0"/>
                <a:cs typeface="Arial" pitchFamily="34" charset="0"/>
              </a:rPr>
              <a:t>Mareš, J. &amp;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Křivohlavý</a:t>
            </a:r>
            <a:r>
              <a:rPr lang="cs-CZ" dirty="0">
                <a:latin typeface="Arial" pitchFamily="34" charset="0"/>
                <a:cs typeface="Arial" pitchFamily="34" charset="0"/>
              </a:rPr>
              <a:t>, J. (1995) Komunikace ve škole. </a:t>
            </a:r>
          </a:p>
          <a:p>
            <a:pPr algn="just"/>
            <a:r>
              <a:rPr lang="cs-CZ" dirty="0" err="1">
                <a:latin typeface="Arial" pitchFamily="34" charset="0"/>
                <a:cs typeface="Arial" pitchFamily="34" charset="0"/>
              </a:rPr>
              <a:t>Gavora</a:t>
            </a:r>
            <a:r>
              <a:rPr lang="cs-CZ" dirty="0">
                <a:latin typeface="Arial" pitchFamily="34" charset="0"/>
                <a:cs typeface="Arial" pitchFamily="34" charset="0"/>
              </a:rPr>
              <a:t>, P. (2005) Učitel a žáci v komunikaci.</a:t>
            </a:r>
          </a:p>
          <a:p>
            <a:pPr algn="just"/>
            <a:r>
              <a:rPr lang="cs-CZ" dirty="0" err="1">
                <a:latin typeface="Arial" pitchFamily="34" charset="0"/>
                <a:cs typeface="Arial" pitchFamily="34" charset="0"/>
              </a:rPr>
              <a:t>Nelešovská</a:t>
            </a:r>
            <a:r>
              <a:rPr lang="cs-CZ" dirty="0">
                <a:latin typeface="Arial" pitchFamily="34" charset="0"/>
                <a:cs typeface="Arial" pitchFamily="34" charset="0"/>
              </a:rPr>
              <a:t>, A. (2005) Pedagogická komunikace v teorii a praxi: význam komunikace, vztah učitele k žákovi, komunikace ve škole, ukázky. Vydání 1. Praha: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Grada</a:t>
            </a:r>
            <a:r>
              <a:rPr lang="cs-CZ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cs-CZ" dirty="0" err="1">
                <a:latin typeface="Arial" pitchFamily="34" charset="0"/>
                <a:cs typeface="Arial" pitchFamily="34" charset="0"/>
              </a:rPr>
              <a:t>Šeďová</a:t>
            </a:r>
            <a:r>
              <a:rPr lang="cs-CZ" dirty="0">
                <a:latin typeface="Arial" pitchFamily="34" charset="0"/>
                <a:cs typeface="Arial" pitchFamily="34" charset="0"/>
              </a:rPr>
              <a:t>, K.,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Švaříček</a:t>
            </a:r>
            <a:r>
              <a:rPr lang="cs-CZ" dirty="0">
                <a:latin typeface="Arial" pitchFamily="34" charset="0"/>
                <a:cs typeface="Arial" pitchFamily="34" charset="0"/>
              </a:rPr>
              <a:t>, R. &amp;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Šalamounová</a:t>
            </a:r>
            <a:r>
              <a:rPr lang="cs-CZ" dirty="0">
                <a:latin typeface="Arial" pitchFamily="34" charset="0"/>
                <a:cs typeface="Arial" pitchFamily="34" charset="0"/>
              </a:rPr>
              <a:t>, Z. (2012) Komunikace ve školní třídě.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Vyd</a:t>
            </a:r>
            <a:r>
              <a:rPr lang="cs-CZ" dirty="0">
                <a:latin typeface="Arial" pitchFamily="34" charset="0"/>
                <a:cs typeface="Arial" pitchFamily="34" charset="0"/>
              </a:rPr>
              <a:t>. 1. Praha: Portál.</a:t>
            </a:r>
          </a:p>
          <a:p>
            <a:pPr algn="just"/>
            <a:endParaRPr lang="cs-CZ" dirty="0">
              <a:latin typeface="Arial" pitchFamily="34" charset="0"/>
              <a:cs typeface="Arial" pitchFamily="34" charset="0"/>
            </a:endParaRPr>
          </a:p>
          <a:p>
            <a:pPr algn="just"/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 názvu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>
            <a:normAutofit/>
          </a:bodyPr>
          <a:lstStyle/>
          <a:p>
            <a:pPr algn="just"/>
            <a:r>
              <a:rPr lang="cs-CZ" dirty="0">
                <a:latin typeface="Arial" pitchFamily="34" charset="0"/>
                <a:cs typeface="Arial" pitchFamily="34" charset="0"/>
              </a:rPr>
              <a:t>Pojmenování „prezentace ve výtahu“ vychází z předpokladu, že by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myšlenku</a:t>
            </a:r>
            <a:r>
              <a:rPr lang="cs-CZ" dirty="0">
                <a:latin typeface="Arial" pitchFamily="34" charset="0"/>
                <a:cs typeface="Arial" pitchFamily="34" charset="0"/>
              </a:rPr>
              <a:t> v takto shrnuté podobě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mělo být možné představit spolucestujícímu během cesty výtahem</a:t>
            </a:r>
            <a:r>
              <a:rPr lang="cs-CZ" dirty="0">
                <a:latin typeface="Arial" pitchFamily="34" charset="0"/>
                <a:cs typeface="Arial" pitchFamily="34" charset="0"/>
              </a:rPr>
              <a:t>, tedy přibližně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za dobu třiceti sekund až dvou minut</a:t>
            </a:r>
            <a:r>
              <a:rPr lang="cs-CZ" dirty="0">
                <a:latin typeface="Arial" pitchFamily="34" charset="0"/>
                <a:cs typeface="Arial" pitchFamily="34" charset="0"/>
              </a:rPr>
              <a:t>. </a:t>
            </a:r>
          </a:p>
          <a:p>
            <a:pPr algn="just"/>
            <a:r>
              <a:rPr lang="cs-CZ" dirty="0">
                <a:latin typeface="Arial" pitchFamily="34" charset="0"/>
                <a:cs typeface="Arial" pitchFamily="34" charset="0"/>
              </a:rPr>
              <a:t>Motivací je možnost náhodného setkání s významnou osobou při cestě výtahem a s tím spojená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příležitost v krátkém čase tuto osobu zaujmout a získat </a:t>
            </a:r>
            <a:r>
              <a:rPr lang="cs-CZ" dirty="0">
                <a:latin typeface="Arial" pitchFamily="34" charset="0"/>
                <a:cs typeface="Arial" pitchFamily="34" charset="0"/>
              </a:rPr>
              <a:t>ji pro svou myšlenku. </a:t>
            </a:r>
          </a:p>
          <a:p>
            <a:pPr algn="just"/>
            <a:r>
              <a:rPr lang="cs-CZ" b="1" dirty="0">
                <a:latin typeface="Arial" pitchFamily="34" charset="0"/>
                <a:cs typeface="Arial" pitchFamily="34" charset="0"/>
              </a:rPr>
              <a:t>V případě úspěchu pak může konverzace pokračovat </a:t>
            </a:r>
            <a:r>
              <a:rPr lang="cs-CZ" dirty="0">
                <a:latin typeface="Arial" pitchFamily="34" charset="0"/>
                <a:cs typeface="Arial" pitchFamily="34" charset="0"/>
              </a:rPr>
              <a:t>i po opuštění výtahu nebo vyústit ve výměnu vizitek či naplánování schůzky.</a:t>
            </a:r>
          </a:p>
          <a:p>
            <a:pPr algn="just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pPr algn="just"/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Nachystejte si po skupinkách </a:t>
            </a:r>
            <a:r>
              <a:rPr lang="cs-CZ" dirty="0" err="1"/>
              <a:t>elevator</a:t>
            </a:r>
            <a:r>
              <a:rPr lang="cs-CZ" dirty="0"/>
              <a:t> </a:t>
            </a:r>
            <a:r>
              <a:rPr lang="cs-CZ" dirty="0" err="1"/>
              <a:t>speech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>
                <a:hlinkClick r:id="rId2"/>
              </a:rPr>
              <a:t>https://www.youtube.com/watch?v=xz7jcjBgyqA</a:t>
            </a:r>
          </a:p>
          <a:p>
            <a:pPr>
              <a:buNone/>
            </a:pPr>
            <a:r>
              <a:rPr lang="cs-CZ" dirty="0">
                <a:hlinkClick r:id="rId2"/>
              </a:rPr>
              <a:t>https://www.youtube.com/watch?v=OH29_gQLLsg</a:t>
            </a:r>
          </a:p>
          <a:p>
            <a:pPr>
              <a:buNone/>
            </a:pPr>
            <a:endParaRPr lang="cs-CZ" dirty="0">
              <a:hlinkClick r:id="rId2"/>
            </a:endParaRPr>
          </a:p>
          <a:p>
            <a:pPr>
              <a:buNone/>
            </a:pPr>
            <a:endParaRPr lang="cs-CZ" dirty="0">
              <a:hlinkClick r:id="rId2"/>
            </a:endParaRPr>
          </a:p>
          <a:p>
            <a:pPr>
              <a:buNone/>
            </a:pPr>
            <a:endParaRPr lang="cs-CZ" dirty="0">
              <a:hlinkClick r:id="rId2"/>
            </a:endParaRPr>
          </a:p>
          <a:p>
            <a:pPr>
              <a:buNone/>
            </a:pPr>
            <a:r>
              <a:rPr lang="cs-CZ" dirty="0">
                <a:hlinkClick r:id="rId2"/>
              </a:rPr>
              <a:t>http://www.</a:t>
            </a:r>
            <a:r>
              <a:rPr lang="cs-CZ" dirty="0" err="1">
                <a:hlinkClick r:id="rId2"/>
              </a:rPr>
              <a:t>cvprofi.cz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umeni</a:t>
            </a:r>
            <a:r>
              <a:rPr lang="cs-CZ" dirty="0">
                <a:hlinkClick r:id="rId2"/>
              </a:rPr>
              <a:t>-prezentace-jak-vybrousit-</a:t>
            </a:r>
            <a:r>
              <a:rPr lang="cs-CZ" dirty="0" err="1">
                <a:hlinkClick r:id="rId2"/>
              </a:rPr>
              <a:t>svuj</a:t>
            </a:r>
            <a:r>
              <a:rPr lang="cs-CZ" dirty="0">
                <a:hlinkClick r:id="rId2"/>
              </a:rPr>
              <a:t>-</a:t>
            </a:r>
            <a:r>
              <a:rPr lang="cs-CZ" dirty="0" err="1">
                <a:hlinkClick r:id="rId2"/>
              </a:rPr>
              <a:t>elevator</a:t>
            </a:r>
            <a:r>
              <a:rPr lang="cs-CZ" dirty="0">
                <a:hlinkClick r:id="rId2"/>
              </a:rPr>
              <a:t>-</a:t>
            </a:r>
            <a:r>
              <a:rPr lang="cs-CZ" dirty="0" err="1">
                <a:hlinkClick r:id="rId2"/>
              </a:rPr>
              <a:t>speech</a:t>
            </a:r>
            <a:r>
              <a:rPr lang="cs-CZ" dirty="0">
                <a:hlinkClick r:id="rId2"/>
              </a:rPr>
              <a:t>/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>
                <a:hlinkClick r:id="rId3"/>
              </a:rPr>
              <a:t>https://martinakolackova.cz/elevator-pitch-aneb-co-ma-spolecneho-vase-prezentace-s-vytahem/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úkolu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Četba</a:t>
            </a:r>
          </a:p>
          <a:p>
            <a:r>
              <a:rPr lang="cs-CZ" dirty="0"/>
              <a:t>Výstup z četby:</a:t>
            </a:r>
          </a:p>
          <a:p>
            <a:r>
              <a:rPr lang="cs-CZ" dirty="0">
                <a:hlinkClick r:id="rId2"/>
              </a:rPr>
              <a:t>https://is.muni.cz/auth/el/ped/jaro2022/SZ6012/ode/?predmet=1359367</a:t>
            </a:r>
            <a:endParaRPr lang="cs-CZ" dirty="0"/>
          </a:p>
          <a:p>
            <a:pPr>
              <a:buNone/>
            </a:pPr>
            <a:r>
              <a:rPr lang="cs-CZ" dirty="0"/>
              <a:t>Výstup z četby </a:t>
            </a:r>
            <a:r>
              <a:rPr lang="cs-CZ" dirty="0" err="1"/>
              <a:t>odevzdávárna</a:t>
            </a:r>
            <a:r>
              <a:rPr lang="cs-CZ" dirty="0"/>
              <a:t>:</a:t>
            </a:r>
          </a:p>
          <a:p>
            <a:pPr>
              <a:buNone/>
            </a:pPr>
            <a:r>
              <a:rPr lang="cs-CZ" dirty="0">
                <a:hlinkClick r:id="rId3"/>
              </a:rPr>
              <a:t>https://is.muni.cz/auth/el/ped/jaro2022/SZ6012/index.qwarp?prejit=8356490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5937" t="3807" r="26303" b="13273"/>
          <a:stretch>
            <a:fillRect/>
          </a:stretch>
        </p:blipFill>
        <p:spPr bwMode="auto">
          <a:xfrm>
            <a:off x="168684" y="188640"/>
            <a:ext cx="8832316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úkolu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>
                <a:latin typeface="Arial" pitchFamily="34" charset="0"/>
                <a:cs typeface="Arial" pitchFamily="34" charset="0"/>
              </a:rPr>
              <a:t>Zapište se k jednomu z témat </a:t>
            </a:r>
          </a:p>
          <a:p>
            <a:pPr algn="just"/>
            <a:r>
              <a:rPr lang="cs-CZ" dirty="0">
                <a:latin typeface="Arial" pitchFamily="34" charset="0"/>
                <a:cs typeface="Arial" pitchFamily="34" charset="0"/>
              </a:rPr>
              <a:t>Natočte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videovýklad</a:t>
            </a:r>
            <a:r>
              <a:rPr lang="cs-CZ" dirty="0">
                <a:latin typeface="Arial" pitchFamily="34" charset="0"/>
                <a:cs typeface="Arial" pitchFamily="34" charset="0"/>
              </a:rPr>
              <a:t> na toto téma a vložte do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odevzdávárny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cs-CZ" dirty="0">
                <a:latin typeface="Arial" pitchFamily="34" charset="0"/>
                <a:cs typeface="Arial" pitchFamily="34" charset="0"/>
              </a:rPr>
              <a:t>Prohlédněte si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videovýklad</a:t>
            </a:r>
            <a:r>
              <a:rPr lang="cs-CZ" dirty="0">
                <a:latin typeface="Arial" pitchFamily="34" charset="0"/>
                <a:cs typeface="Arial" pitchFamily="34" charset="0"/>
              </a:rPr>
              <a:t> Vaší skupiny (VIDEO 01 – 05) a vypracujte zpětnou vazbu </a:t>
            </a:r>
          </a:p>
          <a:p>
            <a:pPr algn="just"/>
            <a:r>
              <a:rPr lang="cs-CZ" dirty="0">
                <a:latin typeface="Arial" pitchFamily="34" charset="0"/>
                <a:cs typeface="Arial" pitchFamily="34" charset="0"/>
              </a:rPr>
              <a:t>Přečtěte si ostatní reflexe a vytvořte sebereflexi vlastního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videovýkladu</a:t>
            </a:r>
            <a:r>
              <a:rPr lang="cs-CZ" dirty="0">
                <a:latin typeface="Arial" pitchFamily="34" charset="0"/>
                <a:cs typeface="Arial" pitchFamily="34" charset="0"/>
              </a:rPr>
              <a:t> a vložte do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odevzdávárny</a:t>
            </a:r>
            <a:r>
              <a:rPr lang="cs-CZ" dirty="0">
                <a:latin typeface="Arial" pitchFamily="34" charset="0"/>
                <a:cs typeface="Arial" pitchFamily="34" charset="0"/>
              </a:rPr>
              <a:t> Sebereflexe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842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</a:t>
            </a:r>
            <a:r>
              <a:rPr lang="cs-CZ" dirty="0" err="1"/>
              <a:t>videovýkladu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Neverbální komunikace</a:t>
            </a:r>
          </a:p>
          <a:p>
            <a:pPr>
              <a:buNone/>
            </a:pPr>
            <a:r>
              <a:rPr lang="cs-CZ" dirty="0">
                <a:hlinkClick r:id="rId2"/>
              </a:rPr>
              <a:t>https://www.youtube.com/watch?v=bClW_it-RlU</a:t>
            </a:r>
          </a:p>
          <a:p>
            <a:r>
              <a:rPr lang="cs-CZ" dirty="0">
                <a:hlinkClick r:id="rId2"/>
              </a:rPr>
              <a:t>Struktura prezentace</a:t>
            </a:r>
          </a:p>
          <a:p>
            <a:pPr>
              <a:buNone/>
            </a:pPr>
            <a:r>
              <a:rPr lang="cs-CZ" dirty="0">
                <a:hlinkClick r:id="rId2"/>
              </a:rPr>
              <a:t>https://www.youtube.com/watch?v=nH2ifHdPI8s</a:t>
            </a:r>
          </a:p>
          <a:p>
            <a:pPr>
              <a:buNone/>
            </a:pPr>
            <a:endParaRPr lang="cs-CZ" dirty="0">
              <a:hlinkClick r:id="rId2"/>
            </a:endParaRPr>
          </a:p>
          <a:p>
            <a:pPr>
              <a:buNone/>
            </a:pPr>
            <a:r>
              <a:rPr lang="cs-CZ" dirty="0">
                <a:hlinkClick r:id="rId2"/>
              </a:rPr>
              <a:t>https://www.youtube.com/watch?v=WhDWPy3ni6c</a:t>
            </a:r>
          </a:p>
          <a:p>
            <a:pPr>
              <a:buNone/>
            </a:pPr>
            <a:r>
              <a:rPr lang="cs-CZ" dirty="0">
                <a:hlinkClick r:id="rId2"/>
              </a:rPr>
              <a:t>https://www.youtube.com/watch?v=HYK2ko2yHKY</a:t>
            </a:r>
          </a:p>
          <a:p>
            <a:pPr>
              <a:buNone/>
            </a:pPr>
            <a:r>
              <a:rPr lang="cs-CZ" dirty="0">
                <a:hlinkClick r:id="rId2"/>
              </a:rPr>
              <a:t>https://www.youtube.com/watch?v=eJsY40aSuEo</a:t>
            </a:r>
          </a:p>
          <a:p>
            <a:r>
              <a:rPr lang="cs-CZ" dirty="0">
                <a:hlinkClick r:id="rId2"/>
              </a:rPr>
              <a:t>https://www.youtube.com/watch?v=oTv4mWT4Ek8&amp;t=1s</a:t>
            </a:r>
            <a:endParaRPr lang="cs-CZ" dirty="0"/>
          </a:p>
          <a:p>
            <a:r>
              <a:rPr lang="cs-CZ" dirty="0">
                <a:hlinkClick r:id="rId3"/>
              </a:rPr>
              <a:t>https://www.youtube.com/watch?v=PHL5MUZYvHc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456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"/>
          </p:nvPr>
        </p:nvSpPr>
        <p:spPr>
          <a:xfrm>
            <a:off x="457200" y="1481328"/>
            <a:ext cx="8229600" cy="4805192"/>
          </a:xfrm>
        </p:spPr>
        <p:txBody>
          <a:bodyPr>
            <a:normAutofit fontScale="70000" lnSpcReduction="20000"/>
          </a:bodyPr>
          <a:lstStyle/>
          <a:p>
            <a:pPr algn="just">
              <a:spcAft>
                <a:spcPts val="600"/>
              </a:spcAft>
            </a:pPr>
            <a:r>
              <a:rPr lang="cs-CZ" sz="3200" b="1" dirty="0">
                <a:latin typeface="Arial" pitchFamily="34" charset="0"/>
                <a:cs typeface="Arial" pitchFamily="34" charset="0"/>
              </a:rPr>
              <a:t>Sociální interakce</a:t>
            </a:r>
          </a:p>
          <a:p>
            <a:pPr algn="just">
              <a:spcAft>
                <a:spcPts val="600"/>
              </a:spcAft>
              <a:buNone/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	- vzájemné aktivní působení, ovlivňování jedinců, skupin a prostředí</a:t>
            </a:r>
          </a:p>
          <a:p>
            <a:pPr algn="just">
              <a:spcAft>
                <a:spcPts val="600"/>
              </a:spcAft>
            </a:pPr>
            <a:r>
              <a:rPr lang="cs-CZ" sz="3200" b="1" dirty="0">
                <a:latin typeface="Arial" pitchFamily="34" charset="0"/>
                <a:cs typeface="Arial" pitchFamily="34" charset="0"/>
              </a:rPr>
              <a:t>Pedagogická interakce</a:t>
            </a:r>
          </a:p>
          <a:p>
            <a:pPr algn="just">
              <a:spcAft>
                <a:spcPts val="600"/>
              </a:spcAft>
              <a:buNone/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	-vzájemné působení dvou nebo více subjektů v průběhu výchovně vzdělávacího procesu</a:t>
            </a:r>
          </a:p>
          <a:p>
            <a:pPr algn="just">
              <a:spcAft>
                <a:spcPts val="600"/>
              </a:spcAft>
            </a:pPr>
            <a:r>
              <a:rPr lang="cs-CZ" sz="3200" b="1" dirty="0">
                <a:latin typeface="Arial" pitchFamily="34" charset="0"/>
                <a:cs typeface="Arial" pitchFamily="34" charset="0"/>
              </a:rPr>
              <a:t>Sociální komunikace</a:t>
            </a:r>
          </a:p>
          <a:p>
            <a:pPr algn="just">
              <a:spcAft>
                <a:spcPts val="600"/>
              </a:spcAft>
              <a:buNone/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	- sdělování, tj. výměna informací </a:t>
            </a:r>
          </a:p>
          <a:p>
            <a:pPr algn="just">
              <a:spcAft>
                <a:spcPts val="600"/>
              </a:spcAft>
            </a:pPr>
            <a:r>
              <a:rPr lang="cs-CZ" sz="3200" b="1" dirty="0">
                <a:latin typeface="Arial" pitchFamily="34" charset="0"/>
                <a:cs typeface="Arial" pitchFamily="34" charset="0"/>
              </a:rPr>
              <a:t>Pedagogická komunikace</a:t>
            </a:r>
          </a:p>
          <a:p>
            <a:pPr algn="just">
              <a:spcAft>
                <a:spcPts val="600"/>
              </a:spcAft>
              <a:buNone/>
            </a:pPr>
            <a:r>
              <a:rPr lang="cs-CZ" sz="3200" dirty="0">
                <a:latin typeface="Arial" pitchFamily="34" charset="0"/>
                <a:cs typeface="Arial" pitchFamily="34" charset="0"/>
              </a:rPr>
              <a:t>	- Vzájemná výměna informací mezi účastníky výchovně vzdělávacího procesu, která slouží výukovým cílům</a:t>
            </a:r>
          </a:p>
          <a:p>
            <a:pPr algn="just">
              <a:spcAft>
                <a:spcPts val="600"/>
              </a:spcAft>
            </a:pPr>
            <a:r>
              <a:rPr lang="cs-CZ" sz="3200" b="1" dirty="0">
                <a:latin typeface="Arial" pitchFamily="34" charset="0"/>
                <a:cs typeface="Arial" pitchFamily="34" charset="0"/>
              </a:rPr>
              <a:t>Výuková komunikace</a:t>
            </a:r>
            <a:r>
              <a:rPr lang="cs-CZ" dirty="0"/>
              <a:t> probíhá výhradně mezi učitelem a žákem a to jen v průběhu vyučovací hodiny</a:t>
            </a:r>
            <a:endParaRPr lang="cs-CZ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3834</TotalTime>
  <Words>1380</Words>
  <Application>Microsoft Office PowerPoint</Application>
  <PresentationFormat>Předvádění na obrazovce (4:3)</PresentationFormat>
  <Paragraphs>154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Calibri</vt:lpstr>
      <vt:lpstr>Century Schoolbook</vt:lpstr>
      <vt:lpstr>Wingdings</vt:lpstr>
      <vt:lpstr>Wingdings 2</vt:lpstr>
      <vt:lpstr>Arkýř</vt:lpstr>
      <vt:lpstr>Pedagogická komunikace</vt:lpstr>
      <vt:lpstr>Elevator speech</vt:lpstr>
      <vt:lpstr>Původ názvu</vt:lpstr>
      <vt:lpstr>Nachystejte si po skupinkách elevator speech</vt:lpstr>
      <vt:lpstr>Zadání úkolu 1</vt:lpstr>
      <vt:lpstr>Prezentace aplikace PowerPoint</vt:lpstr>
      <vt:lpstr>Zadání úkolu </vt:lpstr>
      <vt:lpstr>Ukázka videovýkladu</vt:lpstr>
      <vt:lpstr>Základní pojmy</vt:lpstr>
      <vt:lpstr>Základní pojmy</vt:lpstr>
      <vt:lpstr>Znaky pedagogické komunikace </vt:lpstr>
      <vt:lpstr>Znaky pedagogické komunikace II.</vt:lpstr>
      <vt:lpstr>Funkce pedagogické komunikace</vt:lpstr>
      <vt:lpstr>IRF struktura </vt:lpstr>
      <vt:lpstr>Dialogické vyučování</vt:lpstr>
      <vt:lpstr>Diskuse</vt:lpstr>
      <vt:lpstr>Dialog s lešením</vt:lpstr>
      <vt:lpstr>5 principů dialogického vyučování:</vt:lpstr>
      <vt:lpstr>Vztahová rovina ve výukové komunikaci </vt:lpstr>
      <vt:lpstr>Základní pravidla</vt:lpstr>
      <vt:lpstr>Aktivní naslouchání - zásady</vt:lpstr>
      <vt:lpstr>Komunikace s žáky_ proč se nedaří pomoci s problémy</vt:lpstr>
      <vt:lpstr>Co usnadní komunikaci</vt:lpstr>
      <vt:lpstr>Prezentace aplikace PowerPoint</vt:lpstr>
      <vt:lpstr>Prezentace aplikace PowerPoint</vt:lpstr>
    </vt:vector>
  </TitlesOfParts>
  <Company>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User</cp:lastModifiedBy>
  <cp:revision>167</cp:revision>
  <cp:lastPrinted>2016-02-22T10:16:43Z</cp:lastPrinted>
  <dcterms:created xsi:type="dcterms:W3CDTF">2013-02-18T11:49:40Z</dcterms:created>
  <dcterms:modified xsi:type="dcterms:W3CDTF">2022-02-28T18:32:59Z</dcterms:modified>
</cp:coreProperties>
</file>