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A79988-5391-45C9-B3BA-3A85DA8FC1DC}" type="datetimeFigureOut">
              <a:rPr lang="cs-CZ" smtClean="0"/>
              <a:pPr/>
              <a:t>11.04.2022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B28614-8D25-46C9-A085-36BBB7BD6E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ioRoFQ_f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Poradní kruh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www.youtube.com/watch?v=NioRoFQ_fPg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just"/>
            <a:r>
              <a:rPr lang="cs-CZ" sz="2200" i="1" dirty="0">
                <a:latin typeface="Arial" pitchFamily="34" charset="0"/>
                <a:cs typeface="Arial" pitchFamily="34" charset="0"/>
              </a:rPr>
              <a:t>Ve škole, kde poradní kruh pevně zakořenil, představuje budova školy středisko, jádro a srdce komunity…Škola je ideálním místem pro tuto práci, protože zde vidíme zcela doslova důvod a smysl veškeré komunitní aktivity: vzdělání, zdraví, spokojené bytí a pocit smysluplnosti generace této i generací </a:t>
            </a:r>
            <a:r>
              <a:rPr lang="cs-CZ" sz="2200" i="1" dirty="0" smtClean="0">
                <a:latin typeface="Arial" pitchFamily="34" charset="0"/>
                <a:cs typeface="Arial" pitchFamily="34" charset="0"/>
              </a:rPr>
              <a:t>následujících. 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1600" dirty="0" err="1" smtClean="0"/>
              <a:t>Zimmerman</a:t>
            </a:r>
            <a:r>
              <a:rPr lang="cs-CZ" sz="1600" dirty="0"/>
              <a:t>, J. &amp; </a:t>
            </a:r>
            <a:r>
              <a:rPr lang="cs-CZ" sz="1600" dirty="0" err="1"/>
              <a:t>Coyleová</a:t>
            </a:r>
            <a:r>
              <a:rPr lang="cs-CZ" sz="1600" dirty="0"/>
              <a:t>, V. (2016). </a:t>
            </a:r>
            <a:r>
              <a:rPr lang="cs-CZ" sz="1600" i="1" dirty="0"/>
              <a:t>Cesta poradního kruhu: umění otevřené komunikace.</a:t>
            </a:r>
            <a:r>
              <a:rPr lang="cs-CZ" sz="1600" dirty="0"/>
              <a:t> Praha: </a:t>
            </a:r>
            <a:r>
              <a:rPr lang="cs-CZ" sz="1600" dirty="0" err="1" smtClean="0"/>
              <a:t>Dharmagaia</a:t>
            </a:r>
            <a:r>
              <a:rPr lang="cs-CZ" sz="1600" dirty="0" smtClean="0"/>
              <a:t>.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)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Poradní kruh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Poradní kruh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council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 je strukturovaná kruhová praxe, jejíž varianty (základní kruh,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kruh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v kruhu, spirála aj.) umožňují pracovat se skupinou podle jednoduchých principů a vytvořit bezpečnou 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inkluzivní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atmosféru v různých prostředích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Základní principy(viz následující snímky):</a:t>
            </a:r>
          </a:p>
          <a:p>
            <a:pPr algn="just"/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Poradní kruh</a:t>
            </a:r>
            <a:endParaRPr lang="cs-CZ" dirty="0"/>
          </a:p>
        </p:txBody>
      </p:sp>
      <p:pic>
        <p:nvPicPr>
          <p:cNvPr id="7170" name="Picture 2" descr="Co takhle zavést metodu poradního kruhu do česko-slovenských škol? - Medzi  knihami - čerstvé informácie z diania v knižnom sv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77072"/>
            <a:ext cx="356788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>
                <a:latin typeface="Arial" pitchFamily="34" charset="0"/>
                <a:cs typeface="Arial" pitchFamily="34" charset="0"/>
              </a:rPr>
              <a:t>Záleží na opravdovosti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toho, co říkáte (nebo toho, co mlčíte),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jen tehdy je až hmatatelně cítit podstata toho, co chcete říct, i když je to snad rétoricky neobratné. </a:t>
            </a:r>
          </a:p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Poradní kruh vytváří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bezpečný prostor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pro maximální upřímnost. </a:t>
            </a:r>
          </a:p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Vítaná je i jednoduchost řeči, atmosféra poradního kruhu svojí podstatou brání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vykecávání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Žádné filosofické reflexe, ale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skutečně osobní sdělení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Mluvit od srdce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Pozorné nesebestředné naslouchání je snad ještě vzácnější než promlouvání od srdce, přitom úspěch poradního kruhu je z největší části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závislý právě na naslouchání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A opačně - pozorné naslouchání pomáhá mluvčímu lépe mluvit o věcech, o kterých doopravdy chce.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Naslouchat od srdce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Mluvit k věci a být výstižný je umění, důvodem vyprávět příběhy v poradním kruhu ale není stát se profesionálním vypravěčem nebo charismatickým řečníkem. </a:t>
            </a:r>
          </a:p>
          <a:p>
            <a:pPr algn="just"/>
            <a:r>
              <a:rPr lang="cs-CZ" b="1" dirty="0" smtClean="0">
                <a:latin typeface="Arial" pitchFamily="34" charset="0"/>
                <a:cs typeface="Arial" pitchFamily="34" charset="0"/>
              </a:rPr>
              <a:t>Důležité je držet se tématu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kvůli kterému všichni do poradního kruhu přišli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Mluvit k věci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200" dirty="0" smtClean="0">
                <a:latin typeface="Arial" pitchFamily="34" charset="0"/>
                <a:cs typeface="Arial" pitchFamily="34" charset="0"/>
              </a:rPr>
              <a:t>Bylo by chybou, chystat si v průběhu promluv ostatních to, co chci říct. Oslabovalo by to naslouchání a tím by vlastně řeč také špatně dokázala zareagovat na již řečené. Můžete i spontánně mlčet, protože ne všechno, co vám v jednu chvíli připadá důležité, musí být nutně vysloveno nahlas.</a:t>
            </a:r>
          </a:p>
          <a:p>
            <a:pPr algn="just"/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Když k vám dojde "mluvící předmět", tedy udělení slova, zmaterializované třeba klackem nebo kamenem, nemusíte hned začít mluvit jako kniha. </a:t>
            </a:r>
          </a:p>
          <a:p>
            <a:pPr algn="just"/>
            <a:r>
              <a:rPr lang="cs-CZ" sz="2200" dirty="0" smtClean="0">
                <a:latin typeface="Arial" pitchFamily="34" charset="0"/>
                <a:cs typeface="Arial" pitchFamily="34" charset="0"/>
              </a:rPr>
              <a:t>Někdy je vlastně dobré si trochu vyčistit hlavu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nadechnout se a ve skrytu si znovu položit otázku, co jsem chtěl vlastně k tématu říct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cs-CZ" sz="2200" dirty="0" smtClean="0">
                <a:latin typeface="Arial" pitchFamily="34" charset="0"/>
                <a:cs typeface="Arial" pitchFamily="34" charset="0"/>
              </a:rPr>
              <a:t>Nemusíte se cítit svázáni tím, že musíte nutně na svého předřečníka navázat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Řekněte to, co se vám k danému tématu dere na mysl. A nebo - spontánně mlčte a dejte slovo dalšímu.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Spotánnost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31767" t="14951" r="33328" b="3908"/>
          <a:stretch>
            <a:fillRect/>
          </a:stretch>
        </p:blipFill>
        <p:spPr bwMode="auto">
          <a:xfrm>
            <a:off x="2339752" y="120772"/>
            <a:ext cx="5040560" cy="659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319" t="28350" r="37694" b="4451"/>
          <a:stretch>
            <a:fillRect/>
          </a:stretch>
        </p:blipFill>
        <p:spPr bwMode="auto">
          <a:xfrm>
            <a:off x="2195736" y="201732"/>
            <a:ext cx="4536504" cy="65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423</Words>
  <Application>Microsoft Office PowerPoint</Application>
  <PresentationFormat>Předvádění na obrazovce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Shluk</vt:lpstr>
      <vt:lpstr>Poradní kruh</vt:lpstr>
      <vt:lpstr>Poradní kruh</vt:lpstr>
      <vt:lpstr>Poradní kruh</vt:lpstr>
      <vt:lpstr>Mluvit od srdce</vt:lpstr>
      <vt:lpstr>Naslouchat od srdce</vt:lpstr>
      <vt:lpstr>Mluvit k věci</vt:lpstr>
      <vt:lpstr>Spotánnost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Poradní kruh</dc:title>
  <dc:creator>Alena</dc:creator>
  <cp:lastModifiedBy>Alena</cp:lastModifiedBy>
  <cp:revision>16</cp:revision>
  <dcterms:created xsi:type="dcterms:W3CDTF">2022-04-10T14:09:55Z</dcterms:created>
  <dcterms:modified xsi:type="dcterms:W3CDTF">2022-04-11T12:21:00Z</dcterms:modified>
</cp:coreProperties>
</file>