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14" r:id="rId2"/>
    <p:sldId id="316" r:id="rId3"/>
    <p:sldId id="264" r:id="rId4"/>
    <p:sldId id="265" r:id="rId5"/>
    <p:sldId id="266" r:id="rId6"/>
    <p:sldId id="267" r:id="rId7"/>
    <p:sldId id="268" r:id="rId8"/>
    <p:sldId id="269" r:id="rId9"/>
    <p:sldId id="271" r:id="rId10"/>
    <p:sldId id="282" r:id="rId11"/>
    <p:sldId id="270" r:id="rId12"/>
    <p:sldId id="284" r:id="rId13"/>
    <p:sldId id="317" r:id="rId14"/>
    <p:sldId id="292" r:id="rId15"/>
    <p:sldId id="283" r:id="rId16"/>
    <p:sldId id="293" r:id="rId17"/>
    <p:sldId id="294" r:id="rId18"/>
    <p:sldId id="295" r:id="rId19"/>
    <p:sldId id="296" r:id="rId20"/>
    <p:sldId id="318" r:id="rId21"/>
    <p:sldId id="297" r:id="rId22"/>
    <p:sldId id="29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49C5-298E-46B8-B503-09FDB0A4384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D9976-B10B-49C3-BB7E-95E6B7F29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2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529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131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037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98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3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11.04.2024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6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890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11.04.2024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11.04.2024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11.04.2024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11.04.2024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11.04.2024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TL-iKNQ50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6076" y="3611606"/>
            <a:ext cx="10651524" cy="1677085"/>
          </a:xfrm>
        </p:spPr>
        <p:txBody>
          <a:bodyPr>
            <a:normAutofit fontScale="92500"/>
          </a:bodyPr>
          <a:lstStyle/>
          <a:p>
            <a:r>
              <a:rPr lang="cs-CZ" sz="3400" dirty="0"/>
              <a:t>Otázky pedagoga podle kognitivních a afektivních cílů</a:t>
            </a:r>
          </a:p>
          <a:p>
            <a:r>
              <a:rPr lang="cs-CZ" sz="3400" dirty="0"/>
              <a:t>Naslouchání</a:t>
            </a:r>
          </a:p>
          <a:p>
            <a:r>
              <a:rPr lang="cs-CZ" sz="3400"/>
              <a:t>Aktivní naslouchání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15633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7119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1. Uzavřené otázky nižší kognitivní náročnosti</a:t>
            </a:r>
            <a:br>
              <a:rPr lang="cs-CZ" b="1" dirty="0"/>
            </a:br>
            <a:r>
              <a:rPr lang="cs-CZ" dirty="0"/>
              <a:t>Odpověď je vyjádřením již osvojeného (dříve prezentovaného) faktu; existuje pouze jedna správná odpověď, kterou zná učitel dopředu.</a:t>
            </a:r>
          </a:p>
          <a:p>
            <a:r>
              <a:rPr lang="cs-CZ" b="1" dirty="0"/>
              <a:t>2. Uzavřené otázky vyšší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Zadání otázky vyžaduje pro odpověď žákovo porozumění; odpověď není dostupná z učebnice, žáci ji vytvoří na základě svých znalostí; jediná správná odpověď.</a:t>
            </a:r>
          </a:p>
          <a:p>
            <a:r>
              <a:rPr lang="cs-CZ" b="1" dirty="0"/>
              <a:t>3. Otevřené otázky nižší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Jednoduché dotazování; forma odpovědi je vyjmenování množiny předmětů (které si vybaví z minulé hodiny); existuje více správných odpovědí.</a:t>
            </a:r>
          </a:p>
          <a:p>
            <a:r>
              <a:rPr lang="cs-CZ" b="1" dirty="0"/>
              <a:t>4. Otevřené otázky vyšší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Směřují k analýze, hodnocení, tvořivému výkonu žáků; odpověď vytvořena samostatně, není přímo dostupná z učebního materiálu; více správných odpovědí.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typy otázek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90854"/>
            <a:ext cx="10972800" cy="481237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/>
              <a:t>V rámci dvojic se pokuste formulovat min. jeden příklad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1. Uzavřené otázky 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2. Uzavřené otázky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3. Otevřené otázky 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4. Otevřené otázky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/>
              <a:t>       na aktivitu máte max. 13 minut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8766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1. Uzavřená otázka nižší kognitivní náročnosti.</a:t>
            </a:r>
            <a:br>
              <a:rPr lang="cs-CZ" b="1" dirty="0"/>
            </a:br>
            <a:r>
              <a:rPr lang="cs-CZ" dirty="0"/>
              <a:t>Učitel popíše osobnost z historie (např. Karel IV.), ukáže obrázek, na kterém je osobnost vyobrazena, a ptá se žáka, jaké je její jméno otázkou: Jmenuje se? Pokud žáci neodpoví, ptá se dál: Karel?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2. Uzavřená otázka vyšší kognitivní náročnosti.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Žák čte cvičení zaměřené na význam slova, učitel položí otázku: Kde je základní význam slova? U kterého výrazu?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3. Otevřená otázka nižší kognitivní náročnosti.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Učitel probírá v hodině téma kultura a ptá se: Když řeknu kultura, co vás napadne, co si pod tím pojmem představíte?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4. Otevřená otázka vyšší kognitivní náročnosti.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Učitel se zabývá tématem volebního práva a ptá se: Máte jít volit nebo ne? Proč?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4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významné v rozhovorech „typu pomoc“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aktivita naslouchajícího, který nejen registruje, co a jak sděluje komunikační partner, nýbrž také na rozhovoru participuje kognitivně, emočně i akčně. Snaží se nejen vyprávějícímu porozumět, ale i se do něj vciťovat. Verbálně i neverbálně dává vcítění najevo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7975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Pojem „aktivní naslouchání“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Aktivní naslouchání je základní sociální dovedností, která umožňuje být v dobrém kontaktu s komunikačním partnerem a vytvoří mu prostor pro vyčerpávající sdělení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Přináší výhodu oběma účastníkům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Je jen jednou z mnoha forem naslouchání, kterou nepoužíváme běžně (využití je cílené)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Snažíme se o co nejpřesnější pochopení, porozumění tomu, co komunikační partner myslí a sděluje </a:t>
            </a:r>
          </a:p>
          <a:p>
            <a:pPr marL="514350" indent="-514350">
              <a:buAutoNum type="arabicPeriod"/>
            </a:pPr>
            <a:r>
              <a:rPr lang="cs-CZ" dirty="0"/>
              <a:t>Dáváme najevo, že vnímáme a akceptujeme partnera (zajímáš mě ty i to, co si myslíš, co cítíš, jak o tom mluvíš)</a:t>
            </a:r>
          </a:p>
          <a:p>
            <a:pPr marL="514350" indent="-514350">
              <a:buAutoNum type="arabicPeriod"/>
            </a:pPr>
            <a:r>
              <a:rPr lang="cs-CZ" dirty="0"/>
              <a:t>Podněcujeme tak komunikačního partnera k tomu  aby objevoval, zkoumal, popisoval, vyjasňoval…</a:t>
            </a:r>
          </a:p>
        </p:txBody>
      </p:sp>
    </p:spTree>
    <p:extLst>
      <p:ext uri="{BB962C8B-B14F-4D97-AF65-F5344CB8AC3E}">
        <p14:creationId xmlns:p14="http://schemas.microsoft.com/office/powerpoint/2010/main" val="17576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Co získáme aktivním nasloucháním?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981200" y="2420888"/>
            <a:ext cx="8229600" cy="3903712"/>
          </a:xfrm>
        </p:spPr>
        <p:txBody>
          <a:bodyPr/>
          <a:lstStyle/>
          <a:p>
            <a:pPr eaLnBrk="1" hangingPunct="1"/>
            <a:r>
              <a:rPr lang="cs-CZ" dirty="0"/>
              <a:t>Rozhovor se zpomalí - oba máme čas přemýšlet</a:t>
            </a:r>
          </a:p>
          <a:p>
            <a:pPr eaLnBrk="1" hangingPunct="1"/>
            <a:r>
              <a:rPr lang="cs-CZ" dirty="0"/>
              <a:t>Vytváříme prostor pro vysvětlování - je větší pravděpodobnost, že si „porozumíme“</a:t>
            </a:r>
          </a:p>
          <a:p>
            <a:pPr eaLnBrk="1" hangingPunct="1"/>
            <a:r>
              <a:rPr lang="cs-CZ" dirty="0"/>
              <a:t>Zavedeme do rozhovoru zpětnou vazbu  -dozvíme se, jak se navzájem vnímáme a jak si rozumíme</a:t>
            </a:r>
          </a:p>
          <a:p>
            <a:pPr eaLnBrk="1" hangingPunct="1"/>
            <a:r>
              <a:rPr lang="cs-CZ" dirty="0"/>
              <a:t>Nastavíme žádoucí vzorec komunikace (IRF)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/>
              <a:t>Aktivní a pasivní naslouchání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1981200" y="1855788"/>
            <a:ext cx="4040188" cy="658812"/>
          </a:xfrm>
        </p:spPr>
        <p:txBody>
          <a:bodyPr/>
          <a:lstStyle/>
          <a:p>
            <a:pPr eaLnBrk="1" hangingPunct="1"/>
            <a:r>
              <a:rPr lang="cs-CZ" dirty="0"/>
              <a:t>Pasivní naslouchání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69026" y="1860550"/>
            <a:ext cx="4041775" cy="654050"/>
          </a:xfrm>
        </p:spPr>
        <p:txBody>
          <a:bodyPr/>
          <a:lstStyle/>
          <a:p>
            <a:pPr eaLnBrk="1" hangingPunct="1"/>
            <a:r>
              <a:rPr lang="cs-CZ" dirty="0"/>
              <a:t>Aktivní naslouchání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1981200" y="2514601"/>
            <a:ext cx="4040188" cy="3846513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Příjem informací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Nezahrnuje zpětnou vazbu mluvčímu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Posluchač je pasivní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neví, zda „byl slyšen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a pochopen“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Poskytuje hodně prostoru mluvčímu, jeho tok myšlenek a slov nic nekoriguje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je mnohonásobně aktivnější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514601"/>
            <a:ext cx="4041775" cy="3846513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Je atributem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„sociální komunikace“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Předpokládá schopnost empatie ( bez ní je prázdnou natrénovanou dovedností,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v konečném důsledku neefektivní)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dostává stálou zpětnou vazbu od příjemce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Aktivita je rozložena mezi oba účastníky rozhovoru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Základní pravidla AN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AKTIVNĚ NASLOUCHAT ZNAMENÁ NECHAT STRANOU SVÉ POTŘEBY A EMOCE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  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AKTIVNĚ NASLOUCHAT NEZNAMENÁ SOUHLASIT, ALE CHTÍT SE DOZVĚDĚT, CO SI MYSLÍ TEN DRUHÝ  </a:t>
            </a:r>
          </a:p>
        </p:txBody>
      </p:sp>
      <p:pic>
        <p:nvPicPr>
          <p:cNvPr id="15364" name="Picture 3" descr="C:\Program Files\Microsoft Office\MEDIA\OFFICE12\Lines\BD2133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857625"/>
            <a:ext cx="502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Techniky aktivního naslouchání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8794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dirty="0"/>
              <a:t>Povzbuzování – aktivizace mluvčího</a:t>
            </a:r>
          </a:p>
          <a:p>
            <a:pPr eaLnBrk="1" hangingPunct="1"/>
            <a:r>
              <a:rPr lang="cs-CZ" dirty="0"/>
              <a:t>Objasňování- ujištění se o správnosti</a:t>
            </a:r>
          </a:p>
          <a:p>
            <a:pPr eaLnBrk="1" hangingPunct="1"/>
            <a:r>
              <a:rPr lang="cs-CZ" dirty="0"/>
              <a:t>Parafráze- vlastními slovy totéž</a:t>
            </a:r>
          </a:p>
          <a:p>
            <a:pPr eaLnBrk="1" hangingPunct="1"/>
            <a:r>
              <a:rPr lang="cs-CZ" dirty="0"/>
              <a:t>Zrcadlení – dodáváme porozumění, uznáváme pocity</a:t>
            </a:r>
          </a:p>
          <a:p>
            <a:pPr eaLnBrk="1" hangingPunct="1"/>
            <a:r>
              <a:rPr lang="cs-CZ" dirty="0"/>
              <a:t>Reflexe- pojmenování pocitů</a:t>
            </a:r>
          </a:p>
          <a:p>
            <a:pPr eaLnBrk="1" hangingPunct="1"/>
            <a:r>
              <a:rPr lang="cs-CZ" dirty="0"/>
              <a:t>Shrnutí- prostě shrnutí</a:t>
            </a:r>
          </a:p>
          <a:p>
            <a:pPr eaLnBrk="1" hangingPunct="1"/>
            <a:r>
              <a:rPr lang="cs-CZ" dirty="0"/>
              <a:t>Uznání- </a:t>
            </a:r>
            <a:r>
              <a:rPr lang="cs-CZ" dirty="0" smtClean="0"/>
              <a:t>ocenění</a:t>
            </a:r>
          </a:p>
          <a:p>
            <a:pPr eaLnBrk="1" hangingPunct="1"/>
            <a:endParaRPr lang="cs-CZ" dirty="0"/>
          </a:p>
          <a:p>
            <a:r>
              <a:rPr lang="cs-CZ" u="sng" dirty="0">
                <a:solidFill>
                  <a:srgbClr val="FFC000"/>
                </a:solidFill>
              </a:rPr>
              <a:t>https://www.strucne-zdrave.cz/vztahy/komunikace-mezi-lidmi-podrobne/technika-aktivniho-naslouchani/</a:t>
            </a:r>
            <a:endParaRPr lang="cs-CZ" u="sng" dirty="0">
              <a:solidFill>
                <a:srgbClr val="FFC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Vás při četbě zaujalo?</a:t>
            </a:r>
          </a:p>
          <a:p>
            <a:endParaRPr lang="cs-CZ" dirty="0"/>
          </a:p>
          <a:p>
            <a:r>
              <a:rPr lang="cs-CZ" dirty="0"/>
              <a:t>Dozvěděli jste se něco nového?</a:t>
            </a:r>
          </a:p>
          <a:p>
            <a:endParaRPr lang="cs-CZ" dirty="0"/>
          </a:p>
          <a:p>
            <a:r>
              <a:rPr lang="cs-CZ" dirty="0"/>
              <a:t>Co bylo dle Vašeho názoru přínosné a proč?</a:t>
            </a:r>
          </a:p>
          <a:p>
            <a:endParaRPr lang="cs-CZ" dirty="0"/>
          </a:p>
          <a:p>
            <a:r>
              <a:rPr lang="cs-CZ" dirty="0"/>
              <a:t>Považujete něco z uvedených ukázek za nepřínosné?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 jste přečetli texty z literatury ke </a:t>
            </a:r>
            <a:r>
              <a:rPr lang="cs-CZ" dirty="0" err="1"/>
              <a:t>KvISu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16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0398B1D-72BF-63D8-E6A6-C128E9C22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https://www.youtube.com/watch?v=XTL-iKNQ50E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7F994E7-73BC-2359-FCD8-E24DD5EA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Skupinky po třech</a:t>
            </a:r>
          </a:p>
          <a:p>
            <a:endParaRPr lang="cs-CZ" dirty="0"/>
          </a:p>
          <a:p>
            <a:r>
              <a:rPr lang="cs-CZ" dirty="0"/>
              <a:t>První klade otázky, doptává se (jednoduché otázky + případně může povzbuzovat, objasňovat, parafrázovat otázku, zrcadlit, shrnovat)</a:t>
            </a:r>
          </a:p>
          <a:p>
            <a:endParaRPr lang="cs-CZ" dirty="0"/>
          </a:p>
          <a:p>
            <a:r>
              <a:rPr lang="cs-CZ" dirty="0"/>
              <a:t>Druhý odpovídá, nedotazuje se</a:t>
            </a:r>
          </a:p>
          <a:p>
            <a:endParaRPr lang="cs-CZ" dirty="0"/>
          </a:p>
          <a:p>
            <a:r>
              <a:rPr lang="cs-CZ" dirty="0"/>
              <a:t>Třetí si dělá poznámky o procesu – jen fakta (co viděl, slyšel, případně on cítil)</a:t>
            </a:r>
          </a:p>
          <a:p>
            <a:endParaRPr lang="cs-CZ" dirty="0"/>
          </a:p>
          <a:p>
            <a:r>
              <a:rPr lang="cs-CZ" dirty="0"/>
              <a:t>Po </a:t>
            </a:r>
            <a:r>
              <a:rPr lang="cs-CZ" dirty="0" err="1"/>
              <a:t>čytřech</a:t>
            </a:r>
            <a:r>
              <a:rPr lang="cs-CZ" dirty="0"/>
              <a:t> minutách se prostřídejte (celková doba aktivity max. 12 minut)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Jak jste se v jednotlivých rolích v rámci aktivního naslouchání cítili?</a:t>
            </a:r>
          </a:p>
          <a:p>
            <a:endParaRPr lang="cs-CZ" dirty="0"/>
          </a:p>
          <a:p>
            <a:r>
              <a:rPr lang="cs-CZ" dirty="0"/>
              <a:t>Co bylo přitom nejtěžší? Co naopak jste považovali za nejsnadnější?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Proč je v pedagogickém procesu Aktivní naslouchání důležité?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 čemu je využijeme ve škola?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/>
          </a:p>
          <a:p>
            <a:r>
              <a:rPr lang="cs-CZ" dirty="0"/>
              <a:t>učitelské otázky jsou považovány za klíčový prvek procesu učení, a to nejen ve školní třídě. </a:t>
            </a:r>
          </a:p>
          <a:p>
            <a:r>
              <a:rPr lang="cs-CZ" dirty="0"/>
              <a:t>podle </a:t>
            </a:r>
            <a:r>
              <a:rPr lang="cs-CZ" dirty="0" err="1"/>
              <a:t>Postmana</a:t>
            </a:r>
            <a:r>
              <a:rPr lang="cs-CZ" dirty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Význam kladení otázek v pedagogické komunikaci</a:t>
            </a:r>
          </a:p>
        </p:txBody>
      </p:sp>
    </p:spTree>
    <p:extLst>
      <p:ext uri="{BB962C8B-B14F-4D97-AF65-F5344CB8AC3E}">
        <p14:creationId xmlns:p14="http://schemas.microsoft.com/office/powerpoint/2010/main" val="25980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otevřené</a:t>
            </a:r>
            <a:r>
              <a:rPr lang="cs-CZ" dirty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uzavřené</a:t>
            </a:r>
            <a:r>
              <a:rPr lang="cs-CZ" dirty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/>
              <a:t>zjišťující</a:t>
            </a:r>
            <a:r>
              <a:rPr lang="cs-CZ" dirty="0"/>
              <a:t> (ano – ne, vlévá se…)</a:t>
            </a:r>
            <a:endParaRPr lang="cs-CZ" b="1" dirty="0"/>
          </a:p>
          <a:p>
            <a:pPr lvl="1"/>
            <a:r>
              <a:rPr lang="cs-CZ" b="1" dirty="0"/>
              <a:t>doplňující </a:t>
            </a:r>
            <a:r>
              <a:rPr lang="cs-CZ" dirty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Typologie otázek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1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systémem vyhodnocení kognitivní náročnosti otázky je taxonomický systém Benjamina </a:t>
            </a:r>
            <a:r>
              <a:rPr lang="cs-CZ" dirty="0" err="1"/>
              <a:t>Blooma</a:t>
            </a:r>
            <a:r>
              <a:rPr lang="cs-CZ" dirty="0"/>
              <a:t>, který odlišuje tyto kognitivní procesy: </a:t>
            </a:r>
          </a:p>
          <a:p>
            <a:pPr lvl="1"/>
            <a:r>
              <a:rPr lang="cs-CZ" dirty="0"/>
              <a:t>(1) zapamatovat;</a:t>
            </a:r>
          </a:p>
          <a:p>
            <a:pPr lvl="1"/>
            <a:r>
              <a:rPr lang="cs-CZ" dirty="0"/>
              <a:t>(2) porozumět;</a:t>
            </a:r>
          </a:p>
          <a:p>
            <a:pPr lvl="1"/>
            <a:r>
              <a:rPr lang="cs-CZ" dirty="0"/>
              <a:t>(3) aplikovat;</a:t>
            </a:r>
          </a:p>
          <a:p>
            <a:pPr lvl="1"/>
            <a:r>
              <a:rPr lang="cs-CZ" dirty="0"/>
              <a:t>(4) analyzovat; </a:t>
            </a:r>
          </a:p>
          <a:p>
            <a:pPr lvl="1"/>
            <a:r>
              <a:rPr lang="cs-CZ" dirty="0"/>
              <a:t>(5) hodnotit; </a:t>
            </a:r>
          </a:p>
          <a:p>
            <a:pPr lvl="1"/>
            <a:r>
              <a:rPr lang="cs-CZ" dirty="0"/>
              <a:t>(6) tvořit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Bloomova</a:t>
            </a:r>
            <a:r>
              <a:rPr lang="cs-CZ" dirty="0"/>
              <a:t> taxonomie</a:t>
            </a:r>
          </a:p>
        </p:txBody>
      </p:sp>
    </p:spTree>
    <p:extLst>
      <p:ext uri="{BB962C8B-B14F-4D97-AF65-F5344CB8AC3E}">
        <p14:creationId xmlns:p14="http://schemas.microsoft.com/office/powerpoint/2010/main" val="39758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78592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otázky nižší kognitivní náročnosti </a:t>
            </a:r>
            <a:r>
              <a:rPr lang="cs-CZ" dirty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otázky vyšší kognitivní náročnosti</a:t>
            </a:r>
            <a:r>
              <a:rPr lang="cs-CZ" b="1" i="1" dirty="0"/>
              <a:t> </a:t>
            </a:r>
            <a:r>
              <a:rPr lang="cs-CZ" dirty="0"/>
              <a:t>splňují dvě podmínky: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1. dle </a:t>
            </a:r>
            <a:r>
              <a:rPr lang="cs-CZ" dirty="0" err="1"/>
              <a:t>Bloomovy</a:t>
            </a:r>
            <a:r>
              <a:rPr lang="cs-CZ" dirty="0"/>
              <a:t> taxonomické tabulky se vztahují na zbylé 	kognitivní procesy</a:t>
            </a:r>
          </a:p>
          <a:p>
            <a:pPr>
              <a:buNone/>
            </a:pPr>
            <a:r>
              <a:rPr lang="cs-CZ" dirty="0"/>
              <a:t>	2. odpověď na takovou otázku nesmí být přímo dostupná</a:t>
            </a:r>
          </a:p>
          <a:p>
            <a:pPr>
              <a:buNone/>
            </a:pPr>
            <a:r>
              <a:rPr lang="cs-CZ" dirty="0"/>
              <a:t>		z učebnice či jiného materiálu, který mají žáci k 	dispozici.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nižší a vyšší kognitivní náročnosti</a:t>
            </a:r>
          </a:p>
        </p:txBody>
      </p:sp>
    </p:spTree>
    <p:extLst>
      <p:ext uri="{BB962C8B-B14F-4D97-AF65-F5344CB8AC3E}">
        <p14:creationId xmlns:p14="http://schemas.microsoft.com/office/powerpoint/2010/main" val="4066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 jaký typ otázky se jedná?</a:t>
            </a:r>
          </a:p>
          <a:p>
            <a:pPr>
              <a:buNone/>
            </a:pPr>
            <a:r>
              <a:rPr lang="cs-CZ" i="1" dirty="0"/>
              <a:t>„Zhodnoťte dopad vlády Marie Terezie pro české země…“</a:t>
            </a:r>
          </a:p>
          <a:p>
            <a:pPr>
              <a:buNone/>
            </a:pPr>
            <a:endParaRPr lang="cs-CZ" i="1" dirty="0"/>
          </a:p>
          <a:p>
            <a:r>
              <a:rPr lang="cs-CZ" dirty="0"/>
              <a:t>A) žák může vytvořit odpověď na základě svých znalostí (vyšší kognitivní proces), </a:t>
            </a:r>
          </a:p>
          <a:p>
            <a:r>
              <a:rPr lang="cs-CZ" dirty="0"/>
              <a:t>B) žák si může vybavit odpověď na tuto otázku z minulé hodiny (nižší kognitivní proces).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Kategorizovat není vždy snadné</a:t>
            </a:r>
          </a:p>
        </p:txBody>
      </p:sp>
    </p:spTree>
    <p:extLst>
      <p:ext uri="{BB962C8B-B14F-4D97-AF65-F5344CB8AC3E}">
        <p14:creationId xmlns:p14="http://schemas.microsoft.com/office/powerpoint/2010/main" val="1664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238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/>
          </a:p>
          <a:p>
            <a:r>
              <a:rPr lang="cs-CZ" dirty="0"/>
              <a:t>Nemusí být pravdivé, často schází empirické důkazy, o který by mohl být opřen tak závažný hodnotový soud.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Jsou otázky vyšší kognitivní náročnosti „lepší“?</a:t>
            </a:r>
          </a:p>
        </p:txBody>
      </p:sp>
    </p:spTree>
    <p:extLst>
      <p:ext uri="{BB962C8B-B14F-4D97-AF65-F5344CB8AC3E}">
        <p14:creationId xmlns:p14="http://schemas.microsoft.com/office/powerpoint/2010/main" val="19778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98000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96667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953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09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1533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98000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6667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53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109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61533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98000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6667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953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109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1533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98000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96667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953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09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61533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98000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96667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953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09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1533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398000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96667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953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109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61533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398000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96667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953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109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61533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98000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96667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953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109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61533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398000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96667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953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109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61533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398000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196667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953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109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61533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45734" y="1917700"/>
            <a:ext cx="7636933" cy="372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45734" y="1689100"/>
            <a:ext cx="7636933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930400" y="1955800"/>
            <a:ext cx="880533" cy="3683000"/>
          </a:xfrm>
          <a:custGeom>
            <a:avLst/>
            <a:gdLst/>
            <a:ahLst/>
            <a:cxnLst/>
            <a:rect l="l" t="t" r="r" b="b"/>
            <a:pathLst>
              <a:path w="660400" h="3683000">
                <a:moveTo>
                  <a:pt x="660400" y="0"/>
                </a:moveTo>
                <a:lnTo>
                  <a:pt x="0" y="0"/>
                </a:lnTo>
                <a:lnTo>
                  <a:pt x="0" y="3683000"/>
                </a:lnTo>
                <a:lnTo>
                  <a:pt x="660400" y="3683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131733" y="3124200"/>
            <a:ext cx="863600" cy="2514600"/>
          </a:xfrm>
          <a:custGeom>
            <a:avLst/>
            <a:gdLst/>
            <a:ahLst/>
            <a:cxnLst/>
            <a:rect l="l" t="t" r="r" b="b"/>
            <a:pathLst>
              <a:path w="647700" h="2514600">
                <a:moveTo>
                  <a:pt x="647700" y="0"/>
                </a:moveTo>
                <a:lnTo>
                  <a:pt x="0" y="0"/>
                </a:lnTo>
                <a:lnTo>
                  <a:pt x="0" y="2514600"/>
                </a:lnTo>
                <a:lnTo>
                  <a:pt x="647700" y="2514600"/>
                </a:lnTo>
                <a:lnTo>
                  <a:pt x="6477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16134" y="3581400"/>
            <a:ext cx="880533" cy="2057400"/>
          </a:xfrm>
          <a:custGeom>
            <a:avLst/>
            <a:gdLst/>
            <a:ahLst/>
            <a:cxnLst/>
            <a:rect l="l" t="t" r="r" b="b"/>
            <a:pathLst>
              <a:path w="660400" h="2057400">
                <a:moveTo>
                  <a:pt x="660400" y="0"/>
                </a:moveTo>
                <a:lnTo>
                  <a:pt x="0" y="0"/>
                </a:lnTo>
                <a:lnTo>
                  <a:pt x="0" y="2057400"/>
                </a:lnTo>
                <a:lnTo>
                  <a:pt x="660400" y="20574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17467" y="3733800"/>
            <a:ext cx="880533" cy="1905000"/>
          </a:xfrm>
          <a:custGeom>
            <a:avLst/>
            <a:gdLst/>
            <a:ahLst/>
            <a:cxnLst/>
            <a:rect l="l" t="t" r="r" b="b"/>
            <a:pathLst>
              <a:path w="660400" h="1905000">
                <a:moveTo>
                  <a:pt x="660400" y="0"/>
                </a:moveTo>
                <a:lnTo>
                  <a:pt x="0" y="0"/>
                </a:lnTo>
                <a:lnTo>
                  <a:pt x="0" y="1905000"/>
                </a:lnTo>
                <a:lnTo>
                  <a:pt x="660400" y="1905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30400" y="1689100"/>
            <a:ext cx="880533" cy="266700"/>
          </a:xfrm>
          <a:custGeom>
            <a:avLst/>
            <a:gdLst/>
            <a:ahLst/>
            <a:cxnLst/>
            <a:rect l="l" t="t" r="r" b="b"/>
            <a:pathLst>
              <a:path w="660400" h="266700">
                <a:moveTo>
                  <a:pt x="660400" y="0"/>
                </a:moveTo>
                <a:lnTo>
                  <a:pt x="0" y="0"/>
                </a:lnTo>
                <a:lnTo>
                  <a:pt x="0" y="266700"/>
                </a:lnTo>
                <a:lnTo>
                  <a:pt x="660400" y="266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31733" y="1689100"/>
            <a:ext cx="863600" cy="1435100"/>
          </a:xfrm>
          <a:custGeom>
            <a:avLst/>
            <a:gdLst/>
            <a:ahLst/>
            <a:cxnLst/>
            <a:rect l="l" t="t" r="r" b="b"/>
            <a:pathLst>
              <a:path w="647700" h="1435100">
                <a:moveTo>
                  <a:pt x="647700" y="0"/>
                </a:moveTo>
                <a:lnTo>
                  <a:pt x="0" y="0"/>
                </a:lnTo>
                <a:lnTo>
                  <a:pt x="0" y="1435100"/>
                </a:lnTo>
                <a:lnTo>
                  <a:pt x="647700" y="1435100"/>
                </a:lnTo>
                <a:lnTo>
                  <a:pt x="6477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16134" y="1689100"/>
            <a:ext cx="880533" cy="1892300"/>
          </a:xfrm>
          <a:custGeom>
            <a:avLst/>
            <a:gdLst/>
            <a:ahLst/>
            <a:cxnLst/>
            <a:rect l="l" t="t" r="r" b="b"/>
            <a:pathLst>
              <a:path w="660400" h="1892300">
                <a:moveTo>
                  <a:pt x="660400" y="0"/>
                </a:moveTo>
                <a:lnTo>
                  <a:pt x="0" y="0"/>
                </a:lnTo>
                <a:lnTo>
                  <a:pt x="0" y="1892300"/>
                </a:lnTo>
                <a:lnTo>
                  <a:pt x="660400" y="18923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517467" y="1689100"/>
            <a:ext cx="880533" cy="2044700"/>
          </a:xfrm>
          <a:custGeom>
            <a:avLst/>
            <a:gdLst/>
            <a:ahLst/>
            <a:cxnLst/>
            <a:rect l="l" t="t" r="r" b="b"/>
            <a:pathLst>
              <a:path w="660400" h="2044700">
                <a:moveTo>
                  <a:pt x="660400" y="0"/>
                </a:moveTo>
                <a:lnTo>
                  <a:pt x="0" y="0"/>
                </a:lnTo>
                <a:lnTo>
                  <a:pt x="0" y="2044700"/>
                </a:lnTo>
                <a:lnTo>
                  <a:pt x="660400" y="2044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61533" y="1695450"/>
            <a:ext cx="0" cy="3937000"/>
          </a:xfrm>
          <a:custGeom>
            <a:avLst/>
            <a:gdLst/>
            <a:ahLst/>
            <a:cxnLst/>
            <a:rect l="l" t="t" r="r" b="b"/>
            <a:pathLst>
              <a:path h="3937000">
                <a:moveTo>
                  <a:pt x="0" y="3937002"/>
                </a:moveTo>
                <a:lnTo>
                  <a:pt x="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10733" y="5632452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10733" y="52387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10733" y="48450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210733" y="44513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10733" y="40576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10733" y="36639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10733" y="32702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10733" y="28765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10733" y="24828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10733" y="20891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210733" y="16954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261534" y="5632450"/>
            <a:ext cx="8805333" cy="0"/>
          </a:xfrm>
          <a:custGeom>
            <a:avLst/>
            <a:gdLst/>
            <a:ahLst/>
            <a:cxnLst/>
            <a:rect l="l" t="t" r="r" b="b"/>
            <a:pathLst>
              <a:path w="6604000">
                <a:moveTo>
                  <a:pt x="0" y="0"/>
                </a:moveTo>
                <a:lnTo>
                  <a:pt x="660400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61533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62867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6420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65536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006687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791040" y="4362564"/>
            <a:ext cx="332739" cy="1390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30%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20%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10%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 algn="ctr">
              <a:lnSpc>
                <a:spcPct val="100000"/>
              </a:lnSpc>
              <a:spcBef>
                <a:spcPts val="5"/>
              </a:spcBef>
            </a:pPr>
            <a:r>
              <a:rPr sz="1000" spc="35" dirty="0">
                <a:latin typeface="Trebuchet MS"/>
                <a:cs typeface="Trebuchet MS"/>
              </a:rPr>
              <a:t>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91040" y="3967759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40%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91040" y="3572941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50%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4248" y="1598892"/>
            <a:ext cx="408093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" dirty="0">
                <a:latin typeface="Trebuchet MS"/>
                <a:cs typeface="Trebuchet MS"/>
              </a:rPr>
              <a:t>100%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90%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80%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5"/>
              </a:spcBef>
            </a:pPr>
            <a:r>
              <a:rPr sz="1000" spc="15" dirty="0">
                <a:latin typeface="Trebuchet MS"/>
                <a:cs typeface="Trebuchet MS"/>
              </a:rPr>
              <a:t>70%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60%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822637" y="5773039"/>
            <a:ext cx="1064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rebuchet MS"/>
                <a:cs typeface="Trebuchet MS"/>
              </a:rPr>
              <a:t>Dějepis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53095" y="5773039"/>
            <a:ext cx="141562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latin typeface="Trebuchet MS"/>
                <a:cs typeface="Trebuchet MS"/>
              </a:rPr>
              <a:t>Literatura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069871" y="5773039"/>
            <a:ext cx="13817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  <a:spcBef>
                <a:spcPts val="100"/>
              </a:spcBef>
            </a:pPr>
            <a:r>
              <a:rPr sz="2000" spc="-75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b</a:t>
            </a:r>
            <a:r>
              <a:rPr sz="2000" spc="-195" dirty="0">
                <a:latin typeface="Trebuchet MS"/>
                <a:cs typeface="Trebuchet MS"/>
              </a:rPr>
              <a:t>č</a:t>
            </a:r>
            <a:r>
              <a:rPr sz="2000" spc="-55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n</a:t>
            </a:r>
            <a:r>
              <a:rPr sz="2000" spc="-15" dirty="0">
                <a:latin typeface="Trebuchet MS"/>
                <a:cs typeface="Trebuchet MS"/>
              </a:rPr>
              <a:t>s</a:t>
            </a:r>
            <a:r>
              <a:rPr sz="2000" spc="-110" dirty="0">
                <a:latin typeface="Trebuchet MS"/>
                <a:cs typeface="Trebuchet MS"/>
              </a:rPr>
              <a:t>k</a:t>
            </a:r>
            <a:r>
              <a:rPr sz="2000" spc="-70" dirty="0">
                <a:latin typeface="Trebuchet MS"/>
                <a:cs typeface="Trebuchet MS"/>
              </a:rPr>
              <a:t>á  </a:t>
            </a:r>
            <a:r>
              <a:rPr sz="2000" spc="-75" dirty="0">
                <a:latin typeface="Trebuchet MS"/>
                <a:cs typeface="Trebuchet MS"/>
              </a:rPr>
              <a:t>výchova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303513" y="5773039"/>
            <a:ext cx="1320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latin typeface="Trebuchet MS"/>
                <a:cs typeface="Trebuchet MS"/>
              </a:rPr>
              <a:t>Mluvnice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0447867" y="36957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47867" y="41656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0755037" y="3465195"/>
            <a:ext cx="701040" cy="965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2400" spc="-60" dirty="0">
                <a:latin typeface="Trebuchet MS"/>
                <a:cs typeface="Trebuchet MS"/>
              </a:rPr>
              <a:t>V</a:t>
            </a:r>
            <a:r>
              <a:rPr sz="2400" spc="-145" dirty="0">
                <a:latin typeface="Trebuchet MS"/>
                <a:cs typeface="Trebuchet MS"/>
              </a:rPr>
              <a:t>K</a:t>
            </a:r>
            <a:r>
              <a:rPr sz="2400" spc="-70" dirty="0">
                <a:latin typeface="Trebuchet MS"/>
                <a:cs typeface="Trebuchet MS"/>
              </a:rPr>
              <a:t>P  </a:t>
            </a:r>
            <a:r>
              <a:rPr sz="2400" spc="-110" dirty="0">
                <a:latin typeface="Trebuchet MS"/>
                <a:cs typeface="Trebuchet MS"/>
              </a:rPr>
              <a:t>NK</a:t>
            </a:r>
            <a:r>
              <a:rPr sz="2400" spc="-100" dirty="0">
                <a:latin typeface="Trebuchet MS"/>
                <a:cs typeface="Trebuchet MS"/>
              </a:rPr>
              <a:t>P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612987" y="140044"/>
            <a:ext cx="9993207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40"/>
              </a:lnSpc>
              <a:spcBef>
                <a:spcPts val="100"/>
              </a:spcBef>
            </a:pPr>
            <a:r>
              <a:rPr sz="4400" spc="-204" dirty="0"/>
              <a:t>Počty </a:t>
            </a:r>
            <a:r>
              <a:rPr sz="4400" spc="-260" dirty="0"/>
              <a:t>otázek</a:t>
            </a:r>
            <a:r>
              <a:rPr sz="4400" spc="-459" dirty="0"/>
              <a:t> </a:t>
            </a:r>
            <a:r>
              <a:rPr sz="4400" spc="-245" dirty="0"/>
              <a:t>zaměřených</a:t>
            </a:r>
            <a:endParaRPr sz="4400" dirty="0"/>
          </a:p>
          <a:p>
            <a:pPr marL="12700">
              <a:lnSpc>
                <a:spcPts val="4740"/>
              </a:lnSpc>
            </a:pPr>
            <a:r>
              <a:rPr sz="4400" spc="-160" dirty="0"/>
              <a:t>na </a:t>
            </a:r>
            <a:r>
              <a:rPr sz="4400" spc="-220" dirty="0"/>
              <a:t>nižší </a:t>
            </a:r>
            <a:r>
              <a:rPr sz="4400" spc="-204" dirty="0"/>
              <a:t>a </a:t>
            </a:r>
            <a:r>
              <a:rPr sz="4400" spc="-150" dirty="0"/>
              <a:t>vyšší </a:t>
            </a:r>
            <a:r>
              <a:rPr sz="4400" spc="-190" dirty="0"/>
              <a:t>kognitivní</a:t>
            </a:r>
            <a:r>
              <a:rPr sz="4400" spc="-850" dirty="0"/>
              <a:t> </a:t>
            </a:r>
            <a:r>
              <a:rPr sz="4400" spc="-200" dirty="0"/>
              <a:t>procesy</a:t>
            </a:r>
            <a:endParaRPr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1281</Words>
  <Application>Microsoft Office PowerPoint</Application>
  <PresentationFormat>Širokoúhlá obrazovka</PresentationFormat>
  <Paragraphs>165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Calibri</vt:lpstr>
      <vt:lpstr>Lucida Sans Unicode</vt:lpstr>
      <vt:lpstr>Times New Roman</vt:lpstr>
      <vt:lpstr>Trebuchet MS</vt:lpstr>
      <vt:lpstr>Verdana</vt:lpstr>
      <vt:lpstr>Wingdings 2</vt:lpstr>
      <vt:lpstr>Wingdings 3</vt:lpstr>
      <vt:lpstr>Shluk</vt:lpstr>
      <vt:lpstr>Pedagogická komunikace</vt:lpstr>
      <vt:lpstr>Už jste přečetli texty z literatury ke KvISu?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Jsou otázky vyšší kognitivní náročnosti „lepší“?</vt:lpstr>
      <vt:lpstr>Počty otázek zaměřených na nižší a vyšší kognitivní procesy</vt:lpstr>
      <vt:lpstr>Jednotlivé typy otázek</vt:lpstr>
      <vt:lpstr>Cvičení </vt:lpstr>
      <vt:lpstr>Cvičení </vt:lpstr>
      <vt:lpstr>Dovednost naslouchání</vt:lpstr>
      <vt:lpstr>Pojem „aktivní naslouchání“</vt:lpstr>
      <vt:lpstr>Aktivní naslouchání</vt:lpstr>
      <vt:lpstr>Co získáme aktivním nasloucháním?</vt:lpstr>
      <vt:lpstr>Aktivní a pasivní naslouchání</vt:lpstr>
      <vt:lpstr>Základní pravidla AN</vt:lpstr>
      <vt:lpstr>Techniky aktivního naslouchání</vt:lpstr>
      <vt:lpstr>Prezentace aplikace PowerPoint</vt:lpstr>
      <vt:lpstr>Aktivita</vt:lpstr>
      <vt:lpstr>Reflexe aktivity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Lektor</cp:lastModifiedBy>
  <cp:revision>24</cp:revision>
  <dcterms:created xsi:type="dcterms:W3CDTF">2016-06-08T08:31:55Z</dcterms:created>
  <dcterms:modified xsi:type="dcterms:W3CDTF">2024-04-11T10:42:53Z</dcterms:modified>
</cp:coreProperties>
</file>