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6" r:id="rId2"/>
    <p:sldId id="316" r:id="rId3"/>
    <p:sldId id="317" r:id="rId4"/>
    <p:sldId id="318" r:id="rId5"/>
    <p:sldId id="319" r:id="rId6"/>
    <p:sldId id="320" r:id="rId7"/>
    <p:sldId id="321" r:id="rId8"/>
    <p:sldId id="336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>
      <p:cViewPr varScale="1">
        <p:scale>
          <a:sx n="110" d="100"/>
          <a:sy n="110" d="100"/>
        </p:scale>
        <p:origin x="1608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5B1B-4CAE-4BE1-941C-E0CA739BF848}" type="datetimeFigureOut">
              <a:rPr lang="cs-CZ" smtClean="0"/>
              <a:t>15. 4. 2024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6C5A8-F35E-4BB8-A9DA-66DC8F3C9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2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15. 4. 2024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ioRoFQ_f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  <a:br>
              <a:rPr lang="cs-CZ" sz="4800" dirty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Zpětná vazba</a:t>
            </a:r>
            <a:br>
              <a:rPr lang="cs-CZ" sz="2000" dirty="0"/>
            </a:br>
            <a:r>
              <a:rPr lang="cs-CZ" sz="2000" dirty="0"/>
              <a:t>Poradní kruh</a:t>
            </a:r>
            <a:br>
              <a:rPr lang="cs-CZ" sz="2000" dirty="0"/>
            </a:br>
            <a:r>
              <a:rPr lang="cs-CZ" sz="2000" dirty="0" err="1"/>
              <a:t>Restorativní</a:t>
            </a:r>
            <a:r>
              <a:rPr lang="cs-CZ" sz="2000" dirty="0"/>
              <a:t> spravedlnost</a:t>
            </a:r>
            <a:br>
              <a:rPr lang="cs-CZ" sz="2000" dirty="0"/>
            </a:b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cs-CZ" dirty="0"/>
              <a:t>Jedná se o techniku skupinové sociální interakce. Základem komunikace v poradním kruhu je pozorné naslouchání (aktivní naslouchání) a snaha o porozumění mluvčímu.</a:t>
            </a:r>
          </a:p>
          <a:p>
            <a:r>
              <a:rPr lang="cs-CZ" dirty="0"/>
              <a:t>Poradní kruh mívá jasně označené zahájení a jasně stanovený konec.</a:t>
            </a:r>
          </a:p>
          <a:p>
            <a:r>
              <a:rPr lang="cs-CZ" dirty="0"/>
              <a:t>Všichni účastníci by ne sebe měli mít možnost vidět a slyšet se.</a:t>
            </a:r>
          </a:p>
          <a:p>
            <a:r>
              <a:rPr lang="cs-CZ" dirty="0"/>
              <a:t>Nikdo z účastníků poradního kruhu nesmí být v rámci kruhu rušen!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kruhy II.</a:t>
            </a:r>
          </a:p>
        </p:txBody>
      </p:sp>
    </p:spTree>
    <p:extLst>
      <p:ext uri="{BB962C8B-B14F-4D97-AF65-F5344CB8AC3E}">
        <p14:creationId xmlns:p14="http://schemas.microsoft.com/office/powerpoint/2010/main" val="384495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cs-CZ" dirty="0"/>
              <a:t>Poradní kruh může mít různé formy, ale má několik charakteristických prvků: </a:t>
            </a:r>
            <a:br>
              <a:rPr lang="cs-CZ" dirty="0"/>
            </a:br>
            <a:r>
              <a:rPr lang="cs-CZ" dirty="0"/>
              <a:t>- Uspořádání do kruhu, kdy jsou všichni na stejné úrovni hierarchie </a:t>
            </a:r>
            <a:br>
              <a:rPr lang="cs-CZ" dirty="0"/>
            </a:br>
            <a:r>
              <a:rPr lang="cs-CZ" dirty="0"/>
              <a:t>- Plné soustředění na jednoho mluvčího, většinou toho který má „mluvící předmět“ (součástí poradního kruhu jsou jeho záměry: mluvíme a nasloucháme od srdce, mluvíme spontánně, říkáme podstatu svého příběhu.)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kruhy III.</a:t>
            </a:r>
          </a:p>
        </p:txBody>
      </p:sp>
    </p:spTree>
    <p:extLst>
      <p:ext uri="{BB962C8B-B14F-4D97-AF65-F5344CB8AC3E}">
        <p14:creationId xmlns:p14="http://schemas.microsoft.com/office/powerpoint/2010/main" val="897531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Mluvit od srdce</a:t>
            </a:r>
            <a:r>
              <a:rPr lang="cs-CZ" dirty="0"/>
              <a:t> - záleží na opravdovosti toho, co říkáte (nebo toho, co mlčíte), jen tehdy je až hmatatelně cítit podstata toho, co chcete říct, i když je to snad rétoricky neobratné. Poradní kruh vytváří bezpečný prostor pro maximální upřímnost. Vítaná je i jednoduchost řeči, atmosféra poradního kruhu svojí podstatou brání „</a:t>
            </a:r>
            <a:r>
              <a:rPr lang="cs-CZ" dirty="0" err="1"/>
              <a:t>vykecávání</a:t>
            </a:r>
            <a:r>
              <a:rPr lang="cs-CZ" dirty="0"/>
              <a:t>“. Žádné filosofické reflexe, ale skutečně osobní sdělení.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základní principy poradního kruhu I</a:t>
            </a:r>
          </a:p>
        </p:txBody>
      </p:sp>
    </p:spTree>
    <p:extLst>
      <p:ext uri="{BB962C8B-B14F-4D97-AF65-F5344CB8AC3E}">
        <p14:creationId xmlns:p14="http://schemas.microsoft.com/office/powerpoint/2010/main" val="3822739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Naslouchat od srdce</a:t>
            </a:r>
            <a:r>
              <a:rPr lang="cs-CZ" dirty="0"/>
              <a:t> - pozorné </a:t>
            </a:r>
            <a:r>
              <a:rPr lang="cs-CZ" dirty="0" err="1"/>
              <a:t>nesebestředné</a:t>
            </a:r>
            <a:r>
              <a:rPr lang="cs-CZ" dirty="0"/>
              <a:t> naslouchání je vzácnější než promlouvání od srdce, přitom úspěch poradního kruhu je z největší části závislý právě na naslouchání. A opačně - pozorné naslouchání pomáhá mluvčímu lépe mluvit o věcech, o kterých doopravdy chce.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základní principy poradního kruhu II</a:t>
            </a:r>
          </a:p>
        </p:txBody>
      </p:sp>
    </p:spTree>
    <p:extLst>
      <p:ext uri="{BB962C8B-B14F-4D97-AF65-F5344CB8AC3E}">
        <p14:creationId xmlns:p14="http://schemas.microsoft.com/office/powerpoint/2010/main" val="3212708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cs-CZ" b="1" dirty="0"/>
              <a:t>Mluvit k věci</a:t>
            </a:r>
            <a:r>
              <a:rPr lang="cs-CZ" dirty="0"/>
              <a:t> - mluvit k věci a být výstižný je umění, důvodem vyprávět příběhy v poradním kruhu ale není stát se profesionálním vypravěčem nebo charismatickým řečníkem. Důležité je držet se tématu, kvůli kterému všichni do poradního kruhu přišli.</a:t>
            </a:r>
          </a:p>
          <a:p>
            <a:endParaRPr lang="cs-CZ" b="1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základní principy poradního kruhu II</a:t>
            </a:r>
          </a:p>
        </p:txBody>
      </p:sp>
    </p:spTree>
    <p:extLst>
      <p:ext uri="{BB962C8B-B14F-4D97-AF65-F5344CB8AC3E}">
        <p14:creationId xmlns:p14="http://schemas.microsoft.com/office/powerpoint/2010/main" val="3516079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0203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err="1"/>
              <a:t>Spotánnost</a:t>
            </a:r>
            <a:r>
              <a:rPr lang="cs-CZ" b="1" dirty="0"/>
              <a:t> </a:t>
            </a:r>
            <a:r>
              <a:rPr lang="cs-CZ" dirty="0"/>
              <a:t>- bylo by chybou, chystat si v průběhu promluv ostatních to, co chci říct. Oslabovalo by to naslouchání a tím by vlastně řeč také špatně dokázala zareagovat na již řečené. Můžete i spontánně mlčet, protože ne všechno, co vám v jednu chvíli připadá důležité, musí být nutně vysloveno nahlas. Když k vám dojde "mluvící předmět", tedy udělení slova, zmaterializované třeba klackem nebo kamenem, nemusíte hned začít mluvit jako kniha. Někdy je vlastně dobré si trochu vyčistit hlavu, nadechnout se a ve skrytu si znovu položit otázku, co jsem chtěl vlastně k tématu říct. Nemusíte se cítit svázáni tím, že musíte nutně na svého předřečníka navázat. Řekněte to, co se vám k danému tématu dere na mysl. A nebo - spontánně mlčte a dejte slovo dalšímu.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základní principy poradního kruhu II</a:t>
            </a:r>
          </a:p>
        </p:txBody>
      </p:sp>
    </p:spTree>
    <p:extLst>
      <p:ext uri="{BB962C8B-B14F-4D97-AF65-F5344CB8AC3E}">
        <p14:creationId xmlns:p14="http://schemas.microsoft.com/office/powerpoint/2010/main" val="307195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654EC6F1-F684-4CF5-A517-AEFB623C5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hlinkClick r:id="rId2"/>
              </a:rPr>
              <a:t>https://www.youtube.com/watch?v=NioRoFQ_fPg</a:t>
            </a:r>
            <a:endParaRPr lang="cs-CZ" sz="4000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4289D26A-2C63-458E-867D-49A5B7C6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poradního kruhu</a:t>
            </a:r>
          </a:p>
        </p:txBody>
      </p:sp>
    </p:spTree>
    <p:extLst>
      <p:ext uri="{BB962C8B-B14F-4D97-AF65-F5344CB8AC3E}">
        <p14:creationId xmlns:p14="http://schemas.microsoft.com/office/powerpoint/2010/main" val="938811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DEAAC0BD-FE76-4514-AFAA-9C5B294BA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součást poradního kruhu se velmi často využívá tzv. restorativní spravedlnost</a:t>
            </a:r>
          </a:p>
          <a:p>
            <a:r>
              <a:rPr lang="cs-CZ" dirty="0"/>
              <a:t>Původně je tento pojem spojen s právnickou terminologií i přesto že samotné právo jej příliš nezná</a:t>
            </a:r>
          </a:p>
          <a:p>
            <a:r>
              <a:rPr lang="cs-CZ" dirty="0"/>
              <a:t>Podstat </a:t>
            </a:r>
            <a:r>
              <a:rPr lang="cs-CZ" dirty="0" err="1"/>
              <a:t>restorativní</a:t>
            </a:r>
            <a:r>
              <a:rPr lang="cs-CZ" dirty="0"/>
              <a:t> spravedlnosti je ve skutečnosti, že se nesoustředí na vinu a trest, ale na napravení mezilidských vztahů, které přestupek narušuje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BC254912-026F-479A-BCC1-3B3030D75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Restorativní</a:t>
            </a:r>
            <a:r>
              <a:rPr lang="cs-CZ" dirty="0"/>
              <a:t> spravedlnost I</a:t>
            </a:r>
          </a:p>
        </p:txBody>
      </p:sp>
    </p:spTree>
    <p:extLst>
      <p:ext uri="{BB962C8B-B14F-4D97-AF65-F5344CB8AC3E}">
        <p14:creationId xmlns:p14="http://schemas.microsoft.com/office/powerpoint/2010/main" val="4026768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Restorativní</a:t>
            </a:r>
            <a:r>
              <a:rPr lang="cs-CZ" dirty="0"/>
              <a:t> pojetí spravedlnosti (RPS) může být významnou inspirací, jak přistupovat k řešení problematického chování nebo konfliktů ve skupině. </a:t>
            </a:r>
          </a:p>
          <a:p>
            <a:r>
              <a:rPr lang="cs-CZ" dirty="0"/>
              <a:t>Na rozdíl od klasického pojetí spravedlnosti ve společnosti, které stojí na používání trestů a odměn, je jádrem RPS autentická komunikace všech zúčastněných, vedoucí k vytváření dohod. </a:t>
            </a:r>
          </a:p>
          <a:p>
            <a:r>
              <a:rPr lang="cs-CZ" dirty="0"/>
              <a:t>K </a:t>
            </a:r>
            <a:r>
              <a:rPr lang="cs-CZ" dirty="0" err="1"/>
              <a:t>restorativnímu</a:t>
            </a:r>
            <a:r>
              <a:rPr lang="cs-CZ" dirty="0"/>
              <a:t> procesu je kromě provinilce zvána také oběť činu a členové skupiny. </a:t>
            </a:r>
          </a:p>
          <a:p>
            <a:r>
              <a:rPr lang="cs-CZ" dirty="0"/>
              <a:t>V dialogu zaměřeném na porozumění činům a jejich důsledkům společně hledají kroky, které by obnovily zdravé vztahy ve skupině či komunitě. </a:t>
            </a:r>
          </a:p>
          <a:p>
            <a:r>
              <a:rPr lang="cs-CZ" dirty="0"/>
              <a:t>Dialog je veden v kruhu všech zúčastněných a bývá nazýván kruh obnovy.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Restorativní</a:t>
            </a:r>
            <a:r>
              <a:rPr lang="cs-CZ" dirty="0"/>
              <a:t> spravedlnost II</a:t>
            </a:r>
          </a:p>
        </p:txBody>
      </p:sp>
    </p:spTree>
    <p:extLst>
      <p:ext uri="{BB962C8B-B14F-4D97-AF65-F5344CB8AC3E}">
        <p14:creationId xmlns:p14="http://schemas.microsoft.com/office/powerpoint/2010/main" val="735926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Uznáváme, že i špatné chování dítěte nám říká něco o kolektivu a učí nás práci s emocemi. </a:t>
            </a:r>
          </a:p>
          <a:p>
            <a:r>
              <a:rPr lang="cs-CZ" dirty="0"/>
              <a:t>Kruh obnovy je setkáním všech, kterých se čin dítěte týká - celé skupiny. </a:t>
            </a:r>
          </a:p>
          <a:p>
            <a:r>
              <a:rPr lang="cs-CZ" dirty="0"/>
              <a:t>Dohoda skupiny o dalším postupu. Pátrání po tom, co pomůže vyřešit důsledky činu a narovnat vztahy v celé skupině.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Restorativní</a:t>
            </a:r>
            <a:r>
              <a:rPr lang="cs-CZ" dirty="0"/>
              <a:t> spravedlnost III</a:t>
            </a:r>
          </a:p>
        </p:txBody>
      </p:sp>
    </p:spTree>
    <p:extLst>
      <p:ext uri="{BB962C8B-B14F-4D97-AF65-F5344CB8AC3E}">
        <p14:creationId xmlns:p14="http://schemas.microsoft.com/office/powerpoint/2010/main" val="156383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Nezastupitelná úloha v sociální komunikaci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 pedagogickém procesu ji chápeme jako korekční informaci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Jedná se o informaci pro žáka, díky které se dozvídá, jak probíhá proces jeho učení (Mareš a </a:t>
            </a:r>
            <a:r>
              <a:rPr lang="cs-CZ" dirty="0" err="1"/>
              <a:t>Křivohlavý</a:t>
            </a:r>
            <a:r>
              <a:rPr lang="cs-CZ" dirty="0"/>
              <a:t>, 1995)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</p:spTree>
    <p:extLst>
      <p:ext uri="{BB962C8B-B14F-4D97-AF65-F5344CB8AC3E}">
        <p14:creationId xmlns:p14="http://schemas.microsoft.com/office/powerpoint/2010/main" val="2112458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Pravidla kruhu obnovy</a:t>
            </a:r>
          </a:p>
          <a:p>
            <a:r>
              <a:rPr lang="cs-CZ" dirty="0"/>
              <a:t>1. Mluvme upřímně. O našem názoru, naší zkušenosti, z naší perspektivy. </a:t>
            </a:r>
          </a:p>
          <a:p>
            <a:r>
              <a:rPr lang="cs-CZ" dirty="0"/>
              <a:t>2. Poslouchejme ušima i srdcem. Snažme se slyšet za slovy i to nevyřčené, co je pro druhé důležité. </a:t>
            </a:r>
          </a:p>
          <a:p>
            <a:r>
              <a:rPr lang="cs-CZ" dirty="0"/>
              <a:t>3. Důvěřujme, že řekneme to, co říct chceme. Není třeba si to v duchu připravovat. </a:t>
            </a:r>
          </a:p>
          <a:p>
            <a:r>
              <a:rPr lang="cs-CZ" dirty="0"/>
              <a:t>4. Buďme výstižní. Nejsme pod časovým tlakem, ale važme si času ostatních.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Restorativní</a:t>
            </a:r>
            <a:r>
              <a:rPr lang="cs-CZ" dirty="0"/>
              <a:t> spravedlnost IV</a:t>
            </a:r>
          </a:p>
        </p:txBody>
      </p:sp>
    </p:spTree>
    <p:extLst>
      <p:ext uri="{BB962C8B-B14F-4D97-AF65-F5344CB8AC3E}">
        <p14:creationId xmlns:p14="http://schemas.microsoft.com/office/powerpoint/2010/main" val="636264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1. Co se podle tebe stalo? </a:t>
            </a:r>
            <a:br>
              <a:rPr lang="cs-CZ" dirty="0"/>
            </a:br>
            <a:r>
              <a:rPr lang="cs-CZ" dirty="0"/>
              <a:t>- Nejde o to dokazovat, kdo má pravdu, ale o to vyslechnout příběh všech zúčastněných. </a:t>
            </a:r>
            <a:br>
              <a:rPr lang="cs-CZ" dirty="0"/>
            </a:br>
            <a:r>
              <a:rPr lang="cs-CZ" dirty="0"/>
              <a:t>- Pověz, co se podle tebe stalo a jak jsi to vnímal/a.</a:t>
            </a:r>
          </a:p>
          <a:p>
            <a:r>
              <a:rPr lang="cs-CZ" dirty="0"/>
              <a:t>2. Co sis v tu chvíli myslel/a? </a:t>
            </a:r>
            <a:br>
              <a:rPr lang="cs-CZ" dirty="0"/>
            </a:br>
            <a:r>
              <a:rPr lang="cs-CZ" dirty="0"/>
              <a:t>- Jaké myšlenky se ti honily hlavou, když se to stalo? </a:t>
            </a:r>
            <a:br>
              <a:rPr lang="cs-CZ" dirty="0"/>
            </a:br>
            <a:r>
              <a:rPr lang="cs-CZ" dirty="0"/>
              <a:t>- Jak jsi o tom od té doby přemýšlel/a? </a:t>
            </a:r>
            <a:br>
              <a:rPr lang="cs-CZ" dirty="0"/>
            </a:br>
            <a:r>
              <a:rPr lang="cs-CZ" dirty="0"/>
              <a:t>- (Poté, co se vyjádřili i ostatní) Jak o tom přemýšlíš teď poté, co jsi slyšel/a ostatní? </a:t>
            </a:r>
          </a:p>
          <a:p>
            <a:r>
              <a:rPr lang="cs-CZ" dirty="0"/>
              <a:t>3. Jaký vliv to na tebe a na ostatní mělo? </a:t>
            </a:r>
            <a:br>
              <a:rPr lang="cs-CZ" dirty="0"/>
            </a:br>
            <a:r>
              <a:rPr lang="cs-CZ" dirty="0"/>
              <a:t>- Jaké důsledky to pro tebe mělo? A pro ostatní? </a:t>
            </a:r>
            <a:br>
              <a:rPr lang="cs-CZ" dirty="0"/>
            </a:br>
            <a:r>
              <a:rPr lang="cs-CZ" dirty="0"/>
              <a:t>- Co pro tebe bylo nejtěžší? </a:t>
            </a:r>
          </a:p>
          <a:p>
            <a:r>
              <a:rPr lang="cs-CZ" dirty="0"/>
              <a:t>4. Co by sis přál/a, aby se teď stalo? </a:t>
            </a:r>
            <a:br>
              <a:rPr lang="cs-CZ" dirty="0"/>
            </a:br>
            <a:r>
              <a:rPr lang="cs-CZ" dirty="0"/>
              <a:t>- Co by pomohlo, aby se věci urovnaly a spravily? </a:t>
            </a:r>
            <a:br>
              <a:rPr lang="cs-CZ" dirty="0"/>
            </a:br>
            <a:r>
              <a:rPr lang="cs-CZ" dirty="0"/>
              <a:t>- Je tu něco, oč bys rád/a požádal/a? Je něco, co bys chtěl/a nabídnout? </a:t>
            </a:r>
          </a:p>
          <a:p>
            <a:r>
              <a:rPr lang="cs-CZ" dirty="0"/>
              <a:t>5. Jak se teď cítíš a co je pro tebe teď zásadní?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Restorativní</a:t>
            </a:r>
            <a:r>
              <a:rPr lang="cs-CZ" dirty="0"/>
              <a:t> otázky</a:t>
            </a:r>
          </a:p>
        </p:txBody>
      </p:sp>
    </p:spTree>
    <p:extLst>
      <p:ext uri="{BB962C8B-B14F-4D97-AF65-F5344CB8AC3E}">
        <p14:creationId xmlns:p14="http://schemas.microsoft.com/office/powerpoint/2010/main" val="2336092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41BCF7CF-93F5-4253-B43B-A5BAFFA39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příští hodině si poradní kruh vyzkoušíme</a:t>
            </a:r>
          </a:p>
          <a:p>
            <a:r>
              <a:rPr lang="cs-CZ" dirty="0"/>
              <a:t>Zamyslete se nad aktuálním tématem, které Vás trápí // těší // chcete o něm mluvit</a:t>
            </a:r>
          </a:p>
          <a:p>
            <a:r>
              <a:rPr lang="cs-CZ" dirty="0"/>
              <a:t>Seminář budeme věnovat možnosti o těchto věcech mluvit</a:t>
            </a:r>
          </a:p>
          <a:p>
            <a:r>
              <a:rPr lang="cs-CZ" dirty="0"/>
              <a:t>Téma vybereme přes Tudle nebo jinou platformu</a:t>
            </a:r>
          </a:p>
          <a:p>
            <a:r>
              <a:rPr lang="cs-CZ" dirty="0"/>
              <a:t>Z hlediska pravidel poradního kruhu bude mít každý možnost se vyjádřit</a:t>
            </a:r>
          </a:p>
          <a:p>
            <a:r>
              <a:rPr lang="cs-CZ" dirty="0"/>
              <a:t>V samotných principech je zaneseno že se nemusí vyjádřiv všichni (vyjadřují se ti co chtějí) – pro potřeby toho si tuto aktivitu vyzkoušet, Vás ale poprosím všechny, abyste si připravili o čem chcete mluvit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47C98F63-899F-4DC3-A067-03F341F3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 prakticky</a:t>
            </a:r>
          </a:p>
        </p:txBody>
      </p:sp>
    </p:spTree>
    <p:extLst>
      <p:ext uri="{BB962C8B-B14F-4D97-AF65-F5344CB8AC3E}">
        <p14:creationId xmlns:p14="http://schemas.microsoft.com/office/powerpoint/2010/main" val="202439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regulativní</a:t>
            </a:r>
            <a:r>
              <a:rPr lang="cs-CZ" dirty="0"/>
              <a:t> (umožňuje usměrňovat žákovu činnost)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sociální </a:t>
            </a:r>
            <a:r>
              <a:rPr lang="cs-CZ" dirty="0"/>
              <a:t>(utvářejí se vztahy mezi učitelem a žáky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poznávací</a:t>
            </a:r>
            <a:r>
              <a:rPr lang="cs-CZ" dirty="0"/>
              <a:t> (vede žáka k poznání učitele, učiva i sama sebe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rozvojovou</a:t>
            </a:r>
            <a:r>
              <a:rPr lang="cs-CZ" dirty="0"/>
              <a:t> (žák se učí zpětnou vazbu využívat k vlastnímu rozvoji, tj. sebevzdělávání a sebevýchově)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zpětné vazby</a:t>
            </a:r>
          </a:p>
        </p:txBody>
      </p:sp>
    </p:spTree>
    <p:extLst>
      <p:ext uri="{BB962C8B-B14F-4D97-AF65-F5344CB8AC3E}">
        <p14:creationId xmlns:p14="http://schemas.microsoft.com/office/powerpoint/2010/main" val="98436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Zpětná vazba by měla žákovi pomoci, nikoliv ho zastrašit nebo odradit od další činnosti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Nutné vyhnout se jakékoliv ironii, nadřazenosti či zesměšňování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Učitel může žákovi poskytnout zpětnou vazbu nejen verbálně formou předávání  určitých hodnotících zpráv, ale také nonverbálně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zpětné vazby</a:t>
            </a:r>
          </a:p>
        </p:txBody>
      </p:sp>
    </p:spTree>
    <p:extLst>
      <p:ext uri="{BB962C8B-B14F-4D97-AF65-F5344CB8AC3E}">
        <p14:creationId xmlns:p14="http://schemas.microsoft.com/office/powerpoint/2010/main" val="204078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</a:t>
            </a:r>
            <a:r>
              <a:rPr lang="cs-CZ" b="1" dirty="0"/>
              <a:t>Akceptace</a:t>
            </a:r>
            <a:r>
              <a:rPr lang="cs-CZ" dirty="0"/>
              <a:t>: jedná se o  stručné předání potvrzení správnosti odpovědi (Ano…, Hm…, </a:t>
            </a:r>
            <a:endParaRPr lang="cs-CZ" b="1" dirty="0"/>
          </a:p>
          <a:p>
            <a:pPr>
              <a:buNone/>
            </a:pPr>
            <a:r>
              <a:rPr lang="cs-CZ" dirty="0"/>
              <a:t>	Dobře… atp.).</a:t>
            </a:r>
            <a:endParaRPr lang="cs-CZ" b="1" dirty="0"/>
          </a:p>
          <a:p>
            <a:r>
              <a:rPr lang="cs-CZ" dirty="0"/>
              <a:t>2. </a:t>
            </a:r>
            <a:r>
              <a:rPr lang="cs-CZ" b="1" dirty="0"/>
              <a:t>Echo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zároveň s akceptací zopakuje správnou odpověď ať doslovně, či ji </a:t>
            </a:r>
            <a:endParaRPr lang="cs-CZ" b="1" dirty="0"/>
          </a:p>
          <a:p>
            <a:pPr>
              <a:buNone/>
            </a:pPr>
            <a:r>
              <a:rPr lang="cs-CZ" dirty="0"/>
              <a:t>	parafrázuje.</a:t>
            </a:r>
            <a:endParaRPr lang="cs-CZ" b="1" dirty="0"/>
          </a:p>
          <a:p>
            <a:r>
              <a:rPr lang="cs-CZ" dirty="0"/>
              <a:t>3. </a:t>
            </a:r>
            <a:r>
              <a:rPr lang="cs-CZ" b="1" dirty="0" err="1"/>
              <a:t>Elaborace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zároveň s akceptací správnou odpověď rozvine o další informace.</a:t>
            </a:r>
            <a:endParaRPr lang="cs-CZ" b="1" dirty="0"/>
          </a:p>
          <a:p>
            <a:r>
              <a:rPr lang="cs-CZ" dirty="0"/>
              <a:t>4. </a:t>
            </a:r>
            <a:r>
              <a:rPr lang="cs-CZ" b="1" dirty="0"/>
              <a:t>Pochvala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správnou odpověď žáka/</a:t>
            </a:r>
            <a:r>
              <a:rPr lang="cs-CZ" dirty="0" err="1"/>
              <a:t>yně</a:t>
            </a:r>
            <a:r>
              <a:rPr lang="cs-CZ" dirty="0"/>
              <a:t> vyzdvihne, ocení.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0" dirty="0"/>
              <a:t>Typologie reakcí na správnou odpověď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8957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b="1" dirty="0"/>
              <a:t>Detekce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oznámí žákovi/</a:t>
            </a:r>
            <a:r>
              <a:rPr lang="cs-CZ" dirty="0" err="1"/>
              <a:t>yni</a:t>
            </a:r>
            <a:r>
              <a:rPr lang="cs-CZ" dirty="0"/>
              <a:t>, že udělal chybu, nic víc (Ne.).</a:t>
            </a:r>
            <a:endParaRPr lang="cs-CZ" b="1" dirty="0"/>
          </a:p>
          <a:p>
            <a:r>
              <a:rPr lang="cs-CZ" dirty="0"/>
              <a:t>2. </a:t>
            </a:r>
            <a:r>
              <a:rPr lang="cs-CZ" b="1" dirty="0"/>
              <a:t>Identifikace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doplňuje reakci o místo určení chyby.</a:t>
            </a:r>
            <a:endParaRPr lang="cs-CZ" b="1" dirty="0"/>
          </a:p>
          <a:p>
            <a:r>
              <a:rPr lang="cs-CZ" dirty="0"/>
              <a:t>3. I</a:t>
            </a:r>
            <a:r>
              <a:rPr lang="cs-CZ" b="1" dirty="0"/>
              <a:t>nterpretace:</a:t>
            </a:r>
            <a:r>
              <a:rPr lang="cs-CZ" dirty="0"/>
              <a:t> učitel/</a:t>
            </a:r>
            <a:r>
              <a:rPr lang="cs-CZ" dirty="0" err="1"/>
              <a:t>ka</a:t>
            </a:r>
            <a:r>
              <a:rPr lang="cs-CZ" dirty="0"/>
              <a:t> doplňuje reakci o příčinu chyby, pomáhá nalézt správnou </a:t>
            </a:r>
            <a:endParaRPr lang="cs-CZ" b="1" dirty="0"/>
          </a:p>
          <a:p>
            <a:pPr>
              <a:buNone/>
            </a:pPr>
            <a:r>
              <a:rPr lang="cs-CZ" dirty="0"/>
              <a:t>	odpověď.</a:t>
            </a:r>
            <a:endParaRPr lang="cs-CZ" b="1" dirty="0"/>
          </a:p>
          <a:p>
            <a:r>
              <a:rPr lang="cs-CZ" dirty="0"/>
              <a:t>4. </a:t>
            </a:r>
            <a:r>
              <a:rPr lang="cs-CZ" b="1" dirty="0"/>
              <a:t>Korekce:</a:t>
            </a:r>
            <a:r>
              <a:rPr lang="cs-CZ" dirty="0"/>
              <a:t> učitel/</a:t>
            </a:r>
            <a:r>
              <a:rPr lang="cs-CZ" dirty="0" err="1"/>
              <a:t>ka</a:t>
            </a:r>
            <a:r>
              <a:rPr lang="cs-CZ" dirty="0"/>
              <a:t> oznámí správnou odpověď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700" b="0" dirty="0"/>
              <a:t>Typologie reakcí na chybu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49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Vybrat zásadní kritéria hodnocení na která se budete soustředit</a:t>
            </a:r>
          </a:p>
          <a:p>
            <a:r>
              <a:rPr lang="cs-CZ" dirty="0"/>
              <a:t>Využívat ve větší míře pozitivní zpětnou vazbu, ale vyvarovat se vynechávání // ignoraci chyb</a:t>
            </a:r>
          </a:p>
          <a:p>
            <a:r>
              <a:rPr lang="cs-CZ" dirty="0"/>
              <a:t>S chybou pracovat a diskutovat o ní</a:t>
            </a:r>
          </a:p>
          <a:p>
            <a:r>
              <a:rPr lang="cs-CZ" dirty="0"/>
              <a:t>V případě nutnosti hodnotit pozitivně verbálně / neverbálně přímo, negativně formou lístečků nepřímo</a:t>
            </a:r>
          </a:p>
          <a:p>
            <a:r>
              <a:rPr lang="cs-CZ" dirty="0"/>
              <a:t>Z hlediska struktury – pozitivní – negativní - pozitivní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hodnotit</a:t>
            </a:r>
          </a:p>
        </p:txBody>
      </p:sp>
    </p:spTree>
    <p:extLst>
      <p:ext uri="{BB962C8B-B14F-4D97-AF65-F5344CB8AC3E}">
        <p14:creationId xmlns:p14="http://schemas.microsoft.com/office/powerpoint/2010/main" val="229556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rámci dvojic si vyzkoušejte typologii reakcí na správnou odpověď a chybu</a:t>
            </a:r>
            <a:endParaRPr lang="cs-CZ" dirty="0"/>
          </a:p>
          <a:p>
            <a:r>
              <a:rPr lang="cs-CZ" dirty="0" smtClean="0"/>
              <a:t>Dle uvedených čtyř typů reakcí na správnou odpověď a chybu si vyzkoušejte jak byste zareagovali na odpověď druhého z dvojice</a:t>
            </a:r>
            <a:endParaRPr lang="cs-CZ" dirty="0"/>
          </a:p>
          <a:p>
            <a:r>
              <a:rPr lang="cs-CZ" dirty="0" smtClean="0"/>
              <a:t>V rámci aktivity vyzkoušejte jak reagovat, tak být příjemcem reakce</a:t>
            </a:r>
            <a:endParaRPr lang="cs-CZ" dirty="0"/>
          </a:p>
          <a:p>
            <a:r>
              <a:rPr lang="cs-CZ" dirty="0" smtClean="0"/>
              <a:t>Po vyzkoušení se </a:t>
            </a:r>
            <a:r>
              <a:rPr lang="cs-CZ" dirty="0" err="1" smtClean="0"/>
              <a:t>vytřídejte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 aktivitu máte 10 minut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04183"/>
            <a:ext cx="8229600" cy="1143000"/>
          </a:xfrm>
        </p:spPr>
        <p:txBody>
          <a:bodyPr/>
          <a:lstStyle/>
          <a:p>
            <a:r>
              <a:rPr lang="cs-CZ" dirty="0" smtClean="0"/>
              <a:t>Typologie reakcí prakticky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850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Tuto techniku vymysleli Jack </a:t>
            </a:r>
            <a:r>
              <a:rPr lang="cs-CZ" dirty="0" err="1"/>
              <a:t>Zimmerman</a:t>
            </a:r>
            <a:r>
              <a:rPr lang="cs-CZ" dirty="0"/>
              <a:t> a Virginia </a:t>
            </a:r>
            <a:r>
              <a:rPr lang="cs-CZ" dirty="0" err="1"/>
              <a:t>Coyleová</a:t>
            </a:r>
            <a:r>
              <a:rPr lang="cs-CZ" dirty="0"/>
              <a:t> a v originále ji nazvali </a:t>
            </a:r>
            <a:r>
              <a:rPr lang="cs-CZ" dirty="0" err="1"/>
              <a:t>Council</a:t>
            </a:r>
            <a:endParaRPr lang="cs-CZ" dirty="0"/>
          </a:p>
          <a:p>
            <a:r>
              <a:rPr lang="cs-CZ" dirty="0"/>
              <a:t>Je to velice oblíbená a často využívaná komunikační technika v zahraničí</a:t>
            </a:r>
          </a:p>
          <a:p>
            <a:endParaRPr lang="cs-CZ" dirty="0"/>
          </a:p>
          <a:p>
            <a:r>
              <a:rPr lang="cs-CZ" dirty="0"/>
              <a:t>J. </a:t>
            </a:r>
            <a:r>
              <a:rPr lang="cs-CZ" dirty="0" err="1"/>
              <a:t>Zimmerman</a:t>
            </a:r>
            <a:r>
              <a:rPr lang="cs-CZ" dirty="0"/>
              <a:t>, V. </a:t>
            </a:r>
            <a:r>
              <a:rPr lang="cs-CZ" dirty="0" err="1"/>
              <a:t>Coyleová</a:t>
            </a:r>
            <a:r>
              <a:rPr lang="cs-CZ" dirty="0"/>
              <a:t>: </a:t>
            </a:r>
            <a:r>
              <a:rPr lang="cs-CZ" i="1" dirty="0"/>
              <a:t>Cesta poradního kruhu - Umění otevřené komunikace</a:t>
            </a:r>
            <a:r>
              <a:rPr lang="cs-CZ" dirty="0"/>
              <a:t>. Praha, Nakladatelství </a:t>
            </a:r>
            <a:r>
              <a:rPr lang="cs-CZ" dirty="0" err="1"/>
              <a:t>DharmaGaia</a:t>
            </a:r>
            <a:r>
              <a:rPr lang="cs-CZ" dirty="0"/>
              <a:t>: 2016. ISBN 978-80-7436-061-9.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kruhy I.</a:t>
            </a:r>
          </a:p>
        </p:txBody>
      </p:sp>
    </p:spTree>
    <p:extLst>
      <p:ext uri="{BB962C8B-B14F-4D97-AF65-F5344CB8AC3E}">
        <p14:creationId xmlns:p14="http://schemas.microsoft.com/office/powerpoint/2010/main" val="898506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831</TotalTime>
  <Words>773</Words>
  <Application>Microsoft Office PowerPoint</Application>
  <PresentationFormat>Předvádění na obrazovce (4:3)</PresentationFormat>
  <Paragraphs>104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 </vt:lpstr>
      <vt:lpstr>Zpětná vazba</vt:lpstr>
      <vt:lpstr>Funkce zpětné vazby</vt:lpstr>
      <vt:lpstr>Poskytování zpětné vazby</vt:lpstr>
      <vt:lpstr>Typologie reakcí na správnou odpověď </vt:lpstr>
      <vt:lpstr>Typologie reakcí na chybu </vt:lpstr>
      <vt:lpstr>Jak hodnotit</vt:lpstr>
      <vt:lpstr>Typologie reakcí prakticky</vt:lpstr>
      <vt:lpstr>Poradní kruhy I.</vt:lpstr>
      <vt:lpstr>Poradní kruhy II.</vt:lpstr>
      <vt:lpstr>Poradní kruhy III.</vt:lpstr>
      <vt:lpstr>Čtyři základní principy poradního kruhu I</vt:lpstr>
      <vt:lpstr>Čtyři základní principy poradního kruhu II</vt:lpstr>
      <vt:lpstr>Čtyři základní principy poradního kruhu II</vt:lpstr>
      <vt:lpstr>Čtyři základní principy poradního kruhu II</vt:lpstr>
      <vt:lpstr>Ukázka poradního kruhu</vt:lpstr>
      <vt:lpstr>Restorativní spravedlnost I</vt:lpstr>
      <vt:lpstr>Restorativní spravedlnost II</vt:lpstr>
      <vt:lpstr>Restorativní spravedlnost III</vt:lpstr>
      <vt:lpstr>Restorativní spravedlnost IV</vt:lpstr>
      <vt:lpstr>Restorativní otázky</vt:lpstr>
      <vt:lpstr>Poradní kruh prakticky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Radek Pospíšil</cp:lastModifiedBy>
  <cp:revision>70</cp:revision>
  <dcterms:created xsi:type="dcterms:W3CDTF">2013-02-18T11:49:40Z</dcterms:created>
  <dcterms:modified xsi:type="dcterms:W3CDTF">2024-04-15T10:41:35Z</dcterms:modified>
</cp:coreProperties>
</file>