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312" r:id="rId3"/>
    <p:sldId id="309" r:id="rId4"/>
    <p:sldId id="313" r:id="rId5"/>
    <p:sldId id="282" r:id="rId6"/>
    <p:sldId id="310" r:id="rId7"/>
    <p:sldId id="289" r:id="rId8"/>
    <p:sldId id="314" r:id="rId9"/>
    <p:sldId id="283" r:id="rId10"/>
    <p:sldId id="301" r:id="rId11"/>
    <p:sldId id="284" r:id="rId12"/>
    <p:sldId id="292" r:id="rId13"/>
    <p:sldId id="302" r:id="rId14"/>
    <p:sldId id="293" r:id="rId15"/>
    <p:sldId id="303" r:id="rId16"/>
    <p:sldId id="31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5B1B-4CAE-4BE1-941C-E0CA739BF848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6C5A8-F35E-4BB8-A9DA-66DC8F3C9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2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627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150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04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  <a:br>
              <a:rPr lang="cs-CZ" sz="4800" dirty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429000"/>
            <a:ext cx="7772400" cy="1829760"/>
          </a:xfrm>
        </p:spPr>
        <p:txBody>
          <a:bodyPr>
            <a:normAutofit/>
          </a:bodyPr>
          <a:lstStyle/>
          <a:p>
            <a:r>
              <a:rPr lang="cs-CZ" sz="2000" dirty="0"/>
              <a:t>Poradní kruh prakticky</a:t>
            </a:r>
            <a:br>
              <a:rPr lang="cs-CZ" sz="2000" dirty="0"/>
            </a:br>
            <a:r>
              <a:rPr lang="cs-CZ" sz="2000" dirty="0"/>
              <a:t>Komunikační pravidla</a:t>
            </a:r>
          </a:p>
          <a:p>
            <a:r>
              <a:rPr lang="cs-CZ" sz="2000" dirty="0"/>
              <a:t>Kodex komunikace mezi učitelem a rodičem</a:t>
            </a:r>
            <a:br>
              <a:rPr lang="cs-CZ" sz="2000" dirty="0"/>
            </a:br>
            <a:r>
              <a:rPr lang="cs-CZ" sz="2000" dirty="0"/>
              <a:t>Rodiče vítáni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pravidla učitele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cs-CZ" dirty="0"/>
              <a:t>Buďte co nejvíce konkrétní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cs-CZ" dirty="0"/>
              <a:t>Buďte aktivní, ptejte se</a:t>
            </a:r>
          </a:p>
          <a:p>
            <a:pPr marL="514350" indent="-514350">
              <a:buAutoNum type="arabicPeriod" startAt="9"/>
            </a:pPr>
            <a:r>
              <a:rPr lang="cs-CZ" dirty="0"/>
              <a:t>Neodbíhejte od tématu</a:t>
            </a:r>
          </a:p>
          <a:p>
            <a:pPr marL="514350" indent="-514350">
              <a:buAutoNum type="arabicPeriod" startAt="9"/>
            </a:pPr>
            <a:r>
              <a:rPr lang="cs-CZ" dirty="0"/>
              <a:t>Sdílejte své pocity</a:t>
            </a:r>
          </a:p>
          <a:p>
            <a:pPr marL="514350" indent="-514350">
              <a:buAutoNum type="arabicPeriod" startAt="9"/>
            </a:pPr>
            <a:r>
              <a:rPr lang="cs-CZ" dirty="0"/>
              <a:t>Dodržujte úmluvy a pravidla</a:t>
            </a:r>
          </a:p>
          <a:p>
            <a:pPr marL="514350" indent="-514350">
              <a:buAutoNum type="arabicPeriod" startAt="9"/>
            </a:pPr>
            <a:r>
              <a:rPr lang="cs-CZ" dirty="0"/>
              <a:t>Nebojte se použít slovo „promiň, omlouvám se“</a:t>
            </a:r>
          </a:p>
          <a:p>
            <a:pPr marL="514350" indent="-514350">
              <a:buAutoNum type="arabicPeriod" startAt="9"/>
            </a:pPr>
            <a:r>
              <a:rPr lang="cs-CZ" dirty="0"/>
              <a:t>Nenechávejte rozhovor // komunikaci neukončenou</a:t>
            </a:r>
          </a:p>
          <a:p>
            <a:pPr marL="514350" indent="-514350">
              <a:buAutoNum type="arabicPeriod" startAt="9"/>
            </a:pPr>
            <a:endParaRPr lang="cs-CZ" dirty="0"/>
          </a:p>
          <a:p>
            <a:pPr marL="514350" indent="-514350">
              <a:buAutoNum type="arabicPeriod" startAt="9"/>
            </a:pPr>
            <a:endParaRPr lang="cs-CZ" dirty="0"/>
          </a:p>
          <a:p>
            <a:pPr marL="514350" indent="-514350">
              <a:buAutoNum type="arabicPeriod" startAt="9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394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/>
              <a:t>Kodex komunikace mezi učitelem a rodičem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fontScale="92500"/>
          </a:bodyPr>
          <a:lstStyle/>
          <a:p>
            <a:r>
              <a:rPr lang="cs-CZ" dirty="0"/>
              <a:t>Kodex komunikace si sestavují školy samostatně</a:t>
            </a:r>
          </a:p>
          <a:p>
            <a:r>
              <a:rPr lang="cs-CZ" dirty="0"/>
              <a:t>Komunikace mezi rodinou a školou je založena na vzájemné </a:t>
            </a:r>
            <a:r>
              <a:rPr lang="cs-CZ" b="1" dirty="0"/>
              <a:t>důvěře</a:t>
            </a:r>
            <a:r>
              <a:rPr lang="cs-CZ" dirty="0"/>
              <a:t>, </a:t>
            </a:r>
            <a:r>
              <a:rPr lang="cs-CZ" b="1" dirty="0"/>
              <a:t>respektu </a:t>
            </a:r>
            <a:r>
              <a:rPr lang="cs-CZ" dirty="0"/>
              <a:t>a </a:t>
            </a:r>
            <a:r>
              <a:rPr lang="cs-CZ" b="1" dirty="0"/>
              <a:t>partnerství</a:t>
            </a:r>
            <a:r>
              <a:rPr lang="cs-CZ" dirty="0"/>
              <a:t>. </a:t>
            </a:r>
          </a:p>
          <a:p>
            <a:r>
              <a:rPr lang="cs-CZ" dirty="0"/>
              <a:t>Pro úspěšný posun dítěte je nezbytná </a:t>
            </a:r>
            <a:r>
              <a:rPr lang="cs-CZ" b="1" dirty="0"/>
              <a:t>spolupráce rodiny</a:t>
            </a:r>
            <a:r>
              <a:rPr lang="cs-CZ" dirty="0"/>
              <a:t> a</a:t>
            </a:r>
            <a:r>
              <a:rPr lang="cs-CZ" b="1" dirty="0"/>
              <a:t> školy</a:t>
            </a:r>
            <a:r>
              <a:rPr lang="cs-CZ" dirty="0"/>
              <a:t> nastavená tak, aby fungovala. </a:t>
            </a:r>
          </a:p>
          <a:p>
            <a:r>
              <a:rPr lang="cs-CZ" dirty="0"/>
              <a:t>Cílem komunikace a spolupráce mezi rodinou a školou je vždy </a:t>
            </a:r>
            <a:r>
              <a:rPr lang="cs-CZ" b="1" dirty="0"/>
              <a:t>prospěch</a:t>
            </a:r>
            <a:r>
              <a:rPr lang="cs-CZ" dirty="0"/>
              <a:t> a </a:t>
            </a:r>
            <a:r>
              <a:rPr lang="cs-CZ" b="1" dirty="0"/>
              <a:t>rozvoj dítěte</a:t>
            </a:r>
            <a:r>
              <a:rPr lang="cs-CZ" dirty="0"/>
              <a:t>.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30" b="1" dirty="0"/>
              <a:t>rodič respektuje učitele jako odborníka ve své profesi</a:t>
            </a:r>
          </a:p>
          <a:p>
            <a:pPr marL="660083" lvl="1" indent="-385763">
              <a:buFont typeface="Wingdings" panose="05000000000000000000" pitchFamily="2" charset="2"/>
              <a:buChar char="§"/>
            </a:pPr>
            <a:r>
              <a:rPr lang="cs-CZ" dirty="0"/>
              <a:t>uznává jeho kompetence</a:t>
            </a:r>
          </a:p>
          <a:p>
            <a:pPr marL="660083" lvl="1" indent="-385763">
              <a:buFont typeface="Wingdings" panose="05000000000000000000" pitchFamily="2" charset="2"/>
              <a:buChar char="§"/>
            </a:pPr>
            <a:r>
              <a:rPr lang="cs-CZ" dirty="0"/>
              <a:t>učitel má individuální styl práce se kterým rodiče seznámí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učitel respektuje rodiče jako toho, kdo dítě dobře zná a zodpovídá za něj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sz="2000" dirty="0"/>
              <a:t>  </a:t>
            </a:r>
            <a:r>
              <a:rPr lang="cs-CZ" dirty="0"/>
              <a:t>rodiče mohou po domluvě vstupovat do procesu výchovy a vzdělávání a zúčastnit se vyučování</a:t>
            </a:r>
            <a:endParaRPr lang="cs-CZ" b="1" dirty="0"/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 pravidla komunikaci nastaví učitel individuálně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rodiče s nimi seznámí a ti je respektují (zejména pracovní dobu)</a:t>
            </a:r>
          </a:p>
          <a:p>
            <a:pPr marL="531495" lvl="1" indent="-257175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624078"/>
            <a:ext cx="8229600" cy="857250"/>
          </a:xfrm>
        </p:spPr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3600" dirty="0"/>
              <a:t>Kodex komunikace mezi učitelem a rodičem I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617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/>
          </a:bodyPr>
          <a:lstStyle/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při řešení problémových situací se rodič obrací na zainteresovaného učitele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pokud se situace týká žáka, měl by být účastníkem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rodič se může obrátit i na vedení školy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nespokojenost s řešením nezmiňovat před dítětem</a:t>
            </a:r>
            <a:endParaRPr lang="cs-CZ" sz="2025" b="1" dirty="0"/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 u případné schůzky si rodič s učitelem domluví osobní setkání a seznámí se s důvodem setkání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učitel ve škole v hodinách učí, pracovní povinnosti plní před i po vyučování i o přestávkách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 učitel i rodič udržují formální a zdvořilý způsob komunikace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komunikují otevřeně, s respektem, popisným jazykem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neponižují se, nezesměšňují, neurážejí nebo nenapadají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udržují tak pozitivní atmosféru ve škole</a:t>
            </a:r>
          </a:p>
          <a:p>
            <a:pPr marL="531495" lvl="1" indent="-257175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624078"/>
            <a:ext cx="8229600" cy="857250"/>
          </a:xfrm>
        </p:spPr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3600" dirty="0"/>
              <a:t>Kodex komunikace mezi učitelem a rodičem II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685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92500" lnSpcReduction="10000"/>
          </a:bodyPr>
          <a:lstStyle/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Jedná se o organizaci // značku poukazující na větší otevřenost ve spolupráci s rodiči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Školy, které mají zájem se do organizace zařadit // získat značku, musí splnit minimální počet kritérií nutných pro udělení značky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Kritéria jsou odlišná pro MŠ, ZŠ a ZUŠ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Rodiče musí s kritérii souhlasit a souhlas podpisem potvrdit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Organizace // značka umístí školu na mapu certifikovaných škol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Škola zaplatí poplatek za zahrnutí do sítě škol, vyvěsí samolepku a ceduli s kritérii 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Kritéria naplňování nejsou kontrolována – kontrolují je sami rodiče, žáci a učitelé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Rodiče vítáni</a:t>
            </a:r>
          </a:p>
        </p:txBody>
      </p:sp>
    </p:spTree>
    <p:extLst>
      <p:ext uri="{BB962C8B-B14F-4D97-AF65-F5344CB8AC3E}">
        <p14:creationId xmlns:p14="http://schemas.microsoft.com/office/powerpoint/2010/main" val="1964874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/>
              <a:t>rodičům je umožněn bezproblémový vstup do školy (zvonek u vchodu, telefonní kontakt, neuzamčený vstup)</a:t>
            </a:r>
          </a:p>
          <a:p>
            <a:pPr>
              <a:buFontTx/>
              <a:buChar char="-"/>
            </a:pPr>
            <a:r>
              <a:rPr lang="cs-CZ" sz="2400" dirty="0"/>
              <a:t>rodičům jsou poskytnuty kontakty na všechny učitele a vedení školy (tištěný seznam s kontakty, aktualizované webové stránky)</a:t>
            </a:r>
          </a:p>
          <a:p>
            <a:pPr>
              <a:buFontTx/>
              <a:buChar char="-"/>
            </a:pPr>
            <a:r>
              <a:rPr lang="cs-CZ" sz="2400" dirty="0"/>
              <a:t>komunikace mezi školou a rodiči je partnerská, otevřená a rodičům je zaručeno že prospěch a chování jejich dítěte nebude probíráno před ostatními rodiči (vždy si udělat čas, konzultovat individuálně)</a:t>
            </a:r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Kritéria značky Rodiče vítáni I</a:t>
            </a:r>
          </a:p>
        </p:txBody>
      </p:sp>
    </p:spTree>
    <p:extLst>
      <p:ext uri="{BB962C8B-B14F-4D97-AF65-F5344CB8AC3E}">
        <p14:creationId xmlns:p14="http://schemas.microsoft.com/office/powerpoint/2010/main" val="1353979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/>
              <a:t>rodiče jsou informováni o tom, co a kdy se ve škole děje (tištěná informace na začátku roku, webové stránky)</a:t>
            </a:r>
          </a:p>
          <a:p>
            <a:pPr>
              <a:buFontTx/>
              <a:buChar char="-"/>
            </a:pPr>
            <a:r>
              <a:rPr lang="cs-CZ" sz="2400" dirty="0"/>
              <a:t>rodiče znají kritéria značky „Rodiče vítáni“ a souhlasí s nimi (i písemně)</a:t>
            </a:r>
          </a:p>
          <a:p>
            <a:pPr>
              <a:buFontTx/>
              <a:buChar char="-"/>
            </a:pPr>
            <a:r>
              <a:rPr lang="cs-CZ" sz="2400" dirty="0"/>
              <a:t>škola organizuje školní akce pro rodiče v termínech a hodinách, kdy se mohou zúčastnit</a:t>
            </a:r>
          </a:p>
          <a:p>
            <a:pPr>
              <a:buFontTx/>
              <a:buChar char="-"/>
            </a:pPr>
            <a:r>
              <a:rPr lang="cs-CZ" sz="2400" dirty="0"/>
              <a:t>informační cedule s kritérii značky je viditelně umístěna u vstupu do školy</a:t>
            </a:r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Kritéria značky Rodiče vítáni II</a:t>
            </a:r>
          </a:p>
        </p:txBody>
      </p:sp>
    </p:spTree>
    <p:extLst>
      <p:ext uri="{BB962C8B-B14F-4D97-AF65-F5344CB8AC3E}">
        <p14:creationId xmlns:p14="http://schemas.microsoft.com/office/powerpoint/2010/main" val="298043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1BCF7CF-93F5-4253-B43B-A5BAFFA39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Zamyslete se nad tématem „Možnostmi </a:t>
            </a:r>
            <a:r>
              <a:rPr lang="cs-CZ" dirty="0" err="1"/>
              <a:t>využítí</a:t>
            </a:r>
            <a:r>
              <a:rPr lang="cs-CZ" dirty="0"/>
              <a:t> a </a:t>
            </a:r>
            <a:r>
              <a:rPr lang="cs-CZ" dirty="0" err="1"/>
              <a:t>zneužítí</a:t>
            </a:r>
            <a:r>
              <a:rPr lang="cs-CZ" dirty="0"/>
              <a:t> AI ve školství“</a:t>
            </a:r>
          </a:p>
          <a:p>
            <a:r>
              <a:rPr lang="cs-CZ" dirty="0"/>
              <a:t>Z hlediska pravidel poradního kruhu bude mít každý možnost se vyjádřit</a:t>
            </a:r>
          </a:p>
          <a:p>
            <a:r>
              <a:rPr lang="cs-CZ" dirty="0"/>
              <a:t>V samotných principech je zaneseno že se nemusí vyjádřiv všichni (vyjadřují se ti co chtějí) – pro potřeby toho si tuto aktivitu vyzkoušet, Vás ale poprosím všechny, abyste si připravili o čem chcete mluvit</a:t>
            </a:r>
          </a:p>
          <a:p>
            <a:r>
              <a:rPr lang="cs-CZ" dirty="0"/>
              <a:t>Mluví pouze ten kdo má mluvící předmět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7C98F63-899F-4DC3-A067-03F341F3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 prakticky</a:t>
            </a:r>
          </a:p>
        </p:txBody>
      </p:sp>
    </p:spTree>
    <p:extLst>
      <p:ext uri="{BB962C8B-B14F-4D97-AF65-F5344CB8AC3E}">
        <p14:creationId xmlns:p14="http://schemas.microsoft.com/office/powerpoint/2010/main" val="312801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</a:t>
            </a:r>
          </a:p>
        </p:txBody>
      </p:sp>
    </p:spTree>
    <p:extLst>
      <p:ext uri="{BB962C8B-B14F-4D97-AF65-F5344CB8AC3E}">
        <p14:creationId xmlns:p14="http://schemas.microsoft.com/office/powerpoint/2010/main" val="155529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8CA4386-1CE1-7CDD-D495-89A108A9D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jste ve v poradním kruhu cítili?</a:t>
            </a:r>
          </a:p>
          <a:p>
            <a:endParaRPr lang="cs-CZ" dirty="0"/>
          </a:p>
          <a:p>
            <a:r>
              <a:rPr lang="cs-CZ" dirty="0"/>
              <a:t>Jak se Vám mluvilo?</a:t>
            </a:r>
          </a:p>
          <a:p>
            <a:endParaRPr lang="cs-CZ" dirty="0"/>
          </a:p>
          <a:p>
            <a:r>
              <a:rPr lang="cs-CZ" dirty="0"/>
              <a:t>Co bylo nejtěžší?</a:t>
            </a:r>
          </a:p>
          <a:p>
            <a:endParaRPr lang="cs-CZ" dirty="0"/>
          </a:p>
          <a:p>
            <a:r>
              <a:rPr lang="cs-CZ" dirty="0"/>
              <a:t>Co bylo nejsnadnější?</a:t>
            </a:r>
          </a:p>
          <a:p>
            <a:endParaRPr lang="cs-CZ" dirty="0"/>
          </a:p>
          <a:p>
            <a:r>
              <a:rPr lang="cs-CZ" dirty="0"/>
              <a:t>Jaká pozitiva/negativa vidíte?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A40A970-2A0E-CAA3-ECB9-5928FF69D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poradního kruhu</a:t>
            </a:r>
          </a:p>
        </p:txBody>
      </p:sp>
    </p:spTree>
    <p:extLst>
      <p:ext uri="{BB962C8B-B14F-4D97-AF65-F5344CB8AC3E}">
        <p14:creationId xmlns:p14="http://schemas.microsoft.com/office/powerpoint/2010/main" val="39352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Komunikační pravidla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V oblasti pedagogické komunikace lze formulovat rozsáhlé množství pravidel, které mohou napomoci fungování a plynulosti komunikace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Správně nastavená komunikační pravidla jsou závislá od konkrétní situace, účastníků, prostoru, podmínek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Každý si komunikační pravidla definuje // uzpůsobuje sám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Komunikační pravidla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V rámci pedagogické komunikace můžeme rozlišovat několik typů komunikačních pravidel dle činitele na kterého jsou zaměřeny:</a:t>
            </a:r>
            <a:br>
              <a:rPr lang="cs-CZ" dirty="0"/>
            </a:br>
            <a:r>
              <a:rPr lang="cs-CZ" dirty="0"/>
              <a:t>- komunikační pravidla učitele (pro jeho efektivní komunikaci)</a:t>
            </a:r>
            <a:br>
              <a:rPr lang="cs-CZ" dirty="0"/>
            </a:br>
            <a:r>
              <a:rPr lang="cs-CZ" dirty="0"/>
              <a:t>- komunikační pravidla učitele s žákem (jak nejlépe s žákem komunikovat, aby vše dokázal přijmout, pochopit)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- komunikační pravidla učitele s rodičem (jak efektivně rodiči vysvětlit svoje kroky, čeho se nedopustit)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6593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36325FA-15CA-42D0-861C-2A4348016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Skupinky po třech</a:t>
            </a:r>
          </a:p>
          <a:p>
            <a:endParaRPr lang="cs-CZ" dirty="0"/>
          </a:p>
          <a:p>
            <a:r>
              <a:rPr lang="cs-CZ" dirty="0"/>
              <a:t>Pokuste se definovat Vaše vlastní komunikační pravidla používaná učitelem pro co nejefektivnější fungování jeho projevu (max. 10)</a:t>
            </a:r>
          </a:p>
          <a:p>
            <a:endParaRPr lang="cs-CZ" dirty="0"/>
          </a:p>
          <a:p>
            <a:r>
              <a:rPr lang="cs-CZ" dirty="0"/>
              <a:t>Pravidla následně zapište a sdělte ostatním skupinám</a:t>
            </a:r>
          </a:p>
          <a:p>
            <a:endParaRPr lang="cs-CZ" dirty="0"/>
          </a:p>
          <a:p>
            <a:r>
              <a:rPr lang="cs-CZ" dirty="0"/>
              <a:t>Na aktivitu máte max. 10 minut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680B292-84FF-4FE2-BFA3-BD0EC817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</a:t>
            </a:r>
          </a:p>
        </p:txBody>
      </p:sp>
    </p:spTree>
    <p:extLst>
      <p:ext uri="{BB962C8B-B14F-4D97-AF65-F5344CB8AC3E}">
        <p14:creationId xmlns:p14="http://schemas.microsoft.com/office/powerpoint/2010/main" val="3101158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2662DE6-06C4-600B-1E8D-421677516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Pojďme si je teď stanovit společně: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7CBEEE3-7640-0008-FDBA-BAC14AFC0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pravidla</a:t>
            </a:r>
          </a:p>
        </p:txBody>
      </p:sp>
    </p:spTree>
    <p:extLst>
      <p:ext uri="{BB962C8B-B14F-4D97-AF65-F5344CB8AC3E}">
        <p14:creationId xmlns:p14="http://schemas.microsoft.com/office/powerpoint/2010/main" val="3348510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pravidla učitele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Ujasněte si záměr komunikace</a:t>
            </a:r>
          </a:p>
          <a:p>
            <a:pPr marL="514350" indent="-514350">
              <a:buAutoNum type="arabicPeriod"/>
            </a:pPr>
            <a:r>
              <a:rPr lang="cs-CZ" dirty="0"/>
              <a:t>Buďte otevření</a:t>
            </a:r>
          </a:p>
          <a:p>
            <a:pPr marL="514350" indent="-514350">
              <a:buAutoNum type="arabicPeriod"/>
            </a:pPr>
            <a:r>
              <a:rPr lang="cs-CZ" dirty="0"/>
              <a:t>Dejte na stranu svoje ego</a:t>
            </a:r>
          </a:p>
          <a:p>
            <a:pPr marL="514350" indent="-514350">
              <a:buAutoNum type="arabicPeriod"/>
            </a:pPr>
            <a:r>
              <a:rPr lang="cs-CZ" dirty="0"/>
              <a:t>Uvědomujte si svůj postoj v průběhu komunikace</a:t>
            </a:r>
          </a:p>
          <a:p>
            <a:pPr marL="514350" indent="-514350">
              <a:buAutoNum type="arabicPeriod"/>
            </a:pPr>
            <a:r>
              <a:rPr lang="cs-CZ" dirty="0"/>
              <a:t>Aktivně naslouchejte</a:t>
            </a:r>
          </a:p>
          <a:p>
            <a:pPr marL="514350" indent="-514350">
              <a:buAutoNum type="arabicPeriod"/>
            </a:pPr>
            <a:r>
              <a:rPr lang="cs-CZ" dirty="0"/>
              <a:t>Shrnujte slyšené nebo parafrázujte</a:t>
            </a:r>
          </a:p>
          <a:p>
            <a:pPr marL="514350" indent="-514350">
              <a:buAutoNum type="arabicPeriod"/>
            </a:pPr>
            <a:r>
              <a:rPr lang="cs-CZ" dirty="0"/>
              <a:t>Nezesměšňujte, neshazujte, nehodnoťte, neútočte</a:t>
            </a:r>
          </a:p>
          <a:p>
            <a:pPr marL="514350" indent="-514350">
              <a:buFont typeface="Wingdings 3"/>
              <a:buAutoNum type="arabicPeriod"/>
            </a:pPr>
            <a:r>
              <a:rPr lang="cs-CZ" dirty="0"/>
              <a:t>Mluvte pravdivě a k věci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616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1446</TotalTime>
  <Words>852</Words>
  <Application>Microsoft Office PowerPoint</Application>
  <PresentationFormat>Předvádění na obrazovce (4:3)</PresentationFormat>
  <Paragraphs>97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Pedagogická komunikace </vt:lpstr>
      <vt:lpstr>Poradní kruh prakticky</vt:lpstr>
      <vt:lpstr>Poradní kruh</vt:lpstr>
      <vt:lpstr>Reflexe poradního kruhu</vt:lpstr>
      <vt:lpstr>Komunikační pravidla I</vt:lpstr>
      <vt:lpstr>Komunikační pravidla II</vt:lpstr>
      <vt:lpstr>Aktivita</vt:lpstr>
      <vt:lpstr>Komunikační pravidla</vt:lpstr>
      <vt:lpstr>Komunikační pravidla učitele I</vt:lpstr>
      <vt:lpstr>Komunikační pravidla učitele II</vt:lpstr>
      <vt:lpstr>Kodex komunikace mezi učitelem a rodičem</vt:lpstr>
      <vt:lpstr> Kodex komunikace mezi učitelem a rodičem I </vt:lpstr>
      <vt:lpstr> Kodex komunikace mezi učitelem a rodičem II </vt:lpstr>
      <vt:lpstr>Rodiče vítáni</vt:lpstr>
      <vt:lpstr>Kritéria značky Rodiče vítáni I</vt:lpstr>
      <vt:lpstr>Kritéria značky Rodiče vítáni II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Radek Pospíšil</cp:lastModifiedBy>
  <cp:revision>86</cp:revision>
  <dcterms:created xsi:type="dcterms:W3CDTF">2013-02-18T11:49:40Z</dcterms:created>
  <dcterms:modified xsi:type="dcterms:W3CDTF">2024-02-25T13:14:20Z</dcterms:modified>
</cp:coreProperties>
</file>