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256" r:id="rId2"/>
    <p:sldId id="282" r:id="rId3"/>
    <p:sldId id="310" r:id="rId4"/>
    <p:sldId id="289" r:id="rId5"/>
    <p:sldId id="284" r:id="rId6"/>
    <p:sldId id="313" r:id="rId7"/>
    <p:sldId id="312" r:id="rId8"/>
    <p:sldId id="314" r:id="rId9"/>
    <p:sldId id="315" r:id="rId10"/>
    <p:sldId id="316" r:id="rId11"/>
    <p:sldId id="317" r:id="rId12"/>
    <p:sldId id="318" r:id="rId13"/>
    <p:sldId id="319" r:id="rId14"/>
    <p:sldId id="32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5B1B-4CAE-4BE1-941C-E0CA739BF848}" type="datetimeFigureOut">
              <a:rPr lang="cs-CZ" smtClean="0"/>
              <a:t>25.02.2024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46C5A8-F35E-4BB8-A9DA-66DC8F3C95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24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8627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150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047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8279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5811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949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375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71503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6552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25.02.2024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ed.muni.cz/pedagogika/didakticka-pomucka-karty-bezrakosky/materialy-ke-stazeni/" TargetMode="External"/><Relationship Id="rId2" Type="http://schemas.openxmlformats.org/officeDocument/2006/relationships/hyperlink" Target="https://www.ped.muni.cz/pedagogika/didakticka-pomucka-karty-bezrakosky/bezrakosky-zakoupeni-kare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/>
              <a:t>Pedagogická komunikace</a:t>
            </a:r>
            <a:br>
              <a:rPr lang="cs-CZ" sz="4800" dirty="0"/>
            </a:b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429000"/>
            <a:ext cx="7772400" cy="1829760"/>
          </a:xfrm>
        </p:spPr>
        <p:txBody>
          <a:bodyPr>
            <a:normAutofit/>
          </a:bodyPr>
          <a:lstStyle/>
          <a:p>
            <a:r>
              <a:rPr lang="cs-CZ" sz="2000" dirty="0"/>
              <a:t>Karty „Bez rákosky“</a:t>
            </a:r>
          </a:p>
          <a:p>
            <a:r>
              <a:rPr lang="cs-CZ" sz="2000" dirty="0"/>
              <a:t>Reflexe semináře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Kazuistika 2 – doporučené karty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/>
              <a:t>Pozorování, pocit, potřeba, prosba</a:t>
            </a:r>
          </a:p>
          <a:p>
            <a:r>
              <a:rPr lang="cs-CZ" dirty="0"/>
              <a:t>Nepříjemná pauza</a:t>
            </a:r>
          </a:p>
          <a:p>
            <a:r>
              <a:rPr lang="cs-CZ" dirty="0"/>
              <a:t>Změňte styl výuky</a:t>
            </a:r>
          </a:p>
          <a:p>
            <a:r>
              <a:rPr lang="cs-CZ" dirty="0"/>
              <a:t>Odpočítávání</a:t>
            </a:r>
          </a:p>
          <a:p>
            <a:endParaRPr lang="cs-CZ" dirty="0"/>
          </a:p>
          <a:p>
            <a:r>
              <a:rPr lang="cs-CZ" dirty="0"/>
              <a:t>Zvolili jste nějakou jinou?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2776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Žákům je zadána čtvrtletní písemná práce z matematiky. Učitel na začátku hodiny upozorní všechny žáky, že si mají sklidit z lavice všechny věci kromě propisky, tužky a pravítka. Mobilní telefon mají mít vypnutý v batohu. Uprostřed hodiny se učitel zvedne od katedry a vidí, že žák ve třetí lavici rychle schovává telefon do lavice. </a:t>
            </a:r>
          </a:p>
          <a:p>
            <a:endParaRPr lang="cs-CZ" dirty="0"/>
          </a:p>
          <a:p>
            <a:r>
              <a:rPr lang="cs-CZ" dirty="0"/>
              <a:t>Jakou metodu z karet byste na jeho místě vybrali k vyřešení této situace?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 3</a:t>
            </a:r>
          </a:p>
        </p:txBody>
      </p:sp>
    </p:spTree>
    <p:extLst>
      <p:ext uri="{BB962C8B-B14F-4D97-AF65-F5344CB8AC3E}">
        <p14:creationId xmlns:p14="http://schemas.microsoft.com/office/powerpoint/2010/main" val="2139128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Kazuistika 3 – doporučené karty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/>
              <a:t>Domluvená schůzka</a:t>
            </a:r>
          </a:p>
          <a:p>
            <a:r>
              <a:rPr lang="cs-CZ" dirty="0"/>
              <a:t>Improvizovaná konference</a:t>
            </a:r>
          </a:p>
          <a:p>
            <a:r>
              <a:rPr lang="cs-CZ" dirty="0" err="1"/>
              <a:t>Restorativní</a:t>
            </a:r>
            <a:r>
              <a:rPr lang="cs-CZ" dirty="0"/>
              <a:t> dotazy</a:t>
            </a:r>
          </a:p>
          <a:p>
            <a:r>
              <a:rPr lang="cs-CZ" dirty="0"/>
              <a:t>Přestupková hierarchie</a:t>
            </a:r>
          </a:p>
          <a:p>
            <a:r>
              <a:rPr lang="cs-CZ" dirty="0"/>
              <a:t>Sebereflexe</a:t>
            </a:r>
          </a:p>
          <a:p>
            <a:endParaRPr lang="cs-CZ" dirty="0"/>
          </a:p>
          <a:p>
            <a:r>
              <a:rPr lang="cs-CZ" dirty="0"/>
              <a:t>Zvolili jste nějakou jinou?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889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Nyní si vyberte až čtyři karty (ideálně takové s kterými jste ještě nepracovali)</a:t>
            </a:r>
          </a:p>
          <a:p>
            <a:r>
              <a:rPr lang="cs-CZ" dirty="0"/>
              <a:t>Projděte si je a pokuste se rozebrat všechny vybrané karty a zkusit se objektivně podívat na všechna možná pozitiva i negativa vybraných technik</a:t>
            </a:r>
          </a:p>
          <a:p>
            <a:endParaRPr lang="cs-CZ" dirty="0"/>
          </a:p>
          <a:p>
            <a:r>
              <a:rPr lang="cs-CZ" dirty="0"/>
              <a:t>Zaznamenejte si jaké karty jste si vybrali a alespoň jedno pozitivum a jedno negativum</a:t>
            </a:r>
            <a:br>
              <a:rPr lang="cs-CZ" dirty="0"/>
            </a:b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Aktivita +/ - vybraných karet</a:t>
            </a:r>
          </a:p>
        </p:txBody>
      </p:sp>
    </p:spTree>
    <p:extLst>
      <p:ext uri="{BB962C8B-B14F-4D97-AF65-F5344CB8AC3E}">
        <p14:creationId xmlns:p14="http://schemas.microsoft.com/office/powerpoint/2010/main" val="2129779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488614B1-1F8B-70B0-AC0B-0A69ABC03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připravené papírky anonymně napište max. 3 pozitiva a 3 negativa semináře k Pedagogické komunikaci</a:t>
            </a:r>
          </a:p>
          <a:p>
            <a:r>
              <a:rPr lang="cs-CZ" dirty="0"/>
              <a:t>Papírky přeložte a odevzdejte </a:t>
            </a:r>
            <a:r>
              <a:rPr lang="cs-CZ"/>
              <a:t>do krabice</a:t>
            </a:r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74E85C-E8CA-8375-7A26-D3BB77B77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Reflexe semináře</a:t>
            </a:r>
          </a:p>
        </p:txBody>
      </p:sp>
    </p:spTree>
    <p:extLst>
      <p:ext uri="{BB962C8B-B14F-4D97-AF65-F5344CB8AC3E}">
        <p14:creationId xmlns:p14="http://schemas.microsoft.com/office/powerpoint/2010/main" val="262538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Bez rákosky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Didaktická pomůcka pro studenty/studentky učitelství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Zaměřená na oblast řešení kázně a classroom management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Cílem poskytnout pomocnou ruku v situacích, ve kterých si učitel neví rady, a často v momentálním rozpoložení sáhne k metodě, která se z dlouhodobějšího hlediska jeví jako neefektivní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Bez rákosky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Na přední straně vždy nalezneme název a popis dané metody.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 druhé strany se nachází dva příklady situací z praxe, jak lze metodu aplikovat.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Zadní stranu doplňuje také graf, který přehledně uvádí zpracovanou zpětnou vazbu učitelů expertů na danou metodu. </a:t>
            </a:r>
          </a:p>
          <a:p>
            <a:pPr marL="274320" indent="-274320"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Lze z ní vyčíst, jak často učitel metodu používá a jak je podle něj v praxi efektivní.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eaLnBrk="1" fontAlgn="auto" hangingPunct="1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196593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736325FA-15CA-42D0-861C-2A4348016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Karty lze zakoupit // objednat v rámci Obchodního centra MUNI</a:t>
            </a:r>
            <a:br>
              <a:rPr lang="cs-CZ" dirty="0"/>
            </a:br>
            <a:r>
              <a:rPr lang="cs-CZ" dirty="0">
                <a:hlinkClick r:id="rId2"/>
              </a:rPr>
              <a:t>https://www.ped.muni.cz/pedagogika/didakticka-pomucka-karty-bezrakosky/bezrakosky-zakoupeni-karet/</a:t>
            </a:r>
            <a:endParaRPr lang="cs-CZ" dirty="0"/>
          </a:p>
          <a:p>
            <a:endParaRPr lang="cs-CZ" dirty="0"/>
          </a:p>
          <a:p>
            <a:r>
              <a:rPr lang="cs-CZ" dirty="0"/>
              <a:t>Lze si je však také stáhnout a vytisknout zdarma</a:t>
            </a:r>
            <a:br>
              <a:rPr lang="cs-CZ" dirty="0"/>
            </a:br>
            <a:r>
              <a:rPr lang="cs-CZ" dirty="0">
                <a:hlinkClick r:id="rId3"/>
              </a:rPr>
              <a:t>https://www.ped.muni.cz/pedagogika/didakticka-pomucka-karty-bezrakosky/materialy-ke-stazeni/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80B292-84FF-4FE2-BFA3-BD0EC8176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získat karty Bez rákosky</a:t>
            </a:r>
          </a:p>
        </p:txBody>
      </p:sp>
    </p:spTree>
    <p:extLst>
      <p:ext uri="{BB962C8B-B14F-4D97-AF65-F5344CB8AC3E}">
        <p14:creationId xmlns:p14="http://schemas.microsoft.com/office/powerpoint/2010/main" val="310115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Jak s kartami pracovat ?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/>
              <a:t>Ideální způsob je využití kazuistiky konkrétní situace a následně hledání // volba konkrétních užitných karet</a:t>
            </a:r>
          </a:p>
          <a:p>
            <a:r>
              <a:rPr lang="cs-CZ" dirty="0"/>
              <a:t>Ke každé kazuistice se nabízí více karet, které lze použít a vzájemně je kombinovat </a:t>
            </a:r>
          </a:p>
          <a:p>
            <a:r>
              <a:rPr lang="cs-CZ" dirty="0"/>
              <a:t>Doporučujeme také projít manuál který je ke kartám přiložen 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Kazuistiky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/>
              <a:t>Níže jsou uvedeny tři kazuistiky</a:t>
            </a:r>
          </a:p>
          <a:p>
            <a:r>
              <a:rPr lang="cs-CZ" dirty="0"/>
              <a:t>Vyberte si minimálně dvě z nich a pokuste se vybrat // vyhledat kartičky, které byste k řešení této </a:t>
            </a:r>
            <a:r>
              <a:rPr lang="cs-CZ" dirty="0" err="1"/>
              <a:t>kazustiky</a:t>
            </a:r>
            <a:r>
              <a:rPr lang="cs-CZ" dirty="0"/>
              <a:t> // problému použili</a:t>
            </a:r>
          </a:p>
          <a:p>
            <a:r>
              <a:rPr lang="cs-CZ" dirty="0"/>
              <a:t>Na následujícím </a:t>
            </a:r>
            <a:r>
              <a:rPr lang="cs-CZ" dirty="0" err="1"/>
              <a:t>slide</a:t>
            </a:r>
            <a:r>
              <a:rPr lang="cs-CZ" dirty="0"/>
              <a:t> naleznete názvy karet které doporučujeme k uvedené kazuistice</a:t>
            </a:r>
          </a:p>
          <a:p>
            <a:pPr eaLnBrk="1" hangingPunct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6848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Kazuistika 1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„Žák osmé třídy je ve třídě oblíbený, ale do školy chodí nerad a nemá moc velký respekt k učitelům. Učitelka zadá žákům práci a vidí, že onen žák se otočil zády k ní a začal si povídat s kamarádem. Učitelka k němu přijde a poprosí ho, zda by si mohl otevřít sešit a začít pracovat. Na to jí žák odpoví vulgární frází.“</a:t>
            </a:r>
          </a:p>
          <a:p>
            <a:endParaRPr lang="cs-CZ" dirty="0"/>
          </a:p>
          <a:p>
            <a:r>
              <a:rPr lang="cs-CZ" dirty="0"/>
              <a:t>Jak byste toto řešili?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907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Kazuistika 1 – doporučené karty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/>
              <a:t>Kruh voleb</a:t>
            </a:r>
          </a:p>
          <a:p>
            <a:r>
              <a:rPr lang="cs-CZ" dirty="0" err="1"/>
              <a:t>Restorativní</a:t>
            </a:r>
            <a:r>
              <a:rPr lang="cs-CZ" dirty="0"/>
              <a:t> </a:t>
            </a:r>
            <a:r>
              <a:rPr lang="cs-CZ" dirty="0" err="1"/>
              <a:t>odtazy</a:t>
            </a:r>
            <a:endParaRPr lang="cs-CZ" dirty="0"/>
          </a:p>
          <a:p>
            <a:r>
              <a:rPr lang="cs-CZ" dirty="0"/>
              <a:t>Důsledky chování</a:t>
            </a:r>
          </a:p>
          <a:p>
            <a:r>
              <a:rPr lang="cs-CZ" dirty="0"/>
              <a:t>Sebereflexe</a:t>
            </a:r>
          </a:p>
          <a:p>
            <a:endParaRPr lang="cs-CZ" dirty="0"/>
          </a:p>
          <a:p>
            <a:r>
              <a:rPr lang="cs-CZ" dirty="0"/>
              <a:t>Zvolili jste nějakou jinou?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69930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7202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400" dirty="0"/>
              <a:t>Kazuistika 2</a:t>
            </a:r>
            <a:endParaRPr lang="cs-CZ" dirty="0"/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>
            <a:normAutofit/>
          </a:bodyPr>
          <a:lstStyle/>
          <a:p>
            <a:r>
              <a:rPr lang="cs-CZ" dirty="0"/>
              <a:t>„Žáci mají dělat samostatnou práci, ale ze zadní lavice se ozývají tlumené hlasy. Když učitel dojde k mluvícím žákům, zjistí, že ani nemají otevřený pracovní sešit a koukají na něco na telefonu“</a:t>
            </a:r>
          </a:p>
          <a:p>
            <a:endParaRPr lang="cs-CZ" dirty="0"/>
          </a:p>
          <a:p>
            <a:r>
              <a:rPr lang="cs-CZ" dirty="0"/>
              <a:t>Jak byste toto řešili?</a:t>
            </a:r>
          </a:p>
          <a:p>
            <a:pPr marL="109728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4494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1296</TotalTime>
  <Words>608</Words>
  <Application>Microsoft Office PowerPoint</Application>
  <PresentationFormat>Předvádění na obrazovce (4:3)</PresentationFormat>
  <Paragraphs>66</Paragraphs>
  <Slides>14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Calibri</vt:lpstr>
      <vt:lpstr>Lucida Sans Unicode</vt:lpstr>
      <vt:lpstr>Verdana</vt:lpstr>
      <vt:lpstr>Wingdings 2</vt:lpstr>
      <vt:lpstr>Wingdings 3</vt:lpstr>
      <vt:lpstr>Shluk</vt:lpstr>
      <vt:lpstr>Pedagogická komunikace </vt:lpstr>
      <vt:lpstr>Bez rákosky I</vt:lpstr>
      <vt:lpstr>Bez rákosky II</vt:lpstr>
      <vt:lpstr>Jak získat karty Bez rákosky</vt:lpstr>
      <vt:lpstr>Jak s kartami pracovat ?</vt:lpstr>
      <vt:lpstr>Kazuistiky</vt:lpstr>
      <vt:lpstr>Kazuistika 1</vt:lpstr>
      <vt:lpstr>Kazuistika 1 – doporučené karty</vt:lpstr>
      <vt:lpstr>Kazuistika 2</vt:lpstr>
      <vt:lpstr>Kazuistika 2 – doporučené karty</vt:lpstr>
      <vt:lpstr>Kazuistika 3</vt:lpstr>
      <vt:lpstr>Kazuistika 3 – doporučené karty</vt:lpstr>
      <vt:lpstr>Aktivita +/ - vybraných karet</vt:lpstr>
      <vt:lpstr>Reflexe semináře</vt:lpstr>
    </vt:vector>
  </TitlesOfParts>
  <Company>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Radek Pospíšil</cp:lastModifiedBy>
  <cp:revision>87</cp:revision>
  <dcterms:created xsi:type="dcterms:W3CDTF">2013-02-18T11:49:40Z</dcterms:created>
  <dcterms:modified xsi:type="dcterms:W3CDTF">2024-02-25T13:23:04Z</dcterms:modified>
</cp:coreProperties>
</file>