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84" r:id="rId4"/>
    <p:sldId id="283" r:id="rId5"/>
    <p:sldId id="259" r:id="rId6"/>
    <p:sldId id="261" r:id="rId7"/>
    <p:sldId id="262" r:id="rId8"/>
    <p:sldId id="265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ACA9-B3C6-4C52-88DD-99B8AB5193BE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12D73-4BB6-40C2-B53C-07B425E68DF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5B71FB-D432-47ED-A2BC-B4D7E3ABB250}" type="datetimeFigureOut">
              <a:rPr lang="cs-CZ" smtClean="0"/>
              <a:pPr/>
              <a:t>19. 2. 2024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009A64-6E1C-47E7-AEEC-F078A1A0FB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projekty/mapa-profesniho-rozvoje-studentu-ucitelstvi" TargetMode="External"/><Relationship Id="rId2" Type="http://schemas.openxmlformats.org/officeDocument/2006/relationships/hyperlink" Target="https://www.msmt.cz/vzdelavani/kompetencni-ramec-absolventa-ucitelstv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ro.com/app/board/uXjVMtGohRg=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Základní podmínky</a:t>
            </a:r>
          </a:p>
          <a:p>
            <a:r>
              <a:rPr lang="cs-CZ" dirty="0"/>
              <a:t>Reflexe četby</a:t>
            </a:r>
          </a:p>
          <a:p>
            <a:r>
              <a:rPr lang="cs-CZ" dirty="0"/>
              <a:t>Témata semináře</a:t>
            </a:r>
          </a:p>
          <a:p>
            <a:r>
              <a:rPr lang="cs-CZ" dirty="0"/>
              <a:t>Ostatní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dirty="0" smtClean="0"/>
              <a:t>Využívejte </a:t>
            </a:r>
            <a:r>
              <a:rPr lang="cs-CZ" dirty="0"/>
              <a:t>interaktivní osnovu</a:t>
            </a:r>
          </a:p>
          <a:p>
            <a:endParaRPr lang="cs-CZ" dirty="0"/>
          </a:p>
          <a:p>
            <a:r>
              <a:rPr lang="cs-CZ" dirty="0" smtClean="0"/>
              <a:t>2 absence akceptovány</a:t>
            </a:r>
            <a:endParaRPr lang="cs-CZ" dirty="0"/>
          </a:p>
          <a:p>
            <a:r>
              <a:rPr lang="cs-CZ" dirty="0"/>
              <a:t>reflexe </a:t>
            </a:r>
            <a:r>
              <a:rPr lang="cs-CZ" dirty="0" smtClean="0"/>
              <a:t>četby formou </a:t>
            </a:r>
            <a:r>
              <a:rPr lang="cs-CZ" dirty="0" err="1" smtClean="0"/>
              <a:t>KvIS</a:t>
            </a:r>
            <a:r>
              <a:rPr lang="cs-CZ" dirty="0" smtClean="0"/>
              <a:t> testu (80%)</a:t>
            </a:r>
          </a:p>
          <a:p>
            <a:r>
              <a:rPr lang="cs-CZ" dirty="0" err="1" smtClean="0"/>
              <a:t>videovýklad</a:t>
            </a:r>
            <a:r>
              <a:rPr lang="cs-CZ" dirty="0" smtClean="0"/>
              <a:t> </a:t>
            </a:r>
            <a:r>
              <a:rPr lang="cs-CZ" dirty="0"/>
              <a:t>k vybranému </a:t>
            </a:r>
            <a:r>
              <a:rPr lang="cs-CZ" dirty="0" smtClean="0"/>
              <a:t>tématu (vložit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reflexe </a:t>
            </a:r>
            <a:r>
              <a:rPr lang="cs-CZ" dirty="0" err="1" smtClean="0"/>
              <a:t>videovýkladu</a:t>
            </a:r>
            <a:r>
              <a:rPr lang="cs-CZ" dirty="0" smtClean="0"/>
              <a:t> ostatních (v rámci diskusního fóra) a sebereflexe vlastního </a:t>
            </a:r>
            <a:r>
              <a:rPr lang="cs-CZ" dirty="0" err="1" smtClean="0"/>
              <a:t>videovýkladu</a:t>
            </a:r>
            <a:r>
              <a:rPr lang="cs-CZ" dirty="0" smtClean="0"/>
              <a:t> (vložit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podmínky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týdnu od 11. – 15. 3. 2024 neprobíhá výuka = čtecí týden (</a:t>
            </a:r>
            <a:r>
              <a:rPr lang="cs-CZ" dirty="0" err="1" smtClean="0"/>
              <a:t>KvIS</a:t>
            </a:r>
            <a:r>
              <a:rPr lang="cs-CZ" dirty="0" smtClean="0"/>
              <a:t> ČETBA)</a:t>
            </a:r>
          </a:p>
          <a:p>
            <a:r>
              <a:rPr lang="pl-PL" dirty="0" smtClean="0"/>
              <a:t>Test </a:t>
            </a:r>
            <a:r>
              <a:rPr lang="pl-PL" dirty="0"/>
              <a:t>z četby </a:t>
            </a:r>
            <a:r>
              <a:rPr lang="pl-PL" dirty="0" smtClean="0"/>
              <a:t>vyplňte </a:t>
            </a:r>
            <a:r>
              <a:rPr lang="pl-PL" dirty="0"/>
              <a:t>v čase od 15.3.-15.4. 2024 (do </a:t>
            </a:r>
            <a:r>
              <a:rPr lang="pl-PL"/>
              <a:t>23:00</a:t>
            </a:r>
            <a:r>
              <a:rPr lang="pl-PL" smtClean="0"/>
              <a:t>) – 80%</a:t>
            </a:r>
            <a:endParaRPr lang="cs-CZ" dirty="0" smtClean="0"/>
          </a:p>
          <a:p>
            <a:r>
              <a:rPr lang="cs-CZ" dirty="0" smtClean="0"/>
              <a:t>Zapsání se k tématu </a:t>
            </a:r>
            <a:r>
              <a:rPr lang="cs-CZ" dirty="0" err="1" smtClean="0"/>
              <a:t>videovýkladu</a:t>
            </a:r>
            <a:r>
              <a:rPr lang="cs-CZ" dirty="0" smtClean="0"/>
              <a:t> 3. 3. 2024 (interaktivní osnova), do </a:t>
            </a:r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/>
              <a:t>4</a:t>
            </a:r>
            <a:r>
              <a:rPr lang="cs-CZ" dirty="0" smtClean="0"/>
              <a:t>. 2024 23:00 odevzdání </a:t>
            </a:r>
            <a:r>
              <a:rPr lang="cs-CZ" dirty="0" err="1" smtClean="0"/>
              <a:t>videovýkladu</a:t>
            </a:r>
            <a:endParaRPr lang="cs-CZ" dirty="0" smtClean="0"/>
          </a:p>
          <a:p>
            <a:r>
              <a:rPr lang="cs-CZ" dirty="0" smtClean="0"/>
              <a:t>V termínech 29.4., 30.4., 2.5., 6.5., 7.5. a 9.5.2024 povinná účast na jednom workshopu s učitelem z praxe (přihlašování přes IS) – v těchto týdnech není klasická výuka</a:t>
            </a:r>
          </a:p>
          <a:p>
            <a:r>
              <a:rPr lang="cs-CZ" dirty="0" smtClean="0"/>
              <a:t>Zpětná vazba ostatním v rámci Diskusního vlákna: do 5. 5. 2024 23:00 </a:t>
            </a:r>
          </a:p>
          <a:p>
            <a:r>
              <a:rPr lang="cs-CZ" dirty="0" smtClean="0"/>
              <a:t>Písemná sebereflexe do </a:t>
            </a:r>
            <a:r>
              <a:rPr lang="cs-CZ" dirty="0" err="1" smtClean="0"/>
              <a:t>ISu</a:t>
            </a:r>
            <a:r>
              <a:rPr lang="cs-CZ" dirty="0" smtClean="0"/>
              <a:t> do 12. </a:t>
            </a:r>
            <a:r>
              <a:rPr lang="cs-CZ" dirty="0"/>
              <a:t>5</a:t>
            </a:r>
            <a:r>
              <a:rPr lang="cs-CZ" dirty="0" smtClean="0"/>
              <a:t>. 2024 23:00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72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rostudujte texty vložené v interaktivní osnově v </a:t>
            </a:r>
            <a:r>
              <a:rPr lang="cs-CZ" dirty="0" err="1" smtClean="0"/>
              <a:t>ISu</a:t>
            </a:r>
            <a:r>
              <a:rPr lang="cs-CZ" dirty="0" smtClean="0"/>
              <a:t> (téma 13. Výstupy z pedagogické komunikace – 1. část, Četba a test)</a:t>
            </a:r>
          </a:p>
          <a:p>
            <a:endParaRPr lang="cs-CZ" dirty="0"/>
          </a:p>
          <a:p>
            <a:r>
              <a:rPr lang="cs-CZ" dirty="0" smtClean="0"/>
              <a:t>kapitola ​na s. 24-32 In Mareš, </a:t>
            </a:r>
            <a:r>
              <a:rPr lang="cs-CZ" dirty="0"/>
              <a:t>J ., &amp; </a:t>
            </a:r>
            <a:r>
              <a:rPr lang="cs-CZ" dirty="0" smtClean="0"/>
              <a:t>Křivohlavý, J. (1995) Brno: Masarykova univerzita</a:t>
            </a:r>
            <a:endParaRPr lang="cs-CZ" dirty="0"/>
          </a:p>
          <a:p>
            <a:pPr marL="109728" indent="0">
              <a:buNone/>
            </a:pPr>
            <a:r>
              <a:rPr lang="cs-CZ" dirty="0"/>
              <a:t>​</a:t>
            </a:r>
          </a:p>
          <a:p>
            <a:r>
              <a:rPr lang="cs-CZ" dirty="0" smtClean="0"/>
              <a:t>kapitoly na s. 40-57 In </a:t>
            </a:r>
            <a:r>
              <a:rPr lang="cs-CZ" dirty="0" err="1" smtClean="0"/>
              <a:t>Nelešovská</a:t>
            </a:r>
            <a:r>
              <a:rPr lang="cs-CZ" dirty="0" smtClean="0"/>
              <a:t>, A. (</a:t>
            </a:r>
            <a:r>
              <a:rPr lang="cs-CZ" dirty="0"/>
              <a:t>2005</a:t>
            </a:r>
            <a:r>
              <a:rPr lang="cs-CZ" dirty="0" smtClean="0"/>
              <a:t>) ​Pedagogická komunikace v teorii a praxi: význam komunikace, vztah učitele k žákovi, komunikace ve škole</a:t>
            </a:r>
            <a:r>
              <a:rPr lang="cs-CZ" dirty="0"/>
              <a:t>, </a:t>
            </a:r>
            <a:r>
              <a:rPr lang="cs-CZ" dirty="0" smtClean="0"/>
              <a:t>ukázky. </a:t>
            </a:r>
            <a:r>
              <a:rPr lang="cs-CZ" dirty="0"/>
              <a:t>Vydání 1. Praha: </a:t>
            </a:r>
            <a:r>
              <a:rPr lang="cs-CZ" dirty="0" smtClean="0"/>
              <a:t> Grada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smtClean="0"/>
              <a:t>kapitoly na s.41-51</a:t>
            </a:r>
            <a:r>
              <a:rPr lang="cs-CZ" dirty="0"/>
              <a:t> </a:t>
            </a:r>
            <a:r>
              <a:rPr lang="cs-CZ" dirty="0" smtClean="0"/>
              <a:t>a s.111-132 In </a:t>
            </a:r>
            <a:r>
              <a:rPr lang="cs-CZ" dirty="0" err="1" smtClean="0"/>
              <a:t>Šeďová</a:t>
            </a:r>
            <a:r>
              <a:rPr lang="cs-CZ" dirty="0" smtClean="0"/>
              <a:t>, K., Švaříček</a:t>
            </a:r>
            <a:r>
              <a:rPr lang="cs-CZ" dirty="0"/>
              <a:t>, R., &amp; Šalamounová, Z. (2012). </a:t>
            </a:r>
            <a:r>
              <a:rPr lang="cs-CZ" dirty="0" smtClean="0"/>
              <a:t> Komunikace </a:t>
            </a:r>
            <a:r>
              <a:rPr lang="cs-CZ" dirty="0"/>
              <a:t>ve školní třídě. </a:t>
            </a:r>
            <a:r>
              <a:rPr lang="cs-CZ" dirty="0" smtClean="0"/>
              <a:t>Portál</a:t>
            </a:r>
          </a:p>
          <a:p>
            <a:endParaRPr lang="cs-CZ" dirty="0"/>
          </a:p>
          <a:p>
            <a:r>
              <a:rPr lang="pl-PL" dirty="0" smtClean="0"/>
              <a:t>test </a:t>
            </a:r>
            <a:r>
              <a:rPr lang="pl-PL" dirty="0"/>
              <a:t>z četby vyplňte v čase od 15.3.-15.4. 2024 (do 23:00</a:t>
            </a:r>
            <a:r>
              <a:rPr lang="pl-PL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četby </a:t>
            </a:r>
            <a:r>
              <a:rPr lang="cs-CZ" dirty="0" err="1" smtClean="0"/>
              <a:t>KvIS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19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smtClean="0"/>
              <a:t>1. Příprava </a:t>
            </a:r>
            <a:r>
              <a:rPr lang="cs-CZ" dirty="0"/>
              <a:t>absolventů PdF má vést k rozvoji kompetencí: KRAAU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www.msmt.cz/vzdelavani/kompetencni-ramec-absolventa-ucitelstvi</a:t>
            </a:r>
            <a:endParaRPr lang="cs-CZ" dirty="0"/>
          </a:p>
          <a:p>
            <a:r>
              <a:rPr lang="cs-CZ" dirty="0" smtClean="0"/>
              <a:t>Kompetenční </a:t>
            </a:r>
            <a:r>
              <a:rPr lang="cs-CZ" dirty="0"/>
              <a:t>profil absolventa a absolventky učitelství, MŠMT ČR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2. Vytvořili </a:t>
            </a:r>
            <a:r>
              <a:rPr lang="cs-CZ" dirty="0"/>
              <a:t>jsme pro vás mapu učebního pokroku, kde vidíte, co jsou tzv. jádrové výstupy každého </a:t>
            </a:r>
            <a:r>
              <a:rPr lang="cs-CZ" dirty="0" smtClean="0"/>
              <a:t>předmětu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www.ped.muni.cz/pedagogika/projekty/mapa-profesniho-rozvoje-studentu-ucitelstvi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https://miro.com/app/board/uXjVMtGohRg</a:t>
            </a:r>
            <a:r>
              <a:rPr lang="cs-CZ" dirty="0" smtClean="0">
                <a:hlinkClick r:id="rId4"/>
              </a:rPr>
              <a:t>=/</a:t>
            </a:r>
            <a:endParaRPr lang="cs-CZ" dirty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3. Chceme </a:t>
            </a:r>
            <a:r>
              <a:rPr lang="cs-CZ" dirty="0"/>
              <a:t>vás vést k sebehodnocení, v průběhu semestru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4. V </a:t>
            </a:r>
            <a:r>
              <a:rPr lang="cs-CZ" dirty="0"/>
              <a:t>březnu a v květnu </a:t>
            </a:r>
            <a:r>
              <a:rPr lang="cs-CZ" dirty="0" smtClean="0"/>
              <a:t>se v </a:t>
            </a:r>
            <a:r>
              <a:rPr lang="cs-CZ" dirty="0"/>
              <a:t>rámci semináře, abyste se </a:t>
            </a:r>
            <a:r>
              <a:rPr lang="cs-CZ" dirty="0" smtClean="0"/>
              <a:t>ohlédnete nad tím, </a:t>
            </a:r>
            <a:r>
              <a:rPr lang="cs-CZ" dirty="0"/>
              <a:t>co už jste se naučili, jak rozvíjíte svou komunikativní kompetenci a požádám vás o záznam do připraveného dotazníku (možná papír, možná </a:t>
            </a:r>
            <a:r>
              <a:rPr lang="cs-CZ" dirty="0" smtClean="0"/>
              <a:t>IS:-)</a:t>
            </a:r>
            <a:endParaRPr lang="cs-CZ" dirty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5. Zaměřte </a:t>
            </a:r>
            <a:r>
              <a:rPr lang="cs-CZ" dirty="0"/>
              <a:t>se na otázky: Kde jsem, kde mám být, co pro to mohu ještě udělat?</a:t>
            </a:r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Sebehodnocení v průběhu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/>
          </a:bodyPr>
          <a:lstStyle/>
          <a:p>
            <a:r>
              <a:rPr lang="cs-CZ" dirty="0"/>
              <a:t>odpovídají interaktivní osnově</a:t>
            </a:r>
          </a:p>
          <a:p>
            <a:endParaRPr lang="cs-CZ" dirty="0"/>
          </a:p>
          <a:p>
            <a:r>
              <a:rPr lang="cs-CZ" dirty="0"/>
              <a:t>Pedagogická komunikace a výuková komunikace (pojmy, IRF, reflexe)</a:t>
            </a:r>
          </a:p>
          <a:p>
            <a:r>
              <a:rPr lang="cs-CZ" dirty="0"/>
              <a:t>Dialog ve výuce, vedení rozhovoru, aktivní naslouchání</a:t>
            </a:r>
          </a:p>
          <a:p>
            <a:r>
              <a:rPr lang="cs-CZ" dirty="0"/>
              <a:t>Vytváření prostředí pro respektující komunikaci ve školní třídě (nenásilná komunikace)</a:t>
            </a:r>
          </a:p>
          <a:p>
            <a:r>
              <a:rPr lang="cs-CZ" dirty="0"/>
              <a:t>Komunikace učitele s dalšími aktéry vzdělávání</a:t>
            </a:r>
          </a:p>
          <a:p>
            <a:r>
              <a:rPr lang="cs-CZ" dirty="0"/>
              <a:t>Trénování dovedností pro efektivní komunikaci s rodiči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semináře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</a:t>
            </a:r>
            <a:r>
              <a:rPr lang="cs-CZ" dirty="0"/>
              <a:t>z </a:t>
            </a:r>
            <a:r>
              <a:rPr lang="cs-CZ" dirty="0" smtClean="0"/>
              <a:t>minimálně 20 témat</a:t>
            </a:r>
          </a:p>
          <a:p>
            <a:r>
              <a:rPr lang="cs-CZ" dirty="0" smtClean="0"/>
              <a:t>Odkaz na témata v interaktivní osnově</a:t>
            </a:r>
          </a:p>
          <a:p>
            <a:r>
              <a:rPr lang="cs-CZ" dirty="0" smtClean="0"/>
              <a:t>Instrukce a zveřejnění témat ve 2. hodině (26.2.2024)</a:t>
            </a:r>
          </a:p>
          <a:p>
            <a:r>
              <a:rPr lang="cs-CZ" dirty="0" smtClean="0"/>
              <a:t>Zápis do tématu </a:t>
            </a:r>
            <a:r>
              <a:rPr lang="cs-CZ" dirty="0" err="1" smtClean="0"/>
              <a:t>videovýkladu</a:t>
            </a:r>
            <a:r>
              <a:rPr lang="cs-CZ" dirty="0" smtClean="0"/>
              <a:t> do 3. 3. 2024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Videovýklad</a:t>
            </a:r>
            <a:r>
              <a:rPr lang="cs-CZ" dirty="0"/>
              <a:t> k vybranému tématu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seznam literatury uvedený v interaktivní osnově</a:t>
            </a:r>
          </a:p>
          <a:p>
            <a:endParaRPr lang="cs-CZ" dirty="0"/>
          </a:p>
          <a:p>
            <a:r>
              <a:rPr lang="cs-CZ" dirty="0" err="1"/>
              <a:t>Šeďová</a:t>
            </a:r>
            <a:r>
              <a:rPr lang="cs-CZ" dirty="0" smtClean="0"/>
              <a:t>, K., Šalamounová, Z., Švaříček, R., Sedláček, M., </a:t>
            </a:r>
            <a:r>
              <a:rPr lang="cs-CZ" dirty="0" err="1" smtClean="0"/>
              <a:t>Majcík</a:t>
            </a:r>
            <a:r>
              <a:rPr lang="cs-CZ" dirty="0" smtClean="0"/>
              <a:t>, M., &amp; Navrátilová, J. (</a:t>
            </a:r>
            <a:r>
              <a:rPr lang="cs-CZ" dirty="0"/>
              <a:t>2019</a:t>
            </a:r>
            <a:r>
              <a:rPr lang="cs-CZ" dirty="0" smtClean="0"/>
              <a:t>). Výuková komunikace. </a:t>
            </a:r>
            <a:r>
              <a:rPr lang="cs-CZ" dirty="0" err="1" smtClean="0"/>
              <a:t>Munipress</a:t>
            </a:r>
            <a:r>
              <a:rPr lang="cs-CZ" dirty="0" smtClean="0"/>
              <a:t>.     (</a:t>
            </a:r>
            <a:r>
              <a:rPr lang="cs-CZ" dirty="0"/>
              <a:t>z této knihy generujeme otázky do testu, kterým studenti ukončují Bc </a:t>
            </a:r>
            <a:r>
              <a:rPr lang="cs-CZ" dirty="0" smtClean="0"/>
              <a:t>studium v rámci státní závěrečné zkoušky)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Mareš, J. &amp; </a:t>
            </a:r>
            <a:r>
              <a:rPr lang="cs-CZ" dirty="0" err="1"/>
              <a:t>Křivohlavý</a:t>
            </a:r>
            <a:r>
              <a:rPr lang="cs-CZ" dirty="0"/>
              <a:t>, J. (1995) Komunikace ve škole. </a:t>
            </a:r>
          </a:p>
          <a:p>
            <a:r>
              <a:rPr lang="cs-CZ" dirty="0" err="1"/>
              <a:t>Gavora</a:t>
            </a:r>
            <a:r>
              <a:rPr lang="cs-CZ" dirty="0"/>
              <a:t>, P. (2005) Učitel a žáci v komunikaci.</a:t>
            </a:r>
          </a:p>
          <a:p>
            <a:r>
              <a:rPr lang="cs-CZ" dirty="0" err="1"/>
              <a:t>Nelešovská</a:t>
            </a:r>
            <a:r>
              <a:rPr lang="cs-CZ" dirty="0"/>
              <a:t>, A. (2005) Pedagogická komunikace v teorii a praxi: význam komunikace, vztah učitele k žákovi, komunikace ve škole, ukázky. Vydání 1.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 err="1"/>
              <a:t>Šeďová</a:t>
            </a:r>
            <a:r>
              <a:rPr lang="cs-CZ" dirty="0"/>
              <a:t>, K., </a:t>
            </a:r>
            <a:r>
              <a:rPr lang="cs-CZ" dirty="0" err="1"/>
              <a:t>Švaříček</a:t>
            </a:r>
            <a:r>
              <a:rPr lang="cs-CZ" dirty="0"/>
              <a:t>, R. &amp; </a:t>
            </a:r>
            <a:r>
              <a:rPr lang="cs-CZ" dirty="0" err="1"/>
              <a:t>Šalamounová</a:t>
            </a:r>
            <a:r>
              <a:rPr lang="cs-CZ" dirty="0"/>
              <a:t>, Z. (2012) Komunikace ve školní třídě. </a:t>
            </a:r>
            <a:r>
              <a:rPr lang="cs-CZ" dirty="0" err="1"/>
              <a:t>Vyd</a:t>
            </a:r>
            <a:r>
              <a:rPr lang="cs-CZ" dirty="0"/>
              <a:t>. 1. Praha: Portál.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1230</TotalTime>
  <Words>516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</vt:lpstr>
      <vt:lpstr>Základní podmínky</vt:lpstr>
      <vt:lpstr>Časový harmonogram</vt:lpstr>
      <vt:lpstr>Reflexe četby KvIS</vt:lpstr>
      <vt:lpstr>Sebehodnocení v průběhu </vt:lpstr>
      <vt:lpstr>Témata semináře</vt:lpstr>
      <vt:lpstr>Videovýklad k vybranému tématu</vt:lpstr>
      <vt:lpstr>Literatura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Pospisil</dc:creator>
  <cp:lastModifiedBy>Radek Pospíšil</cp:lastModifiedBy>
  <cp:revision>34</cp:revision>
  <dcterms:created xsi:type="dcterms:W3CDTF">2020-10-05T05:31:52Z</dcterms:created>
  <dcterms:modified xsi:type="dcterms:W3CDTF">2024-02-19T12:17:20Z</dcterms:modified>
</cp:coreProperties>
</file>