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5"/>
  </p:notesMasterIdLst>
  <p:sldIdLst>
    <p:sldId id="256" r:id="rId2"/>
    <p:sldId id="280" r:id="rId3"/>
    <p:sldId id="281" r:id="rId4"/>
    <p:sldId id="359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333" r:id="rId13"/>
    <p:sldId id="344" r:id="rId14"/>
    <p:sldId id="295" r:id="rId15"/>
    <p:sldId id="296" r:id="rId16"/>
    <p:sldId id="297" r:id="rId17"/>
    <p:sldId id="301" r:id="rId18"/>
    <p:sldId id="339" r:id="rId19"/>
    <p:sldId id="341" r:id="rId20"/>
    <p:sldId id="342" r:id="rId21"/>
    <p:sldId id="351" r:id="rId22"/>
    <p:sldId id="352" r:id="rId23"/>
    <p:sldId id="386" r:id="rId24"/>
    <p:sldId id="337" r:id="rId25"/>
    <p:sldId id="360" r:id="rId26"/>
    <p:sldId id="302" r:id="rId27"/>
    <p:sldId id="303" r:id="rId28"/>
    <p:sldId id="338" r:id="rId29"/>
    <p:sldId id="305" r:id="rId30"/>
    <p:sldId id="306" r:id="rId31"/>
    <p:sldId id="358" r:id="rId32"/>
    <p:sldId id="307" r:id="rId33"/>
    <p:sldId id="308" r:id="rId34"/>
    <p:sldId id="309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87" r:id="rId48"/>
    <p:sldId id="327" r:id="rId49"/>
    <p:sldId id="336" r:id="rId50"/>
    <p:sldId id="361" r:id="rId51"/>
    <p:sldId id="362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3" r:id="rId72"/>
    <p:sldId id="384" r:id="rId73"/>
    <p:sldId id="385" r:id="rId7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E3B"/>
    <a:srgbClr val="FFC305"/>
    <a:srgbClr val="DF25C9"/>
    <a:srgbClr val="FFDF79"/>
    <a:srgbClr val="5F1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E56B6-6E29-4019-80C0-E0462AB5916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E6FFA96-5B55-4031-A477-FFD62C60C5D3}">
      <dgm:prSet phldrT="[Text]"/>
      <dgm:spPr/>
      <dgm:t>
        <a:bodyPr/>
        <a:lstStyle/>
        <a:p>
          <a:r>
            <a:rPr lang="cs-CZ" dirty="0"/>
            <a:t>Stav životního prostředí/přírody</a:t>
          </a:r>
        </a:p>
      </dgm:t>
    </dgm:pt>
    <dgm:pt modelId="{BE713EDB-3884-462B-A38E-CA978B7011A1}" type="parTrans" cxnId="{0D323782-D997-4529-9CFC-0AA413DB4A40}">
      <dgm:prSet/>
      <dgm:spPr/>
      <dgm:t>
        <a:bodyPr/>
        <a:lstStyle/>
        <a:p>
          <a:endParaRPr lang="cs-CZ"/>
        </a:p>
      </dgm:t>
    </dgm:pt>
    <dgm:pt modelId="{4CA27F4F-FF58-4F5E-B129-5DB6D760A87C}" type="sibTrans" cxnId="{0D323782-D997-4529-9CFC-0AA413DB4A40}">
      <dgm:prSet/>
      <dgm:spPr/>
      <dgm:t>
        <a:bodyPr/>
        <a:lstStyle/>
        <a:p>
          <a:endParaRPr lang="cs-CZ"/>
        </a:p>
      </dgm:t>
    </dgm:pt>
    <dgm:pt modelId="{6F6707D8-5266-4D77-AC19-A882635AFBF8}">
      <dgm:prSet phldrT="[Text]"/>
      <dgm:spPr/>
      <dgm:t>
        <a:bodyPr/>
        <a:lstStyle/>
        <a:p>
          <a:r>
            <a:rPr lang="cs-CZ" dirty="0"/>
            <a:t>Násilí, agresivita</a:t>
          </a:r>
        </a:p>
      </dgm:t>
    </dgm:pt>
    <dgm:pt modelId="{1B41F961-745A-4741-845B-DEAB1CAAAC4E}" type="parTrans" cxnId="{7C04C2E8-C5DF-4785-A407-F67809B63C50}">
      <dgm:prSet/>
      <dgm:spPr/>
      <dgm:t>
        <a:bodyPr/>
        <a:lstStyle/>
        <a:p>
          <a:endParaRPr lang="cs-CZ"/>
        </a:p>
      </dgm:t>
    </dgm:pt>
    <dgm:pt modelId="{C7E38FA5-EE9A-4951-A350-0733D107E8C3}" type="sibTrans" cxnId="{7C04C2E8-C5DF-4785-A407-F67809B63C50}">
      <dgm:prSet/>
      <dgm:spPr/>
      <dgm:t>
        <a:bodyPr/>
        <a:lstStyle/>
        <a:p>
          <a:endParaRPr lang="cs-CZ"/>
        </a:p>
      </dgm:t>
    </dgm:pt>
    <dgm:pt modelId="{E5C27534-AC77-48F9-B6D1-58838F01F181}">
      <dgm:prSet phldrT="[Text]"/>
      <dgm:spPr/>
      <dgm:t>
        <a:bodyPr/>
        <a:lstStyle/>
        <a:p>
          <a:r>
            <a:rPr lang="cs-CZ" dirty="0"/>
            <a:t>Informace, média</a:t>
          </a:r>
        </a:p>
      </dgm:t>
    </dgm:pt>
    <dgm:pt modelId="{BB32B212-D259-45E4-B546-4708110DB2D1}" type="parTrans" cxnId="{13218E84-996D-4EBF-A9A9-4F2521086BA4}">
      <dgm:prSet/>
      <dgm:spPr/>
      <dgm:t>
        <a:bodyPr/>
        <a:lstStyle/>
        <a:p>
          <a:endParaRPr lang="cs-CZ"/>
        </a:p>
      </dgm:t>
    </dgm:pt>
    <dgm:pt modelId="{BB79BC94-923C-4D53-A304-6E21C37F3AF2}" type="sibTrans" cxnId="{13218E84-996D-4EBF-A9A9-4F2521086BA4}">
      <dgm:prSet/>
      <dgm:spPr/>
      <dgm:t>
        <a:bodyPr/>
        <a:lstStyle/>
        <a:p>
          <a:endParaRPr lang="cs-CZ"/>
        </a:p>
      </dgm:t>
    </dgm:pt>
    <dgm:pt modelId="{10B54F34-276E-4E35-8EAC-1ED4EDA15CC8}">
      <dgm:prSet phldrT="[Text]"/>
      <dgm:spPr/>
      <dgm:t>
        <a:bodyPr/>
        <a:lstStyle/>
        <a:p>
          <a:endParaRPr lang="cs-CZ"/>
        </a:p>
      </dgm:t>
    </dgm:pt>
    <dgm:pt modelId="{337328B7-1F55-4067-8391-7D622E0DED51}" type="parTrans" cxnId="{A8208EE6-A148-41FE-894D-8513DDC2CCE2}">
      <dgm:prSet/>
      <dgm:spPr/>
      <dgm:t>
        <a:bodyPr/>
        <a:lstStyle/>
        <a:p>
          <a:endParaRPr lang="cs-CZ"/>
        </a:p>
      </dgm:t>
    </dgm:pt>
    <dgm:pt modelId="{9A31C3DC-3EFA-4B8C-9925-B99AC0366385}" type="sibTrans" cxnId="{A8208EE6-A148-41FE-894D-8513DDC2CCE2}">
      <dgm:prSet/>
      <dgm:spPr/>
      <dgm:t>
        <a:bodyPr/>
        <a:lstStyle/>
        <a:p>
          <a:endParaRPr lang="cs-CZ"/>
        </a:p>
      </dgm:t>
    </dgm:pt>
    <dgm:pt modelId="{92932297-1C7F-48DF-937E-70C8872BFB74}">
      <dgm:prSet phldrT="[Text]"/>
      <dgm:spPr/>
      <dgm:t>
        <a:bodyPr/>
        <a:lstStyle/>
        <a:p>
          <a:endParaRPr lang="cs-CZ"/>
        </a:p>
      </dgm:t>
    </dgm:pt>
    <dgm:pt modelId="{523E91F1-416E-4C76-91C8-A008671CA1F5}" type="parTrans" cxnId="{8189ACDC-2320-4B53-B74A-1A0574B5F025}">
      <dgm:prSet/>
      <dgm:spPr/>
      <dgm:t>
        <a:bodyPr/>
        <a:lstStyle/>
        <a:p>
          <a:endParaRPr lang="cs-CZ"/>
        </a:p>
      </dgm:t>
    </dgm:pt>
    <dgm:pt modelId="{E2E7E079-C7BB-4B3D-A0B2-6F420EF69306}" type="sibTrans" cxnId="{8189ACDC-2320-4B53-B74A-1A0574B5F025}">
      <dgm:prSet/>
      <dgm:spPr/>
      <dgm:t>
        <a:bodyPr/>
        <a:lstStyle/>
        <a:p>
          <a:endParaRPr lang="cs-CZ"/>
        </a:p>
      </dgm:t>
    </dgm:pt>
    <dgm:pt modelId="{6609F5DF-69A6-45F5-8682-B0383B85B76A}">
      <dgm:prSet phldrT="[Text]"/>
      <dgm:spPr/>
      <dgm:t>
        <a:bodyPr/>
        <a:lstStyle/>
        <a:p>
          <a:endParaRPr lang="cs-CZ"/>
        </a:p>
      </dgm:t>
    </dgm:pt>
    <dgm:pt modelId="{5139B5D9-3832-410E-9616-CDF6D718C736}" type="parTrans" cxnId="{0D966ADD-EBEF-460C-95B6-60293BD3BE10}">
      <dgm:prSet/>
      <dgm:spPr/>
      <dgm:t>
        <a:bodyPr/>
        <a:lstStyle/>
        <a:p>
          <a:endParaRPr lang="cs-CZ"/>
        </a:p>
      </dgm:t>
    </dgm:pt>
    <dgm:pt modelId="{BED1AD37-0118-4E37-A54D-8760671C12EF}" type="sibTrans" cxnId="{0D966ADD-EBEF-460C-95B6-60293BD3BE10}">
      <dgm:prSet/>
      <dgm:spPr/>
      <dgm:t>
        <a:bodyPr/>
        <a:lstStyle/>
        <a:p>
          <a:endParaRPr lang="cs-CZ"/>
        </a:p>
      </dgm:t>
    </dgm:pt>
    <dgm:pt modelId="{0C89523A-4F51-4C10-806D-42BC09F0A96E}">
      <dgm:prSet phldrT="[Text]"/>
      <dgm:spPr/>
      <dgm:t>
        <a:bodyPr/>
        <a:lstStyle/>
        <a:p>
          <a:endParaRPr lang="cs-CZ"/>
        </a:p>
      </dgm:t>
    </dgm:pt>
    <dgm:pt modelId="{4DB540EE-4CDA-45E8-8A80-F6684AC3A3E7}" type="parTrans" cxnId="{4BE8FF9B-6E8F-4E28-A7A2-060168EFF1AF}">
      <dgm:prSet/>
      <dgm:spPr/>
      <dgm:t>
        <a:bodyPr/>
        <a:lstStyle/>
        <a:p>
          <a:endParaRPr lang="cs-CZ"/>
        </a:p>
      </dgm:t>
    </dgm:pt>
    <dgm:pt modelId="{8F691E66-B1EC-4214-A54A-21F49C9E0960}" type="sibTrans" cxnId="{4BE8FF9B-6E8F-4E28-A7A2-060168EFF1AF}">
      <dgm:prSet/>
      <dgm:spPr/>
      <dgm:t>
        <a:bodyPr/>
        <a:lstStyle/>
        <a:p>
          <a:endParaRPr lang="cs-CZ"/>
        </a:p>
      </dgm:t>
    </dgm:pt>
    <dgm:pt modelId="{644147F0-C0DC-4BCE-AE8C-2B20D657DB42}">
      <dgm:prSet phldrT="[Text]"/>
      <dgm:spPr/>
      <dgm:t>
        <a:bodyPr/>
        <a:lstStyle/>
        <a:p>
          <a:endParaRPr lang="cs-CZ"/>
        </a:p>
      </dgm:t>
    </dgm:pt>
    <dgm:pt modelId="{864B58D6-AC04-4F62-9533-9671AA77266F}" type="parTrans" cxnId="{D251187F-735B-4EF6-891C-5EEE5BB5EDA9}">
      <dgm:prSet/>
      <dgm:spPr/>
      <dgm:t>
        <a:bodyPr/>
        <a:lstStyle/>
        <a:p>
          <a:endParaRPr lang="cs-CZ"/>
        </a:p>
      </dgm:t>
    </dgm:pt>
    <dgm:pt modelId="{F78FB733-FE70-4781-8165-5042A1B7B2F9}" type="sibTrans" cxnId="{D251187F-735B-4EF6-891C-5EEE5BB5EDA9}">
      <dgm:prSet/>
      <dgm:spPr/>
      <dgm:t>
        <a:bodyPr/>
        <a:lstStyle/>
        <a:p>
          <a:endParaRPr lang="cs-CZ"/>
        </a:p>
      </dgm:t>
    </dgm:pt>
    <dgm:pt modelId="{F6748394-2843-42CA-AD2A-D76E0044627F}">
      <dgm:prSet phldrT="[Text]"/>
      <dgm:spPr/>
      <dgm:t>
        <a:bodyPr/>
        <a:lstStyle/>
        <a:p>
          <a:endParaRPr lang="cs-CZ"/>
        </a:p>
      </dgm:t>
    </dgm:pt>
    <dgm:pt modelId="{2C8B0E0C-DE3F-467C-BB74-755F6A426D42}" type="parTrans" cxnId="{5C8E5815-BC3E-420F-A2AA-AA6E60C1BD51}">
      <dgm:prSet/>
      <dgm:spPr/>
      <dgm:t>
        <a:bodyPr/>
        <a:lstStyle/>
        <a:p>
          <a:endParaRPr lang="cs-CZ"/>
        </a:p>
      </dgm:t>
    </dgm:pt>
    <dgm:pt modelId="{41E7B553-E013-493E-BAD4-6BA622394A42}" type="sibTrans" cxnId="{5C8E5815-BC3E-420F-A2AA-AA6E60C1BD51}">
      <dgm:prSet/>
      <dgm:spPr/>
      <dgm:t>
        <a:bodyPr/>
        <a:lstStyle/>
        <a:p>
          <a:endParaRPr lang="cs-CZ"/>
        </a:p>
      </dgm:t>
    </dgm:pt>
    <dgm:pt modelId="{7CB2AD7C-F2BC-4DCF-A46D-F40179F6B598}">
      <dgm:prSet phldrT="[Text]"/>
      <dgm:spPr/>
      <dgm:t>
        <a:bodyPr/>
        <a:lstStyle/>
        <a:p>
          <a:endParaRPr lang="cs-CZ" dirty="0"/>
        </a:p>
      </dgm:t>
    </dgm:pt>
    <dgm:pt modelId="{E43FAF3F-CA98-497C-B3C4-D169CAFF675C}" type="parTrans" cxnId="{29215A97-90A8-438F-9E6A-906950007BB5}">
      <dgm:prSet/>
      <dgm:spPr/>
      <dgm:t>
        <a:bodyPr/>
        <a:lstStyle/>
        <a:p>
          <a:endParaRPr lang="cs-CZ"/>
        </a:p>
      </dgm:t>
    </dgm:pt>
    <dgm:pt modelId="{816EF334-DFEF-4509-A3AA-79E21670E66E}" type="sibTrans" cxnId="{29215A97-90A8-438F-9E6A-906950007BB5}">
      <dgm:prSet/>
      <dgm:spPr/>
      <dgm:t>
        <a:bodyPr/>
        <a:lstStyle/>
        <a:p>
          <a:endParaRPr lang="cs-CZ"/>
        </a:p>
      </dgm:t>
    </dgm:pt>
    <dgm:pt modelId="{DCDA5718-5D33-4F50-B4AA-6A2EDD9340DF}" type="pres">
      <dgm:prSet presAssocID="{D32E56B6-6E29-4019-80C0-E0462AB5916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6F0CC46-82B0-4980-839A-0B2330AFD83D}" type="pres">
      <dgm:prSet presAssocID="{FE6FFA96-5B55-4031-A477-FFD62C60C5D3}" presName="gear1" presStyleLbl="node1" presStyleIdx="0" presStyleCnt="3">
        <dgm:presLayoutVars>
          <dgm:chMax val="1"/>
          <dgm:bulletEnabled val="1"/>
        </dgm:presLayoutVars>
      </dgm:prSet>
      <dgm:spPr/>
    </dgm:pt>
    <dgm:pt modelId="{9F8FE23D-34FE-4539-BE00-C7C254ACC1FB}" type="pres">
      <dgm:prSet presAssocID="{FE6FFA96-5B55-4031-A477-FFD62C60C5D3}" presName="gear1srcNode" presStyleLbl="node1" presStyleIdx="0" presStyleCnt="3"/>
      <dgm:spPr/>
    </dgm:pt>
    <dgm:pt modelId="{643FE5AB-4D74-4872-B651-8BDFFCAFD400}" type="pres">
      <dgm:prSet presAssocID="{FE6FFA96-5B55-4031-A477-FFD62C60C5D3}" presName="gear1dstNode" presStyleLbl="node1" presStyleIdx="0" presStyleCnt="3"/>
      <dgm:spPr/>
    </dgm:pt>
    <dgm:pt modelId="{95936D86-55C0-46D5-804B-6CDAF433D2EB}" type="pres">
      <dgm:prSet presAssocID="{6F6707D8-5266-4D77-AC19-A882635AFBF8}" presName="gear2" presStyleLbl="node1" presStyleIdx="1" presStyleCnt="3">
        <dgm:presLayoutVars>
          <dgm:chMax val="1"/>
          <dgm:bulletEnabled val="1"/>
        </dgm:presLayoutVars>
      </dgm:prSet>
      <dgm:spPr/>
    </dgm:pt>
    <dgm:pt modelId="{9CBC08D8-61AE-4AA9-8631-43B391CD75C9}" type="pres">
      <dgm:prSet presAssocID="{6F6707D8-5266-4D77-AC19-A882635AFBF8}" presName="gear2srcNode" presStyleLbl="node1" presStyleIdx="1" presStyleCnt="3"/>
      <dgm:spPr/>
    </dgm:pt>
    <dgm:pt modelId="{D0CDCE9E-A1A3-4B2F-834F-E1109B3233CC}" type="pres">
      <dgm:prSet presAssocID="{6F6707D8-5266-4D77-AC19-A882635AFBF8}" presName="gear2dstNode" presStyleLbl="node1" presStyleIdx="1" presStyleCnt="3"/>
      <dgm:spPr/>
    </dgm:pt>
    <dgm:pt modelId="{BD479C37-25DF-4854-B904-C7C120005FCA}" type="pres">
      <dgm:prSet presAssocID="{E5C27534-AC77-48F9-B6D1-58838F01F181}" presName="gear3" presStyleLbl="node1" presStyleIdx="2" presStyleCnt="3"/>
      <dgm:spPr/>
    </dgm:pt>
    <dgm:pt modelId="{A5266E46-BB60-487E-8BDF-414B44B7CFCB}" type="pres">
      <dgm:prSet presAssocID="{E5C27534-AC77-48F9-B6D1-58838F01F18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ABABEB4-09B8-495E-AD4D-6A0551850929}" type="pres">
      <dgm:prSet presAssocID="{E5C27534-AC77-48F9-B6D1-58838F01F181}" presName="gear3srcNode" presStyleLbl="node1" presStyleIdx="2" presStyleCnt="3"/>
      <dgm:spPr/>
    </dgm:pt>
    <dgm:pt modelId="{87B72E4B-5AEE-4BAE-B5E0-9FC207DCE1D3}" type="pres">
      <dgm:prSet presAssocID="{E5C27534-AC77-48F9-B6D1-58838F01F181}" presName="gear3dstNode" presStyleLbl="node1" presStyleIdx="2" presStyleCnt="3"/>
      <dgm:spPr/>
    </dgm:pt>
    <dgm:pt modelId="{F94F7FBA-D911-49A9-A1A2-601CFB8EB7BE}" type="pres">
      <dgm:prSet presAssocID="{4CA27F4F-FF58-4F5E-B129-5DB6D760A87C}" presName="connector1" presStyleLbl="sibTrans2D1" presStyleIdx="0" presStyleCnt="3"/>
      <dgm:spPr/>
    </dgm:pt>
    <dgm:pt modelId="{BC5F2A10-6B77-495A-9EDF-EE54F2A7348E}" type="pres">
      <dgm:prSet presAssocID="{C7E38FA5-EE9A-4951-A350-0733D107E8C3}" presName="connector2" presStyleLbl="sibTrans2D1" presStyleIdx="1" presStyleCnt="3"/>
      <dgm:spPr/>
    </dgm:pt>
    <dgm:pt modelId="{87D1757C-3131-45A0-BF59-67B4037934C3}" type="pres">
      <dgm:prSet presAssocID="{BB79BC94-923C-4D53-A304-6E21C37F3AF2}" presName="connector3" presStyleLbl="sibTrans2D1" presStyleIdx="2" presStyleCnt="3"/>
      <dgm:spPr/>
    </dgm:pt>
  </dgm:ptLst>
  <dgm:cxnLst>
    <dgm:cxn modelId="{3ECBCD07-865B-42BC-AB85-0DC74FB0D6FF}" type="presOf" srcId="{4CA27F4F-FF58-4F5E-B129-5DB6D760A87C}" destId="{F94F7FBA-D911-49A9-A1A2-601CFB8EB7BE}" srcOrd="0" destOrd="0" presId="urn:microsoft.com/office/officeart/2005/8/layout/gear1"/>
    <dgm:cxn modelId="{ABA24610-91FF-4731-9820-6210520DFD5E}" type="presOf" srcId="{E5C27534-AC77-48F9-B6D1-58838F01F181}" destId="{BD479C37-25DF-4854-B904-C7C120005FCA}" srcOrd="0" destOrd="0" presId="urn:microsoft.com/office/officeart/2005/8/layout/gear1"/>
    <dgm:cxn modelId="{5C8E5815-BC3E-420F-A2AA-AA6E60C1BD51}" srcId="{D32E56B6-6E29-4019-80C0-E0462AB5916A}" destId="{F6748394-2843-42CA-AD2A-D76E0044627F}" srcOrd="8" destOrd="0" parTransId="{2C8B0E0C-DE3F-467C-BB74-755F6A426D42}" sibTransId="{41E7B553-E013-493E-BAD4-6BA622394A42}"/>
    <dgm:cxn modelId="{1FBDDF15-77E5-47CA-994C-32BB681EFAEC}" type="presOf" srcId="{E5C27534-AC77-48F9-B6D1-58838F01F181}" destId="{BABABEB4-09B8-495E-AD4D-6A0551850929}" srcOrd="2" destOrd="0" presId="urn:microsoft.com/office/officeart/2005/8/layout/gear1"/>
    <dgm:cxn modelId="{15FEC026-F970-4A42-9404-94E0BBDE0C31}" type="presOf" srcId="{6F6707D8-5266-4D77-AC19-A882635AFBF8}" destId="{9CBC08D8-61AE-4AA9-8631-43B391CD75C9}" srcOrd="1" destOrd="0" presId="urn:microsoft.com/office/officeart/2005/8/layout/gear1"/>
    <dgm:cxn modelId="{06273C3C-B17C-44CF-A8C4-34030136D054}" type="presOf" srcId="{C7E38FA5-EE9A-4951-A350-0733D107E8C3}" destId="{BC5F2A10-6B77-495A-9EDF-EE54F2A7348E}" srcOrd="0" destOrd="0" presId="urn:microsoft.com/office/officeart/2005/8/layout/gear1"/>
    <dgm:cxn modelId="{FD07865F-DFB8-4655-A30B-48944D33A1F1}" type="presOf" srcId="{FE6FFA96-5B55-4031-A477-FFD62C60C5D3}" destId="{643FE5AB-4D74-4872-B651-8BDFFCAFD400}" srcOrd="2" destOrd="0" presId="urn:microsoft.com/office/officeart/2005/8/layout/gear1"/>
    <dgm:cxn modelId="{825B5243-F258-48FA-AD19-D66A75636F29}" type="presOf" srcId="{6F6707D8-5266-4D77-AC19-A882635AFBF8}" destId="{95936D86-55C0-46D5-804B-6CDAF433D2EB}" srcOrd="0" destOrd="0" presId="urn:microsoft.com/office/officeart/2005/8/layout/gear1"/>
    <dgm:cxn modelId="{F7169349-9BB6-447A-8DD8-40EF84FF078F}" type="presOf" srcId="{E5C27534-AC77-48F9-B6D1-58838F01F181}" destId="{87B72E4B-5AEE-4BAE-B5E0-9FC207DCE1D3}" srcOrd="3" destOrd="0" presId="urn:microsoft.com/office/officeart/2005/8/layout/gear1"/>
    <dgm:cxn modelId="{D251187F-735B-4EF6-891C-5EEE5BB5EDA9}" srcId="{D32E56B6-6E29-4019-80C0-E0462AB5916A}" destId="{644147F0-C0DC-4BCE-AE8C-2B20D657DB42}" srcOrd="7" destOrd="0" parTransId="{864B58D6-AC04-4F62-9533-9671AA77266F}" sibTransId="{F78FB733-FE70-4781-8165-5042A1B7B2F9}"/>
    <dgm:cxn modelId="{0D323782-D997-4529-9CFC-0AA413DB4A40}" srcId="{D32E56B6-6E29-4019-80C0-E0462AB5916A}" destId="{FE6FFA96-5B55-4031-A477-FFD62C60C5D3}" srcOrd="0" destOrd="0" parTransId="{BE713EDB-3884-462B-A38E-CA978B7011A1}" sibTransId="{4CA27F4F-FF58-4F5E-B129-5DB6D760A87C}"/>
    <dgm:cxn modelId="{13218E84-996D-4EBF-A9A9-4F2521086BA4}" srcId="{D32E56B6-6E29-4019-80C0-E0462AB5916A}" destId="{E5C27534-AC77-48F9-B6D1-58838F01F181}" srcOrd="2" destOrd="0" parTransId="{BB32B212-D259-45E4-B546-4708110DB2D1}" sibTransId="{BB79BC94-923C-4D53-A304-6E21C37F3AF2}"/>
    <dgm:cxn modelId="{29215A97-90A8-438F-9E6A-906950007BB5}" srcId="{D32E56B6-6E29-4019-80C0-E0462AB5916A}" destId="{7CB2AD7C-F2BC-4DCF-A46D-F40179F6B598}" srcOrd="9" destOrd="0" parTransId="{E43FAF3F-CA98-497C-B3C4-D169CAFF675C}" sibTransId="{816EF334-DFEF-4509-A3AA-79E21670E66E}"/>
    <dgm:cxn modelId="{4BE8FF9B-6E8F-4E28-A7A2-060168EFF1AF}" srcId="{D32E56B6-6E29-4019-80C0-E0462AB5916A}" destId="{0C89523A-4F51-4C10-806D-42BC09F0A96E}" srcOrd="6" destOrd="0" parTransId="{4DB540EE-4CDA-45E8-8A80-F6684AC3A3E7}" sibTransId="{8F691E66-B1EC-4214-A54A-21F49C9E0960}"/>
    <dgm:cxn modelId="{2897BE9C-0D4E-4A3D-B5AC-D955514A7B4E}" type="presOf" srcId="{6F6707D8-5266-4D77-AC19-A882635AFBF8}" destId="{D0CDCE9E-A1A3-4B2F-834F-E1109B3233CC}" srcOrd="2" destOrd="0" presId="urn:microsoft.com/office/officeart/2005/8/layout/gear1"/>
    <dgm:cxn modelId="{70E243A2-290E-427D-9180-AF72D6283077}" type="presOf" srcId="{FE6FFA96-5B55-4031-A477-FFD62C60C5D3}" destId="{06F0CC46-82B0-4980-839A-0B2330AFD83D}" srcOrd="0" destOrd="0" presId="urn:microsoft.com/office/officeart/2005/8/layout/gear1"/>
    <dgm:cxn modelId="{368103A7-7D91-4F70-A9CE-E1BA53118849}" type="presOf" srcId="{D32E56B6-6E29-4019-80C0-E0462AB5916A}" destId="{DCDA5718-5D33-4F50-B4AA-6A2EDD9340DF}" srcOrd="0" destOrd="0" presId="urn:microsoft.com/office/officeart/2005/8/layout/gear1"/>
    <dgm:cxn modelId="{B03E30C5-8DD1-4367-A045-B9E4599DD618}" type="presOf" srcId="{BB79BC94-923C-4D53-A304-6E21C37F3AF2}" destId="{87D1757C-3131-45A0-BF59-67B4037934C3}" srcOrd="0" destOrd="0" presId="urn:microsoft.com/office/officeart/2005/8/layout/gear1"/>
    <dgm:cxn modelId="{35A4EFC6-3171-472F-AE96-E416025569AA}" type="presOf" srcId="{E5C27534-AC77-48F9-B6D1-58838F01F181}" destId="{A5266E46-BB60-487E-8BDF-414B44B7CFCB}" srcOrd="1" destOrd="0" presId="urn:microsoft.com/office/officeart/2005/8/layout/gear1"/>
    <dgm:cxn modelId="{8189ACDC-2320-4B53-B74A-1A0574B5F025}" srcId="{D32E56B6-6E29-4019-80C0-E0462AB5916A}" destId="{92932297-1C7F-48DF-937E-70C8872BFB74}" srcOrd="4" destOrd="0" parTransId="{523E91F1-416E-4C76-91C8-A008671CA1F5}" sibTransId="{E2E7E079-C7BB-4B3D-A0B2-6F420EF69306}"/>
    <dgm:cxn modelId="{0D966ADD-EBEF-460C-95B6-60293BD3BE10}" srcId="{D32E56B6-6E29-4019-80C0-E0462AB5916A}" destId="{6609F5DF-69A6-45F5-8682-B0383B85B76A}" srcOrd="5" destOrd="0" parTransId="{5139B5D9-3832-410E-9616-CDF6D718C736}" sibTransId="{BED1AD37-0118-4E37-A54D-8760671C12EF}"/>
    <dgm:cxn modelId="{A8208EE6-A148-41FE-894D-8513DDC2CCE2}" srcId="{D32E56B6-6E29-4019-80C0-E0462AB5916A}" destId="{10B54F34-276E-4E35-8EAC-1ED4EDA15CC8}" srcOrd="3" destOrd="0" parTransId="{337328B7-1F55-4067-8391-7D622E0DED51}" sibTransId="{9A31C3DC-3EFA-4B8C-9925-B99AC0366385}"/>
    <dgm:cxn modelId="{7C04C2E8-C5DF-4785-A407-F67809B63C50}" srcId="{D32E56B6-6E29-4019-80C0-E0462AB5916A}" destId="{6F6707D8-5266-4D77-AC19-A882635AFBF8}" srcOrd="1" destOrd="0" parTransId="{1B41F961-745A-4741-845B-DEAB1CAAAC4E}" sibTransId="{C7E38FA5-EE9A-4951-A350-0733D107E8C3}"/>
    <dgm:cxn modelId="{5429FFEE-D7A2-4891-A3B3-96D6966C9B14}" type="presOf" srcId="{FE6FFA96-5B55-4031-A477-FFD62C60C5D3}" destId="{9F8FE23D-34FE-4539-BE00-C7C254ACC1FB}" srcOrd="1" destOrd="0" presId="urn:microsoft.com/office/officeart/2005/8/layout/gear1"/>
    <dgm:cxn modelId="{F6DC91ED-617E-4140-9D71-D9B8DC61599A}" type="presParOf" srcId="{DCDA5718-5D33-4F50-B4AA-6A2EDD9340DF}" destId="{06F0CC46-82B0-4980-839A-0B2330AFD83D}" srcOrd="0" destOrd="0" presId="urn:microsoft.com/office/officeart/2005/8/layout/gear1"/>
    <dgm:cxn modelId="{3139D75C-3939-4EBF-BD80-FABB3353AC57}" type="presParOf" srcId="{DCDA5718-5D33-4F50-B4AA-6A2EDD9340DF}" destId="{9F8FE23D-34FE-4539-BE00-C7C254ACC1FB}" srcOrd="1" destOrd="0" presId="urn:microsoft.com/office/officeart/2005/8/layout/gear1"/>
    <dgm:cxn modelId="{DD8F07D5-50ED-462F-8762-DFB7BA88E39D}" type="presParOf" srcId="{DCDA5718-5D33-4F50-B4AA-6A2EDD9340DF}" destId="{643FE5AB-4D74-4872-B651-8BDFFCAFD400}" srcOrd="2" destOrd="0" presId="urn:microsoft.com/office/officeart/2005/8/layout/gear1"/>
    <dgm:cxn modelId="{BE61B0C9-18C7-48B3-A162-708EA5428A6E}" type="presParOf" srcId="{DCDA5718-5D33-4F50-B4AA-6A2EDD9340DF}" destId="{95936D86-55C0-46D5-804B-6CDAF433D2EB}" srcOrd="3" destOrd="0" presId="urn:microsoft.com/office/officeart/2005/8/layout/gear1"/>
    <dgm:cxn modelId="{4EDAF6F9-341F-4624-99A4-58F019579D8C}" type="presParOf" srcId="{DCDA5718-5D33-4F50-B4AA-6A2EDD9340DF}" destId="{9CBC08D8-61AE-4AA9-8631-43B391CD75C9}" srcOrd="4" destOrd="0" presId="urn:microsoft.com/office/officeart/2005/8/layout/gear1"/>
    <dgm:cxn modelId="{B21617F9-04CE-4D4B-8755-D04D980ABF21}" type="presParOf" srcId="{DCDA5718-5D33-4F50-B4AA-6A2EDD9340DF}" destId="{D0CDCE9E-A1A3-4B2F-834F-E1109B3233CC}" srcOrd="5" destOrd="0" presId="urn:microsoft.com/office/officeart/2005/8/layout/gear1"/>
    <dgm:cxn modelId="{48499846-AAD5-4325-A17D-CD3BEB6F9E88}" type="presParOf" srcId="{DCDA5718-5D33-4F50-B4AA-6A2EDD9340DF}" destId="{BD479C37-25DF-4854-B904-C7C120005FCA}" srcOrd="6" destOrd="0" presId="urn:microsoft.com/office/officeart/2005/8/layout/gear1"/>
    <dgm:cxn modelId="{9CEA4C12-32E7-4ABF-9C13-515A3136B810}" type="presParOf" srcId="{DCDA5718-5D33-4F50-B4AA-6A2EDD9340DF}" destId="{A5266E46-BB60-487E-8BDF-414B44B7CFCB}" srcOrd="7" destOrd="0" presId="urn:microsoft.com/office/officeart/2005/8/layout/gear1"/>
    <dgm:cxn modelId="{5291F8C8-F386-433A-9477-A0450C370BF8}" type="presParOf" srcId="{DCDA5718-5D33-4F50-B4AA-6A2EDD9340DF}" destId="{BABABEB4-09B8-495E-AD4D-6A0551850929}" srcOrd="8" destOrd="0" presId="urn:microsoft.com/office/officeart/2005/8/layout/gear1"/>
    <dgm:cxn modelId="{B2D8E767-6106-4BB6-93EC-558151B4FDE0}" type="presParOf" srcId="{DCDA5718-5D33-4F50-B4AA-6A2EDD9340DF}" destId="{87B72E4B-5AEE-4BAE-B5E0-9FC207DCE1D3}" srcOrd="9" destOrd="0" presId="urn:microsoft.com/office/officeart/2005/8/layout/gear1"/>
    <dgm:cxn modelId="{6D2B2102-6CF6-4C9E-9AFA-31E9023827F5}" type="presParOf" srcId="{DCDA5718-5D33-4F50-B4AA-6A2EDD9340DF}" destId="{F94F7FBA-D911-49A9-A1A2-601CFB8EB7BE}" srcOrd="10" destOrd="0" presId="urn:microsoft.com/office/officeart/2005/8/layout/gear1"/>
    <dgm:cxn modelId="{F2DFFC29-2FFC-4944-8022-BCC526A295EC}" type="presParOf" srcId="{DCDA5718-5D33-4F50-B4AA-6A2EDD9340DF}" destId="{BC5F2A10-6B77-495A-9EDF-EE54F2A7348E}" srcOrd="11" destOrd="0" presId="urn:microsoft.com/office/officeart/2005/8/layout/gear1"/>
    <dgm:cxn modelId="{0B732CCF-42CF-4D57-8A7B-846D4024E6C7}" type="presParOf" srcId="{DCDA5718-5D33-4F50-B4AA-6A2EDD9340DF}" destId="{87D1757C-3131-45A0-BF59-67B4037934C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CCB8E-201C-446E-8466-6FD946468905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2C506A9-8310-4310-9B1D-0EC61D71EE87}">
      <dgm:prSet phldrT="[Text]"/>
      <dgm:spPr/>
      <dgm:t>
        <a:bodyPr/>
        <a:lstStyle/>
        <a:p>
          <a:r>
            <a:rPr lang="cs-CZ" b="1" dirty="0"/>
            <a:t>Globální problémy</a:t>
          </a:r>
          <a:endParaRPr lang="cs-CZ" dirty="0"/>
        </a:p>
      </dgm:t>
    </dgm:pt>
    <dgm:pt modelId="{59E48980-7F80-4993-B075-5BCCCC64BC73}" type="parTrans" cxnId="{FB78B00E-E4D4-4206-92CA-F05B4A30FE3C}">
      <dgm:prSet/>
      <dgm:spPr/>
      <dgm:t>
        <a:bodyPr/>
        <a:lstStyle/>
        <a:p>
          <a:endParaRPr lang="cs-CZ"/>
        </a:p>
      </dgm:t>
    </dgm:pt>
    <dgm:pt modelId="{289DDD3A-1987-48AF-AC89-D47C8B383A79}" type="sibTrans" cxnId="{FB78B00E-E4D4-4206-92CA-F05B4A30FE3C}">
      <dgm:prSet/>
      <dgm:spPr/>
      <dgm:t>
        <a:bodyPr/>
        <a:lstStyle/>
        <a:p>
          <a:endParaRPr lang="cs-CZ"/>
        </a:p>
      </dgm:t>
    </dgm:pt>
    <dgm:pt modelId="{88592275-3B8B-42C2-A5E6-DD1318C4AB91}">
      <dgm:prSet phldrT="[Text]"/>
      <dgm:spPr/>
      <dgm:t>
        <a:bodyPr/>
        <a:lstStyle/>
        <a:p>
          <a:r>
            <a:rPr lang="cs-CZ" b="1" dirty="0">
              <a:effectLst/>
            </a:rPr>
            <a:t>chudoba a nerovnost</a:t>
          </a:r>
          <a:endParaRPr lang="cs-CZ" dirty="0"/>
        </a:p>
      </dgm:t>
    </dgm:pt>
    <dgm:pt modelId="{2113653E-981F-4ABA-88FE-6977196918F1}" type="parTrans" cxnId="{CA7CD7DB-B2E4-4293-B1D0-8802649703EC}">
      <dgm:prSet/>
      <dgm:spPr/>
      <dgm:t>
        <a:bodyPr/>
        <a:lstStyle/>
        <a:p>
          <a:endParaRPr lang="cs-CZ"/>
        </a:p>
      </dgm:t>
    </dgm:pt>
    <dgm:pt modelId="{0A33E752-6996-4E57-AE81-8965D3119A7B}" type="sibTrans" cxnId="{CA7CD7DB-B2E4-4293-B1D0-8802649703EC}">
      <dgm:prSet/>
      <dgm:spPr/>
      <dgm:t>
        <a:bodyPr/>
        <a:lstStyle/>
        <a:p>
          <a:endParaRPr lang="cs-CZ"/>
        </a:p>
      </dgm:t>
    </dgm:pt>
    <dgm:pt modelId="{86D296DD-BFFA-428D-A380-5CC8E0235CF3}">
      <dgm:prSet phldrT="[Text]"/>
      <dgm:spPr/>
      <dgm:t>
        <a:bodyPr/>
        <a:lstStyle/>
        <a:p>
          <a:r>
            <a:rPr lang="cs-CZ" b="1" dirty="0">
              <a:effectLst/>
            </a:rPr>
            <a:t>zdravotní problémy</a:t>
          </a:r>
          <a:endParaRPr lang="cs-CZ" dirty="0"/>
        </a:p>
      </dgm:t>
    </dgm:pt>
    <dgm:pt modelId="{27028466-6C41-46FF-BD2C-032A05FA1DD0}" type="parTrans" cxnId="{0B9FE7FD-38DF-40A5-B1F1-B17AB0C19B16}">
      <dgm:prSet/>
      <dgm:spPr/>
      <dgm:t>
        <a:bodyPr/>
        <a:lstStyle/>
        <a:p>
          <a:endParaRPr lang="cs-CZ"/>
        </a:p>
      </dgm:t>
    </dgm:pt>
    <dgm:pt modelId="{F4F2464A-11C3-47A6-9406-F35ABDFCD6E0}" type="sibTrans" cxnId="{0B9FE7FD-38DF-40A5-B1F1-B17AB0C19B16}">
      <dgm:prSet/>
      <dgm:spPr/>
      <dgm:t>
        <a:bodyPr/>
        <a:lstStyle/>
        <a:p>
          <a:endParaRPr lang="cs-CZ"/>
        </a:p>
      </dgm:t>
    </dgm:pt>
    <dgm:pt modelId="{BF9463A7-D196-46C3-B49E-F719391E305B}">
      <dgm:prSet phldrT="[Text]"/>
      <dgm:spPr/>
      <dgm:t>
        <a:bodyPr/>
        <a:lstStyle/>
        <a:p>
          <a:r>
            <a:rPr lang="cs-CZ" b="1" dirty="0">
              <a:effectLst/>
            </a:rPr>
            <a:t>podvýživa a hlad</a:t>
          </a:r>
          <a:endParaRPr lang="cs-CZ" dirty="0"/>
        </a:p>
      </dgm:t>
    </dgm:pt>
    <dgm:pt modelId="{7AE38CDD-CEE1-4CC8-8227-760AA44F194C}" type="parTrans" cxnId="{8E7C456D-271B-441A-A605-B453E86EF5E2}">
      <dgm:prSet/>
      <dgm:spPr/>
      <dgm:t>
        <a:bodyPr/>
        <a:lstStyle/>
        <a:p>
          <a:endParaRPr lang="cs-CZ"/>
        </a:p>
      </dgm:t>
    </dgm:pt>
    <dgm:pt modelId="{C3664148-DF13-4074-BC21-7233B26D350A}" type="sibTrans" cxnId="{8E7C456D-271B-441A-A605-B453E86EF5E2}">
      <dgm:prSet/>
      <dgm:spPr/>
      <dgm:t>
        <a:bodyPr/>
        <a:lstStyle/>
        <a:p>
          <a:endParaRPr lang="cs-CZ"/>
        </a:p>
      </dgm:t>
    </dgm:pt>
    <dgm:pt modelId="{5B99F0B6-269D-4EDE-B420-669BC1AA027E}">
      <dgm:prSet phldrT="[Text]"/>
      <dgm:spPr/>
      <dgm:t>
        <a:bodyPr/>
        <a:lstStyle/>
        <a:p>
          <a:r>
            <a:rPr lang="cs-CZ" b="1" dirty="0">
              <a:effectLst/>
            </a:rPr>
            <a:t>nízká míra vzdělanosti</a:t>
          </a:r>
          <a:endParaRPr lang="cs-CZ" dirty="0"/>
        </a:p>
      </dgm:t>
    </dgm:pt>
    <dgm:pt modelId="{E0EBBCCF-9E3D-4A4B-A011-692ED06C23B4}" type="parTrans" cxnId="{1B5C686C-213C-4311-A4B4-CEBADA420296}">
      <dgm:prSet/>
      <dgm:spPr/>
      <dgm:t>
        <a:bodyPr/>
        <a:lstStyle/>
        <a:p>
          <a:endParaRPr lang="cs-CZ"/>
        </a:p>
      </dgm:t>
    </dgm:pt>
    <dgm:pt modelId="{A6E112F4-FBD4-4232-9E19-9FAFD341306F}" type="sibTrans" cxnId="{1B5C686C-213C-4311-A4B4-CEBADA420296}">
      <dgm:prSet/>
      <dgm:spPr/>
      <dgm:t>
        <a:bodyPr/>
        <a:lstStyle/>
        <a:p>
          <a:endParaRPr lang="cs-CZ"/>
        </a:p>
      </dgm:t>
    </dgm:pt>
    <dgm:pt modelId="{60697EE9-2851-4DB6-B20D-11A25413242E}">
      <dgm:prSet/>
      <dgm:spPr/>
      <dgm:t>
        <a:bodyPr/>
        <a:lstStyle/>
        <a:p>
          <a:r>
            <a:rPr lang="cs-CZ" b="1">
              <a:effectLst/>
            </a:rPr>
            <a:t>nedostatek nezávadné vody</a:t>
          </a:r>
          <a:endParaRPr lang="cs-CZ" b="1" dirty="0">
            <a:effectLst/>
          </a:endParaRPr>
        </a:p>
      </dgm:t>
    </dgm:pt>
    <dgm:pt modelId="{03E28F44-258E-4A37-8AA0-DAF132305EB8}" type="parTrans" cxnId="{30A5014A-25FD-4209-956A-D6703F64261E}">
      <dgm:prSet/>
      <dgm:spPr/>
      <dgm:t>
        <a:bodyPr/>
        <a:lstStyle/>
        <a:p>
          <a:endParaRPr lang="cs-CZ"/>
        </a:p>
      </dgm:t>
    </dgm:pt>
    <dgm:pt modelId="{17A1B23D-3B8D-4366-9597-C259BB26D01F}" type="sibTrans" cxnId="{30A5014A-25FD-4209-956A-D6703F64261E}">
      <dgm:prSet/>
      <dgm:spPr/>
      <dgm:t>
        <a:bodyPr/>
        <a:lstStyle/>
        <a:p>
          <a:endParaRPr lang="cs-CZ"/>
        </a:p>
      </dgm:t>
    </dgm:pt>
    <dgm:pt modelId="{7173DFF1-8E94-41BE-BB7D-857883793B3A}">
      <dgm:prSet/>
      <dgm:spPr/>
      <dgm:t>
        <a:bodyPr/>
        <a:lstStyle/>
        <a:p>
          <a:r>
            <a:rPr lang="cs-CZ" b="1">
              <a:effectLst/>
            </a:rPr>
            <a:t>životní prostředí</a:t>
          </a:r>
          <a:endParaRPr lang="cs-CZ" b="1" dirty="0">
            <a:effectLst/>
          </a:endParaRPr>
        </a:p>
      </dgm:t>
    </dgm:pt>
    <dgm:pt modelId="{696501A6-1404-4DA1-9243-925CA6CD3860}" type="parTrans" cxnId="{7CD65240-C478-4530-80BF-114C9751C32E}">
      <dgm:prSet/>
      <dgm:spPr/>
      <dgm:t>
        <a:bodyPr/>
        <a:lstStyle/>
        <a:p>
          <a:endParaRPr lang="cs-CZ"/>
        </a:p>
      </dgm:t>
    </dgm:pt>
    <dgm:pt modelId="{5A503805-5667-4D16-A76F-04F08BA673FD}" type="sibTrans" cxnId="{7CD65240-C478-4530-80BF-114C9751C32E}">
      <dgm:prSet/>
      <dgm:spPr/>
      <dgm:t>
        <a:bodyPr/>
        <a:lstStyle/>
        <a:p>
          <a:endParaRPr lang="cs-CZ"/>
        </a:p>
      </dgm:t>
    </dgm:pt>
    <dgm:pt modelId="{3975B75C-34C7-4890-B11F-FE1E14A85446}">
      <dgm:prSet/>
      <dgm:spPr/>
      <dgm:t>
        <a:bodyPr/>
        <a:lstStyle/>
        <a:p>
          <a:r>
            <a:rPr lang="cs-CZ" b="1">
              <a:effectLst/>
            </a:rPr>
            <a:t>populační růst</a:t>
          </a:r>
          <a:endParaRPr lang="cs-CZ" b="1" dirty="0">
            <a:effectLst/>
          </a:endParaRPr>
        </a:p>
      </dgm:t>
    </dgm:pt>
    <dgm:pt modelId="{958857D8-B309-4E7B-9678-976FF0F79098}" type="parTrans" cxnId="{B83F96F5-0AF5-4EA0-97A2-69BB1062D670}">
      <dgm:prSet/>
      <dgm:spPr/>
      <dgm:t>
        <a:bodyPr/>
        <a:lstStyle/>
        <a:p>
          <a:endParaRPr lang="cs-CZ"/>
        </a:p>
      </dgm:t>
    </dgm:pt>
    <dgm:pt modelId="{76186D01-416B-4E7E-B940-FD7E3ADD6F82}" type="sibTrans" cxnId="{B83F96F5-0AF5-4EA0-97A2-69BB1062D670}">
      <dgm:prSet/>
      <dgm:spPr/>
      <dgm:t>
        <a:bodyPr/>
        <a:lstStyle/>
        <a:p>
          <a:endParaRPr lang="cs-CZ"/>
        </a:p>
      </dgm:t>
    </dgm:pt>
    <dgm:pt modelId="{47F1567F-3B4A-4E22-A492-541E95C32693}">
      <dgm:prSet/>
      <dgm:spPr/>
      <dgm:t>
        <a:bodyPr/>
        <a:lstStyle/>
        <a:p>
          <a:r>
            <a:rPr lang="cs-CZ" b="1">
              <a:effectLst/>
            </a:rPr>
            <a:t>konflikty a násilí</a:t>
          </a:r>
          <a:endParaRPr lang="cs-CZ" b="1" dirty="0">
            <a:effectLst/>
          </a:endParaRPr>
        </a:p>
      </dgm:t>
    </dgm:pt>
    <dgm:pt modelId="{6692552A-F3C1-4BF7-990A-B4944F0D3B70}" type="parTrans" cxnId="{2A442C7B-A68E-4210-AB10-DD048393930A}">
      <dgm:prSet/>
      <dgm:spPr/>
      <dgm:t>
        <a:bodyPr/>
        <a:lstStyle/>
        <a:p>
          <a:endParaRPr lang="cs-CZ"/>
        </a:p>
      </dgm:t>
    </dgm:pt>
    <dgm:pt modelId="{7EBFFCD9-0670-4815-B26E-D5AB09B92E34}" type="sibTrans" cxnId="{2A442C7B-A68E-4210-AB10-DD048393930A}">
      <dgm:prSet/>
      <dgm:spPr/>
      <dgm:t>
        <a:bodyPr/>
        <a:lstStyle/>
        <a:p>
          <a:endParaRPr lang="cs-CZ"/>
        </a:p>
      </dgm:t>
    </dgm:pt>
    <dgm:pt modelId="{259A4859-0EE1-4FEA-B551-5F0925C368F9}" type="pres">
      <dgm:prSet presAssocID="{C08CCB8E-201C-446E-8466-6FD94646890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E360521-D604-4EA3-9941-46C06AD7253E}" type="pres">
      <dgm:prSet presAssocID="{52C506A9-8310-4310-9B1D-0EC61D71EE87}" presName="centerShape" presStyleLbl="node0" presStyleIdx="0" presStyleCnt="1"/>
      <dgm:spPr/>
    </dgm:pt>
    <dgm:pt modelId="{4B3DEFEF-17A5-4200-AA1E-859218B8732D}" type="pres">
      <dgm:prSet presAssocID="{2113653E-981F-4ABA-88FE-6977196918F1}" presName="Name9" presStyleLbl="parChTrans1D2" presStyleIdx="0" presStyleCnt="8"/>
      <dgm:spPr/>
    </dgm:pt>
    <dgm:pt modelId="{FC51111E-4CD1-4543-8F78-5ED3229A0B04}" type="pres">
      <dgm:prSet presAssocID="{2113653E-981F-4ABA-88FE-6977196918F1}" presName="connTx" presStyleLbl="parChTrans1D2" presStyleIdx="0" presStyleCnt="8"/>
      <dgm:spPr/>
    </dgm:pt>
    <dgm:pt modelId="{A1B86810-44F9-4A5B-B030-926375B4ADC0}" type="pres">
      <dgm:prSet presAssocID="{88592275-3B8B-42C2-A5E6-DD1318C4AB91}" presName="node" presStyleLbl="node1" presStyleIdx="0" presStyleCnt="8">
        <dgm:presLayoutVars>
          <dgm:bulletEnabled val="1"/>
        </dgm:presLayoutVars>
      </dgm:prSet>
      <dgm:spPr/>
    </dgm:pt>
    <dgm:pt modelId="{307C042C-0C8C-4209-9E58-A0E72809DB2D}" type="pres">
      <dgm:prSet presAssocID="{27028466-6C41-46FF-BD2C-032A05FA1DD0}" presName="Name9" presStyleLbl="parChTrans1D2" presStyleIdx="1" presStyleCnt="8"/>
      <dgm:spPr/>
    </dgm:pt>
    <dgm:pt modelId="{5F8C2442-D5BB-4E7E-B458-5942424F1E5E}" type="pres">
      <dgm:prSet presAssocID="{27028466-6C41-46FF-BD2C-032A05FA1DD0}" presName="connTx" presStyleLbl="parChTrans1D2" presStyleIdx="1" presStyleCnt="8"/>
      <dgm:spPr/>
    </dgm:pt>
    <dgm:pt modelId="{604E356C-8202-4433-B7CC-4ADE1DAB5A18}" type="pres">
      <dgm:prSet presAssocID="{86D296DD-BFFA-428D-A380-5CC8E0235CF3}" presName="node" presStyleLbl="node1" presStyleIdx="1" presStyleCnt="8">
        <dgm:presLayoutVars>
          <dgm:bulletEnabled val="1"/>
        </dgm:presLayoutVars>
      </dgm:prSet>
      <dgm:spPr/>
    </dgm:pt>
    <dgm:pt modelId="{1C46EB12-37B3-432F-93E3-E1D0805936A5}" type="pres">
      <dgm:prSet presAssocID="{958857D8-B309-4E7B-9678-976FF0F79098}" presName="Name9" presStyleLbl="parChTrans1D2" presStyleIdx="2" presStyleCnt="8"/>
      <dgm:spPr/>
    </dgm:pt>
    <dgm:pt modelId="{20FE62F9-B774-49EB-9B72-6C4B503FCA84}" type="pres">
      <dgm:prSet presAssocID="{958857D8-B309-4E7B-9678-976FF0F79098}" presName="connTx" presStyleLbl="parChTrans1D2" presStyleIdx="2" presStyleCnt="8"/>
      <dgm:spPr/>
    </dgm:pt>
    <dgm:pt modelId="{D531B895-58AA-43A7-B91A-04D28C340CEC}" type="pres">
      <dgm:prSet presAssocID="{3975B75C-34C7-4890-B11F-FE1E14A85446}" presName="node" presStyleLbl="node1" presStyleIdx="2" presStyleCnt="8">
        <dgm:presLayoutVars>
          <dgm:bulletEnabled val="1"/>
        </dgm:presLayoutVars>
      </dgm:prSet>
      <dgm:spPr/>
    </dgm:pt>
    <dgm:pt modelId="{2C2D108E-4D28-4EC1-B174-03C770B91F8D}" type="pres">
      <dgm:prSet presAssocID="{696501A6-1404-4DA1-9243-925CA6CD3860}" presName="Name9" presStyleLbl="parChTrans1D2" presStyleIdx="3" presStyleCnt="8"/>
      <dgm:spPr/>
    </dgm:pt>
    <dgm:pt modelId="{A19147ED-4C46-41D3-B4A0-6DBAAF6D7655}" type="pres">
      <dgm:prSet presAssocID="{696501A6-1404-4DA1-9243-925CA6CD3860}" presName="connTx" presStyleLbl="parChTrans1D2" presStyleIdx="3" presStyleCnt="8"/>
      <dgm:spPr/>
    </dgm:pt>
    <dgm:pt modelId="{E8FDD311-B308-44CB-8B1C-7F2BA63A5403}" type="pres">
      <dgm:prSet presAssocID="{7173DFF1-8E94-41BE-BB7D-857883793B3A}" presName="node" presStyleLbl="node1" presStyleIdx="3" presStyleCnt="8">
        <dgm:presLayoutVars>
          <dgm:bulletEnabled val="1"/>
        </dgm:presLayoutVars>
      </dgm:prSet>
      <dgm:spPr/>
    </dgm:pt>
    <dgm:pt modelId="{6E104D05-54C8-4273-A25B-6C24FB720386}" type="pres">
      <dgm:prSet presAssocID="{6692552A-F3C1-4BF7-990A-B4944F0D3B70}" presName="Name9" presStyleLbl="parChTrans1D2" presStyleIdx="4" presStyleCnt="8"/>
      <dgm:spPr/>
    </dgm:pt>
    <dgm:pt modelId="{3F0F2E9B-EB41-4FBD-A3C2-EB3D24FD2A61}" type="pres">
      <dgm:prSet presAssocID="{6692552A-F3C1-4BF7-990A-B4944F0D3B70}" presName="connTx" presStyleLbl="parChTrans1D2" presStyleIdx="4" presStyleCnt="8"/>
      <dgm:spPr/>
    </dgm:pt>
    <dgm:pt modelId="{7ECD9BB8-9836-4B7C-BC42-ECD524861F28}" type="pres">
      <dgm:prSet presAssocID="{47F1567F-3B4A-4E22-A492-541E95C32693}" presName="node" presStyleLbl="node1" presStyleIdx="4" presStyleCnt="8">
        <dgm:presLayoutVars>
          <dgm:bulletEnabled val="1"/>
        </dgm:presLayoutVars>
      </dgm:prSet>
      <dgm:spPr/>
    </dgm:pt>
    <dgm:pt modelId="{AC94B440-1E93-4361-90B0-84A8762CA842}" type="pres">
      <dgm:prSet presAssocID="{03E28F44-258E-4A37-8AA0-DAF132305EB8}" presName="Name9" presStyleLbl="parChTrans1D2" presStyleIdx="5" presStyleCnt="8"/>
      <dgm:spPr/>
    </dgm:pt>
    <dgm:pt modelId="{EF31D3D1-C289-4E43-8E26-478D46D6C399}" type="pres">
      <dgm:prSet presAssocID="{03E28F44-258E-4A37-8AA0-DAF132305EB8}" presName="connTx" presStyleLbl="parChTrans1D2" presStyleIdx="5" presStyleCnt="8"/>
      <dgm:spPr/>
    </dgm:pt>
    <dgm:pt modelId="{96727D3F-5328-4897-84F5-5BCD92AA77CE}" type="pres">
      <dgm:prSet presAssocID="{60697EE9-2851-4DB6-B20D-11A25413242E}" presName="node" presStyleLbl="node1" presStyleIdx="5" presStyleCnt="8">
        <dgm:presLayoutVars>
          <dgm:bulletEnabled val="1"/>
        </dgm:presLayoutVars>
      </dgm:prSet>
      <dgm:spPr/>
    </dgm:pt>
    <dgm:pt modelId="{44272361-2AB6-4756-A4F4-A1373D829921}" type="pres">
      <dgm:prSet presAssocID="{7AE38CDD-CEE1-4CC8-8227-760AA44F194C}" presName="Name9" presStyleLbl="parChTrans1D2" presStyleIdx="6" presStyleCnt="8"/>
      <dgm:spPr/>
    </dgm:pt>
    <dgm:pt modelId="{559BBD12-655E-4B05-9C90-37CE2F980D33}" type="pres">
      <dgm:prSet presAssocID="{7AE38CDD-CEE1-4CC8-8227-760AA44F194C}" presName="connTx" presStyleLbl="parChTrans1D2" presStyleIdx="6" presStyleCnt="8"/>
      <dgm:spPr/>
    </dgm:pt>
    <dgm:pt modelId="{E74D7A11-9C92-4BBA-AC1C-B7A74B6B9491}" type="pres">
      <dgm:prSet presAssocID="{BF9463A7-D196-46C3-B49E-F719391E305B}" presName="node" presStyleLbl="node1" presStyleIdx="6" presStyleCnt="8">
        <dgm:presLayoutVars>
          <dgm:bulletEnabled val="1"/>
        </dgm:presLayoutVars>
      </dgm:prSet>
      <dgm:spPr/>
    </dgm:pt>
    <dgm:pt modelId="{4F5D3058-3C43-4D88-A069-F9C28AA2E9FF}" type="pres">
      <dgm:prSet presAssocID="{E0EBBCCF-9E3D-4A4B-A011-692ED06C23B4}" presName="Name9" presStyleLbl="parChTrans1D2" presStyleIdx="7" presStyleCnt="8"/>
      <dgm:spPr/>
    </dgm:pt>
    <dgm:pt modelId="{F4F17255-33BF-4EBF-9D65-03FF88AFE187}" type="pres">
      <dgm:prSet presAssocID="{E0EBBCCF-9E3D-4A4B-A011-692ED06C23B4}" presName="connTx" presStyleLbl="parChTrans1D2" presStyleIdx="7" presStyleCnt="8"/>
      <dgm:spPr/>
    </dgm:pt>
    <dgm:pt modelId="{49EDD868-CCCF-422E-8013-3C00C0A7E41B}" type="pres">
      <dgm:prSet presAssocID="{5B99F0B6-269D-4EDE-B420-669BC1AA027E}" presName="node" presStyleLbl="node1" presStyleIdx="7" presStyleCnt="8">
        <dgm:presLayoutVars>
          <dgm:bulletEnabled val="1"/>
        </dgm:presLayoutVars>
      </dgm:prSet>
      <dgm:spPr/>
    </dgm:pt>
  </dgm:ptLst>
  <dgm:cxnLst>
    <dgm:cxn modelId="{71B30500-D537-44ED-98BD-C3B89215CBC3}" type="presOf" srcId="{958857D8-B309-4E7B-9678-976FF0F79098}" destId="{1C46EB12-37B3-432F-93E3-E1D0805936A5}" srcOrd="0" destOrd="0" presId="urn:microsoft.com/office/officeart/2005/8/layout/radial1"/>
    <dgm:cxn modelId="{FF294D07-B381-45A7-A223-D3496CB50074}" type="presOf" srcId="{60697EE9-2851-4DB6-B20D-11A25413242E}" destId="{96727D3F-5328-4897-84F5-5BCD92AA77CE}" srcOrd="0" destOrd="0" presId="urn:microsoft.com/office/officeart/2005/8/layout/radial1"/>
    <dgm:cxn modelId="{C8EB5C09-F33E-4A44-B6A3-86277E5468B9}" type="presOf" srcId="{958857D8-B309-4E7B-9678-976FF0F79098}" destId="{20FE62F9-B774-49EB-9B72-6C4B503FCA84}" srcOrd="1" destOrd="0" presId="urn:microsoft.com/office/officeart/2005/8/layout/radial1"/>
    <dgm:cxn modelId="{FB78B00E-E4D4-4206-92CA-F05B4A30FE3C}" srcId="{C08CCB8E-201C-446E-8466-6FD946468905}" destId="{52C506A9-8310-4310-9B1D-0EC61D71EE87}" srcOrd="0" destOrd="0" parTransId="{59E48980-7F80-4993-B075-5BCCCC64BC73}" sibTransId="{289DDD3A-1987-48AF-AC89-D47C8B383A79}"/>
    <dgm:cxn modelId="{E0D3B70F-2FDF-4E40-BF99-16097EEACB11}" type="presOf" srcId="{2113653E-981F-4ABA-88FE-6977196918F1}" destId="{FC51111E-4CD1-4543-8F78-5ED3229A0B04}" srcOrd="1" destOrd="0" presId="urn:microsoft.com/office/officeart/2005/8/layout/radial1"/>
    <dgm:cxn modelId="{2DB8BC16-C094-444D-A976-6C947CCC758E}" type="presOf" srcId="{C08CCB8E-201C-446E-8466-6FD946468905}" destId="{259A4859-0EE1-4FEA-B551-5F0925C368F9}" srcOrd="0" destOrd="0" presId="urn:microsoft.com/office/officeart/2005/8/layout/radial1"/>
    <dgm:cxn modelId="{34A2D016-B371-4398-8C2F-F83FD29837B4}" type="presOf" srcId="{7AE38CDD-CEE1-4CC8-8227-760AA44F194C}" destId="{559BBD12-655E-4B05-9C90-37CE2F980D33}" srcOrd="1" destOrd="0" presId="urn:microsoft.com/office/officeart/2005/8/layout/radial1"/>
    <dgm:cxn modelId="{9DDD1D1A-1955-47EE-BD93-6D501EDCF1B5}" type="presOf" srcId="{47F1567F-3B4A-4E22-A492-541E95C32693}" destId="{7ECD9BB8-9836-4B7C-BC42-ECD524861F28}" srcOrd="0" destOrd="0" presId="urn:microsoft.com/office/officeart/2005/8/layout/radial1"/>
    <dgm:cxn modelId="{2B703820-98F3-4B09-8F18-C031211C39A6}" type="presOf" srcId="{7173DFF1-8E94-41BE-BB7D-857883793B3A}" destId="{E8FDD311-B308-44CB-8B1C-7F2BA63A5403}" srcOrd="0" destOrd="0" presId="urn:microsoft.com/office/officeart/2005/8/layout/radial1"/>
    <dgm:cxn modelId="{08875720-AE23-4AEA-BE89-4FBCAEF90DB4}" type="presOf" srcId="{6692552A-F3C1-4BF7-990A-B4944F0D3B70}" destId="{3F0F2E9B-EB41-4FBD-A3C2-EB3D24FD2A61}" srcOrd="1" destOrd="0" presId="urn:microsoft.com/office/officeart/2005/8/layout/radial1"/>
    <dgm:cxn modelId="{8EE21D31-9EC4-495F-AF88-0BEA509BA901}" type="presOf" srcId="{52C506A9-8310-4310-9B1D-0EC61D71EE87}" destId="{BE360521-D604-4EA3-9941-46C06AD7253E}" srcOrd="0" destOrd="0" presId="urn:microsoft.com/office/officeart/2005/8/layout/radial1"/>
    <dgm:cxn modelId="{F934ED34-9309-46D4-92F4-B414FE88985E}" type="presOf" srcId="{E0EBBCCF-9E3D-4A4B-A011-692ED06C23B4}" destId="{4F5D3058-3C43-4D88-A069-F9C28AA2E9FF}" srcOrd="0" destOrd="0" presId="urn:microsoft.com/office/officeart/2005/8/layout/radial1"/>
    <dgm:cxn modelId="{7CD65240-C478-4530-80BF-114C9751C32E}" srcId="{52C506A9-8310-4310-9B1D-0EC61D71EE87}" destId="{7173DFF1-8E94-41BE-BB7D-857883793B3A}" srcOrd="3" destOrd="0" parTransId="{696501A6-1404-4DA1-9243-925CA6CD3860}" sibTransId="{5A503805-5667-4D16-A76F-04F08BA673FD}"/>
    <dgm:cxn modelId="{35729641-01D8-4DE6-82EC-E812F0D49AC7}" type="presOf" srcId="{6692552A-F3C1-4BF7-990A-B4944F0D3B70}" destId="{6E104D05-54C8-4273-A25B-6C24FB720386}" srcOrd="0" destOrd="0" presId="urn:microsoft.com/office/officeart/2005/8/layout/radial1"/>
    <dgm:cxn modelId="{CF200963-123E-4A36-AF45-745AA97F8957}" type="presOf" srcId="{2113653E-981F-4ABA-88FE-6977196918F1}" destId="{4B3DEFEF-17A5-4200-AA1E-859218B8732D}" srcOrd="0" destOrd="0" presId="urn:microsoft.com/office/officeart/2005/8/layout/radial1"/>
    <dgm:cxn modelId="{2D341468-0A7D-4EDA-8525-C2AC18BDDB8C}" type="presOf" srcId="{03E28F44-258E-4A37-8AA0-DAF132305EB8}" destId="{EF31D3D1-C289-4E43-8E26-478D46D6C399}" srcOrd="1" destOrd="0" presId="urn:microsoft.com/office/officeart/2005/8/layout/radial1"/>
    <dgm:cxn modelId="{30A5014A-25FD-4209-956A-D6703F64261E}" srcId="{52C506A9-8310-4310-9B1D-0EC61D71EE87}" destId="{60697EE9-2851-4DB6-B20D-11A25413242E}" srcOrd="5" destOrd="0" parTransId="{03E28F44-258E-4A37-8AA0-DAF132305EB8}" sibTransId="{17A1B23D-3B8D-4366-9597-C259BB26D01F}"/>
    <dgm:cxn modelId="{1D97FE4B-06F7-41D9-8C00-BEA9E42CF7E7}" type="presOf" srcId="{696501A6-1404-4DA1-9243-925CA6CD3860}" destId="{A19147ED-4C46-41D3-B4A0-6DBAAF6D7655}" srcOrd="1" destOrd="0" presId="urn:microsoft.com/office/officeart/2005/8/layout/radial1"/>
    <dgm:cxn modelId="{1B5C686C-213C-4311-A4B4-CEBADA420296}" srcId="{52C506A9-8310-4310-9B1D-0EC61D71EE87}" destId="{5B99F0B6-269D-4EDE-B420-669BC1AA027E}" srcOrd="7" destOrd="0" parTransId="{E0EBBCCF-9E3D-4A4B-A011-692ED06C23B4}" sibTransId="{A6E112F4-FBD4-4232-9E19-9FAFD341306F}"/>
    <dgm:cxn modelId="{8E7C456D-271B-441A-A605-B453E86EF5E2}" srcId="{52C506A9-8310-4310-9B1D-0EC61D71EE87}" destId="{BF9463A7-D196-46C3-B49E-F719391E305B}" srcOrd="6" destOrd="0" parTransId="{7AE38CDD-CEE1-4CC8-8227-760AA44F194C}" sibTransId="{C3664148-DF13-4074-BC21-7233B26D350A}"/>
    <dgm:cxn modelId="{C693976D-EAB5-4BE0-9378-C655E831338A}" type="presOf" srcId="{7AE38CDD-CEE1-4CC8-8227-760AA44F194C}" destId="{44272361-2AB6-4756-A4F4-A1373D829921}" srcOrd="0" destOrd="0" presId="urn:microsoft.com/office/officeart/2005/8/layout/radial1"/>
    <dgm:cxn modelId="{C5BA994E-3486-4B43-B11A-35BD605F4F56}" type="presOf" srcId="{BF9463A7-D196-46C3-B49E-F719391E305B}" destId="{E74D7A11-9C92-4BBA-AC1C-B7A74B6B9491}" srcOrd="0" destOrd="0" presId="urn:microsoft.com/office/officeart/2005/8/layout/radial1"/>
    <dgm:cxn modelId="{88155550-BA83-4B85-9617-02F41FFA9ADC}" type="presOf" srcId="{27028466-6C41-46FF-BD2C-032A05FA1DD0}" destId="{5F8C2442-D5BB-4E7E-B458-5942424F1E5E}" srcOrd="1" destOrd="0" presId="urn:microsoft.com/office/officeart/2005/8/layout/radial1"/>
    <dgm:cxn modelId="{E9E00A74-79B5-4723-8D90-D048583AA438}" type="presOf" srcId="{86D296DD-BFFA-428D-A380-5CC8E0235CF3}" destId="{604E356C-8202-4433-B7CC-4ADE1DAB5A18}" srcOrd="0" destOrd="0" presId="urn:microsoft.com/office/officeart/2005/8/layout/radial1"/>
    <dgm:cxn modelId="{08F0E854-AED0-4A64-84A8-4991AD430AD9}" type="presOf" srcId="{696501A6-1404-4DA1-9243-925CA6CD3860}" destId="{2C2D108E-4D28-4EC1-B174-03C770B91F8D}" srcOrd="0" destOrd="0" presId="urn:microsoft.com/office/officeart/2005/8/layout/radial1"/>
    <dgm:cxn modelId="{BE1BC459-59E2-432E-8813-8EE0C6269049}" type="presOf" srcId="{88592275-3B8B-42C2-A5E6-DD1318C4AB91}" destId="{A1B86810-44F9-4A5B-B030-926375B4ADC0}" srcOrd="0" destOrd="0" presId="urn:microsoft.com/office/officeart/2005/8/layout/radial1"/>
    <dgm:cxn modelId="{2A442C7B-A68E-4210-AB10-DD048393930A}" srcId="{52C506A9-8310-4310-9B1D-0EC61D71EE87}" destId="{47F1567F-3B4A-4E22-A492-541E95C32693}" srcOrd="4" destOrd="0" parTransId="{6692552A-F3C1-4BF7-990A-B4944F0D3B70}" sibTransId="{7EBFFCD9-0670-4815-B26E-D5AB09B92E34}"/>
    <dgm:cxn modelId="{0A4B23AA-F16D-4E84-AB33-D7F4FFE49BEF}" type="presOf" srcId="{03E28F44-258E-4A37-8AA0-DAF132305EB8}" destId="{AC94B440-1E93-4361-90B0-84A8762CA842}" srcOrd="0" destOrd="0" presId="urn:microsoft.com/office/officeart/2005/8/layout/radial1"/>
    <dgm:cxn modelId="{06184BB7-B5E7-4EF1-BD76-75B2113D7133}" type="presOf" srcId="{E0EBBCCF-9E3D-4A4B-A011-692ED06C23B4}" destId="{F4F17255-33BF-4EBF-9D65-03FF88AFE187}" srcOrd="1" destOrd="0" presId="urn:microsoft.com/office/officeart/2005/8/layout/radial1"/>
    <dgm:cxn modelId="{247085D1-BC27-4D54-A3CC-B986AB87A4C7}" type="presOf" srcId="{3975B75C-34C7-4890-B11F-FE1E14A85446}" destId="{D531B895-58AA-43A7-B91A-04D28C340CEC}" srcOrd="0" destOrd="0" presId="urn:microsoft.com/office/officeart/2005/8/layout/radial1"/>
    <dgm:cxn modelId="{CA7CD7DB-B2E4-4293-B1D0-8802649703EC}" srcId="{52C506A9-8310-4310-9B1D-0EC61D71EE87}" destId="{88592275-3B8B-42C2-A5E6-DD1318C4AB91}" srcOrd="0" destOrd="0" parTransId="{2113653E-981F-4ABA-88FE-6977196918F1}" sibTransId="{0A33E752-6996-4E57-AE81-8965D3119A7B}"/>
    <dgm:cxn modelId="{CECD43EA-D28F-4544-A90F-AB0E05E305BF}" type="presOf" srcId="{27028466-6C41-46FF-BD2C-032A05FA1DD0}" destId="{307C042C-0C8C-4209-9E58-A0E72809DB2D}" srcOrd="0" destOrd="0" presId="urn:microsoft.com/office/officeart/2005/8/layout/radial1"/>
    <dgm:cxn modelId="{E09777EC-7D9F-4B0B-8318-84B3D24782D5}" type="presOf" srcId="{5B99F0B6-269D-4EDE-B420-669BC1AA027E}" destId="{49EDD868-CCCF-422E-8013-3C00C0A7E41B}" srcOrd="0" destOrd="0" presId="urn:microsoft.com/office/officeart/2005/8/layout/radial1"/>
    <dgm:cxn modelId="{B83F96F5-0AF5-4EA0-97A2-69BB1062D670}" srcId="{52C506A9-8310-4310-9B1D-0EC61D71EE87}" destId="{3975B75C-34C7-4890-B11F-FE1E14A85446}" srcOrd="2" destOrd="0" parTransId="{958857D8-B309-4E7B-9678-976FF0F79098}" sibTransId="{76186D01-416B-4E7E-B940-FD7E3ADD6F82}"/>
    <dgm:cxn modelId="{0B9FE7FD-38DF-40A5-B1F1-B17AB0C19B16}" srcId="{52C506A9-8310-4310-9B1D-0EC61D71EE87}" destId="{86D296DD-BFFA-428D-A380-5CC8E0235CF3}" srcOrd="1" destOrd="0" parTransId="{27028466-6C41-46FF-BD2C-032A05FA1DD0}" sibTransId="{F4F2464A-11C3-47A6-9406-F35ABDFCD6E0}"/>
    <dgm:cxn modelId="{AAC09AEA-5B61-48E5-94DD-33C655CF1F57}" type="presParOf" srcId="{259A4859-0EE1-4FEA-B551-5F0925C368F9}" destId="{BE360521-D604-4EA3-9941-46C06AD7253E}" srcOrd="0" destOrd="0" presId="urn:microsoft.com/office/officeart/2005/8/layout/radial1"/>
    <dgm:cxn modelId="{43646860-3295-424A-B72A-593505462D2E}" type="presParOf" srcId="{259A4859-0EE1-4FEA-B551-5F0925C368F9}" destId="{4B3DEFEF-17A5-4200-AA1E-859218B8732D}" srcOrd="1" destOrd="0" presId="urn:microsoft.com/office/officeart/2005/8/layout/radial1"/>
    <dgm:cxn modelId="{2A317142-6A01-40EE-AE8B-C1CB2790654C}" type="presParOf" srcId="{4B3DEFEF-17A5-4200-AA1E-859218B8732D}" destId="{FC51111E-4CD1-4543-8F78-5ED3229A0B04}" srcOrd="0" destOrd="0" presId="urn:microsoft.com/office/officeart/2005/8/layout/radial1"/>
    <dgm:cxn modelId="{44D71209-A83E-408A-8588-77ED75E69CC6}" type="presParOf" srcId="{259A4859-0EE1-4FEA-B551-5F0925C368F9}" destId="{A1B86810-44F9-4A5B-B030-926375B4ADC0}" srcOrd="2" destOrd="0" presId="urn:microsoft.com/office/officeart/2005/8/layout/radial1"/>
    <dgm:cxn modelId="{68496CC2-7FA1-4D4C-AFE5-167084327192}" type="presParOf" srcId="{259A4859-0EE1-4FEA-B551-5F0925C368F9}" destId="{307C042C-0C8C-4209-9E58-A0E72809DB2D}" srcOrd="3" destOrd="0" presId="urn:microsoft.com/office/officeart/2005/8/layout/radial1"/>
    <dgm:cxn modelId="{C17C4BE5-2854-4759-91B0-B525892DDE65}" type="presParOf" srcId="{307C042C-0C8C-4209-9E58-A0E72809DB2D}" destId="{5F8C2442-D5BB-4E7E-B458-5942424F1E5E}" srcOrd="0" destOrd="0" presId="urn:microsoft.com/office/officeart/2005/8/layout/radial1"/>
    <dgm:cxn modelId="{FC2BD1FA-E450-4D0B-84BE-D693E374AC5F}" type="presParOf" srcId="{259A4859-0EE1-4FEA-B551-5F0925C368F9}" destId="{604E356C-8202-4433-B7CC-4ADE1DAB5A18}" srcOrd="4" destOrd="0" presId="urn:microsoft.com/office/officeart/2005/8/layout/radial1"/>
    <dgm:cxn modelId="{BEF9ECB1-4ADF-4376-9B0A-00C98F938870}" type="presParOf" srcId="{259A4859-0EE1-4FEA-B551-5F0925C368F9}" destId="{1C46EB12-37B3-432F-93E3-E1D0805936A5}" srcOrd="5" destOrd="0" presId="urn:microsoft.com/office/officeart/2005/8/layout/radial1"/>
    <dgm:cxn modelId="{CE068CA0-B592-45FF-B2B0-9F843DAF5B3D}" type="presParOf" srcId="{1C46EB12-37B3-432F-93E3-E1D0805936A5}" destId="{20FE62F9-B774-49EB-9B72-6C4B503FCA84}" srcOrd="0" destOrd="0" presId="urn:microsoft.com/office/officeart/2005/8/layout/radial1"/>
    <dgm:cxn modelId="{A7B648D1-4738-4569-BF9A-B7425E0C3D48}" type="presParOf" srcId="{259A4859-0EE1-4FEA-B551-5F0925C368F9}" destId="{D531B895-58AA-43A7-B91A-04D28C340CEC}" srcOrd="6" destOrd="0" presId="urn:microsoft.com/office/officeart/2005/8/layout/radial1"/>
    <dgm:cxn modelId="{60D67195-FB80-4B97-A5A1-3774EA683BB4}" type="presParOf" srcId="{259A4859-0EE1-4FEA-B551-5F0925C368F9}" destId="{2C2D108E-4D28-4EC1-B174-03C770B91F8D}" srcOrd="7" destOrd="0" presId="urn:microsoft.com/office/officeart/2005/8/layout/radial1"/>
    <dgm:cxn modelId="{29BD5A67-E6BF-46B5-A347-A130E4661B7E}" type="presParOf" srcId="{2C2D108E-4D28-4EC1-B174-03C770B91F8D}" destId="{A19147ED-4C46-41D3-B4A0-6DBAAF6D7655}" srcOrd="0" destOrd="0" presId="urn:microsoft.com/office/officeart/2005/8/layout/radial1"/>
    <dgm:cxn modelId="{EB3E73F5-7509-4D52-860D-6476EA740FCD}" type="presParOf" srcId="{259A4859-0EE1-4FEA-B551-5F0925C368F9}" destId="{E8FDD311-B308-44CB-8B1C-7F2BA63A5403}" srcOrd="8" destOrd="0" presId="urn:microsoft.com/office/officeart/2005/8/layout/radial1"/>
    <dgm:cxn modelId="{EEFBFF2D-581D-4F32-83A7-F97816688E57}" type="presParOf" srcId="{259A4859-0EE1-4FEA-B551-5F0925C368F9}" destId="{6E104D05-54C8-4273-A25B-6C24FB720386}" srcOrd="9" destOrd="0" presId="urn:microsoft.com/office/officeart/2005/8/layout/radial1"/>
    <dgm:cxn modelId="{153B4B98-85C6-4EAC-86CC-B69BFEDE9D08}" type="presParOf" srcId="{6E104D05-54C8-4273-A25B-6C24FB720386}" destId="{3F0F2E9B-EB41-4FBD-A3C2-EB3D24FD2A61}" srcOrd="0" destOrd="0" presId="urn:microsoft.com/office/officeart/2005/8/layout/radial1"/>
    <dgm:cxn modelId="{4A8E8270-B138-4F8E-8384-2E4DAB566E35}" type="presParOf" srcId="{259A4859-0EE1-4FEA-B551-5F0925C368F9}" destId="{7ECD9BB8-9836-4B7C-BC42-ECD524861F28}" srcOrd="10" destOrd="0" presId="urn:microsoft.com/office/officeart/2005/8/layout/radial1"/>
    <dgm:cxn modelId="{80769CFD-1C90-4111-8206-1BB6BCB4F2F0}" type="presParOf" srcId="{259A4859-0EE1-4FEA-B551-5F0925C368F9}" destId="{AC94B440-1E93-4361-90B0-84A8762CA842}" srcOrd="11" destOrd="0" presId="urn:microsoft.com/office/officeart/2005/8/layout/radial1"/>
    <dgm:cxn modelId="{919E7F03-3433-43A1-9290-FB490F3E1AA1}" type="presParOf" srcId="{AC94B440-1E93-4361-90B0-84A8762CA842}" destId="{EF31D3D1-C289-4E43-8E26-478D46D6C399}" srcOrd="0" destOrd="0" presId="urn:microsoft.com/office/officeart/2005/8/layout/radial1"/>
    <dgm:cxn modelId="{6295E76E-E686-4975-BF25-2AD7845183D6}" type="presParOf" srcId="{259A4859-0EE1-4FEA-B551-5F0925C368F9}" destId="{96727D3F-5328-4897-84F5-5BCD92AA77CE}" srcOrd="12" destOrd="0" presId="urn:microsoft.com/office/officeart/2005/8/layout/radial1"/>
    <dgm:cxn modelId="{79E3F573-F173-4FF0-90C9-958DC98C8C3B}" type="presParOf" srcId="{259A4859-0EE1-4FEA-B551-5F0925C368F9}" destId="{44272361-2AB6-4756-A4F4-A1373D829921}" srcOrd="13" destOrd="0" presId="urn:microsoft.com/office/officeart/2005/8/layout/radial1"/>
    <dgm:cxn modelId="{8989323F-D444-4A12-A74E-85B406B8FE41}" type="presParOf" srcId="{44272361-2AB6-4756-A4F4-A1373D829921}" destId="{559BBD12-655E-4B05-9C90-37CE2F980D33}" srcOrd="0" destOrd="0" presId="urn:microsoft.com/office/officeart/2005/8/layout/radial1"/>
    <dgm:cxn modelId="{2965FA33-3A08-4909-8A1E-55D88585BFD5}" type="presParOf" srcId="{259A4859-0EE1-4FEA-B551-5F0925C368F9}" destId="{E74D7A11-9C92-4BBA-AC1C-B7A74B6B9491}" srcOrd="14" destOrd="0" presId="urn:microsoft.com/office/officeart/2005/8/layout/radial1"/>
    <dgm:cxn modelId="{BD79CBB9-9D35-406A-8E95-9F19676A07EF}" type="presParOf" srcId="{259A4859-0EE1-4FEA-B551-5F0925C368F9}" destId="{4F5D3058-3C43-4D88-A069-F9C28AA2E9FF}" srcOrd="15" destOrd="0" presId="urn:microsoft.com/office/officeart/2005/8/layout/radial1"/>
    <dgm:cxn modelId="{88C70B07-9BB7-4710-9915-754DC3561EFA}" type="presParOf" srcId="{4F5D3058-3C43-4D88-A069-F9C28AA2E9FF}" destId="{F4F17255-33BF-4EBF-9D65-03FF88AFE187}" srcOrd="0" destOrd="0" presId="urn:microsoft.com/office/officeart/2005/8/layout/radial1"/>
    <dgm:cxn modelId="{E5A698F7-F885-4EE2-AB90-111C18C411FE}" type="presParOf" srcId="{259A4859-0EE1-4FEA-B551-5F0925C368F9}" destId="{49EDD868-CCCF-422E-8013-3C00C0A7E41B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B4330-7BF7-43BE-AA78-3344ADD8549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BAF87C-67E7-4361-B6E4-28934ADB8D95}">
      <dgm:prSet phldrT="[Text]" phldr="1"/>
      <dgm:spPr/>
      <dgm:t>
        <a:bodyPr/>
        <a:lstStyle/>
        <a:p>
          <a:endParaRPr lang="cs-CZ"/>
        </a:p>
      </dgm:t>
    </dgm:pt>
    <dgm:pt modelId="{49965D9D-B8EF-4789-B1CD-8840628CEB65}" type="parTrans" cxnId="{28DB10C4-85B1-4530-BFE5-510EF52AA871}">
      <dgm:prSet/>
      <dgm:spPr/>
      <dgm:t>
        <a:bodyPr/>
        <a:lstStyle/>
        <a:p>
          <a:endParaRPr lang="cs-CZ"/>
        </a:p>
      </dgm:t>
    </dgm:pt>
    <dgm:pt modelId="{D2BD686F-6F88-4B33-93CC-694F882BFFE5}" type="sibTrans" cxnId="{28DB10C4-85B1-4530-BFE5-510EF52AA871}">
      <dgm:prSet/>
      <dgm:spPr/>
      <dgm:t>
        <a:bodyPr/>
        <a:lstStyle/>
        <a:p>
          <a:endParaRPr lang="cs-CZ"/>
        </a:p>
      </dgm:t>
    </dgm:pt>
    <dgm:pt modelId="{803FC68E-91B3-47F3-AB00-92003E2A255A}">
      <dgm:prSet custT="1"/>
      <dgm:spPr/>
      <dgm:t>
        <a:bodyPr/>
        <a:lstStyle/>
        <a:p>
          <a:r>
            <a:rPr lang="cs-CZ" altLang="cs-CZ" sz="2000"/>
            <a:t>x učivo; </a:t>
          </a:r>
        </a:p>
        <a:p>
          <a:r>
            <a:rPr lang="cs-CZ" altLang="cs-CZ" sz="2000"/>
            <a:t>x učitel, </a:t>
          </a:r>
        </a:p>
        <a:p>
          <a:r>
            <a:rPr lang="cs-CZ" altLang="cs-CZ" sz="2000"/>
            <a:t>x láska, </a:t>
          </a:r>
        </a:p>
        <a:p>
          <a:r>
            <a:rPr lang="cs-CZ" altLang="cs-CZ" sz="2000"/>
            <a:t>x řízení,</a:t>
          </a:r>
        </a:p>
        <a:p>
          <a:r>
            <a:rPr lang="cs-CZ" altLang="cs-CZ" sz="2000"/>
            <a:t>x kázeň,</a:t>
          </a:r>
        </a:p>
        <a:p>
          <a:r>
            <a:rPr lang="cs-CZ" altLang="cs-CZ" sz="2000"/>
            <a:t>x učení, </a:t>
          </a:r>
        </a:p>
        <a:p>
          <a:r>
            <a:rPr lang="cs-CZ" altLang="cs-CZ" sz="2000"/>
            <a:t>x radost, </a:t>
          </a:r>
        </a:p>
        <a:p>
          <a:r>
            <a:rPr lang="cs-CZ" altLang="cs-CZ" sz="2000"/>
            <a:t>x objekt </a:t>
          </a:r>
          <a:endParaRPr lang="cs-CZ" altLang="cs-CZ" sz="2000" dirty="0"/>
        </a:p>
      </dgm:t>
    </dgm:pt>
    <dgm:pt modelId="{FA611C40-FD84-4160-84F5-80C52C788E81}" type="parTrans" cxnId="{352AE056-1088-4F1B-AF42-A11DD4F14419}">
      <dgm:prSet/>
      <dgm:spPr/>
      <dgm:t>
        <a:bodyPr/>
        <a:lstStyle/>
        <a:p>
          <a:endParaRPr lang="cs-CZ"/>
        </a:p>
      </dgm:t>
    </dgm:pt>
    <dgm:pt modelId="{F1C26D74-2BF3-4F67-A5F7-D60AB12F6B2B}" type="sibTrans" cxnId="{352AE056-1088-4F1B-AF42-A11DD4F14419}">
      <dgm:prSet/>
      <dgm:spPr/>
      <dgm:t>
        <a:bodyPr/>
        <a:lstStyle/>
        <a:p>
          <a:endParaRPr lang="cs-CZ"/>
        </a:p>
      </dgm:t>
    </dgm:pt>
    <dgm:pt modelId="{08AD1AB5-3A59-4F6E-A7E8-CB5D01D57BC2}">
      <dgm:prSet custT="1"/>
      <dgm:spPr/>
      <dgm:t>
        <a:bodyPr/>
        <a:lstStyle/>
        <a:p>
          <a:r>
            <a:rPr lang="cs-CZ" altLang="cs-CZ" sz="2000"/>
            <a:t>Dítě /žák  </a:t>
          </a:r>
        </a:p>
        <a:p>
          <a:r>
            <a:rPr lang="cs-CZ" altLang="cs-CZ" sz="2000"/>
            <a:t>žák </a:t>
          </a:r>
        </a:p>
        <a:p>
          <a:r>
            <a:rPr lang="cs-CZ" altLang="cs-CZ" sz="2000"/>
            <a:t>náročnost </a:t>
          </a:r>
        </a:p>
        <a:p>
          <a:r>
            <a:rPr lang="cs-CZ" altLang="cs-CZ" sz="2000"/>
            <a:t>spontaneita</a:t>
          </a:r>
        </a:p>
        <a:p>
          <a:r>
            <a:rPr lang="cs-CZ" altLang="cs-CZ" sz="2000"/>
            <a:t>svoboda </a:t>
          </a:r>
        </a:p>
        <a:p>
          <a:r>
            <a:rPr lang="cs-CZ" altLang="cs-CZ" sz="2000"/>
            <a:t>hra </a:t>
          </a:r>
        </a:p>
        <a:p>
          <a:r>
            <a:rPr lang="cs-CZ" altLang="cs-CZ" sz="2000"/>
            <a:t>práce </a:t>
          </a:r>
        </a:p>
        <a:p>
          <a:r>
            <a:rPr lang="cs-CZ" altLang="cs-CZ" sz="2000"/>
            <a:t>subjekt</a:t>
          </a:r>
          <a:endParaRPr lang="cs-CZ" altLang="cs-CZ" sz="2000" dirty="0"/>
        </a:p>
      </dgm:t>
    </dgm:pt>
    <dgm:pt modelId="{5CE1B60C-622F-4E6C-A321-10E7E4B26215}" type="parTrans" cxnId="{01835F73-DDCC-497C-908C-E7F1840F4EAD}">
      <dgm:prSet/>
      <dgm:spPr/>
      <dgm:t>
        <a:bodyPr/>
        <a:lstStyle/>
        <a:p>
          <a:endParaRPr lang="cs-CZ"/>
        </a:p>
      </dgm:t>
    </dgm:pt>
    <dgm:pt modelId="{F7AE916B-529C-4EDF-93F9-3142218F26D7}" type="sibTrans" cxnId="{01835F73-DDCC-497C-908C-E7F1840F4EAD}">
      <dgm:prSet/>
      <dgm:spPr/>
      <dgm:t>
        <a:bodyPr/>
        <a:lstStyle/>
        <a:p>
          <a:endParaRPr lang="cs-CZ"/>
        </a:p>
      </dgm:t>
    </dgm:pt>
    <dgm:pt modelId="{1C2B55D5-3B38-46CF-9390-925E0E674838}">
      <dgm:prSet/>
      <dgm:spPr/>
      <dgm:t>
        <a:bodyPr/>
        <a:lstStyle/>
        <a:p>
          <a:endParaRPr lang="cs-CZ"/>
        </a:p>
      </dgm:t>
    </dgm:pt>
    <dgm:pt modelId="{5ABC1E21-7535-479D-958B-C03177627A3C}" type="parTrans" cxnId="{666F3E13-3FBA-4358-9E00-8BDDB34EF7AA}">
      <dgm:prSet/>
      <dgm:spPr/>
      <dgm:t>
        <a:bodyPr/>
        <a:lstStyle/>
        <a:p>
          <a:endParaRPr lang="cs-CZ"/>
        </a:p>
      </dgm:t>
    </dgm:pt>
    <dgm:pt modelId="{FBAD987E-E10D-4F02-9399-E9F9E508E687}" type="sibTrans" cxnId="{666F3E13-3FBA-4358-9E00-8BDDB34EF7AA}">
      <dgm:prSet/>
      <dgm:spPr/>
      <dgm:t>
        <a:bodyPr/>
        <a:lstStyle/>
        <a:p>
          <a:endParaRPr lang="cs-CZ"/>
        </a:p>
      </dgm:t>
    </dgm:pt>
    <dgm:pt modelId="{85A71130-4361-4902-991D-59D945FB6213}" type="pres">
      <dgm:prSet presAssocID="{D78B4330-7BF7-43BE-AA78-3344ADD85497}" presName="Name0" presStyleCnt="0">
        <dgm:presLayoutVars>
          <dgm:chMax val="2"/>
          <dgm:chPref val="2"/>
          <dgm:animLvl val="lvl"/>
        </dgm:presLayoutVars>
      </dgm:prSet>
      <dgm:spPr/>
    </dgm:pt>
    <dgm:pt modelId="{3C3593A4-6948-4FD6-A89B-7A54C714CF67}" type="pres">
      <dgm:prSet presAssocID="{D78B4330-7BF7-43BE-AA78-3344ADD85497}" presName="LeftText" presStyleLbl="revTx" presStyleIdx="0" presStyleCnt="0">
        <dgm:presLayoutVars>
          <dgm:bulletEnabled val="1"/>
        </dgm:presLayoutVars>
      </dgm:prSet>
      <dgm:spPr/>
    </dgm:pt>
    <dgm:pt modelId="{ED06918B-BCAE-4CD2-B372-40AEE9E19E05}" type="pres">
      <dgm:prSet presAssocID="{D78B4330-7BF7-43BE-AA78-3344ADD85497}" presName="LeftNode" presStyleLbl="bgImgPlace1" presStyleIdx="0" presStyleCnt="2" custScaleX="479154" custScaleY="128829" custLinFactNeighborX="0">
        <dgm:presLayoutVars>
          <dgm:chMax val="2"/>
          <dgm:chPref val="2"/>
        </dgm:presLayoutVars>
      </dgm:prSet>
      <dgm:spPr/>
    </dgm:pt>
    <dgm:pt modelId="{09D19312-4120-4635-A68E-948BF4FB80B8}" type="pres">
      <dgm:prSet presAssocID="{D78B4330-7BF7-43BE-AA78-3344ADD85497}" presName="RightText" presStyleLbl="revTx" presStyleIdx="0" presStyleCnt="0">
        <dgm:presLayoutVars>
          <dgm:bulletEnabled val="1"/>
        </dgm:presLayoutVars>
      </dgm:prSet>
      <dgm:spPr/>
    </dgm:pt>
    <dgm:pt modelId="{7D2E407A-F969-459D-A230-4DAC1442A063}" type="pres">
      <dgm:prSet presAssocID="{D78B4330-7BF7-43BE-AA78-3344ADD85497}" presName="RightNode" presStyleLbl="bgImgPlace1" presStyleIdx="1" presStyleCnt="2" custScaleX="262883" custScaleY="122276" custLinFactNeighborX="87966" custLinFactNeighborY="-1443">
        <dgm:presLayoutVars>
          <dgm:chMax val="0"/>
          <dgm:chPref val="0"/>
        </dgm:presLayoutVars>
      </dgm:prSet>
      <dgm:spPr/>
    </dgm:pt>
    <dgm:pt modelId="{673FE03C-D08E-40BB-ADA7-CF6F93F07F9D}" type="pres">
      <dgm:prSet presAssocID="{D78B4330-7BF7-43BE-AA78-3344ADD85497}" presName="TopArrow" presStyleLbl="node1" presStyleIdx="0" presStyleCnt="2" custLinFactNeighborX="-29510" custLinFactNeighborY="-15676"/>
      <dgm:spPr/>
    </dgm:pt>
    <dgm:pt modelId="{225C9763-AFA7-4F86-A3C0-CEE6AE6716A7}" type="pres">
      <dgm:prSet presAssocID="{D78B4330-7BF7-43BE-AA78-3344ADD85497}" presName="BottomArrow" presStyleLbl="node1" presStyleIdx="1" presStyleCnt="2" custLinFactNeighborX="-29483" custLinFactNeighborY="20518"/>
      <dgm:spPr/>
    </dgm:pt>
  </dgm:ptLst>
  <dgm:cxnLst>
    <dgm:cxn modelId="{B6579708-EFFA-4F1D-9C7F-41D1349BE0C1}" type="presOf" srcId="{08AD1AB5-3A59-4F6E-A7E8-CB5D01D57BC2}" destId="{ED06918B-BCAE-4CD2-B372-40AEE9E19E05}" srcOrd="1" destOrd="0" presId="urn:microsoft.com/office/officeart/2009/layout/ReverseList"/>
    <dgm:cxn modelId="{666F3E13-3FBA-4358-9E00-8BDDB34EF7AA}" srcId="{D78B4330-7BF7-43BE-AA78-3344ADD85497}" destId="{1C2B55D5-3B38-46CF-9390-925E0E674838}" srcOrd="2" destOrd="0" parTransId="{5ABC1E21-7535-479D-958B-C03177627A3C}" sibTransId="{FBAD987E-E10D-4F02-9399-E9F9E508E687}"/>
    <dgm:cxn modelId="{E97CCA42-0D1B-48DF-B528-6D5F16983D77}" type="presOf" srcId="{D78B4330-7BF7-43BE-AA78-3344ADD85497}" destId="{85A71130-4361-4902-991D-59D945FB6213}" srcOrd="0" destOrd="0" presId="urn:microsoft.com/office/officeart/2009/layout/ReverseList"/>
    <dgm:cxn modelId="{01835F73-DDCC-497C-908C-E7F1840F4EAD}" srcId="{D78B4330-7BF7-43BE-AA78-3344ADD85497}" destId="{08AD1AB5-3A59-4F6E-A7E8-CB5D01D57BC2}" srcOrd="0" destOrd="0" parTransId="{5CE1B60C-622F-4E6C-A321-10E7E4B26215}" sibTransId="{F7AE916B-529C-4EDF-93F9-3142218F26D7}"/>
    <dgm:cxn modelId="{352AE056-1088-4F1B-AF42-A11DD4F14419}" srcId="{D78B4330-7BF7-43BE-AA78-3344ADD85497}" destId="{803FC68E-91B3-47F3-AB00-92003E2A255A}" srcOrd="1" destOrd="0" parTransId="{FA611C40-FD84-4160-84F5-80C52C788E81}" sibTransId="{F1C26D74-2BF3-4F67-A5F7-D60AB12F6B2B}"/>
    <dgm:cxn modelId="{E0BD4E86-76AC-4914-B1E2-31A0DF0B0C54}" type="presOf" srcId="{803FC68E-91B3-47F3-AB00-92003E2A255A}" destId="{7D2E407A-F969-459D-A230-4DAC1442A063}" srcOrd="1" destOrd="0" presId="urn:microsoft.com/office/officeart/2009/layout/ReverseList"/>
    <dgm:cxn modelId="{33E108A2-C6BF-4C1E-BE5D-A7BF21C10A62}" type="presOf" srcId="{08AD1AB5-3A59-4F6E-A7E8-CB5D01D57BC2}" destId="{3C3593A4-6948-4FD6-A89B-7A54C714CF67}" srcOrd="0" destOrd="0" presId="urn:microsoft.com/office/officeart/2009/layout/ReverseList"/>
    <dgm:cxn modelId="{B4F0FEB8-A5ED-4B28-8F3A-0E50F54E4D2A}" type="presOf" srcId="{803FC68E-91B3-47F3-AB00-92003E2A255A}" destId="{09D19312-4120-4635-A68E-948BF4FB80B8}" srcOrd="0" destOrd="0" presId="urn:microsoft.com/office/officeart/2009/layout/ReverseList"/>
    <dgm:cxn modelId="{28DB10C4-85B1-4530-BFE5-510EF52AA871}" srcId="{D78B4330-7BF7-43BE-AA78-3344ADD85497}" destId="{7BBAF87C-67E7-4361-B6E4-28934ADB8D95}" srcOrd="3" destOrd="0" parTransId="{49965D9D-B8EF-4789-B1CD-8840628CEB65}" sibTransId="{D2BD686F-6F88-4B33-93CC-694F882BFFE5}"/>
    <dgm:cxn modelId="{CD56F6EA-4760-4C1B-82AB-1B07C22A843B}" type="presParOf" srcId="{85A71130-4361-4902-991D-59D945FB6213}" destId="{3C3593A4-6948-4FD6-A89B-7A54C714CF67}" srcOrd="0" destOrd="0" presId="urn:microsoft.com/office/officeart/2009/layout/ReverseList"/>
    <dgm:cxn modelId="{3826A17E-F39F-4ABF-8AD8-3C9A6D5E04AF}" type="presParOf" srcId="{85A71130-4361-4902-991D-59D945FB6213}" destId="{ED06918B-BCAE-4CD2-B372-40AEE9E19E05}" srcOrd="1" destOrd="0" presId="urn:microsoft.com/office/officeart/2009/layout/ReverseList"/>
    <dgm:cxn modelId="{A5ACE852-709B-4ED0-88DB-BE3974310283}" type="presParOf" srcId="{85A71130-4361-4902-991D-59D945FB6213}" destId="{09D19312-4120-4635-A68E-948BF4FB80B8}" srcOrd="2" destOrd="0" presId="urn:microsoft.com/office/officeart/2009/layout/ReverseList"/>
    <dgm:cxn modelId="{DA2D1EA3-D9F6-4B9B-AAB5-BD13787CA751}" type="presParOf" srcId="{85A71130-4361-4902-991D-59D945FB6213}" destId="{7D2E407A-F969-459D-A230-4DAC1442A063}" srcOrd="3" destOrd="0" presId="urn:microsoft.com/office/officeart/2009/layout/ReverseList"/>
    <dgm:cxn modelId="{AA33AA49-797F-4799-ACC2-173FB6DA7B31}" type="presParOf" srcId="{85A71130-4361-4902-991D-59D945FB6213}" destId="{673FE03C-D08E-40BB-ADA7-CF6F93F07F9D}" srcOrd="4" destOrd="0" presId="urn:microsoft.com/office/officeart/2009/layout/ReverseList"/>
    <dgm:cxn modelId="{A45AC602-EFC0-4BA7-89E3-65B6E5ED4AE1}" type="presParOf" srcId="{85A71130-4361-4902-991D-59D945FB6213}" destId="{225C9763-AFA7-4F86-A3C0-CEE6AE6716A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9A4C47-5DB5-410F-950F-1D3547D14F4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9150CE-CA38-4567-B829-FAFFBAAC5AB0}">
      <dgm:prSet phldrT="[Text]" custT="1"/>
      <dgm:spPr>
        <a:solidFill>
          <a:schemeClr val="bg2">
            <a:lumMod val="5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cs-CZ" sz="2800" dirty="0"/>
            <a:t>Práce</a:t>
          </a:r>
        </a:p>
      </dgm:t>
    </dgm:pt>
    <dgm:pt modelId="{95A143C2-D480-46C6-8E03-51B40C59F055}" type="parTrans" cxnId="{C4D2C178-4077-4BB7-9F3E-108ECE1285BC}">
      <dgm:prSet/>
      <dgm:spPr/>
      <dgm:t>
        <a:bodyPr/>
        <a:lstStyle/>
        <a:p>
          <a:endParaRPr lang="cs-CZ"/>
        </a:p>
      </dgm:t>
    </dgm:pt>
    <dgm:pt modelId="{0F41E2CD-742E-4CA7-B642-5CA8A3BE9EB3}" type="sibTrans" cxnId="{C4D2C178-4077-4BB7-9F3E-108ECE1285BC}">
      <dgm:prSet/>
      <dgm:spPr/>
      <dgm:t>
        <a:bodyPr/>
        <a:lstStyle/>
        <a:p>
          <a:endParaRPr lang="cs-CZ"/>
        </a:p>
      </dgm:t>
    </dgm:pt>
    <dgm:pt modelId="{76ECBD4D-1063-4216-BD35-A88D20B81BF7}">
      <dgm:prSet phldrT="[Text]" custT="1"/>
      <dgm:spPr>
        <a:solidFill>
          <a:srgbClr val="FFC305"/>
        </a:solidFill>
      </dgm:spPr>
      <dgm:t>
        <a:bodyPr/>
        <a:lstStyle/>
        <a:p>
          <a:r>
            <a:rPr lang="cs-CZ" sz="2400" dirty="0"/>
            <a:t>Morálka</a:t>
          </a:r>
        </a:p>
      </dgm:t>
    </dgm:pt>
    <dgm:pt modelId="{F7134D61-14D0-4AD2-A382-6DE463089277}" type="parTrans" cxnId="{491D0DEC-8ADA-4F43-B006-53EE3B26FE1A}">
      <dgm:prSet/>
      <dgm:spPr/>
      <dgm:t>
        <a:bodyPr/>
        <a:lstStyle/>
        <a:p>
          <a:endParaRPr lang="cs-CZ"/>
        </a:p>
      </dgm:t>
    </dgm:pt>
    <dgm:pt modelId="{36AFD2DE-0B93-4F47-A961-830FA60CA276}" type="sibTrans" cxnId="{491D0DEC-8ADA-4F43-B006-53EE3B26FE1A}">
      <dgm:prSet/>
      <dgm:spPr/>
      <dgm:t>
        <a:bodyPr/>
        <a:lstStyle/>
        <a:p>
          <a:endParaRPr lang="cs-CZ"/>
        </a:p>
      </dgm:t>
    </dgm:pt>
    <dgm:pt modelId="{F7F4E944-DDB7-4421-AAC5-BA303365307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sz="2400" dirty="0"/>
            <a:t>Příroda</a:t>
          </a:r>
        </a:p>
      </dgm:t>
    </dgm:pt>
    <dgm:pt modelId="{A9138B9B-CCC5-479A-A8FF-359E350F3263}" type="parTrans" cxnId="{C116C21E-9182-4115-B523-B2F168A49F8F}">
      <dgm:prSet/>
      <dgm:spPr/>
      <dgm:t>
        <a:bodyPr/>
        <a:lstStyle/>
        <a:p>
          <a:endParaRPr lang="cs-CZ"/>
        </a:p>
      </dgm:t>
    </dgm:pt>
    <dgm:pt modelId="{43905867-8D89-4C0B-A275-F04BFC81821C}" type="sibTrans" cxnId="{C116C21E-9182-4115-B523-B2F168A49F8F}">
      <dgm:prSet/>
      <dgm:spPr/>
      <dgm:t>
        <a:bodyPr/>
        <a:lstStyle/>
        <a:p>
          <a:endParaRPr lang="cs-CZ"/>
        </a:p>
      </dgm:t>
    </dgm:pt>
    <dgm:pt modelId="{895A2D50-8E6E-4386-8A91-D7B9BFDD8253}">
      <dgm:prSet phldrT="[Text]"/>
      <dgm:spPr>
        <a:solidFill>
          <a:srgbClr val="E61E3B"/>
        </a:solidFill>
      </dgm:spPr>
      <dgm:t>
        <a:bodyPr/>
        <a:lstStyle/>
        <a:p>
          <a:r>
            <a:rPr lang="cs-CZ" dirty="0"/>
            <a:t>Věda</a:t>
          </a:r>
        </a:p>
      </dgm:t>
    </dgm:pt>
    <dgm:pt modelId="{4C08FEFF-8D54-4AB6-B488-6E534C48CF96}" type="parTrans" cxnId="{B4413AA1-A341-4FFC-8E75-FEA64491019D}">
      <dgm:prSet/>
      <dgm:spPr/>
      <dgm:t>
        <a:bodyPr/>
        <a:lstStyle/>
        <a:p>
          <a:endParaRPr lang="cs-CZ"/>
        </a:p>
      </dgm:t>
    </dgm:pt>
    <dgm:pt modelId="{9375D9DF-3134-46B7-9570-73532840C4CE}" type="sibTrans" cxnId="{B4413AA1-A341-4FFC-8E75-FEA64491019D}">
      <dgm:prSet/>
      <dgm:spPr/>
      <dgm:t>
        <a:bodyPr/>
        <a:lstStyle/>
        <a:p>
          <a:endParaRPr lang="cs-CZ"/>
        </a:p>
      </dgm:t>
    </dgm:pt>
    <dgm:pt modelId="{9DC3D391-6EF0-4491-B23D-08423D626A76}">
      <dgm:prSet phldrT="[Text]"/>
      <dgm:spPr>
        <a:solidFill>
          <a:srgbClr val="DF25C9"/>
        </a:solidFill>
      </dgm:spPr>
      <dgm:t>
        <a:bodyPr/>
        <a:lstStyle/>
        <a:p>
          <a:r>
            <a:rPr lang="cs-CZ" dirty="0"/>
            <a:t>Umění</a:t>
          </a:r>
        </a:p>
      </dgm:t>
    </dgm:pt>
    <dgm:pt modelId="{05E3A247-1346-4655-9CB4-B8C17E6393F2}" type="parTrans" cxnId="{93EE8B21-FF5A-49BE-A7E1-4F2B3A36D6B3}">
      <dgm:prSet/>
      <dgm:spPr/>
      <dgm:t>
        <a:bodyPr/>
        <a:lstStyle/>
        <a:p>
          <a:endParaRPr lang="cs-CZ"/>
        </a:p>
      </dgm:t>
    </dgm:pt>
    <dgm:pt modelId="{2627D725-AA6C-47F4-A078-2FC6CF7E4C7C}" type="sibTrans" cxnId="{93EE8B21-FF5A-49BE-A7E1-4F2B3A36D6B3}">
      <dgm:prSet/>
      <dgm:spPr/>
      <dgm:t>
        <a:bodyPr/>
        <a:lstStyle/>
        <a:p>
          <a:endParaRPr lang="cs-CZ"/>
        </a:p>
      </dgm:t>
    </dgm:pt>
    <dgm:pt modelId="{FC3FC444-E20D-44B4-93CE-D1328923FBC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cs-CZ" sz="2400" dirty="0"/>
        </a:p>
        <a:p>
          <a:r>
            <a:rPr lang="cs-CZ" sz="2400" dirty="0"/>
            <a:t>Sport</a:t>
          </a:r>
        </a:p>
        <a:p>
          <a:endParaRPr lang="cs-CZ" sz="1400" dirty="0"/>
        </a:p>
      </dgm:t>
    </dgm:pt>
    <dgm:pt modelId="{03545D1F-C755-41C2-88E3-F3E929172233}" type="parTrans" cxnId="{46E9BDA8-FC4D-463F-B82F-84AED2B39C2D}">
      <dgm:prSet/>
      <dgm:spPr/>
      <dgm:t>
        <a:bodyPr/>
        <a:lstStyle/>
        <a:p>
          <a:endParaRPr lang="cs-CZ"/>
        </a:p>
      </dgm:t>
    </dgm:pt>
    <dgm:pt modelId="{E730C656-8EE9-49E5-8FEF-B8244E294C8F}" type="sibTrans" cxnId="{46E9BDA8-FC4D-463F-B82F-84AED2B39C2D}">
      <dgm:prSet/>
      <dgm:spPr/>
      <dgm:t>
        <a:bodyPr/>
        <a:lstStyle/>
        <a:p>
          <a:endParaRPr lang="cs-CZ"/>
        </a:p>
      </dgm:t>
    </dgm:pt>
    <dgm:pt modelId="{A3BA4C39-00BB-498A-96B6-952C66304A9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s-CZ" sz="2800" dirty="0"/>
            <a:t>Právo</a:t>
          </a:r>
        </a:p>
      </dgm:t>
    </dgm:pt>
    <dgm:pt modelId="{1A70882C-AFA4-45ED-AD32-5C9C513A242B}" type="parTrans" cxnId="{1B69B910-0153-4BE8-8499-489C36967380}">
      <dgm:prSet/>
      <dgm:spPr/>
      <dgm:t>
        <a:bodyPr/>
        <a:lstStyle/>
        <a:p>
          <a:endParaRPr lang="cs-CZ"/>
        </a:p>
      </dgm:t>
    </dgm:pt>
    <dgm:pt modelId="{2D142C6E-25BC-497B-83D6-3F5A3DC1F00D}" type="sibTrans" cxnId="{1B69B910-0153-4BE8-8499-489C36967380}">
      <dgm:prSet/>
      <dgm:spPr/>
      <dgm:t>
        <a:bodyPr/>
        <a:lstStyle/>
        <a:p>
          <a:endParaRPr lang="cs-CZ"/>
        </a:p>
      </dgm:t>
    </dgm:pt>
    <dgm:pt modelId="{CB39EAD4-22D7-42C4-B2C7-9D89856705C5}" type="pres">
      <dgm:prSet presAssocID="{199A4C47-5DB5-410F-950F-1D3547D14F49}" presName="Name0" presStyleCnt="0">
        <dgm:presLayoutVars>
          <dgm:dir/>
          <dgm:resizeHandles val="exact"/>
        </dgm:presLayoutVars>
      </dgm:prSet>
      <dgm:spPr/>
    </dgm:pt>
    <dgm:pt modelId="{D10BC985-D8E0-41A1-BFE5-02FFC1ACAAE6}" type="pres">
      <dgm:prSet presAssocID="{199A4C47-5DB5-410F-950F-1D3547D14F49}" presName="cycle" presStyleCnt="0"/>
      <dgm:spPr/>
    </dgm:pt>
    <dgm:pt modelId="{5FC7A85E-B461-40F7-B86D-6C53C7FB634D}" type="pres">
      <dgm:prSet presAssocID="{899150CE-CA38-4567-B829-FAFFBAAC5AB0}" presName="nodeFirstNode" presStyleLbl="node1" presStyleIdx="0" presStyleCnt="7" custRadScaleRad="100000" custRadScaleInc="23">
        <dgm:presLayoutVars>
          <dgm:bulletEnabled val="1"/>
        </dgm:presLayoutVars>
      </dgm:prSet>
      <dgm:spPr/>
    </dgm:pt>
    <dgm:pt modelId="{3826A518-0230-4F3C-B3FA-8AEA8AC32A08}" type="pres">
      <dgm:prSet presAssocID="{0F41E2CD-742E-4CA7-B642-5CA8A3BE9EB3}" presName="sibTransFirstNode" presStyleLbl="bgShp" presStyleIdx="0" presStyleCnt="1" custScaleX="99125"/>
      <dgm:spPr/>
    </dgm:pt>
    <dgm:pt modelId="{077A1835-5DB0-438A-AA75-F90DF682FF5F}" type="pres">
      <dgm:prSet presAssocID="{76ECBD4D-1063-4216-BD35-A88D20B81BF7}" presName="nodeFollowingNodes" presStyleLbl="node1" presStyleIdx="1" presStyleCnt="7">
        <dgm:presLayoutVars>
          <dgm:bulletEnabled val="1"/>
        </dgm:presLayoutVars>
      </dgm:prSet>
      <dgm:spPr/>
    </dgm:pt>
    <dgm:pt modelId="{3C6FB140-320C-4456-8968-0F60437A04B2}" type="pres">
      <dgm:prSet presAssocID="{F7F4E944-DDB7-4421-AAC5-BA3033653073}" presName="nodeFollowingNodes" presStyleLbl="node1" presStyleIdx="2" presStyleCnt="7" custScaleX="108507" custScaleY="110673">
        <dgm:presLayoutVars>
          <dgm:bulletEnabled val="1"/>
        </dgm:presLayoutVars>
      </dgm:prSet>
      <dgm:spPr/>
    </dgm:pt>
    <dgm:pt modelId="{77BF8F23-D19D-4523-B846-094D9CFC061C}" type="pres">
      <dgm:prSet presAssocID="{895A2D50-8E6E-4386-8A91-D7B9BFDD8253}" presName="nodeFollowingNodes" presStyleLbl="node1" presStyleIdx="3" presStyleCnt="7">
        <dgm:presLayoutVars>
          <dgm:bulletEnabled val="1"/>
        </dgm:presLayoutVars>
      </dgm:prSet>
      <dgm:spPr/>
    </dgm:pt>
    <dgm:pt modelId="{B04AE692-A123-48D4-AAAB-B937634C7FFE}" type="pres">
      <dgm:prSet presAssocID="{9DC3D391-6EF0-4491-B23D-08423D626A76}" presName="nodeFollowingNodes" presStyleLbl="node1" presStyleIdx="4" presStyleCnt="7">
        <dgm:presLayoutVars>
          <dgm:bulletEnabled val="1"/>
        </dgm:presLayoutVars>
      </dgm:prSet>
      <dgm:spPr/>
    </dgm:pt>
    <dgm:pt modelId="{6254743F-40E3-48DB-BC53-087B5279327E}" type="pres">
      <dgm:prSet presAssocID="{FC3FC444-E20D-44B4-93CE-D1328923FBCE}" presName="nodeFollowingNodes" presStyleLbl="node1" presStyleIdx="5" presStyleCnt="7">
        <dgm:presLayoutVars>
          <dgm:bulletEnabled val="1"/>
        </dgm:presLayoutVars>
      </dgm:prSet>
      <dgm:spPr/>
    </dgm:pt>
    <dgm:pt modelId="{B5DB8F74-1F9D-42C2-96C0-DBE90C0C82FA}" type="pres">
      <dgm:prSet presAssocID="{A3BA4C39-00BB-498A-96B6-952C66304A93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429D930D-F925-417A-A38E-17F985E9D66D}" type="presOf" srcId="{0F41E2CD-742E-4CA7-B642-5CA8A3BE9EB3}" destId="{3826A518-0230-4F3C-B3FA-8AEA8AC32A08}" srcOrd="0" destOrd="0" presId="urn:microsoft.com/office/officeart/2005/8/layout/cycle3"/>
    <dgm:cxn modelId="{1B69B910-0153-4BE8-8499-489C36967380}" srcId="{199A4C47-5DB5-410F-950F-1D3547D14F49}" destId="{A3BA4C39-00BB-498A-96B6-952C66304A93}" srcOrd="6" destOrd="0" parTransId="{1A70882C-AFA4-45ED-AD32-5C9C513A242B}" sibTransId="{2D142C6E-25BC-497B-83D6-3F5A3DC1F00D}"/>
    <dgm:cxn modelId="{C116C21E-9182-4115-B523-B2F168A49F8F}" srcId="{199A4C47-5DB5-410F-950F-1D3547D14F49}" destId="{F7F4E944-DDB7-4421-AAC5-BA3033653073}" srcOrd="2" destOrd="0" parTransId="{A9138B9B-CCC5-479A-A8FF-359E350F3263}" sibTransId="{43905867-8D89-4C0B-A275-F04BFC81821C}"/>
    <dgm:cxn modelId="{93EE8B21-FF5A-49BE-A7E1-4F2B3A36D6B3}" srcId="{199A4C47-5DB5-410F-950F-1D3547D14F49}" destId="{9DC3D391-6EF0-4491-B23D-08423D626A76}" srcOrd="4" destOrd="0" parTransId="{05E3A247-1346-4655-9CB4-B8C17E6393F2}" sibTransId="{2627D725-AA6C-47F4-A078-2FC6CF7E4C7C}"/>
    <dgm:cxn modelId="{1C56A030-560E-4797-8DA1-41AE72FEB49F}" type="presOf" srcId="{899150CE-CA38-4567-B829-FAFFBAAC5AB0}" destId="{5FC7A85E-B461-40F7-B86D-6C53C7FB634D}" srcOrd="0" destOrd="0" presId="urn:microsoft.com/office/officeart/2005/8/layout/cycle3"/>
    <dgm:cxn modelId="{3A269876-2935-424B-A90A-5E9D0CBA330F}" type="presOf" srcId="{FC3FC444-E20D-44B4-93CE-D1328923FBCE}" destId="{6254743F-40E3-48DB-BC53-087B5279327E}" srcOrd="0" destOrd="0" presId="urn:microsoft.com/office/officeart/2005/8/layout/cycle3"/>
    <dgm:cxn modelId="{C4D2C178-4077-4BB7-9F3E-108ECE1285BC}" srcId="{199A4C47-5DB5-410F-950F-1D3547D14F49}" destId="{899150CE-CA38-4567-B829-FAFFBAAC5AB0}" srcOrd="0" destOrd="0" parTransId="{95A143C2-D480-46C6-8E03-51B40C59F055}" sibTransId="{0F41E2CD-742E-4CA7-B642-5CA8A3BE9EB3}"/>
    <dgm:cxn modelId="{AEDEBF7E-D5F7-475C-AAB0-7A595CB63BC2}" type="presOf" srcId="{9DC3D391-6EF0-4491-B23D-08423D626A76}" destId="{B04AE692-A123-48D4-AAAB-B937634C7FFE}" srcOrd="0" destOrd="0" presId="urn:microsoft.com/office/officeart/2005/8/layout/cycle3"/>
    <dgm:cxn modelId="{0C70F58D-FEDD-46EB-9072-F024E51FBC9B}" type="presOf" srcId="{199A4C47-5DB5-410F-950F-1D3547D14F49}" destId="{CB39EAD4-22D7-42C4-B2C7-9D89856705C5}" srcOrd="0" destOrd="0" presId="urn:microsoft.com/office/officeart/2005/8/layout/cycle3"/>
    <dgm:cxn modelId="{7A63109E-3E7C-467E-B063-92AA6C92EF7D}" type="presOf" srcId="{895A2D50-8E6E-4386-8A91-D7B9BFDD8253}" destId="{77BF8F23-D19D-4523-B846-094D9CFC061C}" srcOrd="0" destOrd="0" presId="urn:microsoft.com/office/officeart/2005/8/layout/cycle3"/>
    <dgm:cxn modelId="{B4413AA1-A341-4FFC-8E75-FEA64491019D}" srcId="{199A4C47-5DB5-410F-950F-1D3547D14F49}" destId="{895A2D50-8E6E-4386-8A91-D7B9BFDD8253}" srcOrd="3" destOrd="0" parTransId="{4C08FEFF-8D54-4AB6-B488-6E534C48CF96}" sibTransId="{9375D9DF-3134-46B7-9570-73532840C4CE}"/>
    <dgm:cxn modelId="{46E9BDA8-FC4D-463F-B82F-84AED2B39C2D}" srcId="{199A4C47-5DB5-410F-950F-1D3547D14F49}" destId="{FC3FC444-E20D-44B4-93CE-D1328923FBCE}" srcOrd="5" destOrd="0" parTransId="{03545D1F-C755-41C2-88E3-F3E929172233}" sibTransId="{E730C656-8EE9-49E5-8FEF-B8244E294C8F}"/>
    <dgm:cxn modelId="{A40783B3-3EF1-4AF3-BCF8-273D4EE63337}" type="presOf" srcId="{F7F4E944-DDB7-4421-AAC5-BA3033653073}" destId="{3C6FB140-320C-4456-8968-0F60437A04B2}" srcOrd="0" destOrd="0" presId="urn:microsoft.com/office/officeart/2005/8/layout/cycle3"/>
    <dgm:cxn modelId="{13DC6CBB-F14A-44E0-BA84-B0D8A7DAACD2}" type="presOf" srcId="{76ECBD4D-1063-4216-BD35-A88D20B81BF7}" destId="{077A1835-5DB0-438A-AA75-F90DF682FF5F}" srcOrd="0" destOrd="0" presId="urn:microsoft.com/office/officeart/2005/8/layout/cycle3"/>
    <dgm:cxn modelId="{491D0DEC-8ADA-4F43-B006-53EE3B26FE1A}" srcId="{199A4C47-5DB5-410F-950F-1D3547D14F49}" destId="{76ECBD4D-1063-4216-BD35-A88D20B81BF7}" srcOrd="1" destOrd="0" parTransId="{F7134D61-14D0-4AD2-A382-6DE463089277}" sibTransId="{36AFD2DE-0B93-4F47-A961-830FA60CA276}"/>
    <dgm:cxn modelId="{41F8EEF5-6AC4-47A9-8BAD-BDF02073C304}" type="presOf" srcId="{A3BA4C39-00BB-498A-96B6-952C66304A93}" destId="{B5DB8F74-1F9D-42C2-96C0-DBE90C0C82FA}" srcOrd="0" destOrd="0" presId="urn:microsoft.com/office/officeart/2005/8/layout/cycle3"/>
    <dgm:cxn modelId="{73351E1E-4AB6-46A3-8AC9-AA29FFF6D79A}" type="presParOf" srcId="{CB39EAD4-22D7-42C4-B2C7-9D89856705C5}" destId="{D10BC985-D8E0-41A1-BFE5-02FFC1ACAAE6}" srcOrd="0" destOrd="0" presId="urn:microsoft.com/office/officeart/2005/8/layout/cycle3"/>
    <dgm:cxn modelId="{D71EBBFF-E57D-4D6B-9292-0E6A07CAE4A8}" type="presParOf" srcId="{D10BC985-D8E0-41A1-BFE5-02FFC1ACAAE6}" destId="{5FC7A85E-B461-40F7-B86D-6C53C7FB634D}" srcOrd="0" destOrd="0" presId="urn:microsoft.com/office/officeart/2005/8/layout/cycle3"/>
    <dgm:cxn modelId="{B25773A3-EAD8-42D7-BB06-CC13C1E9294F}" type="presParOf" srcId="{D10BC985-D8E0-41A1-BFE5-02FFC1ACAAE6}" destId="{3826A518-0230-4F3C-B3FA-8AEA8AC32A08}" srcOrd="1" destOrd="0" presId="urn:microsoft.com/office/officeart/2005/8/layout/cycle3"/>
    <dgm:cxn modelId="{CED58285-BFDD-4014-A9F0-FE7F81C2AEE2}" type="presParOf" srcId="{D10BC985-D8E0-41A1-BFE5-02FFC1ACAAE6}" destId="{077A1835-5DB0-438A-AA75-F90DF682FF5F}" srcOrd="2" destOrd="0" presId="urn:microsoft.com/office/officeart/2005/8/layout/cycle3"/>
    <dgm:cxn modelId="{7A3CDD45-EAE2-4ED7-8D9A-F67E4946DBB9}" type="presParOf" srcId="{D10BC985-D8E0-41A1-BFE5-02FFC1ACAAE6}" destId="{3C6FB140-320C-4456-8968-0F60437A04B2}" srcOrd="3" destOrd="0" presId="urn:microsoft.com/office/officeart/2005/8/layout/cycle3"/>
    <dgm:cxn modelId="{7BDDFE58-5919-410B-B21B-7B5012B9FE20}" type="presParOf" srcId="{D10BC985-D8E0-41A1-BFE5-02FFC1ACAAE6}" destId="{77BF8F23-D19D-4523-B846-094D9CFC061C}" srcOrd="4" destOrd="0" presId="urn:microsoft.com/office/officeart/2005/8/layout/cycle3"/>
    <dgm:cxn modelId="{9E31162C-96DF-4EDB-8293-75B62D7F4410}" type="presParOf" srcId="{D10BC985-D8E0-41A1-BFE5-02FFC1ACAAE6}" destId="{B04AE692-A123-48D4-AAAB-B937634C7FFE}" srcOrd="5" destOrd="0" presId="urn:microsoft.com/office/officeart/2005/8/layout/cycle3"/>
    <dgm:cxn modelId="{7C919FA0-2D20-4F7C-9399-E840D63D979E}" type="presParOf" srcId="{D10BC985-D8E0-41A1-BFE5-02FFC1ACAAE6}" destId="{6254743F-40E3-48DB-BC53-087B5279327E}" srcOrd="6" destOrd="0" presId="urn:microsoft.com/office/officeart/2005/8/layout/cycle3"/>
    <dgm:cxn modelId="{6E4FE80A-88CA-45BC-8588-A10BF918F6EB}" type="presParOf" srcId="{D10BC985-D8E0-41A1-BFE5-02FFC1ACAAE6}" destId="{B5DB8F74-1F9D-42C2-96C0-DBE90C0C82F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0CC46-82B0-4980-839A-0B2330AFD83D}">
      <dsp:nvSpPr>
        <dsp:cNvPr id="0" name=""/>
        <dsp:cNvSpPr/>
      </dsp:nvSpPr>
      <dsp:spPr>
        <a:xfrm>
          <a:off x="4868026" y="1810226"/>
          <a:ext cx="2212498" cy="221249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Stav životního prostředí/přírody</a:t>
          </a:r>
        </a:p>
      </dsp:txBody>
      <dsp:txXfrm>
        <a:off x="5312837" y="2328493"/>
        <a:ext cx="1322876" cy="1137270"/>
      </dsp:txXfrm>
    </dsp:sp>
    <dsp:sp modelId="{95936D86-55C0-46D5-804B-6CDAF433D2EB}">
      <dsp:nvSpPr>
        <dsp:cNvPr id="0" name=""/>
        <dsp:cNvSpPr/>
      </dsp:nvSpPr>
      <dsp:spPr>
        <a:xfrm>
          <a:off x="3580754" y="1287272"/>
          <a:ext cx="1609090" cy="16090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Násilí, agresivita</a:t>
          </a:r>
        </a:p>
      </dsp:txBody>
      <dsp:txXfrm>
        <a:off x="3985847" y="1694814"/>
        <a:ext cx="798904" cy="794006"/>
      </dsp:txXfrm>
    </dsp:sp>
    <dsp:sp modelId="{BD479C37-25DF-4854-B904-C7C120005FCA}">
      <dsp:nvSpPr>
        <dsp:cNvPr id="0" name=""/>
        <dsp:cNvSpPr/>
      </dsp:nvSpPr>
      <dsp:spPr>
        <a:xfrm rot="20700000">
          <a:off x="4482009" y="177164"/>
          <a:ext cx="1576579" cy="157657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Informace, média</a:t>
          </a:r>
        </a:p>
      </dsp:txBody>
      <dsp:txXfrm rot="-20700000">
        <a:off x="4827799" y="522954"/>
        <a:ext cx="884999" cy="884999"/>
      </dsp:txXfrm>
    </dsp:sp>
    <dsp:sp modelId="{F94F7FBA-D911-49A9-A1A2-601CFB8EB7BE}">
      <dsp:nvSpPr>
        <dsp:cNvPr id="0" name=""/>
        <dsp:cNvSpPr/>
      </dsp:nvSpPr>
      <dsp:spPr>
        <a:xfrm>
          <a:off x="4696029" y="1477427"/>
          <a:ext cx="2831998" cy="2831998"/>
        </a:xfrm>
        <a:prstGeom prst="circularArrow">
          <a:avLst>
            <a:gd name="adj1" fmla="val 4687"/>
            <a:gd name="adj2" fmla="val 299029"/>
            <a:gd name="adj3" fmla="val 2512044"/>
            <a:gd name="adj4" fmla="val 158701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F2A10-6B77-495A-9EDF-EE54F2A7348E}">
      <dsp:nvSpPr>
        <dsp:cNvPr id="0" name=""/>
        <dsp:cNvSpPr/>
      </dsp:nvSpPr>
      <dsp:spPr>
        <a:xfrm>
          <a:off x="3295787" y="931977"/>
          <a:ext cx="2057623" cy="20576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1757C-3131-45A0-BF59-67B4037934C3}">
      <dsp:nvSpPr>
        <dsp:cNvPr id="0" name=""/>
        <dsp:cNvSpPr/>
      </dsp:nvSpPr>
      <dsp:spPr>
        <a:xfrm>
          <a:off x="4117330" y="-167429"/>
          <a:ext cx="2218532" cy="22185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60521-D604-4EA3-9941-46C06AD7253E}">
      <dsp:nvSpPr>
        <dsp:cNvPr id="0" name=""/>
        <dsp:cNvSpPr/>
      </dsp:nvSpPr>
      <dsp:spPr>
        <a:xfrm>
          <a:off x="4364942" y="2261608"/>
          <a:ext cx="1328514" cy="1328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Globální problémy</a:t>
          </a:r>
          <a:endParaRPr lang="cs-CZ" sz="1800" kern="1200" dirty="0"/>
        </a:p>
      </dsp:txBody>
      <dsp:txXfrm>
        <a:off x="4559498" y="2456164"/>
        <a:ext cx="939402" cy="939402"/>
      </dsp:txXfrm>
    </dsp:sp>
    <dsp:sp modelId="{4B3DEFEF-17A5-4200-AA1E-859218B8732D}">
      <dsp:nvSpPr>
        <dsp:cNvPr id="0" name=""/>
        <dsp:cNvSpPr/>
      </dsp:nvSpPr>
      <dsp:spPr>
        <a:xfrm rot="16200000">
          <a:off x="4565192" y="1785713"/>
          <a:ext cx="928015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928015" y="118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005999" y="1774400"/>
        <a:ext cx="46400" cy="46400"/>
      </dsp:txXfrm>
    </dsp:sp>
    <dsp:sp modelId="{A1B86810-44F9-4A5B-B030-926375B4ADC0}">
      <dsp:nvSpPr>
        <dsp:cNvPr id="0" name=""/>
        <dsp:cNvSpPr/>
      </dsp:nvSpPr>
      <dsp:spPr>
        <a:xfrm>
          <a:off x="4364942" y="5078"/>
          <a:ext cx="1328514" cy="1328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effectLst/>
            </a:rPr>
            <a:t>chudoba a nerovnost</a:t>
          </a:r>
          <a:endParaRPr lang="cs-CZ" sz="1500" kern="1200" dirty="0"/>
        </a:p>
      </dsp:txBody>
      <dsp:txXfrm>
        <a:off x="4559498" y="199634"/>
        <a:ext cx="939402" cy="939402"/>
      </dsp:txXfrm>
    </dsp:sp>
    <dsp:sp modelId="{307C042C-0C8C-4209-9E58-A0E72809DB2D}">
      <dsp:nvSpPr>
        <dsp:cNvPr id="0" name=""/>
        <dsp:cNvSpPr/>
      </dsp:nvSpPr>
      <dsp:spPr>
        <a:xfrm rot="18900000">
          <a:off x="5362996" y="2116174"/>
          <a:ext cx="928015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928015" y="118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803803" y="2104861"/>
        <a:ext cx="46400" cy="46400"/>
      </dsp:txXfrm>
    </dsp:sp>
    <dsp:sp modelId="{604E356C-8202-4433-B7CC-4ADE1DAB5A18}">
      <dsp:nvSpPr>
        <dsp:cNvPr id="0" name=""/>
        <dsp:cNvSpPr/>
      </dsp:nvSpPr>
      <dsp:spPr>
        <a:xfrm>
          <a:off x="5960550" y="666000"/>
          <a:ext cx="1328514" cy="1328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effectLst/>
            </a:rPr>
            <a:t>zdravotní problémy</a:t>
          </a:r>
          <a:endParaRPr lang="cs-CZ" sz="1500" kern="1200" dirty="0"/>
        </a:p>
      </dsp:txBody>
      <dsp:txXfrm>
        <a:off x="6155106" y="860556"/>
        <a:ext cx="939402" cy="939402"/>
      </dsp:txXfrm>
    </dsp:sp>
    <dsp:sp modelId="{1C46EB12-37B3-432F-93E3-E1D0805936A5}">
      <dsp:nvSpPr>
        <dsp:cNvPr id="0" name=""/>
        <dsp:cNvSpPr/>
      </dsp:nvSpPr>
      <dsp:spPr>
        <a:xfrm>
          <a:off x="5693457" y="2913978"/>
          <a:ext cx="928015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928015" y="118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134264" y="2902665"/>
        <a:ext cx="46400" cy="46400"/>
      </dsp:txXfrm>
    </dsp:sp>
    <dsp:sp modelId="{D531B895-58AA-43A7-B91A-04D28C340CEC}">
      <dsp:nvSpPr>
        <dsp:cNvPr id="0" name=""/>
        <dsp:cNvSpPr/>
      </dsp:nvSpPr>
      <dsp:spPr>
        <a:xfrm>
          <a:off x="6621472" y="2261608"/>
          <a:ext cx="1328514" cy="1328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>
              <a:effectLst/>
            </a:rPr>
            <a:t>populační růst</a:t>
          </a:r>
          <a:endParaRPr lang="cs-CZ" sz="1500" b="1" kern="1200" dirty="0">
            <a:effectLst/>
          </a:endParaRPr>
        </a:p>
      </dsp:txBody>
      <dsp:txXfrm>
        <a:off x="6816028" y="2456164"/>
        <a:ext cx="939402" cy="939402"/>
      </dsp:txXfrm>
    </dsp:sp>
    <dsp:sp modelId="{2C2D108E-4D28-4EC1-B174-03C770B91F8D}">
      <dsp:nvSpPr>
        <dsp:cNvPr id="0" name=""/>
        <dsp:cNvSpPr/>
      </dsp:nvSpPr>
      <dsp:spPr>
        <a:xfrm rot="2700000">
          <a:off x="5362996" y="3711782"/>
          <a:ext cx="928015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928015" y="118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803803" y="3700468"/>
        <a:ext cx="46400" cy="46400"/>
      </dsp:txXfrm>
    </dsp:sp>
    <dsp:sp modelId="{E8FDD311-B308-44CB-8B1C-7F2BA63A5403}">
      <dsp:nvSpPr>
        <dsp:cNvPr id="0" name=""/>
        <dsp:cNvSpPr/>
      </dsp:nvSpPr>
      <dsp:spPr>
        <a:xfrm>
          <a:off x="5960550" y="3857215"/>
          <a:ext cx="1328514" cy="1328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>
              <a:effectLst/>
            </a:rPr>
            <a:t>životní prostředí</a:t>
          </a:r>
          <a:endParaRPr lang="cs-CZ" sz="1500" b="1" kern="1200" dirty="0">
            <a:effectLst/>
          </a:endParaRPr>
        </a:p>
      </dsp:txBody>
      <dsp:txXfrm>
        <a:off x="6155106" y="4051771"/>
        <a:ext cx="939402" cy="939402"/>
      </dsp:txXfrm>
    </dsp:sp>
    <dsp:sp modelId="{6E104D05-54C8-4273-A25B-6C24FB720386}">
      <dsp:nvSpPr>
        <dsp:cNvPr id="0" name=""/>
        <dsp:cNvSpPr/>
      </dsp:nvSpPr>
      <dsp:spPr>
        <a:xfrm rot="5400000">
          <a:off x="4565192" y="4042243"/>
          <a:ext cx="928015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928015" y="118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005999" y="4030929"/>
        <a:ext cx="46400" cy="46400"/>
      </dsp:txXfrm>
    </dsp:sp>
    <dsp:sp modelId="{7ECD9BB8-9836-4B7C-BC42-ECD524861F28}">
      <dsp:nvSpPr>
        <dsp:cNvPr id="0" name=""/>
        <dsp:cNvSpPr/>
      </dsp:nvSpPr>
      <dsp:spPr>
        <a:xfrm>
          <a:off x="4364942" y="4518138"/>
          <a:ext cx="1328514" cy="1328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>
              <a:effectLst/>
            </a:rPr>
            <a:t>konflikty a násilí</a:t>
          </a:r>
          <a:endParaRPr lang="cs-CZ" sz="1500" b="1" kern="1200" dirty="0">
            <a:effectLst/>
          </a:endParaRPr>
        </a:p>
      </dsp:txBody>
      <dsp:txXfrm>
        <a:off x="4559498" y="4712694"/>
        <a:ext cx="939402" cy="939402"/>
      </dsp:txXfrm>
    </dsp:sp>
    <dsp:sp modelId="{AC94B440-1E93-4361-90B0-84A8762CA842}">
      <dsp:nvSpPr>
        <dsp:cNvPr id="0" name=""/>
        <dsp:cNvSpPr/>
      </dsp:nvSpPr>
      <dsp:spPr>
        <a:xfrm rot="8100000">
          <a:off x="3767388" y="3711782"/>
          <a:ext cx="928015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928015" y="118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4208195" y="3700468"/>
        <a:ext cx="46400" cy="46400"/>
      </dsp:txXfrm>
    </dsp:sp>
    <dsp:sp modelId="{96727D3F-5328-4897-84F5-5BCD92AA77CE}">
      <dsp:nvSpPr>
        <dsp:cNvPr id="0" name=""/>
        <dsp:cNvSpPr/>
      </dsp:nvSpPr>
      <dsp:spPr>
        <a:xfrm>
          <a:off x="2769335" y="3857215"/>
          <a:ext cx="1328514" cy="1328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>
              <a:effectLst/>
            </a:rPr>
            <a:t>nedostatek nezávadné vody</a:t>
          </a:r>
          <a:endParaRPr lang="cs-CZ" sz="1500" b="1" kern="1200" dirty="0">
            <a:effectLst/>
          </a:endParaRPr>
        </a:p>
      </dsp:txBody>
      <dsp:txXfrm>
        <a:off x="2963891" y="4051771"/>
        <a:ext cx="939402" cy="939402"/>
      </dsp:txXfrm>
    </dsp:sp>
    <dsp:sp modelId="{44272361-2AB6-4756-A4F4-A1373D829921}">
      <dsp:nvSpPr>
        <dsp:cNvPr id="0" name=""/>
        <dsp:cNvSpPr/>
      </dsp:nvSpPr>
      <dsp:spPr>
        <a:xfrm rot="10800000">
          <a:off x="3436927" y="2913978"/>
          <a:ext cx="928015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928015" y="118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3877734" y="2902665"/>
        <a:ext cx="46400" cy="46400"/>
      </dsp:txXfrm>
    </dsp:sp>
    <dsp:sp modelId="{E74D7A11-9C92-4BBA-AC1C-B7A74B6B9491}">
      <dsp:nvSpPr>
        <dsp:cNvPr id="0" name=""/>
        <dsp:cNvSpPr/>
      </dsp:nvSpPr>
      <dsp:spPr>
        <a:xfrm>
          <a:off x="2108413" y="2261608"/>
          <a:ext cx="1328514" cy="1328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effectLst/>
            </a:rPr>
            <a:t>podvýživa a hlad</a:t>
          </a:r>
          <a:endParaRPr lang="cs-CZ" sz="1500" kern="1200" dirty="0"/>
        </a:p>
      </dsp:txBody>
      <dsp:txXfrm>
        <a:off x="2302969" y="2456164"/>
        <a:ext cx="939402" cy="939402"/>
      </dsp:txXfrm>
    </dsp:sp>
    <dsp:sp modelId="{4F5D3058-3C43-4D88-A069-F9C28AA2E9FF}">
      <dsp:nvSpPr>
        <dsp:cNvPr id="0" name=""/>
        <dsp:cNvSpPr/>
      </dsp:nvSpPr>
      <dsp:spPr>
        <a:xfrm rot="13500000">
          <a:off x="3767388" y="2116174"/>
          <a:ext cx="928015" cy="23774"/>
        </a:xfrm>
        <a:custGeom>
          <a:avLst/>
          <a:gdLst/>
          <a:ahLst/>
          <a:cxnLst/>
          <a:rect l="0" t="0" r="0" b="0"/>
          <a:pathLst>
            <a:path>
              <a:moveTo>
                <a:pt x="0" y="11887"/>
              </a:moveTo>
              <a:lnTo>
                <a:pt x="928015" y="118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4208195" y="2104861"/>
        <a:ext cx="46400" cy="46400"/>
      </dsp:txXfrm>
    </dsp:sp>
    <dsp:sp modelId="{49EDD868-CCCF-422E-8013-3C00C0A7E41B}">
      <dsp:nvSpPr>
        <dsp:cNvPr id="0" name=""/>
        <dsp:cNvSpPr/>
      </dsp:nvSpPr>
      <dsp:spPr>
        <a:xfrm>
          <a:off x="2769335" y="666000"/>
          <a:ext cx="1328514" cy="1328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effectLst/>
            </a:rPr>
            <a:t>nízká míra vzdělanosti</a:t>
          </a:r>
          <a:endParaRPr lang="cs-CZ" sz="1500" kern="1200" dirty="0"/>
        </a:p>
      </dsp:txBody>
      <dsp:txXfrm>
        <a:off x="2963891" y="860556"/>
        <a:ext cx="939402" cy="939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6918B-BCAE-4CD2-B372-40AEE9E19E05}">
      <dsp:nvSpPr>
        <dsp:cNvPr id="0" name=""/>
        <dsp:cNvSpPr/>
      </dsp:nvSpPr>
      <dsp:spPr>
        <a:xfrm rot="16200000">
          <a:off x="2735514" y="-1774827"/>
          <a:ext cx="3331788" cy="75727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Dítě /žák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žák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náročnost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spontaneita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svoboda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hra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práce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subjekt</a:t>
          </a:r>
          <a:endParaRPr lang="cs-CZ" altLang="cs-CZ" sz="2000" kern="1200" dirty="0"/>
        </a:p>
      </dsp:txBody>
      <dsp:txXfrm rot="5400000">
        <a:off x="777692" y="508343"/>
        <a:ext cx="7410107" cy="3006440"/>
      </dsp:txXfrm>
    </dsp:sp>
    <dsp:sp modelId="{7D2E407A-F969-459D-A230-4DAC1442A063}">
      <dsp:nvSpPr>
        <dsp:cNvPr id="0" name=""/>
        <dsp:cNvSpPr/>
      </dsp:nvSpPr>
      <dsp:spPr>
        <a:xfrm rot="5400000">
          <a:off x="5144294" y="-103120"/>
          <a:ext cx="3162314" cy="415473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x učivo;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x učitel,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x láska,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x řízení,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x kázeň,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x učení,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x radost,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kern="1200"/>
            <a:t>x objekt </a:t>
          </a:r>
          <a:endParaRPr lang="cs-CZ" altLang="cs-CZ" sz="2000" kern="1200" dirty="0"/>
        </a:p>
      </dsp:txBody>
      <dsp:txXfrm rot="-5400000">
        <a:off x="4648087" y="547486"/>
        <a:ext cx="4000331" cy="2853516"/>
      </dsp:txXfrm>
    </dsp:sp>
    <dsp:sp modelId="{673FE03C-D08E-40BB-ADA7-CF6F93F07F9D}">
      <dsp:nvSpPr>
        <dsp:cNvPr id="0" name=""/>
        <dsp:cNvSpPr/>
      </dsp:nvSpPr>
      <dsp:spPr>
        <a:xfrm>
          <a:off x="3913678" y="-258988"/>
          <a:ext cx="1652213" cy="165213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C9763-AFA7-4F86-A3C0-CEE6AE6716A7}">
      <dsp:nvSpPr>
        <dsp:cNvPr id="0" name=""/>
        <dsp:cNvSpPr/>
      </dsp:nvSpPr>
      <dsp:spPr>
        <a:xfrm rot="10800000">
          <a:off x="3914124" y="2709576"/>
          <a:ext cx="1652213" cy="165213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6A518-0230-4F3C-B3FA-8AEA8AC32A08}">
      <dsp:nvSpPr>
        <dsp:cNvPr id="0" name=""/>
        <dsp:cNvSpPr/>
      </dsp:nvSpPr>
      <dsp:spPr>
        <a:xfrm>
          <a:off x="2944820" y="-26785"/>
          <a:ext cx="4113412" cy="4149722"/>
        </a:xfrm>
        <a:prstGeom prst="circularArrow">
          <a:avLst>
            <a:gd name="adj1" fmla="val 5544"/>
            <a:gd name="adj2" fmla="val 330680"/>
            <a:gd name="adj3" fmla="val 14489225"/>
            <a:gd name="adj4" fmla="val 1696543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7A85E-B461-40F7-B86D-6C53C7FB634D}">
      <dsp:nvSpPr>
        <dsp:cNvPr id="0" name=""/>
        <dsp:cNvSpPr/>
      </dsp:nvSpPr>
      <dsp:spPr>
        <a:xfrm>
          <a:off x="4343408" y="321"/>
          <a:ext cx="1316235" cy="658117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Práce</a:t>
          </a:r>
        </a:p>
      </dsp:txBody>
      <dsp:txXfrm>
        <a:off x="4375535" y="32448"/>
        <a:ext cx="1251981" cy="593863"/>
      </dsp:txXfrm>
    </dsp:sp>
    <dsp:sp modelId="{077A1835-5DB0-438A-AA75-F90DF682FF5F}">
      <dsp:nvSpPr>
        <dsp:cNvPr id="0" name=""/>
        <dsp:cNvSpPr/>
      </dsp:nvSpPr>
      <dsp:spPr>
        <a:xfrm>
          <a:off x="5726621" y="666596"/>
          <a:ext cx="1316235" cy="658117"/>
        </a:xfrm>
        <a:prstGeom prst="roundRect">
          <a:avLst/>
        </a:prstGeom>
        <a:solidFill>
          <a:srgbClr val="FFC30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Morálka</a:t>
          </a:r>
        </a:p>
      </dsp:txBody>
      <dsp:txXfrm>
        <a:off x="5758748" y="698723"/>
        <a:ext cx="1251981" cy="593863"/>
      </dsp:txXfrm>
    </dsp:sp>
    <dsp:sp modelId="{3C6FB140-320C-4456-8968-0F60437A04B2}">
      <dsp:nvSpPr>
        <dsp:cNvPr id="0" name=""/>
        <dsp:cNvSpPr/>
      </dsp:nvSpPr>
      <dsp:spPr>
        <a:xfrm>
          <a:off x="6012339" y="2128580"/>
          <a:ext cx="1428208" cy="728358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Příroda</a:t>
          </a:r>
        </a:p>
      </dsp:txBody>
      <dsp:txXfrm>
        <a:off x="6047895" y="2164136"/>
        <a:ext cx="1357096" cy="657246"/>
      </dsp:txXfrm>
    </dsp:sp>
    <dsp:sp modelId="{77BF8F23-D19D-4523-B846-094D9CFC061C}">
      <dsp:nvSpPr>
        <dsp:cNvPr id="0" name=""/>
        <dsp:cNvSpPr/>
      </dsp:nvSpPr>
      <dsp:spPr>
        <a:xfrm>
          <a:off x="5110891" y="3364285"/>
          <a:ext cx="1316235" cy="658117"/>
        </a:xfrm>
        <a:prstGeom prst="roundRect">
          <a:avLst/>
        </a:prstGeom>
        <a:solidFill>
          <a:srgbClr val="E61E3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Věda</a:t>
          </a:r>
        </a:p>
      </dsp:txBody>
      <dsp:txXfrm>
        <a:off x="5143018" y="3396412"/>
        <a:ext cx="1251981" cy="593863"/>
      </dsp:txXfrm>
    </dsp:sp>
    <dsp:sp modelId="{B04AE692-A123-48D4-AAAB-B937634C7FFE}">
      <dsp:nvSpPr>
        <dsp:cNvPr id="0" name=""/>
        <dsp:cNvSpPr/>
      </dsp:nvSpPr>
      <dsp:spPr>
        <a:xfrm>
          <a:off x="3575286" y="3364285"/>
          <a:ext cx="1316235" cy="658117"/>
        </a:xfrm>
        <a:prstGeom prst="roundRect">
          <a:avLst/>
        </a:prstGeom>
        <a:solidFill>
          <a:srgbClr val="DF25C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Umění</a:t>
          </a:r>
        </a:p>
      </dsp:txBody>
      <dsp:txXfrm>
        <a:off x="3607413" y="3396412"/>
        <a:ext cx="1251981" cy="593863"/>
      </dsp:txXfrm>
    </dsp:sp>
    <dsp:sp modelId="{6254743F-40E3-48DB-BC53-087B5279327E}">
      <dsp:nvSpPr>
        <dsp:cNvPr id="0" name=""/>
        <dsp:cNvSpPr/>
      </dsp:nvSpPr>
      <dsp:spPr>
        <a:xfrm>
          <a:off x="2617852" y="2163700"/>
          <a:ext cx="1316235" cy="658117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Sport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>
        <a:off x="2649979" y="2195827"/>
        <a:ext cx="1251981" cy="593863"/>
      </dsp:txXfrm>
    </dsp:sp>
    <dsp:sp modelId="{B5DB8F74-1F9D-42C2-96C0-DBE90C0C82FA}">
      <dsp:nvSpPr>
        <dsp:cNvPr id="0" name=""/>
        <dsp:cNvSpPr/>
      </dsp:nvSpPr>
      <dsp:spPr>
        <a:xfrm>
          <a:off x="2959556" y="666596"/>
          <a:ext cx="1316235" cy="658117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Právo</a:t>
          </a:r>
        </a:p>
      </dsp:txBody>
      <dsp:txXfrm>
        <a:off x="2991683" y="698723"/>
        <a:ext cx="1251981" cy="593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26A40-5102-49F3-B7E5-E6F5C87C0A3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8C800-097D-49BB-81FF-4845D756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67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FF3E8B-F352-48E8-8DC5-B5E29D3E3519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3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59270A-08C0-46BC-A6F9-97617E40DB27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1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3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72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53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4003F-5225-44AC-AFB2-B850B2C3BF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7939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9AC5E-9EA3-43D1-8EC6-0E0F0E43AE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903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0DDE-9067-4D89-BF8F-2A110F4A51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248218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24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3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27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1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76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37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28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C3767F-35C3-49F5-9B1E-BF5F2C04AADF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3B6FC9-AB34-4466-9A87-E06F8F19AFF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06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Globální rozvojové vzdělávání </a:t>
            </a:r>
            <a:br>
              <a:rPr lang="cs-CZ" sz="5400" b="1" dirty="0"/>
            </a:br>
            <a:r>
              <a:rPr lang="cs-CZ" sz="5400" b="1" dirty="0"/>
              <a:t>v přípravě učitele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Hana Horká, katedra pedagogiky</a:t>
            </a:r>
          </a:p>
        </p:txBody>
      </p:sp>
      <p:pic>
        <p:nvPicPr>
          <p:cNvPr id="6" name="Picture 4" descr="MCj042478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968" y="919439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71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737360"/>
            <a:ext cx="10058400" cy="4342734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endParaRPr lang="cs-CZ" altLang="cs-CZ" sz="2400" dirty="0"/>
          </a:p>
          <a:p>
            <a:pPr eaLnBrk="1" hangingPunct="1">
              <a:buClr>
                <a:schemeClr val="tx1"/>
              </a:buClr>
            </a:pPr>
            <a:r>
              <a:rPr lang="cs-CZ" altLang="cs-CZ" sz="2400" dirty="0"/>
              <a:t>vakuum skutečných hodnot </a:t>
            </a:r>
            <a:r>
              <a:rPr lang="cs-CZ" altLang="cs-CZ" sz="2400" b="1" dirty="0">
                <a:sym typeface="Wingdings" panose="05000000000000000000" pitchFamily="2" charset="2"/>
              </a:rPr>
              <a:t></a:t>
            </a:r>
            <a:r>
              <a:rPr lang="cs-CZ" altLang="cs-CZ" sz="2400" dirty="0"/>
              <a:t> příklon k různým skupinám a sektám </a:t>
            </a:r>
          </a:p>
          <a:p>
            <a:pPr eaLnBrk="1" hangingPunct="1"/>
            <a:r>
              <a:rPr lang="cs-CZ" altLang="cs-CZ" sz="2400" dirty="0"/>
              <a:t>násilí a agresivita (</a:t>
            </a:r>
            <a:r>
              <a:rPr lang="cs-CZ" altLang="cs-CZ" sz="2400" i="1" dirty="0"/>
              <a:t>kriminalita mladistvých, prostituce, narkomanie, brutální šikanování,  hrozba AIDS,  dětské oběti násilí ..)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depersonalizace lidí</a:t>
            </a:r>
          </a:p>
          <a:p>
            <a:pPr eaLnBrk="1" hangingPunct="1"/>
            <a:r>
              <a:rPr lang="cs-CZ" altLang="cs-CZ" sz="2400" dirty="0"/>
              <a:t>přibývání </a:t>
            </a:r>
            <a:r>
              <a:rPr lang="cs-CZ" altLang="cs-CZ" sz="2400" dirty="0" err="1"/>
              <a:t>deprivantů</a:t>
            </a:r>
            <a:r>
              <a:rPr lang="cs-CZ" altLang="cs-CZ" sz="2400" dirty="0"/>
              <a:t> v mocenských pozicích </a:t>
            </a:r>
            <a:r>
              <a:rPr lang="cs-CZ" altLang="cs-CZ" sz="2400" b="1" dirty="0">
                <a:sym typeface="Wingdings" panose="05000000000000000000" pitchFamily="2" charset="2"/>
              </a:rPr>
              <a:t></a:t>
            </a:r>
            <a:r>
              <a:rPr lang="cs-CZ" altLang="cs-CZ" sz="2400" b="1" dirty="0"/>
              <a:t> </a:t>
            </a:r>
            <a:r>
              <a:rPr lang="cs-CZ" altLang="cs-CZ" sz="2400" i="1" dirty="0"/>
              <a:t>ohrožení demokracie  aj.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3679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2800" dirty="0"/>
              <a:t>uniformita výrobků a spotřeby: </a:t>
            </a:r>
            <a:r>
              <a:rPr lang="cs-CZ" altLang="cs-CZ" sz="2800" i="1" dirty="0"/>
              <a:t>stejná móda, stejné jídlo, stejné firmy, knihy, songy apod. 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„únik mozků„ z ekonomických slabých zemí do zemí ekonomicky silných</a:t>
            </a:r>
          </a:p>
          <a:p>
            <a:pPr eaLnBrk="1" hangingPunct="1"/>
            <a:r>
              <a:rPr lang="cs-CZ" altLang="cs-CZ" sz="2800" dirty="0"/>
              <a:t>nepříznivé environmentální důsledky zvýšených nároků na suroviny (</a:t>
            </a:r>
            <a:r>
              <a:rPr lang="cs-CZ" altLang="cs-CZ" sz="2800" i="1" dirty="0"/>
              <a:t>regionální ekologické havárie mají globální důsledky)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4619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může výchova ve škole reagovat </a:t>
            </a:r>
            <a:r>
              <a:rPr lang="cs-CZ" altLang="cs-CZ" dirty="0"/>
              <a:t>na</a:t>
            </a:r>
            <a:r>
              <a:rPr lang="cs-CZ" altLang="cs-CZ" b="1" dirty="0"/>
              <a:t> </a:t>
            </a:r>
            <a:r>
              <a:rPr lang="cs-CZ" altLang="cs-CZ" dirty="0"/>
              <a:t>sociální důsledky globalizace 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278929"/>
              </p:ext>
            </p:extLst>
          </p:nvPr>
        </p:nvGraphicFramePr>
        <p:xfrm>
          <a:off x="1017037" y="1896597"/>
          <a:ext cx="10138326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02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97280" y="286602"/>
          <a:ext cx="10058400" cy="585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99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3649" y="260350"/>
            <a:ext cx="9952031" cy="115728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2800" b="1" dirty="0"/>
            </a:br>
            <a:br>
              <a:rPr lang="cs-CZ" altLang="cs-CZ" sz="2800" b="1" dirty="0"/>
            </a:br>
            <a:br>
              <a:rPr lang="cs-CZ" altLang="cs-CZ" sz="2800" b="1" dirty="0"/>
            </a:br>
            <a:br>
              <a:rPr lang="cs-CZ" altLang="cs-CZ" sz="2800" b="1" dirty="0"/>
            </a:br>
            <a:br>
              <a:rPr lang="cs-CZ" altLang="cs-CZ" sz="2800" b="1" dirty="0"/>
            </a:br>
            <a:br>
              <a:rPr lang="cs-CZ" altLang="cs-CZ" sz="2800" b="1" dirty="0"/>
            </a:br>
            <a:br>
              <a:rPr lang="cs-CZ" altLang="cs-CZ" sz="2800" b="1" dirty="0"/>
            </a:br>
            <a:br>
              <a:rPr lang="cs-CZ" altLang="cs-CZ" sz="2800" b="1" dirty="0"/>
            </a:br>
            <a:br>
              <a:rPr lang="cs-CZ" altLang="cs-CZ" sz="2800" b="1" dirty="0"/>
            </a:br>
            <a:r>
              <a:rPr lang="cs-CZ" altLang="cs-CZ" sz="3600" b="1" dirty="0">
                <a:latin typeface="+mn-lt"/>
              </a:rPr>
              <a:t>Výchova </a:t>
            </a:r>
            <a:r>
              <a:rPr lang="cs-CZ" altLang="cs-CZ" sz="3600" dirty="0">
                <a:latin typeface="+mn-lt"/>
              </a:rPr>
              <a:t>odpovídá </a:t>
            </a:r>
            <a:r>
              <a:rPr lang="cs-CZ" altLang="cs-CZ" sz="3600" b="1" dirty="0">
                <a:latin typeface="+mn-lt"/>
              </a:rPr>
              <a:t>na sociální důsledky globalizace</a:t>
            </a:r>
            <a:r>
              <a:rPr lang="cs-CZ" altLang="cs-CZ" sz="3600" dirty="0">
                <a:latin typeface="+mn-lt"/>
              </a:rPr>
              <a:t> v mnoha směrech: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3200" b="1" dirty="0"/>
              <a:t>Na uniformitu „moderního životního stylu“ </a:t>
            </a:r>
            <a:r>
              <a:rPr lang="cs-CZ" altLang="cs-CZ" sz="3200" dirty="0"/>
              <a:t>(ve výrobě, zábavě, oblékání, stravování apod.) tím, že </a:t>
            </a:r>
            <a:r>
              <a:rPr lang="cs-CZ" altLang="cs-CZ" sz="3200" i="1" u="sng" dirty="0"/>
              <a:t>učí žáky zvládat projevy anonymního světového systému, tj. uvědomovat si jeho různé dimenze a rozpory, což v praxi znamená diskutovat o nich, kriticky je hodnotit, zaujímat vlastní aktivní stanoviska. </a:t>
            </a:r>
          </a:p>
          <a:p>
            <a:pPr eaLnBrk="1" hangingPunct="1"/>
            <a:endParaRPr lang="cs-CZ" altLang="cs-CZ" sz="3200" i="1" u="sng" dirty="0"/>
          </a:p>
        </p:txBody>
      </p:sp>
    </p:spTree>
    <p:extLst>
      <p:ext uri="{BB962C8B-B14F-4D97-AF65-F5344CB8AC3E}">
        <p14:creationId xmlns:p14="http://schemas.microsoft.com/office/powerpoint/2010/main" val="308208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Na častý </a:t>
            </a:r>
            <a:r>
              <a:rPr lang="cs-CZ" altLang="cs-CZ" sz="2800" b="1" dirty="0"/>
              <a:t>demoralizující vliv multimediálních komunikačních prostředků, </a:t>
            </a:r>
            <a:r>
              <a:rPr lang="cs-CZ" altLang="cs-CZ" sz="2800" dirty="0"/>
              <a:t>na</a:t>
            </a:r>
            <a:r>
              <a:rPr lang="cs-CZ" altLang="cs-CZ" sz="2800" b="1" dirty="0"/>
              <a:t> </a:t>
            </a:r>
            <a:r>
              <a:rPr lang="cs-CZ" altLang="cs-CZ" sz="2800" dirty="0"/>
              <a:t> zvyšující se násilí v rodině a společenském styku </a:t>
            </a:r>
            <a:r>
              <a:rPr lang="cs-CZ" altLang="cs-CZ" sz="2800" i="1" u="sng" dirty="0"/>
              <a:t>provádět analýzu a získat kritický odstup k informacím z médií, tedy „obranné látky“ proti jejich nežádoucímu působení.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Na některé vadné soudobé trendy, např. neustálý spěch, nezájem, lhostejnost, necitlivost, povrchnost, sobectví, nevraživost ap. </a:t>
            </a:r>
            <a:r>
              <a:rPr lang="cs-CZ" altLang="cs-CZ" sz="2800" i="1" u="sng" dirty="0"/>
              <a:t>promyšlenou koncepcí osobnostní a sociální výchovy, výchovy ke zdraví</a:t>
            </a:r>
            <a:r>
              <a:rPr lang="cs-CZ" altLang="cs-CZ" sz="2800" u="sng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u="sng" dirty="0"/>
          </a:p>
        </p:txBody>
      </p:sp>
      <p:pic>
        <p:nvPicPr>
          <p:cNvPr id="15364" name="Picture 3" descr="C:\Documents and Settings\Horka\Local Settings\Temporary Internet Files\Content.IE5\BMX69X1P\MC9003199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5229225"/>
            <a:ext cx="7731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:\Documents and Settings\Horka\Local Settings\Temporary Internet Files\Content.IE5\P9B6LW8O\MC9003588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81" y="461912"/>
            <a:ext cx="18129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48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Na </a:t>
            </a:r>
            <a:r>
              <a:rPr lang="cs-CZ" altLang="cs-CZ" sz="2800" b="1" dirty="0"/>
              <a:t>pocit bezmocnosti před riziky</a:t>
            </a:r>
            <a:r>
              <a:rPr lang="cs-CZ" altLang="cs-CZ" sz="2800" dirty="0"/>
              <a:t>, které vedou k uzavření do vlastní skupiny a odmítání těch „druhých“ </a:t>
            </a:r>
            <a:r>
              <a:rPr lang="cs-CZ" altLang="cs-CZ" sz="2800" i="1" u="sng" dirty="0"/>
              <a:t>promyšlenou koncepcí výchovy interkulturní/multikulturní.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Na nepříznivé </a:t>
            </a:r>
            <a:r>
              <a:rPr lang="cs-CZ" altLang="cs-CZ" sz="2800" b="1" dirty="0"/>
              <a:t>environmentální důsledky</a:t>
            </a:r>
            <a:r>
              <a:rPr lang="cs-CZ" altLang="cs-CZ" sz="2800" dirty="0"/>
              <a:t>, regionální ekologické havárie s globálními důsledky ap</a:t>
            </a:r>
            <a:r>
              <a:rPr lang="cs-CZ" altLang="cs-CZ" sz="2800" i="1" dirty="0"/>
              <a:t>. </a:t>
            </a:r>
            <a:r>
              <a:rPr lang="cs-CZ" altLang="cs-CZ" sz="2800" i="1" u="sng" dirty="0"/>
              <a:t>promyšlenou koncepcí výchovy ekologické/environmentální.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i="1" u="sng" dirty="0"/>
          </a:p>
        </p:txBody>
      </p:sp>
      <p:pic>
        <p:nvPicPr>
          <p:cNvPr id="16387" name="Picture 4" descr="MCj039871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58" y="4041882"/>
            <a:ext cx="14160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j0293240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8457" y="4729269"/>
            <a:ext cx="1546225" cy="1139825"/>
          </a:xfrm>
          <a:noFill/>
        </p:spPr>
      </p:pic>
    </p:spTree>
    <p:extLst>
      <p:ext uri="{BB962C8B-B14F-4D97-AF65-F5344CB8AC3E}">
        <p14:creationId xmlns:p14="http://schemas.microsoft.com/office/powerpoint/2010/main" val="352873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latin typeface="+mn-lt"/>
              </a:rPr>
              <a:t>Pojetí člověka a světa v globální výchově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                                                                            </a:t>
            </a:r>
            <a:endParaRPr lang="cs-CZ" altLang="cs-CZ" sz="2400" b="1"/>
          </a:p>
          <a:p>
            <a:pPr eaLnBrk="1" hangingPunct="1"/>
            <a:endParaRPr lang="cs-CZ" altLang="cs-CZ" sz="1600" b="1"/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2400"/>
          </a:p>
        </p:txBody>
      </p:sp>
      <p:graphicFrame>
        <p:nvGraphicFramePr>
          <p:cNvPr id="52291" name="Group 6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38365444"/>
              </p:ext>
            </p:extLst>
          </p:nvPr>
        </p:nvGraphicFramePr>
        <p:xfrm>
          <a:off x="1091681" y="1773239"/>
          <a:ext cx="10086391" cy="4181475"/>
        </p:xfrm>
        <a:graphic>
          <a:graphicData uri="http://schemas.openxmlformats.org/drawingml/2006/table">
            <a:tbl>
              <a:tblPr/>
              <a:tblGrid>
                <a:gridCol w="521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9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Člověk 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jako součást světa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jedinečná individualita ve smyslu originality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 specifické hodnoty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Svět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 celek přírodně společenský = společensky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                                                                    reflektovaný, ohrožený i chráněný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Lidský (vnitřní) rozměr globality 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pozitivní změny vnějšího systému jsou závislé  na kvalitě lidského činitele (vztah fyzické, duchovní a duševní výbavy člověka).</a:t>
                      </a: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01" marB="457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vnější dimenze: prostorová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Problémová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časová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              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95" name="Picture 42" descr="MCj023153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5013326"/>
            <a:ext cx="183038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59" descr="MCj0413532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4788" y="4508500"/>
            <a:ext cx="2298700" cy="1512888"/>
          </a:xfrm>
          <a:noFill/>
        </p:spPr>
      </p:pic>
    </p:spTree>
    <p:extLst>
      <p:ext uri="{BB962C8B-B14F-4D97-AF65-F5344CB8AC3E}">
        <p14:creationId xmlns:p14="http://schemas.microsoft.com/office/powerpoint/2010/main" val="245161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 čemu směřujeme?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431460" indent="-342900">
              <a:buFont typeface="Arial" panose="020B0604020202020204" pitchFamily="34" charset="0"/>
              <a:buChar char="•"/>
            </a:pPr>
            <a:r>
              <a:rPr lang="cs-CZ" sz="3200" dirty="0"/>
              <a:t>Porozumění cílům a koncepci GRV, </a:t>
            </a:r>
          </a:p>
          <a:p>
            <a:pPr marL="431460" indent="-342900">
              <a:buFont typeface="Arial" panose="020B0604020202020204" pitchFamily="34" charset="0"/>
              <a:buChar char="•"/>
            </a:pPr>
            <a:r>
              <a:rPr lang="cs-CZ" sz="3200" dirty="0"/>
              <a:t>získání tematického a metodického </a:t>
            </a:r>
            <a:r>
              <a:rPr lang="cs-CZ" sz="3200" b="1" dirty="0"/>
              <a:t>vhledu do oblasti globálního rozvojového vzdělávání (GRV), </a:t>
            </a:r>
          </a:p>
          <a:p>
            <a:pPr marL="431460" lvl="0" indent="-342900">
              <a:buFont typeface="Arial" panose="020B0604020202020204" pitchFamily="34" charset="0"/>
              <a:buChar char="•"/>
            </a:pPr>
            <a:r>
              <a:rPr lang="cs-CZ" sz="3200" dirty="0"/>
              <a:t>seznámení s možnostmi </a:t>
            </a:r>
            <a:r>
              <a:rPr lang="cs-CZ" sz="3200" b="1" dirty="0"/>
              <a:t>začlenění GRV do výuky, </a:t>
            </a:r>
            <a:r>
              <a:rPr lang="cs-CZ" sz="3200" dirty="0"/>
              <a:t>včetně materiálů pro praxi. </a:t>
            </a:r>
          </a:p>
          <a:p>
            <a:pPr marL="43146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2110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60" lvl="0" indent="-342900">
              <a:buFont typeface="Arial" panose="020B0604020202020204" pitchFamily="34" charset="0"/>
              <a:buChar char="•"/>
            </a:pPr>
            <a:r>
              <a:rPr lang="cs-CZ" dirty="0"/>
              <a:t>popsat </a:t>
            </a:r>
            <a:r>
              <a:rPr lang="cs-CZ" b="1" dirty="0"/>
              <a:t>sociální, kulturní a ekonomické procesy </a:t>
            </a:r>
            <a:r>
              <a:rPr lang="cs-CZ" dirty="0"/>
              <a:t>utvářející současný svět, hlavní aktéry globalizace; </a:t>
            </a:r>
          </a:p>
          <a:p>
            <a:pPr marL="539460" lvl="0" indent="-342900">
              <a:buFont typeface="Arial" panose="020B0604020202020204" pitchFamily="34" charset="0"/>
              <a:buChar char="•"/>
            </a:pPr>
            <a:r>
              <a:rPr lang="cs-CZ" dirty="0"/>
              <a:t>nejzávažnější </a:t>
            </a:r>
            <a:r>
              <a:rPr lang="cs-CZ" b="1" dirty="0"/>
              <a:t>globální témata současnosti </a:t>
            </a:r>
            <a:r>
              <a:rPr lang="cs-CZ" dirty="0"/>
              <a:t>a možnosti jejich řešení; </a:t>
            </a:r>
          </a:p>
          <a:p>
            <a:pPr marL="539460" lvl="0" indent="-342900">
              <a:buFont typeface="Arial" panose="020B0604020202020204" pitchFamily="34" charset="0"/>
              <a:buChar char="•"/>
            </a:pPr>
            <a:r>
              <a:rPr lang="cs-CZ" dirty="0"/>
              <a:t>orientovat se v trendech současné pedagogiky a v</a:t>
            </a:r>
            <a:r>
              <a:rPr lang="cs-CZ" b="1" dirty="0"/>
              <a:t> interaktivních metodách výuky</a:t>
            </a:r>
            <a:r>
              <a:rPr lang="cs-CZ" dirty="0"/>
              <a:t>; </a:t>
            </a:r>
          </a:p>
          <a:p>
            <a:pPr marL="539460" lvl="0" indent="-342900">
              <a:buFont typeface="Arial" panose="020B0604020202020204" pitchFamily="34" charset="0"/>
              <a:buChar char="•"/>
            </a:pPr>
            <a:r>
              <a:rPr lang="cs-CZ" dirty="0"/>
              <a:t>charakterizovat </a:t>
            </a:r>
            <a:r>
              <a:rPr lang="cs-CZ" b="1" dirty="0"/>
              <a:t>instituce a organizace</a:t>
            </a:r>
            <a:r>
              <a:rPr lang="cs-CZ" dirty="0"/>
              <a:t>, které se zabývají problematikou rozvojové spolupráce; </a:t>
            </a:r>
          </a:p>
          <a:p>
            <a:pPr marL="539460" lvl="0" indent="-342900">
              <a:buFont typeface="Arial" panose="020B0604020202020204" pitchFamily="34" charset="0"/>
              <a:buChar char="•"/>
            </a:pPr>
            <a:r>
              <a:rPr lang="cs-CZ" b="1" dirty="0"/>
              <a:t>aplikovat metody při přípravě vlastní GRV výukové aktivity; </a:t>
            </a:r>
          </a:p>
          <a:p>
            <a:pPr marL="539460" lvl="0" indent="-342900">
              <a:buFont typeface="Arial" panose="020B0604020202020204" pitchFamily="34" charset="0"/>
              <a:buChar char="•"/>
            </a:pPr>
            <a:r>
              <a:rPr lang="cs-CZ" dirty="0"/>
              <a:t>pracovat s </a:t>
            </a:r>
            <a:r>
              <a:rPr lang="cs-CZ" b="1" dirty="0"/>
              <a:t>principy kritického myšlení </a:t>
            </a:r>
            <a:r>
              <a:rPr lang="cs-CZ" dirty="0"/>
              <a:t>a filosofie pro děti; </a:t>
            </a:r>
          </a:p>
          <a:p>
            <a:pPr marL="539460" lvl="0" indent="-342900">
              <a:buFont typeface="Arial" panose="020B0604020202020204" pitchFamily="34" charset="0"/>
              <a:buChar char="•"/>
            </a:pPr>
            <a:r>
              <a:rPr lang="cs-CZ" dirty="0"/>
              <a:t>aktivně využívat podpůrné informační a metodické materiály.</a:t>
            </a:r>
          </a:p>
          <a:p>
            <a:pPr marL="53946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19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/>
              <a:t>Literatura (výběr)</a:t>
            </a:r>
            <a:br>
              <a:rPr lang="cs-CZ" altLang="cs-CZ" sz="2800"/>
            </a:br>
            <a:endParaRPr lang="cs-CZ" altLang="cs-CZ" sz="2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737360"/>
            <a:ext cx="9903512" cy="4277679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   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BAUMAN, Z. </a:t>
            </a:r>
            <a:r>
              <a:rPr lang="cs-CZ" altLang="cs-CZ" i="1" dirty="0"/>
              <a:t>Globalizace. Důsledky pro člověka</a:t>
            </a:r>
            <a:r>
              <a:rPr lang="cs-CZ" altLang="cs-CZ" dirty="0"/>
              <a:t>. Praha: Mladá fronta, 1999. ISBN 80-204-0817-7.</a:t>
            </a:r>
            <a:endParaRPr lang="cs-CZ" altLang="cs-CZ" i="1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EHL, M. </a:t>
            </a:r>
            <a:r>
              <a:rPr lang="cs-CZ" altLang="cs-CZ" i="1" dirty="0"/>
              <a:t>Globalizace pro a proti</a:t>
            </a:r>
            <a:r>
              <a:rPr lang="cs-CZ" altLang="cs-CZ" dirty="0"/>
              <a:t>. Praha: ACADEMIA, 2001.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FOUNTAIN, S. </a:t>
            </a:r>
            <a:r>
              <a:rPr lang="cs-CZ" altLang="cs-CZ" i="1" dirty="0"/>
              <a:t>Místo na slunci.</a:t>
            </a:r>
            <a:r>
              <a:rPr lang="cs-CZ" altLang="cs-CZ" dirty="0"/>
              <a:t> Praha : Arcadia, 1994.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 dirty="0"/>
              <a:t>HORKÁ, H. </a:t>
            </a:r>
            <a:r>
              <a:rPr lang="cs-CZ" altLang="cs-CZ" b="1" i="1" dirty="0"/>
              <a:t>Ekologická dimenze výchovy a vzdělávání ve škole 21. století</a:t>
            </a:r>
            <a:r>
              <a:rPr lang="cs-CZ" altLang="cs-CZ" b="1" dirty="0"/>
              <a:t>. Brno: MSD, 2005.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 dirty="0"/>
              <a:t>HORKÁ, H. </a:t>
            </a:r>
            <a:r>
              <a:rPr lang="cs-CZ" altLang="cs-CZ" b="1" i="1" dirty="0"/>
              <a:t>Výchova pro 21. století. Globální výchova v podmínkách české školy.</a:t>
            </a:r>
            <a:r>
              <a:rPr lang="cs-CZ" altLang="cs-CZ" b="1" dirty="0"/>
              <a:t> Brno : Paido, 2000. ISBN 80-85931-85-0..</a:t>
            </a:r>
          </a:p>
        </p:txBody>
      </p:sp>
    </p:spTree>
    <p:extLst>
      <p:ext uri="{BB962C8B-B14F-4D97-AF65-F5344CB8AC3E}">
        <p14:creationId xmlns:p14="http://schemas.microsoft.com/office/powerpoint/2010/main" val="43926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rozvojové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celoživotní vzdělávací proces k </a:t>
            </a:r>
            <a:r>
              <a:rPr lang="cs-CZ" sz="2800" b="1" dirty="0"/>
              <a:t>pochopení rozdílů a podobností mezi životy lidí</a:t>
            </a:r>
            <a:r>
              <a:rPr lang="cs-CZ" sz="2800" dirty="0"/>
              <a:t> v rozvojových a rozvinutých zemích a k </a:t>
            </a:r>
            <a:r>
              <a:rPr lang="cs-CZ" sz="2800" b="1" dirty="0"/>
              <a:t>porozumění ekonomickým, sociálním, politickým, environmentálním a kulturním procesům</a:t>
            </a:r>
            <a:r>
              <a:rPr lang="cs-CZ" sz="28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rozvíjí </a:t>
            </a:r>
            <a:r>
              <a:rPr lang="cs-CZ" sz="2800" b="1" dirty="0"/>
              <a:t>dovednosti</a:t>
            </a:r>
            <a:r>
              <a:rPr lang="cs-CZ" sz="2800" dirty="0"/>
              <a:t> a podporuje </a:t>
            </a:r>
            <a:r>
              <a:rPr lang="cs-CZ" sz="2800" b="1" dirty="0"/>
              <a:t>vytváření hodnot a postojů k </a:t>
            </a:r>
            <a:r>
              <a:rPr lang="cs-CZ" sz="2800" dirty="0"/>
              <a:t>řešení lokálních a globálních problémů;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směřuje k přijetí </a:t>
            </a:r>
            <a:r>
              <a:rPr lang="cs-CZ" sz="2800" b="1" dirty="0"/>
              <a:t>zodpovědnosti </a:t>
            </a:r>
            <a:r>
              <a:rPr lang="cs-CZ" sz="2800" dirty="0"/>
              <a:t>za vytváření světa, kde mají všichni lidé možnost </a:t>
            </a:r>
            <a:r>
              <a:rPr lang="cs-CZ" sz="2800" b="1" dirty="0"/>
              <a:t>žít důstojný život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735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Návaznost globálního rozvojového vzdělávání na ostatní priority ve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Cíle, témata a principy GRV „in“ </a:t>
            </a:r>
            <a:r>
              <a:rPr lang="cs-CZ" b="1" dirty="0"/>
              <a:t>interkulturní vzdělávání, environmentální výchova, výchova k lidským právům, výchova k občanství </a:t>
            </a:r>
            <a:r>
              <a:rPr lang="cs-CZ" dirty="0"/>
              <a:t>a další oblasti vzdělávání). Usilují o:</a:t>
            </a:r>
          </a:p>
          <a:p>
            <a:r>
              <a:rPr lang="cs-CZ" b="1" dirty="0">
                <a:effectLst/>
              </a:rPr>
              <a:t>výchovu k hodnotám</a:t>
            </a:r>
            <a:r>
              <a:rPr lang="cs-CZ" dirty="0">
                <a:effectLst/>
              </a:rPr>
              <a:t> – respekt k sobě samému a k druhým, smysl pro společenskou zodpovědnost, smysl pro sounáležitost a aktivní přístup k učení sebe sama a druhých;</a:t>
            </a:r>
          </a:p>
          <a:p>
            <a:r>
              <a:rPr lang="cs-CZ" b="1" dirty="0">
                <a:effectLst/>
              </a:rPr>
              <a:t>rozvoj myšlenek a znalostí</a:t>
            </a:r>
            <a:r>
              <a:rPr lang="cs-CZ" dirty="0">
                <a:effectLst/>
              </a:rPr>
              <a:t> týkajících se technologických změn, nerovností v životních podmínkách obyvatel světa, demokracie, vlády a občanství atd.;</a:t>
            </a:r>
          </a:p>
          <a:p>
            <a:r>
              <a:rPr lang="cs-CZ" b="1" dirty="0">
                <a:effectLst/>
              </a:rPr>
              <a:t>rozvoj klíčových schopností a znalostí</a:t>
            </a:r>
            <a:r>
              <a:rPr lang="cs-CZ" dirty="0">
                <a:effectLst/>
              </a:rPr>
              <a:t> – komunikační, sociální, občanské, pracovní, kompetence k řešení problémů a kompetence učit se;</a:t>
            </a:r>
          </a:p>
          <a:p>
            <a:r>
              <a:rPr lang="cs-CZ" b="1" dirty="0">
                <a:effectLst/>
              </a:rPr>
              <a:t>zajištění tvůrčích příležitostí a aktivity v průběhu vzdělávacího procesu</a:t>
            </a:r>
            <a:r>
              <a:rPr lang="cs-CZ" dirty="0">
                <a:effectLst/>
              </a:rPr>
              <a:t> – individuální a společné práce, sdílení odpovědnosti za výsledky učení, spoluúčast na vzdělávacím procesu.</a:t>
            </a:r>
          </a:p>
        </p:txBody>
      </p:sp>
    </p:spTree>
    <p:extLst>
      <p:ext uri="{BB962C8B-B14F-4D97-AF65-F5344CB8AC3E}">
        <p14:creationId xmlns:p14="http://schemas.microsoft.com/office/powerpoint/2010/main" val="202863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principy globálního rozvojového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effectLst/>
              </a:rPr>
              <a:t>Globální zodpovědnost</a:t>
            </a:r>
            <a:r>
              <a:rPr lang="cs-CZ" sz="2800" dirty="0">
                <a:effectLst/>
              </a:rPr>
              <a:t> – zodpovědnost za sebe a za svět, ve kterém žijeme,</a:t>
            </a:r>
          </a:p>
          <a:p>
            <a:r>
              <a:rPr lang="cs-CZ" sz="2800" b="1" dirty="0"/>
              <a:t>P</a:t>
            </a:r>
            <a:r>
              <a:rPr lang="cs-CZ" sz="2800" b="1" dirty="0">
                <a:effectLst/>
              </a:rPr>
              <a:t>articipace</a:t>
            </a:r>
            <a:r>
              <a:rPr lang="cs-CZ" sz="2800" dirty="0">
                <a:effectLst/>
              </a:rPr>
              <a:t> – účast na řešení problémů a konfliktů,</a:t>
            </a:r>
          </a:p>
          <a:p>
            <a:r>
              <a:rPr lang="cs-CZ" sz="2800" b="1" dirty="0"/>
              <a:t>P</a:t>
            </a:r>
            <a:r>
              <a:rPr lang="cs-CZ" sz="2800" b="1" dirty="0">
                <a:effectLst/>
              </a:rPr>
              <a:t>artnerství</a:t>
            </a:r>
            <a:r>
              <a:rPr lang="cs-CZ" sz="2800" dirty="0">
                <a:effectLst/>
              </a:rPr>
              <a:t> – spolupráce a rovnocenné partnerství mezi aktéry, státními i nestátními,</a:t>
            </a:r>
          </a:p>
          <a:p>
            <a:r>
              <a:rPr lang="cs-CZ" sz="2800" b="1" dirty="0">
                <a:effectLst/>
              </a:rPr>
              <a:t>Solidarita</a:t>
            </a:r>
            <a:r>
              <a:rPr lang="cs-CZ" sz="2800" dirty="0">
                <a:effectLst/>
              </a:rPr>
              <a:t> – solidarita s lidmi žijícími v obtížných podmínkách a ochota jim pomoci,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0505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EBFF2-01B4-4049-86D4-9384A891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DA456-6759-4924-A1D1-506557A5D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b="1" dirty="0"/>
              <a:t>V</a:t>
            </a:r>
            <a:r>
              <a:rPr lang="cs-CZ" sz="2400" b="1" dirty="0">
                <a:effectLst/>
              </a:rPr>
              <a:t>zájemná propojenost</a:t>
            </a:r>
            <a:r>
              <a:rPr lang="cs-CZ" sz="2400" dirty="0">
                <a:effectLst/>
              </a:rPr>
              <a:t> – vnímání současného světa jako celku a hledání  souvislostí mezi místním, regionálním i celosvětovým děním,</a:t>
            </a:r>
          </a:p>
          <a:p>
            <a:r>
              <a:rPr lang="cs-CZ" sz="2400" b="1" dirty="0"/>
              <a:t>O</a:t>
            </a:r>
            <a:r>
              <a:rPr lang="cs-CZ" sz="2400" b="1" dirty="0">
                <a:effectLst/>
              </a:rPr>
              <a:t>tevřenost a kritické myšlení</a:t>
            </a:r>
            <a:r>
              <a:rPr lang="cs-CZ" sz="2400" dirty="0">
                <a:effectLst/>
              </a:rPr>
              <a:t> – otevřený a kritický přístup k informacím a názorům, schopnost morálního úsudku a rozhodnutí na základě informovaného postoje,</a:t>
            </a:r>
          </a:p>
          <a:p>
            <a:r>
              <a:rPr lang="cs-CZ" sz="2400" b="1" dirty="0"/>
              <a:t>S</a:t>
            </a:r>
            <a:r>
              <a:rPr lang="cs-CZ" sz="2400" b="1" dirty="0">
                <a:effectLst/>
              </a:rPr>
              <a:t>ociální spravedlnost</a:t>
            </a:r>
            <a:r>
              <a:rPr lang="cs-CZ" sz="2400" dirty="0">
                <a:effectLst/>
              </a:rPr>
              <a:t> – aktivní podpora dodržování lidských práv a prosazování rovných příležitostí pro všechny,</a:t>
            </a:r>
          </a:p>
          <a:p>
            <a:r>
              <a:rPr lang="cs-CZ" sz="2400" b="1" dirty="0"/>
              <a:t>U</a:t>
            </a:r>
            <a:r>
              <a:rPr lang="cs-CZ" sz="2400" b="1" dirty="0">
                <a:effectLst/>
              </a:rPr>
              <a:t>držitelný rozvoj</a:t>
            </a:r>
            <a:r>
              <a:rPr lang="cs-CZ" sz="2400" dirty="0">
                <a:effectLst/>
              </a:rPr>
              <a:t> – přizpůsobení životního stylu potřebě zachování a zlepšení kvality životního prostředí pro příští generace.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35053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 Vám vybaví, když se řekne „dnešní základní škola“?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920482"/>
            <a:ext cx="4919279" cy="29486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2" y="1905000"/>
            <a:ext cx="410173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0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 čem spatřujete proměnu a nové perspektivy v oblastech výchovy?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2800" dirty="0"/>
              <a:t>Na základě vašich dosavadních zkušeností se vyjádřete k dané otázce:</a:t>
            </a:r>
          </a:p>
          <a:p>
            <a:endParaRPr lang="cs-CZ" sz="2400" dirty="0"/>
          </a:p>
          <a:p>
            <a:r>
              <a:rPr lang="cs-CZ" sz="2400" dirty="0"/>
              <a:t>a) z obecného hlediska</a:t>
            </a:r>
          </a:p>
          <a:p>
            <a:r>
              <a:rPr lang="cs-CZ" sz="2400" dirty="0"/>
              <a:t>b) z pohledu pedagogického.</a:t>
            </a:r>
          </a:p>
          <a:p>
            <a:endParaRPr lang="cs-CZ" sz="2400" dirty="0"/>
          </a:p>
          <a:p>
            <a:r>
              <a:rPr lang="cs-CZ" sz="2400" dirty="0"/>
              <a:t>Zaměřte se na cíle, obsah a formy výchovy.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22058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Globální výchova </a:t>
            </a:r>
            <a:r>
              <a:rPr lang="cs-CZ" altLang="cs-CZ" sz="3200" i="1"/>
              <a:t>(celosvětová, planetární, mnohostranná)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moderní přístup k člověku v procesu výchovy v dnešní složité a rozporuplné době. </a:t>
            </a:r>
            <a:endParaRPr lang="cs-CZ" altLang="cs-CZ" b="1"/>
          </a:p>
          <a:p>
            <a:pPr eaLnBrk="1" hangingPunct="1"/>
            <a:r>
              <a:rPr lang="cs-CZ" altLang="cs-CZ" b="1"/>
              <a:t>filozofickým východiskem -</a:t>
            </a:r>
            <a:r>
              <a:rPr lang="cs-CZ" altLang="cs-CZ"/>
              <a:t> tzv. globální,  systémové chápání světa, a to z hlediska přírodního  prostoru a času i z hlediska lidského.</a:t>
            </a:r>
          </a:p>
          <a:p>
            <a:pPr eaLnBrk="1" hangingPunct="1"/>
            <a:r>
              <a:rPr lang="cs-CZ" altLang="cs-CZ" b="1"/>
              <a:t>pojetí cílů vzdělání </a:t>
            </a:r>
            <a:r>
              <a:rPr lang="cs-CZ" altLang="cs-CZ"/>
              <a:t>– postoje, hodnoty, dovednosti, vědomosti; NE pouze předávat, ale objevovat, hledat, konstruovat </a:t>
            </a:r>
          </a:p>
          <a:p>
            <a:pPr eaLnBrk="1" hangingPunct="1"/>
            <a:r>
              <a:rPr lang="cs-CZ" altLang="cs-CZ" b="1"/>
              <a:t>pojetí dítěte </a:t>
            </a:r>
            <a:r>
              <a:rPr lang="cs-CZ" altLang="cs-CZ"/>
              <a:t>– svébytnost, identita vidění světa; přístup partnerský, pochopení, úcta, respekt, tolerance, porozumění x dnešní dítě, proměny dítěte a dětství.</a:t>
            </a:r>
          </a:p>
          <a:p>
            <a:pPr eaLnBrk="1" hangingPunct="1"/>
            <a:r>
              <a:rPr lang="cs-CZ" altLang="cs-CZ" b="1"/>
              <a:t>pojetí vztahu U – Ž – </a:t>
            </a:r>
            <a:r>
              <a:rPr lang="cs-CZ" altLang="cs-CZ"/>
              <a:t>vede, určuje, dává x je překvapován, inspirován, obohacován</a:t>
            </a:r>
            <a:endParaRPr lang="cs-CZ" altLang="cs-CZ" i="1"/>
          </a:p>
        </p:txBody>
      </p:sp>
      <p:pic>
        <p:nvPicPr>
          <p:cNvPr id="21508" name="Picture 4" descr="MCj041153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452" y="4288368"/>
            <a:ext cx="13684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6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/>
              <a:t>Bipolární</a:t>
            </a:r>
            <a:r>
              <a:rPr lang="cs-CZ" altLang="cs-CZ" sz="4000" b="1"/>
              <a:t> a systémové vztahy ve výchově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b="1" dirty="0"/>
              <a:t>Vnějškově řízená výchova </a:t>
            </a:r>
            <a:r>
              <a:rPr lang="cs-CZ" altLang="cs-CZ" sz="2400" dirty="0"/>
              <a:t>– ke konformitě; absence dialogu, málo kooperace, vnější disciplína, bez žákova prožívání, respektu k individualitě atd.</a:t>
            </a:r>
          </a:p>
          <a:p>
            <a:pPr eaLnBrk="1" hangingPunct="1"/>
            <a:r>
              <a:rPr lang="cs-CZ" altLang="cs-CZ" sz="2400" b="1" dirty="0">
                <a:solidFill>
                  <a:srgbClr val="C00000"/>
                </a:solidFill>
              </a:rPr>
              <a:t>POZOR</a:t>
            </a:r>
            <a:r>
              <a:rPr lang="cs-CZ" altLang="cs-CZ" sz="2400" dirty="0"/>
              <a:t> – autoritářské, racionalistické působení školy x odpor proti jakémukoliv přinucování a tlaku, dobrovolnost v konání x maximální respekt k přáním dítěte, tolerance k jeho cílům.</a:t>
            </a:r>
          </a:p>
          <a:p>
            <a:r>
              <a:rPr lang="cs-CZ" altLang="cs-CZ" sz="2400" dirty="0"/>
              <a:t>Pozor na </a:t>
            </a:r>
            <a:r>
              <a:rPr lang="cs-CZ" altLang="cs-CZ" sz="2400" b="1" dirty="0"/>
              <a:t>umělá dilemata</a:t>
            </a:r>
            <a:r>
              <a:rPr lang="cs-CZ" altLang="cs-CZ" sz="2400" dirty="0"/>
              <a:t>: autorita učitele x svoboda žáka, spontánní zájem žáka x vnitřní úsilí, výchova založená na seberozvoji žáka x na vnějším působení.</a:t>
            </a:r>
          </a:p>
          <a:p>
            <a:r>
              <a:rPr lang="cs-CZ" altLang="cs-CZ" sz="2400" dirty="0"/>
              <a:t>DĚLEJ SI CO CHCEŠ X DĚLEJ, CO CHCI JÁ!!</a:t>
            </a:r>
          </a:p>
          <a:p>
            <a:pPr eaLnBrk="1" hangingPunct="1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903134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 na umělá dilemata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254108"/>
              </p:ext>
            </p:extLst>
          </p:nvPr>
        </p:nvGraphicFramePr>
        <p:xfrm>
          <a:off x="1221251" y="1872896"/>
          <a:ext cx="880281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400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cs-CZ" altLang="cs-CZ" sz="3200" b="1" i="1" dirty="0"/>
            </a:br>
            <a:r>
              <a:rPr lang="cs-CZ" altLang="cs-CZ" sz="3200" b="1" dirty="0">
                <a:latin typeface="+mn-lt"/>
              </a:rPr>
              <a:t>Proměny cílově obsahové orientace výchovy</a:t>
            </a:r>
            <a:br>
              <a:rPr lang="cs-CZ" altLang="cs-CZ" sz="3200" b="1" dirty="0">
                <a:latin typeface="+mn-lt"/>
              </a:rPr>
            </a:br>
            <a:endParaRPr lang="cs-CZ" altLang="cs-CZ" sz="3200" b="1" dirty="0"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 </a:t>
            </a:r>
            <a:r>
              <a:rPr lang="cs-CZ" altLang="cs-CZ" sz="2800" dirty="0"/>
              <a:t>Témata </a:t>
            </a:r>
            <a:r>
              <a:rPr lang="cs-CZ" altLang="cs-CZ" sz="2800" b="1" dirty="0"/>
              <a:t>evropské integrace, globální výchovy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b="1" dirty="0"/>
              <a:t> interkulturní/multikulturní výchovy,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b="1" dirty="0"/>
              <a:t> environmentální výchovy</a:t>
            </a:r>
            <a:r>
              <a:rPr lang="cs-CZ" altLang="cs-CZ" sz="2800" dirty="0"/>
              <a:t>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b="1" dirty="0"/>
              <a:t> osobnostní a sociální výchovy</a:t>
            </a:r>
            <a:r>
              <a:rPr lang="cs-CZ" altLang="cs-CZ" sz="2800" dirty="0"/>
              <a:t>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b="1" dirty="0"/>
              <a:t> výchovy demokratického občana,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800" b="1" dirty="0"/>
              <a:t> mediální výchovy</a:t>
            </a:r>
            <a:r>
              <a:rPr lang="cs-CZ" altLang="cs-CZ" sz="2800" dirty="0"/>
              <a:t>.</a:t>
            </a: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54411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KOVALIKOVÁ, S. </a:t>
            </a:r>
            <a:r>
              <a:rPr lang="cs-CZ" altLang="cs-CZ" sz="2400" i="1" dirty="0"/>
              <a:t>Integrovaná tematická výuka</a:t>
            </a:r>
            <a:r>
              <a:rPr lang="cs-CZ" altLang="cs-CZ" sz="2400" dirty="0"/>
              <a:t>. Kroměříž: Spirála, 1995.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PIKE, G., SELBY, D. </a:t>
            </a:r>
            <a:r>
              <a:rPr lang="cs-CZ" altLang="cs-CZ" sz="2400" b="1" i="1" dirty="0"/>
              <a:t>Globální výchova</a:t>
            </a:r>
            <a:r>
              <a:rPr lang="cs-CZ" altLang="cs-CZ" sz="2400" b="1" dirty="0"/>
              <a:t>. Praha: Grada, 1994. ISBN 80-85623-98-6.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PIKE, G., SELBY, D. </a:t>
            </a:r>
            <a:r>
              <a:rPr lang="cs-CZ" altLang="cs-CZ" sz="2400" b="1" i="1" dirty="0"/>
              <a:t>Cvičení a hry pro globální výchovu. </a:t>
            </a:r>
            <a:r>
              <a:rPr lang="cs-CZ" altLang="cs-CZ" sz="2400" b="1" dirty="0"/>
              <a:t>Praha : Portál, 2000.</a:t>
            </a:r>
            <a:endParaRPr lang="cs-CZ" altLang="cs-CZ" sz="2400" b="1" i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i="1" dirty="0"/>
              <a:t>Rámcový vzdělávací program pro základní vzdělávání</a:t>
            </a:r>
            <a:r>
              <a:rPr lang="cs-CZ" altLang="cs-CZ" sz="2400" b="1" dirty="0"/>
              <a:t>. Praha : VÚP , 2004.</a:t>
            </a:r>
            <a:endParaRPr lang="cs-CZ" altLang="cs-CZ" sz="2400" b="1" i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SKALKOVÁ, J. Výchova a vzdělávání v kontextu soudobých globalizačních tendencí. </a:t>
            </a:r>
            <a:r>
              <a:rPr lang="cs-CZ" altLang="cs-CZ" sz="2400" i="1" dirty="0"/>
              <a:t>Pedagogika</a:t>
            </a:r>
            <a:r>
              <a:rPr lang="cs-CZ" altLang="cs-CZ" sz="2400" dirty="0"/>
              <a:t>, 2000, roč. XLX, č. 1, s. 13 - 22. ISSN 3330-3815.</a:t>
            </a:r>
          </a:p>
        </p:txBody>
      </p:sp>
    </p:spTree>
    <p:extLst>
      <p:ext uri="{BB962C8B-B14F-4D97-AF65-F5344CB8AC3E}">
        <p14:creationId xmlns:p14="http://schemas.microsoft.com/office/powerpoint/2010/main" val="417025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Globální výchova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   </a:t>
            </a:r>
            <a:r>
              <a:rPr lang="cs-CZ" altLang="cs-CZ" sz="2400"/>
              <a:t>Spojuje </a:t>
            </a:r>
            <a:r>
              <a:rPr lang="cs-CZ" altLang="cs-CZ" sz="2400" b="1"/>
              <a:t>dva směry</a:t>
            </a:r>
            <a:r>
              <a:rPr lang="cs-CZ" altLang="cs-CZ" sz="2400"/>
              <a:t> </a:t>
            </a:r>
            <a:r>
              <a:rPr lang="cs-CZ" altLang="cs-CZ" sz="2400" b="1"/>
              <a:t>pedagogické teorie a praxe</a:t>
            </a:r>
            <a:r>
              <a:rPr lang="cs-CZ" altLang="cs-CZ" sz="2400"/>
              <a:t> - ústřední prvky vzdělávání v dnešním světě spojitosti a souvislostí: </a:t>
            </a:r>
          </a:p>
          <a:p>
            <a:pPr eaLnBrk="1" hangingPunct="1"/>
            <a:r>
              <a:rPr lang="cs-CZ" altLang="cs-CZ" sz="2400"/>
              <a:t>1. směr - „planetární vědomí“, respektování principu „jedné Země“ - zájmy jednotlivých států je třeba vnímat v kontextu potřeb celé planety; </a:t>
            </a:r>
          </a:p>
          <a:p>
            <a:pPr eaLnBrk="1" hangingPunct="1"/>
            <a:r>
              <a:rPr lang="cs-CZ" altLang="cs-CZ" sz="2400"/>
              <a:t>2. směr – důraz na ústřední postavení dítěte. </a:t>
            </a:r>
          </a:p>
        </p:txBody>
      </p:sp>
      <p:pic>
        <p:nvPicPr>
          <p:cNvPr id="25604" name="Picture 4" descr="MCj043031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4581526"/>
            <a:ext cx="26638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022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 proměňuje pohled na tyto oblasti lidské kultury a </a:t>
            </a:r>
            <a:r>
              <a:rPr lang="cs-CZ" dirty="0">
                <a:solidFill>
                  <a:srgbClr val="C00000"/>
                </a:solidFill>
              </a:rPr>
              <a:t>přírodu</a:t>
            </a:r>
            <a:r>
              <a:rPr lang="cs-CZ" dirty="0"/>
              <a:t>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19081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819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Příklady proměn a nových perspektiv složek výchovy</a:t>
            </a:r>
            <a:endParaRPr lang="cs-CZ" altLang="cs-CZ" sz="28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514" y="1773238"/>
            <a:ext cx="9677174" cy="4319588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sz="2400" dirty="0"/>
              <a:t>V oblasti výchovy </a:t>
            </a:r>
            <a:r>
              <a:rPr lang="cs-CZ" altLang="cs-CZ" sz="2400" b="1" dirty="0"/>
              <a:t>vědní (vědecké a jazykové)</a:t>
            </a:r>
            <a:endParaRPr lang="cs-CZ" altLang="cs-CZ" sz="2400" dirty="0"/>
          </a:p>
          <a:p>
            <a:pPr marL="360000" eaLnBrk="1" hangingPunct="1">
              <a:buFont typeface="Arial" panose="020B0604020202020204" pitchFamily="34" charset="0"/>
              <a:buChar char="•"/>
            </a:pPr>
            <a:r>
              <a:rPr lang="cs-CZ" altLang="cs-CZ" sz="2400" i="1" dirty="0"/>
              <a:t>    </a:t>
            </a:r>
            <a:r>
              <a:rPr lang="cs-CZ" altLang="cs-CZ" sz="2400" dirty="0"/>
              <a:t>utváření syntetického pohledu na svět,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rozvoj systémového a kritického myšlení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schopnosti stále se odpovědně  učit,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být aktivní v přístupu ke světu a dokázat odhalovat souvislosti,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komunikace v různých jazycích, </a:t>
            </a:r>
          </a:p>
        </p:txBody>
      </p:sp>
      <p:pic>
        <p:nvPicPr>
          <p:cNvPr id="26628" name="Picture 4" descr="MCj039752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2" y="2104232"/>
            <a:ext cx="18240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12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400" i="1" dirty="0"/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dovedností vést dialog, věcně diskutovat, argumentovat, hájit své názory a postoje, naslouchat,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učit se společně hledat řešení problémů nenásilně, ale asertivně,  překonávat překážky na základě důvěry, spolupráce a tolerance., flexibilnost  a dynamičnost,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osvojování funkční gramotnosti.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endParaRPr lang="cs-CZ" altLang="cs-CZ" sz="2400" i="1" dirty="0"/>
          </a:p>
          <a:p>
            <a:pPr eaLnBrk="1" hangingPunct="1"/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301026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4000" dirty="0"/>
              <a:t>Ve sféře </a:t>
            </a:r>
            <a:r>
              <a:rPr lang="cs-CZ" altLang="cs-CZ" sz="4000" b="1" dirty="0"/>
              <a:t>pracovní (technické a ekonomické) </a:t>
            </a:r>
            <a:endParaRPr lang="cs-CZ" altLang="cs-CZ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rozvoj pracovní kultury</a:t>
            </a:r>
          </a:p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otázka hodnoty lidské práce</a:t>
            </a:r>
          </a:p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vnímat problémy a úkoly světa práce  v složitých podmínkách pracovního trhu (utilitární aspekty + </a:t>
            </a:r>
            <a:r>
              <a:rPr lang="cs-CZ" altLang="cs-CZ" sz="2400" dirty="0">
                <a:solidFill>
                  <a:schemeClr val="accent1">
                    <a:lumMod val="50000"/>
                  </a:schemeClr>
                </a:solidFill>
              </a:rPr>
              <a:t>antropologický význam lidské práce</a:t>
            </a:r>
            <a:r>
              <a:rPr lang="cs-CZ" altLang="cs-CZ" sz="2400" dirty="0"/>
              <a:t>)  </a:t>
            </a:r>
          </a:p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vhled do ekonomických, </a:t>
            </a:r>
            <a:r>
              <a:rPr lang="cs-CZ" altLang="cs-CZ" sz="2400" dirty="0">
                <a:solidFill>
                  <a:schemeClr val="accent1">
                    <a:lumMod val="50000"/>
                  </a:schemeClr>
                </a:solidFill>
              </a:rPr>
              <a:t>ekologických i estetických otázek světa techniky</a:t>
            </a:r>
          </a:p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rozvoj tvořivosti</a:t>
            </a:r>
          </a:p>
          <a:p>
            <a:pPr marL="61146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otázka vztahu učení a práce (koncept </a:t>
            </a:r>
            <a:r>
              <a:rPr lang="cs-CZ" altLang="cs-CZ" sz="2400" dirty="0">
                <a:solidFill>
                  <a:schemeClr val="accent1">
                    <a:lumMod val="50000"/>
                  </a:schemeClr>
                </a:solidFill>
              </a:rPr>
              <a:t>celoživotního učení</a:t>
            </a:r>
            <a:r>
              <a:rPr lang="cs-CZ" altLang="cs-CZ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879782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V okruhu výchovy </a:t>
            </a:r>
            <a:r>
              <a:rPr lang="cs-CZ" altLang="cs-CZ" b="1"/>
              <a:t>mravní</a:t>
            </a:r>
            <a:endParaRPr lang="cs-CZ" altLang="cs-CZ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marL="61146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utváření vztahů mezi lidmi a mezi lidmi a prostředím, </a:t>
            </a:r>
          </a:p>
          <a:p>
            <a:pPr marL="61146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respekt k </a:t>
            </a:r>
            <a:r>
              <a:rPr lang="cs-CZ" altLang="cs-CZ" sz="2800" dirty="0">
                <a:solidFill>
                  <a:schemeClr val="accent1">
                    <a:lumMod val="50000"/>
                  </a:schemeClr>
                </a:solidFill>
              </a:rPr>
              <a:t>lidským právům</a:t>
            </a:r>
            <a:r>
              <a:rPr lang="cs-CZ" altLang="cs-CZ" sz="2800" dirty="0"/>
              <a:t>, k základní sociální </a:t>
            </a:r>
            <a:r>
              <a:rPr lang="cs-CZ" altLang="cs-CZ" sz="2800" dirty="0">
                <a:solidFill>
                  <a:schemeClr val="accent1">
                    <a:lumMod val="50000"/>
                  </a:schemeClr>
                </a:solidFill>
              </a:rPr>
              <a:t>spravedlnosti,</a:t>
            </a:r>
            <a:r>
              <a:rPr lang="cs-CZ" altLang="cs-CZ" sz="2800" dirty="0"/>
              <a:t> ke kulturní odlišnosti států i občanů v jednotlivých zemích,</a:t>
            </a:r>
          </a:p>
          <a:p>
            <a:pPr marL="61146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accent1">
                    <a:lumMod val="50000"/>
                  </a:schemeClr>
                </a:solidFill>
              </a:rPr>
              <a:t>vlastní stanoviska ke  globálním problémům lidstva </a:t>
            </a:r>
            <a:r>
              <a:rPr lang="cs-CZ" altLang="cs-CZ" sz="2800" dirty="0"/>
              <a:t>(ochraně životního prostředí, důsledkům rasové, etnické, náboženské nesnášenlivosti, otázkám bídy a hladu, rozporným důsledkům vědy a techniky apod.) z demokratických a humanistických pozic. </a:t>
            </a:r>
          </a:p>
        </p:txBody>
      </p:sp>
    </p:spTree>
    <p:extLst>
      <p:ext uri="{BB962C8B-B14F-4D97-AF65-F5344CB8AC3E}">
        <p14:creationId xmlns:p14="http://schemas.microsoft.com/office/powerpoint/2010/main" val="1874929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1146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význam </a:t>
            </a:r>
            <a:r>
              <a:rPr lang="cs-CZ" altLang="cs-CZ" sz="2800" b="1" dirty="0"/>
              <a:t>hodnot</a:t>
            </a:r>
            <a:r>
              <a:rPr lang="cs-CZ" altLang="cs-CZ" sz="2800" dirty="0"/>
              <a:t>, angažovanost </a:t>
            </a:r>
            <a:r>
              <a:rPr lang="cs-CZ" altLang="cs-CZ" sz="2800" b="1" dirty="0"/>
              <a:t>pro udržení přírody a životního prostředí, </a:t>
            </a:r>
            <a:r>
              <a:rPr lang="cs-CZ" altLang="cs-CZ" sz="2800" dirty="0"/>
              <a:t>role</a:t>
            </a:r>
            <a:r>
              <a:rPr lang="cs-CZ" altLang="cs-CZ" sz="2800" b="1" dirty="0"/>
              <a:t> mezilidských vztahů a solidarity</a:t>
            </a:r>
            <a:r>
              <a:rPr lang="cs-CZ" altLang="cs-CZ" sz="2800" dirty="0"/>
              <a:t> X </a:t>
            </a:r>
            <a:r>
              <a:rPr lang="cs-CZ" altLang="cs-CZ" sz="2800" b="1" dirty="0">
                <a:solidFill>
                  <a:schemeClr val="accent2">
                    <a:lumMod val="75000"/>
                  </a:schemeClr>
                </a:solidFill>
              </a:rPr>
              <a:t>zbožnění konzumu, bezohledný egoismus, nepoctivost a podvody, touha po svobodném životě bez závazků, nezájem o věci veřejné,</a:t>
            </a:r>
          </a:p>
          <a:p>
            <a:pPr marL="61146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podpora dovedností demokratického chování, </a:t>
            </a:r>
            <a:r>
              <a:rPr lang="cs-CZ" altLang="cs-CZ" sz="2800" dirty="0">
                <a:solidFill>
                  <a:schemeClr val="accent1">
                    <a:lumMod val="50000"/>
                  </a:schemeClr>
                </a:solidFill>
              </a:rPr>
              <a:t>zájmu o věci veřejné</a:t>
            </a:r>
            <a:r>
              <a:rPr lang="cs-CZ" altLang="cs-CZ" sz="2800" dirty="0"/>
              <a:t>, realizace principu aktivní občanské participace, občanské spoluúčasti a rozvíjení pocitu </a:t>
            </a:r>
            <a:r>
              <a:rPr lang="cs-CZ" altLang="cs-CZ" sz="2800" dirty="0">
                <a:solidFill>
                  <a:schemeClr val="accent1">
                    <a:lumMod val="50000"/>
                  </a:schemeClr>
                </a:solidFill>
              </a:rPr>
              <a:t>spoluodpovědnosti</a:t>
            </a:r>
            <a:r>
              <a:rPr lang="cs-CZ" altLang="cs-CZ" sz="2800" dirty="0"/>
              <a:t> za řešení problémů. </a:t>
            </a:r>
          </a:p>
        </p:txBody>
      </p:sp>
    </p:spTree>
    <p:extLst>
      <p:ext uri="{BB962C8B-B14F-4D97-AF65-F5344CB8AC3E}">
        <p14:creationId xmlns:p14="http://schemas.microsoft.com/office/powerpoint/2010/main" val="1763777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cs-CZ" altLang="cs-CZ" sz="4000"/>
            </a:br>
            <a:r>
              <a:rPr lang="cs-CZ" altLang="cs-CZ" sz="4000"/>
              <a:t>Interkulturní/multikulturní  vzdělávání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   </a:t>
            </a:r>
            <a:endParaRPr lang="cs-CZ" altLang="cs-CZ" dirty="0"/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seznamování s </a:t>
            </a:r>
            <a:r>
              <a:rPr lang="cs-CZ" altLang="cs-CZ" sz="2800" b="1" dirty="0"/>
              <a:t>tradicemi a rozmanitostí </a:t>
            </a:r>
            <a:r>
              <a:rPr lang="cs-CZ" altLang="cs-CZ" sz="2800" dirty="0"/>
              <a:t>ostatních světových  kultur,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uvědomování si </a:t>
            </a:r>
            <a:r>
              <a:rPr lang="cs-CZ" altLang="cs-CZ" sz="2800" b="1" dirty="0"/>
              <a:t>hodnoty a přínosu vlastní kultury</a:t>
            </a:r>
            <a:r>
              <a:rPr lang="cs-CZ" altLang="cs-CZ" sz="2800" dirty="0"/>
              <a:t> do celkového kulturního dědictví,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800" dirty="0"/>
              <a:t>podporovat </a:t>
            </a:r>
            <a:r>
              <a:rPr lang="cs-CZ" altLang="cs-CZ" sz="2800" b="1" dirty="0"/>
              <a:t>originalitu a svébytnost</a:t>
            </a:r>
            <a:r>
              <a:rPr lang="cs-CZ" altLang="cs-CZ" sz="2800" dirty="0"/>
              <a:t>, vědomí národní identity na základě </a:t>
            </a:r>
            <a:r>
              <a:rPr lang="cs-CZ" altLang="cs-CZ" sz="2800" b="1" dirty="0"/>
              <a:t>znalostí vlastních tradic, </a:t>
            </a:r>
          </a:p>
        </p:txBody>
      </p:sp>
    </p:spTree>
    <p:extLst>
      <p:ext uri="{BB962C8B-B14F-4D97-AF65-F5344CB8AC3E}">
        <p14:creationId xmlns:p14="http://schemas.microsoft.com/office/powerpoint/2010/main" val="365731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400" dirty="0"/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posilování společenské </a:t>
            </a:r>
            <a:r>
              <a:rPr lang="cs-CZ" altLang="cs-CZ" sz="2400" b="1" dirty="0"/>
              <a:t>solidarity,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rozvíjení  smyslu pro odlišnosti jiných kultur, pěstování tolerance. </a:t>
            </a:r>
          </a:p>
          <a:p>
            <a:pPr marL="61146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400" dirty="0"/>
              <a:t>Uplatňování </a:t>
            </a:r>
            <a:r>
              <a:rPr lang="cs-CZ" altLang="cs-CZ" sz="2400" b="1" dirty="0"/>
              <a:t>multikulturních aspektů ve výchově </a:t>
            </a:r>
            <a:r>
              <a:rPr lang="cs-CZ" altLang="cs-CZ" sz="2400" dirty="0"/>
              <a:t>znamená naplňovat požadavek</a:t>
            </a:r>
            <a:r>
              <a:rPr lang="cs-CZ" altLang="cs-CZ" sz="2400" b="1" dirty="0"/>
              <a:t>  učit se „žít společně„ a „žít s ostatními„</a:t>
            </a:r>
            <a:r>
              <a:rPr lang="cs-CZ" altLang="cs-CZ" sz="2400" dirty="0"/>
              <a:t> (srv. Zpráva UNESCO 1997, s. 53-54). </a:t>
            </a:r>
          </a:p>
          <a:p>
            <a:pPr eaLnBrk="1" hangingPunct="1"/>
            <a:endParaRPr lang="cs-CZ" altLang="cs-CZ" sz="2400" dirty="0"/>
          </a:p>
        </p:txBody>
      </p:sp>
      <p:pic>
        <p:nvPicPr>
          <p:cNvPr id="37892" name="Picture 4" descr="MCj039729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20" y="4331231"/>
            <a:ext cx="18034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143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V oblasti výchovy </a:t>
            </a:r>
            <a:r>
              <a:rPr lang="cs-CZ" altLang="cs-CZ" b="1"/>
              <a:t>estetické</a:t>
            </a:r>
            <a:r>
              <a:rPr lang="cs-CZ" altLang="cs-CZ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1146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rozvoj v oblasti estetična a umění na základě </a:t>
            </a:r>
            <a:r>
              <a:rPr lang="cs-CZ" sz="2400" b="1" dirty="0"/>
              <a:t>srovnání a lepšího pochopení jiných kultur,</a:t>
            </a:r>
          </a:p>
          <a:p>
            <a:pPr marL="61146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posilování role umění x vlivy </a:t>
            </a:r>
            <a:r>
              <a:rPr lang="cs-CZ" sz="2400" b="1" dirty="0"/>
              <a:t>povrchní pseudokultury</a:t>
            </a:r>
            <a:r>
              <a:rPr lang="cs-CZ" sz="2400" dirty="0"/>
              <a:t>, šířené médii v globalizujícím se světě; </a:t>
            </a:r>
          </a:p>
          <a:p>
            <a:pPr marL="61146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jednostranný </a:t>
            </a:r>
            <a:r>
              <a:rPr lang="cs-CZ" sz="2400" dirty="0"/>
              <a:t>ekonomismus, jednostranně konzumní životní styl ap. x vztah umění a osvojování poznatků vědy a techniky;</a:t>
            </a:r>
          </a:p>
          <a:p>
            <a:pPr marL="611460" indent="-342900"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vzájemné vztahy </a:t>
            </a:r>
            <a:r>
              <a:rPr lang="cs-CZ" sz="2400" b="1" dirty="0"/>
              <a:t>vědeckého a estetického osvojování skutečnosti</a:t>
            </a:r>
            <a:r>
              <a:rPr lang="cs-CZ" sz="2400" dirty="0"/>
              <a:t>, racionálního a emocionálního prožívání v pojetí učiva. </a:t>
            </a:r>
            <a:r>
              <a:rPr lang="cs-CZ" sz="2400" b="1" dirty="0">
                <a:solidFill>
                  <a:srgbClr val="5F1F0D"/>
                </a:solidFill>
              </a:rPr>
              <a:t>Umění jako specifický způsob poznání a komunikace.</a:t>
            </a:r>
          </a:p>
        </p:txBody>
      </p:sp>
    </p:spTree>
    <p:extLst>
      <p:ext uri="{BB962C8B-B14F-4D97-AF65-F5344CB8AC3E}">
        <p14:creationId xmlns:p14="http://schemas.microsoft.com/office/powerpoint/2010/main" val="422002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7200" dirty="0"/>
              <a:t>BIOLEK, Jaroslav. </a:t>
            </a:r>
            <a:r>
              <a:rPr lang="cs-CZ" sz="7200" i="1" dirty="0" err="1"/>
              <a:t>PodObal</a:t>
            </a:r>
            <a:r>
              <a:rPr lang="cs-CZ" sz="7200" i="1" dirty="0"/>
              <a:t>: příručka pro výuku o globálních souvislostech našeho obchodování</a:t>
            </a:r>
            <a:r>
              <a:rPr lang="cs-CZ" sz="7200" dirty="0"/>
              <a:t>. </a:t>
            </a:r>
            <a:r>
              <a:rPr lang="cs-CZ" sz="7200" dirty="0" err="1"/>
              <a:t>Edited</a:t>
            </a:r>
            <a:r>
              <a:rPr lang="cs-CZ" sz="7200" dirty="0"/>
              <a:t> by Eva Malířová. Brno: </a:t>
            </a:r>
            <a:r>
              <a:rPr lang="cs-CZ" sz="7200" dirty="0" err="1"/>
              <a:t>NaZemi</a:t>
            </a:r>
            <a:r>
              <a:rPr lang="cs-CZ" sz="7200" dirty="0"/>
              <a:t> - Společnost pro fair </a:t>
            </a:r>
            <a:r>
              <a:rPr lang="cs-CZ" sz="7200" dirty="0" err="1"/>
              <a:t>trade</a:t>
            </a:r>
            <a:r>
              <a:rPr lang="cs-CZ" sz="7200" dirty="0"/>
              <a:t>, 2011. 264 s. ISBN 9788026006923.</a:t>
            </a:r>
            <a:br>
              <a:rPr lang="cs-CZ" sz="7200" dirty="0"/>
            </a:br>
            <a:br>
              <a:rPr lang="cs-CZ" sz="7200" dirty="0"/>
            </a:br>
            <a:r>
              <a:rPr lang="cs-CZ" sz="7200" i="1" dirty="0"/>
              <a:t>Náhradní obsah:</a:t>
            </a:r>
            <a:r>
              <a:rPr lang="cs-CZ" sz="7200" dirty="0"/>
              <a:t> </a:t>
            </a:r>
            <a:r>
              <a:rPr lang="cs-CZ" sz="7200" dirty="0" err="1"/>
              <a:t>Hicks</a:t>
            </a:r>
            <a:r>
              <a:rPr lang="cs-CZ" sz="7200" dirty="0"/>
              <a:t>, D. (2008). </a:t>
            </a:r>
            <a:r>
              <a:rPr lang="cs-CZ" sz="7200" dirty="0" err="1"/>
              <a:t>Ways</a:t>
            </a:r>
            <a:r>
              <a:rPr lang="cs-CZ" sz="7200" dirty="0"/>
              <a:t> of </a:t>
            </a:r>
            <a:r>
              <a:rPr lang="cs-CZ" sz="7200" dirty="0" err="1"/>
              <a:t>seeing</a:t>
            </a:r>
            <a:r>
              <a:rPr lang="cs-CZ" sz="7200" dirty="0"/>
              <a:t>: The </a:t>
            </a:r>
            <a:r>
              <a:rPr lang="cs-CZ" sz="7200" dirty="0" err="1"/>
              <a:t>origins</a:t>
            </a:r>
            <a:r>
              <a:rPr lang="cs-CZ" sz="7200" dirty="0"/>
              <a:t> of </a:t>
            </a:r>
            <a:r>
              <a:rPr lang="cs-CZ" sz="7200" dirty="0" err="1"/>
              <a:t>global</a:t>
            </a:r>
            <a:r>
              <a:rPr lang="cs-CZ" sz="7200" dirty="0"/>
              <a:t> education in the UK. Background </a:t>
            </a:r>
            <a:r>
              <a:rPr lang="cs-CZ" sz="7200" dirty="0" err="1"/>
              <a:t>paper</a:t>
            </a:r>
            <a:r>
              <a:rPr lang="cs-CZ" sz="7200" dirty="0"/>
              <a:t> </a:t>
            </a:r>
            <a:r>
              <a:rPr lang="cs-CZ" sz="7200" dirty="0" err="1"/>
              <a:t>for</a:t>
            </a:r>
            <a:r>
              <a:rPr lang="cs-CZ" sz="7200" dirty="0"/>
              <a:t>: UK ITE network </a:t>
            </a:r>
            <a:r>
              <a:rPr lang="cs-CZ" sz="7200" dirty="0" err="1"/>
              <a:t>inaugural</a:t>
            </a:r>
            <a:r>
              <a:rPr lang="cs-CZ" sz="7200" dirty="0"/>
              <a:t> </a:t>
            </a:r>
            <a:r>
              <a:rPr lang="cs-CZ" sz="7200" dirty="0" err="1"/>
              <a:t>conference</a:t>
            </a:r>
            <a:r>
              <a:rPr lang="cs-CZ" sz="7200" dirty="0"/>
              <a:t> on education </a:t>
            </a:r>
            <a:r>
              <a:rPr lang="cs-CZ" sz="7200" dirty="0" err="1"/>
              <a:t>for</a:t>
            </a:r>
            <a:r>
              <a:rPr lang="cs-CZ" sz="7200" dirty="0"/>
              <a:t> </a:t>
            </a:r>
            <a:r>
              <a:rPr lang="cs-CZ" sz="7200" dirty="0" err="1"/>
              <a:t>sustainable</a:t>
            </a:r>
            <a:r>
              <a:rPr lang="cs-CZ" sz="7200" dirty="0"/>
              <a:t> </a:t>
            </a:r>
            <a:r>
              <a:rPr lang="cs-CZ" sz="7200" dirty="0" err="1"/>
              <a:t>development</a:t>
            </a:r>
            <a:r>
              <a:rPr lang="cs-CZ" sz="7200" dirty="0"/>
              <a:t>/</a:t>
            </a:r>
            <a:r>
              <a:rPr lang="cs-CZ" sz="7200" dirty="0" err="1"/>
              <a:t>global</a:t>
            </a:r>
            <a:r>
              <a:rPr lang="cs-CZ" sz="7200" dirty="0"/>
              <a:t> </a:t>
            </a:r>
            <a:r>
              <a:rPr lang="cs-CZ" sz="7200" dirty="0" err="1"/>
              <a:t>citizenship</a:t>
            </a:r>
            <a:r>
              <a:rPr lang="cs-CZ" sz="7200" dirty="0"/>
              <a:t>. London. http: //www.teaching4abetterworld.co.uk/docs/downlo</a:t>
            </a:r>
            <a:br>
              <a:rPr lang="cs-CZ" sz="7200" dirty="0"/>
            </a:br>
            <a:br>
              <a:rPr lang="cs-CZ" sz="7200" dirty="0"/>
            </a:br>
            <a:r>
              <a:rPr lang="cs-CZ" sz="7200" i="1" dirty="0"/>
              <a:t>Náhradní obsah:</a:t>
            </a:r>
            <a:r>
              <a:rPr lang="cs-CZ" sz="7200" dirty="0"/>
              <a:t> MZV ČR. (rok neuveden). Národní strategie globálního rozvojového vzdělávání ČR pro 2011-2015. Dostupné z http://www.globalnirozvojovevzdelavani.cz/co-je-grv/oficialni-dokumenty-cr.html</a:t>
            </a:r>
            <a:br>
              <a:rPr lang="cs-CZ" sz="7200" dirty="0"/>
            </a:br>
            <a:br>
              <a:rPr lang="cs-CZ" sz="7200" dirty="0"/>
            </a:br>
            <a:r>
              <a:rPr lang="cs-CZ" sz="7200" i="1" dirty="0"/>
              <a:t>Náhradní obsah:</a:t>
            </a:r>
            <a:r>
              <a:rPr lang="cs-CZ" sz="7200" dirty="0"/>
              <a:t> de </a:t>
            </a:r>
            <a:r>
              <a:rPr lang="cs-CZ" sz="7200" dirty="0" err="1"/>
              <a:t>Oliveira</a:t>
            </a:r>
            <a:r>
              <a:rPr lang="cs-CZ" sz="7200" dirty="0"/>
              <a:t> </a:t>
            </a:r>
            <a:r>
              <a:rPr lang="cs-CZ" sz="7200" dirty="0" err="1"/>
              <a:t>Andreotti</a:t>
            </a:r>
            <a:r>
              <a:rPr lang="cs-CZ" sz="7200" dirty="0"/>
              <a:t>, V. (2014). Soft versus </a:t>
            </a:r>
            <a:r>
              <a:rPr lang="cs-CZ" sz="7200" dirty="0" err="1"/>
              <a:t>critical</a:t>
            </a:r>
            <a:r>
              <a:rPr lang="cs-CZ" sz="7200" dirty="0"/>
              <a:t> </a:t>
            </a:r>
            <a:r>
              <a:rPr lang="cs-CZ" sz="7200" dirty="0" err="1"/>
              <a:t>global</a:t>
            </a:r>
            <a:r>
              <a:rPr lang="cs-CZ" sz="7200" dirty="0"/>
              <a:t> </a:t>
            </a:r>
            <a:r>
              <a:rPr lang="cs-CZ" sz="7200" dirty="0" err="1"/>
              <a:t>citizenship</a:t>
            </a:r>
            <a:r>
              <a:rPr lang="cs-CZ" sz="7200" dirty="0"/>
              <a:t> education. </a:t>
            </a:r>
            <a:r>
              <a:rPr lang="cs-CZ" sz="7200" dirty="0" err="1"/>
              <a:t>Development</a:t>
            </a:r>
            <a:r>
              <a:rPr lang="cs-CZ" sz="7200" dirty="0"/>
              <a:t> Education in </a:t>
            </a:r>
            <a:r>
              <a:rPr lang="cs-CZ" sz="7200" dirty="0" err="1"/>
              <a:t>Policy</a:t>
            </a:r>
            <a:r>
              <a:rPr lang="cs-CZ" sz="7200" dirty="0"/>
              <a:t> and </a:t>
            </a:r>
            <a:r>
              <a:rPr lang="cs-CZ" sz="7200" dirty="0" err="1"/>
              <a:t>Practice</a:t>
            </a:r>
            <a:r>
              <a:rPr lang="cs-CZ" sz="7200" dirty="0"/>
              <a:t>, 21(3), 40–51.</a:t>
            </a:r>
          </a:p>
          <a:p>
            <a:endParaRPr lang="cs-CZ" sz="7200" dirty="0"/>
          </a:p>
          <a:p>
            <a:r>
              <a:rPr lang="cs-CZ" sz="7200" dirty="0">
                <a:effectLst/>
              </a:rPr>
              <a:t>Metodická podpora pro výuku témat globálního rozvojového vzdělávání. </a:t>
            </a:r>
            <a:r>
              <a:rPr lang="cs-CZ" sz="7200" dirty="0"/>
              <a:t>Dostupné z http://www.globalnirozvojovevzdelavani.cz/.</a:t>
            </a:r>
            <a:endParaRPr lang="cs-CZ" sz="7200" dirty="0">
              <a:effectLst/>
            </a:endParaRPr>
          </a:p>
          <a:p>
            <a:endParaRPr lang="cs-CZ" sz="7200" dirty="0"/>
          </a:p>
          <a:p>
            <a:pPr marL="0" indent="0">
              <a:buNone/>
            </a:pPr>
            <a:endParaRPr lang="cs-CZ" sz="7200" dirty="0"/>
          </a:p>
          <a:p>
            <a:pPr marL="0" indent="0">
              <a:buNone/>
            </a:pPr>
            <a:br>
              <a:rPr lang="cs-CZ" dirty="0"/>
            </a:b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786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vnímavost, emocionální vztah</a:t>
            </a:r>
            <a:r>
              <a:rPr lang="cs-CZ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cs-CZ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citlivý přístup 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ke světu; </a:t>
            </a:r>
            <a:endParaRPr lang="cs-CZ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pozitivní city v chování, jednání a prožívání životních situací, cit pro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soulad, harmonii, vyváženost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; smysl pro krásu, vkus, účelnost; </a:t>
            </a:r>
            <a:endParaRPr lang="cs-CZ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kultivovat 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své potřeby a projevy; </a:t>
            </a:r>
          </a:p>
        </p:txBody>
      </p:sp>
    </p:spTree>
    <p:extLst>
      <p:ext uri="{BB962C8B-B14F-4D97-AF65-F5344CB8AC3E}">
        <p14:creationId xmlns:p14="http://schemas.microsoft.com/office/powerpoint/2010/main" val="488701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nazírat a hodnotit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vztahy a jevy v přírodě a společnosti 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z estetického hlediska;</a:t>
            </a:r>
          </a:p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chápat bohatství a složitost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citového života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vést k ohleduplnému, vnímavému a citlivému </a:t>
            </a: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vztahu</a:t>
            </a: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 k lidem, k přírodě a ke kulturním a etickým hodnotám;</a:t>
            </a:r>
          </a:p>
          <a:p>
            <a:pPr marL="611460" indent="-342900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otevřeně a kultivovaně projevovat své city v chování a jednání a vyjadřovat svůj prožitek;</a:t>
            </a:r>
          </a:p>
        </p:txBody>
      </p:sp>
    </p:spTree>
    <p:extLst>
      <p:ext uri="{BB962C8B-B14F-4D97-AF65-F5344CB8AC3E}">
        <p14:creationId xmlns:p14="http://schemas.microsoft.com/office/powerpoint/2010/main" val="246688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330701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accent1">
                  <a:shade val="75000"/>
                </a:schemeClr>
              </a:buClr>
              <a:buNone/>
              <a:defRPr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sz="3200" dirty="0">
                <a:solidFill>
                  <a:schemeClr val="accent1">
                    <a:lumMod val="50000"/>
                  </a:schemeClr>
                </a:solidFill>
              </a:rPr>
              <a:t>vlastní estetické činnosti </a:t>
            </a:r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 projevu výtvarném (kreslit, malovat, modelovat), hudebním (zpívat a hrát na nástroj), slovesném (výrazně číst, recitovat, dramatizovat, vyprávět).</a:t>
            </a:r>
          </a:p>
          <a:p>
            <a:pPr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cs-CZ" sz="28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0"/>
              </a:spcAft>
              <a:buClr>
                <a:schemeClr val="accent1">
                  <a:shade val="75000"/>
                </a:schemeClr>
              </a:buClr>
              <a:buNone/>
              <a:defRPr/>
            </a:pPr>
            <a:endParaRPr lang="cs-CZ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542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/>
              <a:t>Ve sféře </a:t>
            </a:r>
            <a:r>
              <a:rPr lang="cs-CZ" altLang="cs-CZ" sz="3600" b="1" dirty="0"/>
              <a:t>tělesné (zdravotní a pohybové</a:t>
            </a:r>
            <a:r>
              <a:rPr lang="cs-CZ" altLang="cs-CZ" sz="3600" dirty="0"/>
              <a:t>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</a:p>
          <a:p>
            <a:pPr marL="61146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posílení </a:t>
            </a:r>
            <a:r>
              <a:rPr lang="cs-CZ" altLang="cs-CZ" sz="2400" b="1" dirty="0"/>
              <a:t>osobní odpovědnosti </a:t>
            </a:r>
            <a:r>
              <a:rPr lang="cs-CZ" altLang="cs-CZ" sz="2400" dirty="0"/>
              <a:t>za své zdraví; </a:t>
            </a:r>
          </a:p>
          <a:p>
            <a:pPr marL="61146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akcent na výchovu ke zdravému životnímu stylu, zejména oblast  </a:t>
            </a:r>
            <a:r>
              <a:rPr lang="cs-CZ" altLang="cs-CZ" sz="2400" b="1" dirty="0"/>
              <a:t>prevence </a:t>
            </a:r>
            <a:r>
              <a:rPr lang="cs-CZ" altLang="cs-CZ" sz="2400" dirty="0"/>
              <a:t>proti drogovým, herním a jiným závislostem apod.</a:t>
            </a:r>
          </a:p>
        </p:txBody>
      </p:sp>
      <p:pic>
        <p:nvPicPr>
          <p:cNvPr id="43012" name="Picture 4" descr="MCj033425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52" y="3541713"/>
            <a:ext cx="1041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 descr="C:\Documents and Settings\Horka\Local Settings\Temporary Internet Files\Content.IE5\3MEFDXY1\MC9002299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68" y="3770086"/>
            <a:ext cx="15192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5225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Environmentální výchova</a:t>
            </a:r>
            <a:endParaRPr lang="cs-CZ" alt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</a:t>
            </a:r>
            <a:endParaRPr lang="cs-CZ" b="1" dirty="0"/>
          </a:p>
          <a:p>
            <a:pPr indent="158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400" i="1" dirty="0"/>
              <a:t>   směřuje jednoznačně k </a:t>
            </a:r>
            <a:r>
              <a:rPr lang="cs-CZ" sz="2400" b="1" i="1" dirty="0"/>
              <a:t>překonání primitivně egocentrických, sebestředných </a:t>
            </a:r>
            <a:r>
              <a:rPr lang="cs-CZ" sz="2400" b="1" dirty="0"/>
              <a:t> </a:t>
            </a:r>
            <a:r>
              <a:rPr lang="cs-CZ" sz="2400" b="1" i="1" dirty="0"/>
              <a:t>názorů a preferencí hodnot </a:t>
            </a:r>
          </a:p>
          <a:p>
            <a:pPr indent="158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400" i="1" dirty="0"/>
              <a:t>  podílí se na nové duchovní integraci člověka</a:t>
            </a:r>
            <a:r>
              <a:rPr lang="cs-CZ" sz="2400" dirty="0"/>
              <a:t>, jehož vřazuje do celku přírody a kultury</a:t>
            </a:r>
          </a:p>
          <a:p>
            <a:pPr indent="15875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cs-CZ" sz="2400" dirty="0"/>
              <a:t>  usiluje o zastavení a zvrácení dosavadního způsobu poškozování přírody.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  Nové </a:t>
            </a:r>
            <a:r>
              <a:rPr lang="cs-CZ" sz="2400" b="1" dirty="0"/>
              <a:t>kulturní obsahové  principy</a:t>
            </a:r>
            <a:r>
              <a:rPr lang="cs-CZ" sz="2400" dirty="0"/>
              <a:t>: </a:t>
            </a:r>
            <a:r>
              <a:rPr lang="cs-CZ" sz="2400" i="1" dirty="0"/>
              <a:t>hodnotová  priorita přírody pro </a:t>
            </a:r>
            <a:r>
              <a:rPr lang="cs-CZ" sz="2400" dirty="0"/>
              <a:t> </a:t>
            </a:r>
            <a:r>
              <a:rPr lang="cs-CZ" sz="2400" i="1" dirty="0"/>
              <a:t>lidský život, závislost člověka na přírodě a požadavek ekologizace duchovní a  materiální kultury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157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Globální výchova </a:t>
            </a:r>
            <a:r>
              <a:rPr lang="cs-CZ" altLang="cs-CZ" sz="2800" b="1"/>
              <a:t>neuznává </a:t>
            </a:r>
            <a:r>
              <a:rPr lang="cs-CZ" altLang="cs-CZ" sz="2800"/>
              <a:t>vytváření umělých dilemat,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např. </a:t>
            </a:r>
            <a:r>
              <a:rPr lang="cs-CZ" altLang="cs-CZ" b="1"/>
              <a:t>globální x lokální </a:t>
            </a:r>
            <a:r>
              <a:rPr lang="cs-CZ" altLang="cs-CZ"/>
              <a:t> </a:t>
            </a:r>
            <a:r>
              <a:rPr lang="cs-CZ" altLang="cs-CZ" i="1"/>
              <a:t>(lidé se stávají občany světa a přitom si zachovávají identitu, neztrácejí své kořeny</a:t>
            </a:r>
            <a:r>
              <a:rPr lang="cs-CZ" altLang="cs-CZ"/>
              <a:t>),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univerzální x individuální</a:t>
            </a:r>
            <a:r>
              <a:rPr lang="cs-CZ" altLang="cs-CZ"/>
              <a:t>  </a:t>
            </a:r>
            <a:r>
              <a:rPr lang="cs-CZ" altLang="cs-CZ" i="1"/>
              <a:t>(kultura je globalizována x tradice,</a:t>
            </a:r>
            <a:r>
              <a:rPr lang="cs-CZ" altLang="cs-CZ"/>
              <a:t> </a:t>
            </a:r>
            <a:r>
              <a:rPr lang="cs-CZ" altLang="cs-CZ" i="1"/>
              <a:t>kulturní zázemí, unikátní povaha lidské bytosti je  zachována</a:t>
            </a:r>
            <a:r>
              <a:rPr lang="cs-CZ" altLang="cs-CZ"/>
              <a:t>),  </a:t>
            </a:r>
            <a:r>
              <a:rPr lang="cs-CZ" altLang="cs-CZ" b="1"/>
              <a:t>tradiční  x moderní </a:t>
            </a:r>
            <a:r>
              <a:rPr lang="cs-CZ" altLang="cs-CZ"/>
              <a:t>(</a:t>
            </a:r>
            <a:r>
              <a:rPr lang="cs-CZ" altLang="cs-CZ" i="1"/>
              <a:t>přizpůsobení změnám na základě analýzy minulosti),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krátkodobé x dlouhodobé uvažování</a:t>
            </a:r>
            <a:r>
              <a:rPr lang="cs-CZ" altLang="cs-CZ"/>
              <a:t> </a:t>
            </a:r>
            <a:r>
              <a:rPr lang="cs-CZ" altLang="cs-CZ" i="1"/>
              <a:t>(přemíra informací, vratké  emoce,  touha po okamžitých řešeních x pečlivě</a:t>
            </a:r>
            <a:r>
              <a:rPr lang="cs-CZ" altLang="cs-CZ"/>
              <a:t> </a:t>
            </a:r>
            <a:r>
              <a:rPr lang="cs-CZ" altLang="cs-CZ" i="1"/>
              <a:t>promyšlená reformní strategie, založená na trpělivosti, vyjednávání a souladu</a:t>
            </a:r>
            <a:r>
              <a:rPr lang="cs-CZ" altLang="cs-CZ"/>
              <a:t>),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potřeba  soutěživosti x stejné příležitosti  pro všechny</a:t>
            </a:r>
            <a:r>
              <a:rPr lang="cs-CZ" altLang="cs-CZ"/>
              <a:t> (</a:t>
            </a:r>
            <a:r>
              <a:rPr lang="cs-CZ" altLang="cs-CZ" i="1"/>
              <a:t>soutěživost motivuje, spolupráce posiluje a solidarita sjednocuje</a:t>
            </a:r>
            <a:r>
              <a:rPr lang="cs-CZ" altLang="cs-CZ"/>
              <a:t>), </a:t>
            </a:r>
          </a:p>
        </p:txBody>
      </p:sp>
    </p:spTree>
    <p:extLst>
      <p:ext uri="{BB962C8B-B14F-4D97-AF65-F5344CB8AC3E}">
        <p14:creationId xmlns:p14="http://schemas.microsoft.com/office/powerpoint/2010/main" val="1066126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18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1800" b="1" dirty="0"/>
              <a:t>nevídaný rozvoj poznání x možnosti jejich osvojení člověkem</a:t>
            </a:r>
            <a:r>
              <a:rPr lang="cs-CZ" altLang="cs-CZ" sz="1800" dirty="0"/>
              <a:t> </a:t>
            </a:r>
            <a:r>
              <a:rPr lang="cs-CZ" altLang="cs-CZ" sz="1800" i="1" dirty="0"/>
              <a:t>(jádra vzdělávání - pomoc žákům </a:t>
            </a:r>
            <a:r>
              <a:rPr lang="cs-CZ" altLang="cs-CZ" sz="1800" b="1" i="1" dirty="0"/>
              <a:t>zdokonalit jejich život </a:t>
            </a:r>
            <a:r>
              <a:rPr lang="cs-CZ" altLang="cs-CZ" sz="1800" i="1" dirty="0"/>
              <a:t>prostřednictvím znalostí, experimentu a rozvoje své vlastní osobní kultury),</a:t>
            </a:r>
            <a:r>
              <a:rPr lang="cs-CZ" altLang="cs-CZ" sz="1800" b="1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b="1" dirty="0"/>
              <a:t>duchovní x materiální </a:t>
            </a:r>
            <a:r>
              <a:rPr lang="cs-CZ" altLang="cs-CZ" sz="1800" i="1" dirty="0"/>
              <a:t>(i v době materiální civilizace touží lidstvo </a:t>
            </a:r>
            <a:r>
              <a:rPr lang="cs-CZ" altLang="cs-CZ" sz="1800" b="1" i="1" dirty="0"/>
              <a:t>po ideálu a morálních hodnotách</a:t>
            </a:r>
            <a:r>
              <a:rPr lang="cs-CZ" altLang="cs-CZ" sz="1800" i="1" dirty="0"/>
              <a:t>, výchova má  v každém pozdvihnout nadosobní </a:t>
            </a:r>
            <a:r>
              <a:rPr lang="cs-CZ" altLang="cs-CZ" sz="1800" b="1" i="1" dirty="0"/>
              <a:t>morální hodnoty </a:t>
            </a:r>
            <a:r>
              <a:rPr lang="cs-CZ" altLang="cs-CZ" sz="1800" i="1" dirty="0"/>
              <a:t>v souladu s jeho životními  tradicemi a  zvyky</a:t>
            </a:r>
            <a:r>
              <a:rPr lang="cs-CZ" altLang="cs-CZ" sz="1800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dirty="0"/>
          </a:p>
        </p:txBody>
      </p:sp>
      <p:pic>
        <p:nvPicPr>
          <p:cNvPr id="46084" name="Picture 6" descr="MPj040883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1773239"/>
            <a:ext cx="3022600" cy="4530725"/>
          </a:xfrm>
          <a:noFill/>
        </p:spPr>
      </p:pic>
    </p:spTree>
    <p:extLst>
      <p:ext uri="{BB962C8B-B14F-4D97-AF65-F5344CB8AC3E}">
        <p14:creationId xmlns:p14="http://schemas.microsoft.com/office/powerpoint/2010/main" val="1249807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735B99E8-46F0-42FC-87FB-39D61AC14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B57A0A-29ED-4DCF-8FA0-2A770B46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Ať se vám daří!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Zástupný obsah 6" descr="Dítě pozorující mapu světa">
            <a:extLst>
              <a:ext uri="{FF2B5EF4-FFF2-40B4-BE49-F238E27FC236}">
                <a16:creationId xmlns:a16="http://schemas.microsoft.com/office/drawing/2014/main" id="{11F730EA-7509-4B51-89DF-92B672A0D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2" y="620720"/>
            <a:ext cx="3694389" cy="2466005"/>
          </a:xfrm>
          <a:prstGeom prst="rect">
            <a:avLst/>
          </a:prstGeom>
        </p:spPr>
      </p:pic>
      <p:pic>
        <p:nvPicPr>
          <p:cNvPr id="17" name="Zástupný obsah 16" descr="Držení se za ruce">
            <a:extLst>
              <a:ext uri="{FF2B5EF4-FFF2-40B4-BE49-F238E27FC236}">
                <a16:creationId xmlns:a16="http://schemas.microsoft.com/office/drawing/2014/main" id="{8CCDC42A-DD08-4231-A3DB-9F00653AD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7" y="3247593"/>
            <a:ext cx="3665384" cy="2446644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F2093B-7124-4CB0-8F45-1B3204F6F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A2A6149-408D-4E04-BFCF-3A17E51D6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231B5F-92E2-464C-916D-67AB1CAE4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639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Jaká je situace ve školách?</a:t>
            </a:r>
          </a:p>
          <a:p>
            <a:pPr>
              <a:defRPr/>
            </a:pPr>
            <a:r>
              <a:rPr lang="cs-CZ" altLang="cs-CZ" dirty="0"/>
              <a:t>Jak učíme o světě přírody x a kultury?</a:t>
            </a:r>
          </a:p>
          <a:p>
            <a:pPr>
              <a:defRPr/>
            </a:pPr>
            <a:r>
              <a:rPr lang="cs-CZ" altLang="cs-CZ" dirty="0"/>
              <a:t>Co naši práci limituje?</a:t>
            </a:r>
          </a:p>
          <a:p>
            <a:pPr>
              <a:defRPr/>
            </a:pPr>
            <a:r>
              <a:rPr lang="cs-CZ" altLang="cs-CZ" dirty="0"/>
              <a:t>Co nám může pomoci ke zlepšení?</a:t>
            </a:r>
          </a:p>
          <a:p>
            <a:pPr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</p:txBody>
      </p:sp>
      <p:pic>
        <p:nvPicPr>
          <p:cNvPr id="47108" name="Picture 3" descr="C:\Documents and Settings\Horka\Local Settings\Temporary Internet Files\Content.IE5\3MEFDXY1\MP9003414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4724401"/>
            <a:ext cx="216058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C:\Documents and Settings\Horka\Local Settings\Temporary Internet Files\Content.IE5\BMX69X1P\MP90043102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221164"/>
            <a:ext cx="18732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C:\Documents and Settings\Horka\Local Settings\Temporary Internet Files\Content.IE5\KE8T6C40\MC9002825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581525"/>
            <a:ext cx="14938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6" descr="C:\Documents and Settings\Horka\Local Settings\Temporary Internet Files\Content.IE5\3MEFDXY1\MC9002416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14" y="2808289"/>
            <a:ext cx="114617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348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741" y="0"/>
            <a:ext cx="10058400" cy="145075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4" y="1484347"/>
            <a:ext cx="3502712" cy="222885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63" y="1364163"/>
            <a:ext cx="3252765" cy="23490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04" y="3713197"/>
            <a:ext cx="3595028" cy="235434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728" y="1484347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8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/>
              <a:t>Jaká je realita globálního světa?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Globalizace </a:t>
            </a:r>
            <a:r>
              <a:rPr lang="cs-CZ" altLang="cs-CZ"/>
              <a:t>spočívá ve vzájemném ekonomickém, politickém, kulturním aj. propojování nejen blízkých regionů či států, ale i velkých geografických celků a celých kontinentů. </a:t>
            </a:r>
          </a:p>
        </p:txBody>
      </p:sp>
      <p:pic>
        <p:nvPicPr>
          <p:cNvPr id="6148" name="Picture 5" descr="MPj042795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438" y="2565401"/>
            <a:ext cx="4038600" cy="2690813"/>
          </a:xfrm>
          <a:noFill/>
        </p:spPr>
      </p:pic>
    </p:spTree>
    <p:extLst>
      <p:ext uri="{BB962C8B-B14F-4D97-AF65-F5344CB8AC3E}">
        <p14:creationId xmlns:p14="http://schemas.microsoft.com/office/powerpoint/2010/main" val="1011369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Východiska </a:t>
            </a:r>
            <a:b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aneb nač reagujeme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Vzdělávací systém přispívá k </a:t>
            </a:r>
            <a:r>
              <a:rPr lang="cs-CZ" altLang="cs-CZ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prohlubování dnešní globální ekologické krize. 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Kultura (civilizace) (vč. duchovní kultury, tj. i systému vzdělávání) není tak „</a:t>
            </a:r>
            <a:r>
              <a:rPr lang="cs-CZ" altLang="cs-C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pravdivá, vznešená a člověka ochraňující“(</a:t>
            </a:r>
            <a:r>
              <a:rPr lang="cs-CZ" alt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Šmajs 2008</a:t>
            </a:r>
            <a:r>
              <a:rPr lang="cs-CZ" altLang="cs-CZ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Kvalita (environmentální) výchovy nabývá značného významu pro budoucnost naší planety.</a:t>
            </a:r>
          </a:p>
          <a:p>
            <a:endParaRPr lang="cs-CZ" alt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609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Vzdělávací systém přispívá k prohlubování dnešní globální ekologické krize 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16182" y="1737360"/>
            <a:ext cx="8229600" cy="4937125"/>
          </a:xfrm>
          <a:ln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endParaRPr lang="cs-CZ" sz="18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Vzdělání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jako formativní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faktor lidské 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osobnosti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utváření 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kulturního systému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Vzdělávání: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prezentuje kulturu nekriticky;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příroda není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prioritou;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přednost má 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člověk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 jeho přáními, touhami a cíli; </a:t>
            </a:r>
          </a:p>
          <a:p>
            <a:pPr>
              <a:defRPr/>
            </a:pP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příroda jako „</a:t>
            </a:r>
            <a:r>
              <a:rPr lang="cs-CZ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objekt, materiál, zdroj </a:t>
            </a:r>
            <a:r>
              <a:rPr lang="cs-CZ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“; </a:t>
            </a:r>
          </a:p>
          <a:p>
            <a:pPr>
              <a:defRPr/>
            </a:pP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důsledky civilizace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marginalizovány nebo přehlíženy;</a:t>
            </a:r>
          </a:p>
          <a:p>
            <a:pPr>
              <a:defRPr/>
            </a:pP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nedostatečně tematizován protiklad (konflikt anebo vztah) </a:t>
            </a:r>
            <a:r>
              <a:rPr lang="cs-CZ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kultury a přírody </a:t>
            </a:r>
            <a:r>
              <a:rPr lang="cs-CZ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(Višňovský, 2009, s. 46).</a:t>
            </a:r>
          </a:p>
        </p:txBody>
      </p:sp>
    </p:spTree>
    <p:extLst>
      <p:ext uri="{BB962C8B-B14F-4D97-AF65-F5344CB8AC3E}">
        <p14:creationId xmlns:p14="http://schemas.microsoft.com/office/powerpoint/2010/main" val="2792427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Překonávání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manipulativního nahlížení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 přírodu i lidskou společnost, tzn., že: </a:t>
            </a:r>
          </a:p>
          <a:p>
            <a:pPr indent="106363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„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ovládání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přírody je člověku právoplatně předurčeno;</a:t>
            </a:r>
          </a:p>
          <a:p>
            <a:pPr indent="127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neomezená "vláda nad přírodou" je dobrá;</a:t>
            </a:r>
          </a:p>
          <a:p>
            <a:pPr marL="627063" indent="-271463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neomezený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růst ekonomiky, bezohledná exploatace v zájmu  krátkozrace pojatého prospěchu jsou přirozené; </a:t>
            </a:r>
          </a:p>
          <a:p>
            <a:pPr indent="1270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materiální pokrok je naším právem...“</a:t>
            </a:r>
          </a:p>
          <a:p>
            <a:pPr indent="12700" algn="ctr">
              <a:lnSpc>
                <a:spcPct val="80000"/>
              </a:lnSpc>
              <a:buNone/>
              <a:defRPr/>
            </a:pP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  <a:p>
            <a:pPr indent="12700" algn="ctr">
              <a:lnSpc>
                <a:spcPct val="80000"/>
              </a:lnSpc>
              <a:buNone/>
              <a:defRPr/>
            </a:pPr>
            <a:r>
              <a:rPr lang="cs-CZ" i="1" dirty="0">
                <a:latin typeface="Times New Roman" pitchFamily="18" charset="0"/>
                <a:cs typeface="Times New Roman" pitchFamily="18" charset="0"/>
              </a:rPr>
              <a:t>Jsme velice mocní a máme tendenci obejít bezpečnostní mechanismy přírody“; „hodně toho spotřebujeme“, jsme nároční a hledáme „životní naplnění v hmotném hromadění, v konzumerismu“ (Kohák 1993, s. 105) 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indent="1270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055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981200" y="346075"/>
            <a:ext cx="8229600" cy="1143000"/>
          </a:xfrm>
        </p:spPr>
        <p:txBody>
          <a:bodyPr/>
          <a:lstStyle/>
          <a:p>
            <a: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Edukační proces ve škole</a:t>
            </a:r>
            <a:b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K čemu směřujeme?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102519" y="1681162"/>
            <a:ext cx="8229600" cy="4784725"/>
          </a:xfrm>
        </p:spPr>
        <p:txBody>
          <a:bodyPr/>
          <a:lstStyle/>
          <a:p>
            <a:pPr>
              <a:buFontTx/>
              <a:buNone/>
            </a:pPr>
            <a:endParaRPr lang="cs-CZ" altLang="cs-CZ" dirty="0"/>
          </a:p>
        </p:txBody>
      </p:sp>
      <p:sp>
        <p:nvSpPr>
          <p:cNvPr id="4" name="Elipsa 3"/>
          <p:cNvSpPr/>
          <p:nvPr/>
        </p:nvSpPr>
        <p:spPr>
          <a:xfrm>
            <a:off x="3575051" y="1412875"/>
            <a:ext cx="4391025" cy="228123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Znalosti 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přírodě, kultuře, člověku (Fy, Ch, </a:t>
            </a:r>
            <a:r>
              <a:rPr lang="cs-CZ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aj.)</a:t>
            </a:r>
          </a:p>
          <a:p>
            <a:pPr eaLnBrk="1" hangingPunct="1">
              <a:defRPr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Vzájemná propojenost, souvislosti.</a:t>
            </a:r>
          </a:p>
          <a:p>
            <a:pPr eaLnBrk="1" hangingPunct="1">
              <a:defRPr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Rozvíjení smyslové senzibility, rozlišovací schopnosti </a:t>
            </a:r>
            <a:r>
              <a:rPr lang="cs-CZ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oblast kognitivizace</a:t>
            </a:r>
            <a:r>
              <a:rPr lang="cs-CZ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eaLnBrk="1" hangingPunct="1">
              <a:defRPr/>
            </a:pP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008439" y="3141664"/>
            <a:ext cx="3671887" cy="17287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cs-CZ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Porozumění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znalostem – systémům (ekosystémy, společenství, národy, města aj. ve vývoji, vč. místa a možností člověka).</a:t>
            </a:r>
          </a:p>
        </p:txBody>
      </p:sp>
      <p:sp>
        <p:nvSpPr>
          <p:cNvPr id="8" name="Elipsa 7"/>
          <p:cNvSpPr/>
          <p:nvPr/>
        </p:nvSpPr>
        <p:spPr>
          <a:xfrm>
            <a:off x="3287714" y="4652963"/>
            <a:ext cx="5545137" cy="1439862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Srovnání s reálným světem</a:t>
            </a:r>
          </a:p>
          <a:p>
            <a:pPr algn="ctr" eaLnBrk="1" hangingPunct="1">
              <a:defRPr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přímá zkušenost</a:t>
            </a:r>
          </a:p>
          <a:p>
            <a:pPr algn="ctr" eaLnBrk="1" hangingPunct="1">
              <a:defRPr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aplikace znalostí v každodenním životě.</a:t>
            </a:r>
          </a:p>
        </p:txBody>
      </p:sp>
      <p:pic>
        <p:nvPicPr>
          <p:cNvPr id="11271" name="Picture 7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412875"/>
            <a:ext cx="18653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1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Elipsa 3"/>
          <p:cNvSpPr/>
          <p:nvPr/>
        </p:nvSpPr>
        <p:spPr>
          <a:xfrm>
            <a:off x="2351088" y="1557338"/>
            <a:ext cx="7561262" cy="1871662"/>
          </a:xfrm>
          <a:prstGeom prst="ellipse">
            <a:avLst/>
          </a:prstGeom>
          <a:solidFill>
            <a:srgbClr val="3CB2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pozorovat všemi smysly, pracovat s informacemi, tvořivě pracovat, tvořit hypotézy, ověřovat, formulovat názory,hodnotit, řešit problémy…</a:t>
            </a:r>
          </a:p>
        </p:txBody>
      </p:sp>
      <p:sp>
        <p:nvSpPr>
          <p:cNvPr id="5" name="Elipsa 4"/>
          <p:cNvSpPr/>
          <p:nvPr/>
        </p:nvSpPr>
        <p:spPr>
          <a:xfrm>
            <a:off x="2495551" y="260351"/>
            <a:ext cx="6913563" cy="136842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000" u="sng" dirty="0"/>
              <a:t>Dovednosti </a:t>
            </a:r>
          </a:p>
          <a:p>
            <a:pPr algn="ctr" eaLnBrk="1" hangingPunct="1">
              <a:defRPr/>
            </a:pPr>
            <a:r>
              <a:rPr lang="cs-CZ" sz="2000" i="1" dirty="0"/>
              <a:t>„vidět a přemýšlet“</a:t>
            </a:r>
          </a:p>
        </p:txBody>
      </p:sp>
      <p:sp>
        <p:nvSpPr>
          <p:cNvPr id="8" name="Elipsa 7"/>
          <p:cNvSpPr/>
          <p:nvPr/>
        </p:nvSpPr>
        <p:spPr>
          <a:xfrm>
            <a:off x="3000376" y="3429001"/>
            <a:ext cx="6119813" cy="223202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u="sng" dirty="0">
                <a:solidFill>
                  <a:schemeClr val="bg1"/>
                </a:solidFill>
              </a:rPr>
              <a:t>Postoje</a:t>
            </a:r>
          </a:p>
          <a:p>
            <a:pPr algn="ctr" eaLnBrk="1" hangingPunct="1">
              <a:defRPr/>
            </a:pPr>
            <a:r>
              <a:rPr lang="cs-CZ" dirty="0">
                <a:solidFill>
                  <a:schemeClr val="bg1"/>
                </a:solidFill>
              </a:rPr>
              <a:t>zodpovědnost, obezřetnost,kritický postoj,opatrnost,respekt, pocit sounáležitosti, ohleduplnost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414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4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2217737"/>
          </a:xfrm>
        </p:spPr>
        <p:txBody>
          <a:bodyPr/>
          <a:lstStyle/>
          <a:p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Vzdělanost,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ethos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hodnoty a sebeomezení;</a:t>
            </a:r>
            <a:b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zodpovědnost,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sebedisciplína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ohled na druhé, kultivovaný altruismus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hodnoty dlouhodobé perspektivy (Keller) a principy učící se humánní společnosti (Kučerová) </a:t>
            </a:r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981200" y="2852937"/>
            <a:ext cx="8229600" cy="3273227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CC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cs-CZ" sz="1800" u="sng" dirty="0"/>
          </a:p>
          <a:p>
            <a:pPr eaLnBrk="1" hangingPunct="1">
              <a:defRPr/>
            </a:pPr>
            <a:r>
              <a:rPr lang="cs-CZ" sz="1800" dirty="0"/>
              <a:t>překonávat scientistní koncepce vzdělávání (povrchní faktografie)</a:t>
            </a:r>
          </a:p>
          <a:p>
            <a:pPr eaLnBrk="1" hangingPunct="1">
              <a:defRPr/>
            </a:pPr>
            <a:r>
              <a:rPr lang="cs-CZ" sz="1800" dirty="0"/>
              <a:t>od tradičního instrumentálního konceptu vzdělávání k pojetí, zdůrazňujícímu rozvoj celé osobnosti</a:t>
            </a:r>
            <a:r>
              <a:rPr lang="cs-CZ" sz="1800" b="1" dirty="0"/>
              <a:t> </a:t>
            </a:r>
            <a:r>
              <a:rPr lang="cs-CZ" sz="1800" dirty="0"/>
              <a:t>(„učení se být„)</a:t>
            </a:r>
          </a:p>
          <a:p>
            <a:pPr eaLnBrk="1" hangingPunct="1">
              <a:defRPr/>
            </a:pPr>
            <a:r>
              <a:rPr lang="cs-CZ" sz="1800" dirty="0"/>
              <a:t>orientace v in-formacích x vnitřní integrace, vztah se světem přirozeným a umělým</a:t>
            </a:r>
          </a:p>
          <a:p>
            <a:pPr eaLnBrk="1" hangingPunct="1">
              <a:defRPr/>
            </a:pPr>
            <a:r>
              <a:rPr lang="cs-CZ" sz="1800" dirty="0"/>
              <a:t>vést k tomu, aby žáci měli </a:t>
            </a:r>
            <a:r>
              <a:rPr lang="cs-CZ" sz="1800" b="1" dirty="0"/>
              <a:t>dostatek racionálních i emočních důvodů </a:t>
            </a:r>
            <a:r>
              <a:rPr lang="cs-CZ" sz="1800" dirty="0"/>
              <a:t>k osobní angažovanosti v problému</a:t>
            </a:r>
          </a:p>
          <a:p>
            <a:pPr eaLnBrk="1" hangingPunct="1">
              <a:buFontTx/>
              <a:buNone/>
              <a:defRPr/>
            </a:pPr>
            <a:endParaRPr lang="cs-CZ" sz="1800" dirty="0"/>
          </a:p>
        </p:txBody>
      </p:sp>
      <p:pic>
        <p:nvPicPr>
          <p:cNvPr id="13318" name="Picture 7" descr="C:\Documents and Settings\Horka\Local Settings\Temporary Internet Files\Content.IE5\I1EM0CSZ\MC9004418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941888"/>
            <a:ext cx="17970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844676"/>
            <a:ext cx="15113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4591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495550" y="1844675"/>
            <a:ext cx="6946900" cy="457200"/>
          </a:xfrm>
          <a:prstGeom prst="rect">
            <a:avLst/>
          </a:prstGeom>
          <a:solidFill>
            <a:srgbClr val="445400"/>
          </a:solidFill>
          <a:ln>
            <a:noFill/>
          </a:ln>
          <a:effectLst>
            <a:prstShdw prst="shdw17" dist="17961" dir="2700000">
              <a:srgbClr val="2932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Vzdělávací obsah </a:t>
            </a:r>
            <a:r>
              <a:rPr lang="cs-CZ" altLang="cs-CZ" sz="1800"/>
              <a:t>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141914" y="3257550"/>
            <a:ext cx="1812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Klíčová témata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292698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5" name="Group 35"/>
          <p:cNvGraphicFramePr>
            <a:graphicFrameLocks noGrp="1"/>
          </p:cNvGraphicFramePr>
          <p:nvPr/>
        </p:nvGraphicFramePr>
        <p:xfrm>
          <a:off x="1882776" y="115889"/>
          <a:ext cx="8785225" cy="6616821"/>
        </p:xfrm>
        <a:graphic>
          <a:graphicData uri="http://schemas.openxmlformats.org/drawingml/2006/table">
            <a:tbl>
              <a:tblPr/>
              <a:tblGrid>
                <a:gridCol w="304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5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Kognitivní aspekt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Kognitivně - afektivní aspekt</a:t>
                      </a:r>
                      <a:r>
                        <a:rPr kumimoji="0" lang="cs-CZ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Kognitivně-motorický aspekt</a:t>
                      </a:r>
                    </a:p>
                    <a:p>
                      <a:endParaRPr lang="cs-CZ" sz="1800" dirty="0"/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životním prostředí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 životní prostředí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prostřednictvím životního prostředí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435">
                <a:tc>
                  <a:txBody>
                    <a:bodyPr/>
                    <a:lstStyle/>
                    <a:p>
                      <a:pPr marL="590550" indent="-590550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Ekosystémy – les, pole, vodní zdroje, moře, tropický deštný prales</a:t>
                      </a:r>
                    </a:p>
                    <a:p>
                      <a:pPr marL="590550" indent="-590550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Základní podmínky života – voda, ovzduší, půda </a:t>
                      </a:r>
                    </a:p>
                    <a:p>
                      <a:pPr marL="590550" indent="-590550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Ekosystémy – biodiverzita, energie a život, přírodní zdroje</a:t>
                      </a:r>
                    </a:p>
                    <a:p>
                      <a:pPr marL="590550" indent="-590550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Hodnota přírody</a:t>
                      </a:r>
                    </a:p>
                    <a:p>
                      <a:pPr marL="590550" indent="-590550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Využívání / zneužívání přírody a životního prostředí/ochrana přírody a  kulturních památek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Etické principy jednání. Ekologická etika. Prosociální chování.</a:t>
                      </a:r>
                    </a:p>
                    <a:p>
                      <a:pPr eaLnBrk="1" hangingPunct="1"/>
                      <a:endParaRPr lang="cs-CZ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eaLnBrk="1" hangingPunct="1"/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Výchova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aktivního občana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(svědomitost, ukázněnost, slušnost, ohleduplnost, sebedisciplina, sebeomezení ap.)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Terénní a pozorování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Diskuse o životním stylu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Řešení dilemat.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Projekty EV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Badatelské činnosti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Ekologizace provozu školy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lang="cs-CZ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4" name="Rectangle 24"/>
          <p:cNvSpPr>
            <a:spLocks noChangeArrowheads="1"/>
          </p:cNvSpPr>
          <p:nvPr/>
        </p:nvSpPr>
        <p:spPr bwMode="auto">
          <a:xfrm>
            <a:off x="2462213" y="8202613"/>
            <a:ext cx="184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cs-CZ" altLang="cs-CZ" sz="1100"/>
            </a:b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0435408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5" name="Group 35"/>
          <p:cNvGraphicFramePr>
            <a:graphicFrameLocks noGrp="1"/>
          </p:cNvGraphicFramePr>
          <p:nvPr/>
        </p:nvGraphicFramePr>
        <p:xfrm>
          <a:off x="1882776" y="333375"/>
          <a:ext cx="8461375" cy="5897564"/>
        </p:xfrm>
        <a:graphic>
          <a:graphicData uri="http://schemas.openxmlformats.org/drawingml/2006/table">
            <a:tbl>
              <a:tblPr/>
              <a:tblGrid>
                <a:gridCol w="304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283">
                <a:tc>
                  <a:txBody>
                    <a:bodyPr/>
                    <a:lstStyle/>
                    <a:p>
                      <a:pPr marL="590550" indent="-590550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Kultura jako zdroj různých pohledů a vztahů k přírodě a prostředí </a:t>
                      </a:r>
                    </a:p>
                    <a:p>
                      <a:pPr marL="590550" indent="-590550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Kulturní krajina, lidské sídlo-město-vesnice (umělý ekosystém)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Zvelebování a ochrana domova (tradice dobrých skutků)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291">
                <a:tc>
                  <a:txBody>
                    <a:bodyPr/>
                    <a:lstStyle/>
                    <a:p>
                      <a:pPr algn="ctr" eaLnBrk="1" hangingPunct="1">
                        <a:buFont typeface="Wingdings" pitchFamily="2" charset="2"/>
                        <a:buNone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Předsudky a stereotypy, diskriminace a rasismus jako kulturní fenomény, nedorozumění/komunikace mezi zeměmi bohatého Severu a chudého Jihu.</a:t>
                      </a:r>
                    </a:p>
                    <a:p>
                      <a:pPr eaLnBrk="1" hangingPunct="1">
                        <a:buFont typeface="Wingdings" pitchFamily="2" charset="2"/>
                        <a:buNone/>
                      </a:pPr>
                      <a:endParaRPr lang="cs-CZ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Překonávání primitivně egocentrických názorů a hodnot.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Nabídka hodnot  ke změně manipulativního nahlížení na přírodu i lidskou společnost.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2462213" y="8202613"/>
            <a:ext cx="184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cs-CZ" altLang="cs-CZ" sz="1100"/>
            </a:b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2140444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oup 2"/>
          <p:cNvGraphicFramePr>
            <a:graphicFrameLocks noGrp="1"/>
          </p:cNvGraphicFramePr>
          <p:nvPr>
            <p:ph/>
          </p:nvPr>
        </p:nvGraphicFramePr>
        <p:xfrm>
          <a:off x="2063750" y="692150"/>
          <a:ext cx="8229600" cy="5545138"/>
        </p:xfrm>
        <a:graphic>
          <a:graphicData uri="http://schemas.openxmlformats.org/drawingml/2006/table">
            <a:tbl>
              <a:tblPr/>
              <a:tblGrid>
                <a:gridCol w="285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29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Globální problémy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Otázky lidských potřeb, hodnot. Konformismus. Materiální konzum. Reflexe a sebereflexe jednání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Organizace a řízení E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ve škole (plánování, projekty, integrující celky učiva, prostředí školy.)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2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Stav ŽP, nástroje péče o ŽP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Člověk a jeho svět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Člověk a příroda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Antropologické otázky – humanizace, odcizení..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2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Vztah člověka a společnosti, bohatství a chudoba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Vývoj vztahů člověka k přírodě (ŽP)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793883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i="1"/>
              <a:t>Sociálně kulturní důsledky globalizace </a:t>
            </a:r>
            <a:r>
              <a:rPr lang="cs-CZ" altLang="cs-CZ" sz="3200" i="1"/>
              <a:t> </a:t>
            </a:r>
            <a:br>
              <a:rPr lang="cs-CZ" altLang="cs-CZ" sz="3200" b="1"/>
            </a:br>
            <a:endParaRPr lang="cs-CZ" altLang="cs-CZ" sz="32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b="1" i="1" dirty="0"/>
              <a:t> </a:t>
            </a:r>
            <a:r>
              <a:rPr lang="cs-CZ" altLang="cs-CZ" b="1" i="1" dirty="0"/>
              <a:t>  </a:t>
            </a:r>
            <a:r>
              <a:rPr lang="cs-CZ" altLang="cs-CZ" b="1" i="1" u="sng" dirty="0">
                <a:solidFill>
                  <a:schemeClr val="tx1"/>
                </a:solidFill>
              </a:rPr>
              <a:t>Pozitivní :</a:t>
            </a:r>
            <a:endParaRPr lang="cs-CZ" altLang="cs-CZ" sz="2400" dirty="0"/>
          </a:p>
          <a:p>
            <a:pPr eaLnBrk="1" hangingPunct="1"/>
            <a:r>
              <a:rPr lang="cs-CZ" altLang="cs-CZ" sz="2400" dirty="0"/>
              <a:t>rozvoj mobility, turismu, </a:t>
            </a:r>
          </a:p>
          <a:p>
            <a:pPr eaLnBrk="1" hangingPunct="1"/>
            <a:r>
              <a:rPr lang="cs-CZ" altLang="cs-CZ" sz="2400" dirty="0"/>
              <a:t>multikulturní rozhled, </a:t>
            </a:r>
          </a:p>
          <a:p>
            <a:pPr eaLnBrk="1" hangingPunct="1"/>
            <a:r>
              <a:rPr lang="cs-CZ" altLang="cs-CZ" sz="2400" dirty="0"/>
              <a:t>nezávislost jednotlivců a skupin na lokálních zdrojích informací, </a:t>
            </a:r>
          </a:p>
          <a:p>
            <a:pPr eaLnBrk="1" hangingPunct="1"/>
            <a:r>
              <a:rPr lang="cs-CZ" altLang="cs-CZ" sz="2400" dirty="0"/>
              <a:t>rychlé šíření důležitých informací bez hranic a politických omezení, </a:t>
            </a:r>
          </a:p>
        </p:txBody>
      </p:sp>
    </p:spTree>
    <p:extLst>
      <p:ext uri="{BB962C8B-B14F-4D97-AF65-F5344CB8AC3E}">
        <p14:creationId xmlns:p14="http://schemas.microsoft.com/office/powerpoint/2010/main" val="23248121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Group 2"/>
          <p:cNvGraphicFramePr>
            <a:graphicFrameLocks noGrp="1"/>
          </p:cNvGraphicFramePr>
          <p:nvPr>
            <p:ph/>
          </p:nvPr>
        </p:nvGraphicFramePr>
        <p:xfrm>
          <a:off x="2208213" y="260350"/>
          <a:ext cx="8229600" cy="5821656"/>
        </p:xfrm>
        <a:graphic>
          <a:graphicData uri="http://schemas.openxmlformats.org/drawingml/2006/table">
            <a:tbl>
              <a:tblPr/>
              <a:tblGrid>
                <a:gridCol w="285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Estetická percepce přírody. Příroda a ŽP jako zdroj inspirací pro vytváření kulturních a uměleckých hodnot</a:t>
                      </a:r>
                    </a:p>
                    <a:p>
                      <a:pPr algn="ctr" eaLnBrk="1" hangingPunct="1"/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Rozvoj a kultivace schopností vnímat, prožívat, hodnotit krásu přírody jako celku.</a:t>
                      </a:r>
                      <a:r>
                        <a:rPr lang="cs-CZ" sz="2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</a:t>
                      </a:r>
                      <a:r>
                        <a:rPr lang="cs-CZ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ozvíjení environmentální senzitivity jako predispozice zájmu poznávat přírodní prostředí.</a:t>
                      </a:r>
                      <a:br>
                        <a:rPr lang="cs-CZ" sz="2000" dirty="0"/>
                      </a:br>
                      <a:r>
                        <a:rPr lang="cs-CZ" sz="1600" b="1" i="1" dirty="0">
                          <a:solidFill>
                            <a:srgbClr val="663300"/>
                          </a:solidFill>
                        </a:rPr>
                        <a:t>          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Umění a kultura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053613"/>
      </p:ext>
    </p:extLst>
  </p:cSld>
  <p:clrMapOvr>
    <a:masterClrMapping/>
  </p:clrMapOvr>
  <p:transition>
    <p:pull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oup 2"/>
          <p:cNvGraphicFramePr>
            <a:graphicFrameLocks noGrp="1"/>
          </p:cNvGraphicFramePr>
          <p:nvPr>
            <p:ph/>
          </p:nvPr>
        </p:nvGraphicFramePr>
        <p:xfrm>
          <a:off x="1981200" y="274639"/>
          <a:ext cx="8229600" cy="6370637"/>
        </p:xfrm>
        <a:graphic>
          <a:graphicData uri="http://schemas.openxmlformats.org/drawingml/2006/table">
            <a:tbl>
              <a:tblPr/>
              <a:tblGrid>
                <a:gridCol w="285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5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Souvislosti mezi ekologickými, technickoekonomickými a speciálními jevy, principy UR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Člověk a jeho svět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Člověk a společnost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Konkrétní aktivity ve prospěch ŽP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Člověk a svět práce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Integrovaná tematická výuka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Vliv prostředí na zdraví, životní styl v kontextu péče o ŽP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Člověk a zdraví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Výchova ke zdraví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Sebereflexe, tvorba vlastní koncepce zdravotní výchovy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Zjišťování a posuzování informací, rozlišování závažnosti ekologických problémů, argumentace.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Komunikace o problémech ŽP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Informační a komunikační technologie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Angažovanost v řešení problémů ŽP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Mapování přírodnin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Měření a posouzení situace v krajině, vyhodnocování dokumentace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Autentický výzkum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Návrhy alternativních řešení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95481"/>
      </p:ext>
    </p:extLst>
  </p:cSld>
  <p:clrMapOvr>
    <a:masterClrMapping/>
  </p:clrMapOvr>
  <p:transition>
    <p:pull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81200" y="2057400"/>
            <a:ext cx="8229600" cy="1828800"/>
          </a:xfrm>
          <a:prstGeom prst="rect">
            <a:avLst/>
          </a:prstGeom>
          <a:solidFill>
            <a:srgbClr val="445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800" b="1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cs typeface="Times New Roman" panose="02020603050405020304" pitchFamily="18" charset="0"/>
              </a:rPr>
              <a:t>ENVIRONMENTÁLNÍ VÝCHOVA </a:t>
            </a:r>
            <a:endParaRPr lang="cs-CZ" altLang="cs-CZ" sz="2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napříč kurikulem základního vzdělávání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0" y="46482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b="1"/>
          </a:p>
        </p:txBody>
      </p:sp>
    </p:spTree>
    <p:extLst>
      <p:ext uri="{BB962C8B-B14F-4D97-AF65-F5344CB8AC3E}">
        <p14:creationId xmlns:p14="http://schemas.microsoft.com/office/powerpoint/2010/main" val="2032655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4508501"/>
            <a:ext cx="7772400" cy="1146175"/>
          </a:xfrm>
          <a:solidFill>
            <a:srgbClr val="FFCC00"/>
          </a:solidFill>
        </p:spPr>
        <p:txBody>
          <a:bodyPr/>
          <a:lstStyle/>
          <a:p>
            <a:pPr algn="ctr" eaLnBrk="1" hangingPunct="1">
              <a:defRPr/>
            </a:pPr>
            <a:br>
              <a:rPr lang="cs-CZ" sz="2400" dirty="0"/>
            </a:br>
            <a:r>
              <a:rPr lang="cs-CZ" sz="2400" dirty="0"/>
              <a:t>Environmentální přístup ke vzdělávání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6313" y="908050"/>
            <a:ext cx="7772400" cy="34988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dirty="0">
                <a:latin typeface="Times New Roman" panose="02020603050405020304" pitchFamily="18" charset="0"/>
              </a:rPr>
              <a:t>Páteří výchovy v novém tisíciletí </a:t>
            </a:r>
            <a:r>
              <a:rPr lang="cs-CZ" altLang="cs-CZ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cs-CZ" altLang="cs-CZ" dirty="0">
                <a:latin typeface="Times New Roman" panose="02020603050405020304" pitchFamily="18" charset="0"/>
              </a:rPr>
              <a:t> průřezové téma v RVP ZV; integrativní, komplexní charakter (oblast přírodovědná společenskovědní + technická + esteticko-výchovná) </a:t>
            </a:r>
            <a:r>
              <a:rPr lang="cs-CZ" altLang="cs-CZ" dirty="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cs-CZ" altLang="cs-CZ" dirty="0">
                <a:latin typeface="Times New Roman" panose="02020603050405020304" pitchFamily="18" charset="0"/>
              </a:rPr>
              <a:t> holistický, systémový přístup; </a:t>
            </a:r>
          </a:p>
          <a:p>
            <a:pPr eaLnBrk="1" hangingPunct="1">
              <a:lnSpc>
                <a:spcPct val="120000"/>
              </a:lnSpc>
            </a:pPr>
            <a:endParaRPr lang="cs-CZ" altLang="cs-CZ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5799427" y="5756277"/>
            <a:ext cx="431800" cy="865187"/>
          </a:xfrm>
          <a:prstGeom prst="downArrow">
            <a:avLst/>
          </a:prstGeom>
          <a:solidFill>
            <a:srgbClr val="3CB2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2328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Proměna vzdělávacího kurikula v intencích EV</a:t>
            </a:r>
            <a:b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kulturní obsahové principy</a:t>
            </a:r>
            <a:endParaRPr lang="cs-CZ" altLang="cs-CZ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orientace abiotické a protipřírodní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přejít k orientaci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biotické a propřírodní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(„</a:t>
            </a:r>
            <a:r>
              <a:rPr lang="cs-CZ" altLang="cs-CZ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od vlády nad přírodou k životu ve shodě s přírodou“); od lidské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nadřazenosti nad přírodou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/>
              <a:t>„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lidské vřazenosti do přírody“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(ŠMAJS 1995, </a:t>
            </a:r>
            <a:r>
              <a:rPr lang="cs-CZ" altLang="cs-CZ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KELLER, 2000)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od převahy dílčích informací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pasivního přijímání poznatků k rozvoji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evolučního a systémového myšlení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znalostí a porozumění ekosystémům, včetně vlivů lidské činnosti na životní prostředí;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axiologicky arogantního antropocentrismu a mechanistické interpretace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skutečnosti k výchově </a:t>
            </a:r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ekologicky odpovědného občana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; odolávat hypertrofii civilizačních momentů v podobě diktátu módy, sugesce reklamy</a:t>
            </a:r>
            <a:r>
              <a:rPr lang="cs-CZ" altLang="cs-CZ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56487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355600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vytváření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pozitivní perspektivy světa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 nekompromisní odmítání vulgarizovaných, jednostranných pohledů na realitu; emocionálně až sentimentálně laděných omezení a zákazů, spojených s katastrofickou vizí zániku lidské existence;</a:t>
            </a:r>
          </a:p>
          <a:p>
            <a:pPr marL="0" indent="35560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poznávání vlastního regionu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upevňování vazeb na kulturní a duchovní tradice lokálního společenství </a:t>
            </a: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(oblast zvyšování vnitřní motivovanosti)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5560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morální odpovědnost při odlišování koncepce a způsobu výkladu, které vedou k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zaujímání postojů pasivních, únikových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hédonistických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nebo </a:t>
            </a:r>
            <a:r>
              <a:rPr lang="cs-CZ" sz="2400" u="sng" dirty="0">
                <a:latin typeface="Times New Roman" pitchFamily="18" charset="0"/>
                <a:cs typeface="Times New Roman" pitchFamily="18" charset="0"/>
              </a:rPr>
              <a:t>odpovědných a aktivních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;            </a:t>
            </a:r>
          </a:p>
          <a:p>
            <a:pPr marL="0" indent="35560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obezřetnost,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nepodceňování přírodních zákonitostí; </a:t>
            </a:r>
          </a:p>
          <a:p>
            <a:pPr marL="0" indent="355600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trvalá snaha po odpovědném a přiměřeném rozhodování i jednání. 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355600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972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altLang="cs-CZ" sz="6000" b="1" u="sng">
                <a:solidFill>
                  <a:schemeClr val="tx1"/>
                </a:solidFill>
              </a:rPr>
            </a:br>
            <a:br>
              <a:rPr lang="cs-CZ" altLang="cs-CZ" sz="6000" b="1" u="sng">
                <a:solidFill>
                  <a:schemeClr val="tx1"/>
                </a:solidFill>
              </a:rPr>
            </a:br>
            <a:r>
              <a:rPr lang="cs-CZ" altLang="cs-CZ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tématu: </a:t>
            </a:r>
            <a:r>
              <a:rPr lang="cs-CZ" altLang="cs-CZ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 = život?</a:t>
            </a:r>
            <a:br>
              <a:rPr lang="cs-CZ" altLang="cs-CZ" sz="6000">
                <a:solidFill>
                  <a:schemeClr val="tx1"/>
                </a:solidFill>
              </a:rPr>
            </a:br>
            <a:r>
              <a:rPr lang="cs-CZ" altLang="cs-CZ" sz="6000">
                <a:solidFill>
                  <a:schemeClr val="tx1"/>
                </a:solidFill>
              </a:rPr>
              <a:t> </a:t>
            </a:r>
            <a:br>
              <a:rPr lang="cs-CZ" altLang="cs-CZ" sz="6000">
                <a:solidFill>
                  <a:schemeClr val="tx1"/>
                </a:solidFill>
              </a:rPr>
            </a:br>
            <a:endParaRPr lang="cs-CZ" altLang="cs-CZ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rgbClr val="FFFF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Žák:	</a:t>
            </a: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provádí jednoduchý pokus, naplánuje a zdůvodní postup, vyhodnotí a vysvětlí výsledky pokusu</a:t>
            </a: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prakticky zařadí organismus do známých skupin s využitím jednoduchých klíčů a atlasů</a:t>
            </a: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zprostředkuje ostatním zkušenosti, zážitky a zajímavosti z vlastních cest</a:t>
            </a: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nachází souvislosti mezi činy člověka a chováním přírody</a:t>
            </a: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poukáže v nejbližším přírodním prostředí na změny a některé problémy a navrhne možnosti zlepšení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441444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rozlišuje základní rozdíly mezi jednotlivci, obhájí při konkrétních činnostech svůj názor, popř. připustí i omyl</a:t>
            </a: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naslouchá promluvám druhých lidí, vhodně na ně reaguje, účinně se zapojuje do diskuse</a:t>
            </a: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samostatně pozoruje a experimentuje, získané výsledky porovnává a vyvozuje z nich závěry pro využití v budoucnosti</a:t>
            </a: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chápe základní ekologické souvislosti a environmentální problémy</a:t>
            </a:r>
          </a:p>
          <a:p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vybírá a využívá pro efektivní učení vhodné způsoby, metody a strategie, plánuje, organizuje a řídí vlastní učení, projevuje ochotu věnovat se dalšímu studiu a celoživotnímu vzdělávání</a:t>
            </a:r>
          </a:p>
          <a:p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18073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Shrnutí aneb jak přispět k „síle učitelova přesvědčení, jeho živého příkladu a každodenního chování“. 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cs-CZ" altLang="cs-CZ" sz="1400"/>
              <a:t>      </a:t>
            </a:r>
          </a:p>
          <a:p>
            <a:pPr eaLnBrk="1" hangingPunct="1"/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Prezentace svět a jako celku (nic nežije izolovaně,  život je vždy „vztahování k ostatním“ v procesu vzájemné závislosti).</a:t>
            </a:r>
          </a:p>
          <a:p>
            <a:pPr eaLnBrk="1" hangingPunct="1"/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Uvědomění si hodnoty přirozeného systému „o sobě“; konfliktu přírody a kultury, vč. nezamlčování destruktivní role kultury vůči Zemi a cest řešení.</a:t>
            </a:r>
          </a:p>
          <a:p>
            <a:pPr eaLnBrk="1" hangingPunct="1"/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Možnosti k přemýšlení o zásadních otázkách existence, o odcizení, odpovědnosti, o mezích využívání přírody. </a:t>
            </a:r>
          </a:p>
          <a:p>
            <a:pPr eaLnBrk="1" hangingPunct="1"/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Dostatek prostoru k reflexi, k pojmenování jevů či dějů, které prožívají, podpora jejich vnitřní aktivity, stálého hledání a proměny – aby se žádoucí hodnoty staly součástí vnitřního světa učitelů.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cs-CZ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EV je </a:t>
            </a:r>
            <a:r>
              <a:rPr lang="sk-SK" altLang="cs-CZ" sz="22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„v</a:t>
            </a:r>
            <a:r>
              <a:rPr lang="cs-CZ" altLang="cs-CZ" sz="22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íce o tom, jak se chovat a jak žít, než o faktografii“.</a:t>
            </a:r>
            <a:endParaRPr lang="cs-CZ" altLang="cs-CZ" sz="22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cs-CZ" altLang="cs-CZ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52495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VÝBĚR LITERATURY</a:t>
            </a:r>
            <a:b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981200" y="908051"/>
            <a:ext cx="8229600" cy="52181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BINKA, B. 2008. </a:t>
            </a:r>
            <a:r>
              <a:rPr lang="cs-CZ" altLang="cs-CZ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etika. 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Brno : MU, 2008. ISBN 978-80-210-4594-1.</a:t>
            </a:r>
          </a:p>
          <a:p>
            <a:pPr eaLnBrk="1" hangingPunct="1">
              <a:buFontTx/>
              <a:buNone/>
            </a:pP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HORKÁ, H. </a:t>
            </a:r>
            <a:r>
              <a:rPr lang="cs-CZ" altLang="cs-CZ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Teorie a metodika ekologické výchovy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Brno : Paido, 1996.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HORKÁ, H. 2005. </a:t>
            </a:r>
            <a:r>
              <a:rPr lang="cs-CZ" altLang="cs-CZ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Ekologická dimenze výchovy a vzdělávání ve škole 21. století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Brno: MSD, 2005. ISBN 80-210-3750-4.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HORKÁ, H. </a:t>
            </a:r>
            <a:r>
              <a:rPr lang="cs-CZ" altLang="cs-CZ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Výchova pro 21. století. Globální výchova v podmínkách české školy.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 2. rozšířené a doplněné vydání. Brno : Paido, 2000.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KELLER, J.; GÁL, F.;  FRIČ, J. </a:t>
            </a:r>
            <a:r>
              <a:rPr lang="cs-CZ" altLang="cs-CZ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Hodnoty pro budoucnost. 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 Praha : G plus G, 1996.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KOHÁK, E</a:t>
            </a:r>
            <a:r>
              <a:rPr lang="cs-CZ" altLang="cs-CZ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. Zelená svatozář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Praha : SLON, 1998, 2000.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KUČEROVÁ, S. 1996. </a:t>
            </a:r>
            <a:r>
              <a:rPr lang="cs-CZ" altLang="cs-CZ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Člověk – hodnoty – výchova.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 Prešov : Manacon, 1996. ISBN 80-85668-34-3.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LIBROVÁ, H. </a:t>
            </a:r>
            <a:r>
              <a:rPr lang="cs-CZ" altLang="cs-CZ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Pestří a zelení</a:t>
            </a:r>
            <a: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Brno : Veronica a Hnutí Duha, 1994.</a:t>
            </a:r>
          </a:p>
          <a:p>
            <a:pPr>
              <a:lnSpc>
                <a:spcPct val="80000"/>
              </a:lnSpc>
              <a:buFontTx/>
              <a:buNone/>
            </a:pPr>
            <a:br>
              <a:rPr lang="cs-CZ" alt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4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dostupnost světové vědy, knihoven, muzeí, archívů a služeb všeho druhu,</a:t>
            </a:r>
          </a:p>
          <a:p>
            <a:pPr eaLnBrk="1" hangingPunct="1"/>
            <a:r>
              <a:rPr lang="cs-CZ" altLang="cs-CZ" sz="2400"/>
              <a:t>možnost vědeckých, odborných a osobních kontaktů prostřednictvím videokomunikace, </a:t>
            </a:r>
          </a:p>
          <a:p>
            <a:pPr eaLnBrk="1" hangingPunct="1"/>
            <a:r>
              <a:rPr lang="cs-CZ" altLang="cs-CZ" sz="2400"/>
              <a:t>individuální vzdělávání, </a:t>
            </a:r>
          </a:p>
          <a:p>
            <a:pPr eaLnBrk="1" hangingPunct="1"/>
            <a:r>
              <a:rPr lang="cs-CZ" altLang="cs-CZ" sz="2400"/>
              <a:t>možnost sebeuplatnění, </a:t>
            </a:r>
          </a:p>
          <a:p>
            <a:pPr eaLnBrk="1" hangingPunct="1"/>
            <a:r>
              <a:rPr lang="cs-CZ" altLang="cs-CZ" sz="2400"/>
              <a:t>svobody podnikání atd.</a:t>
            </a:r>
            <a:r>
              <a:rPr lang="cs-CZ" altLang="cs-CZ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9591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LIBROVÁ, H. </a:t>
            </a:r>
            <a:r>
              <a:rPr lang="cs-CZ" altLang="cs-CZ" i="1">
                <a:latin typeface="Times New Roman" panose="02020603050405020304" pitchFamily="18" charset="0"/>
                <a:cs typeface="Times New Roman" panose="02020603050405020304" pitchFamily="18" charset="0"/>
              </a:rPr>
              <a:t>Vlažní a váhaví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. Brno : Doplněk, 2003.</a:t>
            </a:r>
          </a:p>
          <a:p>
            <a:pPr>
              <a:buFontTx/>
              <a:buNone/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HORKÁ, H.; HROMÁDKA, Z. Perception of health in the context of environmental issues among students of the faculty of education Masaryk university. In Sborník </a:t>
            </a:r>
            <a:r>
              <a:rPr lang="cs-CZ" altLang="cs-CZ" i="1">
                <a:latin typeface="Times New Roman" panose="02020603050405020304" pitchFamily="18" charset="0"/>
                <a:cs typeface="Times New Roman" panose="02020603050405020304" pitchFamily="18" charset="0"/>
              </a:rPr>
              <a:t>Scool and health - topical issues in health education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. Brno : Centrum pedagogického výzkumu PdF MU, 2009, s. 33-49. ISBN 978-80-7392-097-6.</a:t>
            </a:r>
          </a:p>
          <a:p>
            <a:pPr>
              <a:buFontTx/>
              <a:buNone/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HORKÁ, H.; HROMÁDKA, Z. The Ecotherapeutic Potential of Nature and Taking Care of One´s Health. In </a:t>
            </a:r>
            <a:r>
              <a:rPr lang="cs-CZ" altLang="cs-CZ" i="1">
                <a:latin typeface="Times New Roman" panose="02020603050405020304" pitchFamily="18" charset="0"/>
                <a:cs typeface="Times New Roman" panose="02020603050405020304" pitchFamily="18" charset="0"/>
              </a:rPr>
              <a:t>Řehulka, E. (ed.) SCHOOL AND HEALTH 21. Papers on Health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. 1. vyd. Brno : Masarykova univerzita, 2010. od s. 201-212, 12 s. ISBN 978-80-210-5260-4.</a:t>
            </a:r>
          </a:p>
          <a:p>
            <a:pPr>
              <a:buFontTx/>
              <a:buNone/>
            </a:pP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HORKÁ, H.; HROMÁDKA, Z. Active Leisure for Health in Context of Environmental Care. In </a:t>
            </a:r>
            <a:r>
              <a:rPr lang="cs-CZ" altLang="cs-CZ" i="1">
                <a:latin typeface="Times New Roman" panose="02020603050405020304" pitchFamily="18" charset="0"/>
                <a:cs typeface="Times New Roman" panose="02020603050405020304" pitchFamily="18" charset="0"/>
              </a:rPr>
              <a:t>Řehulka, E. (ed.) SCHOOL AND HEALTH 21. Health Education: International Experiences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. 1. vyd. Brno : Masarykova univerzita, 2010. od s. 275-290, 16 s. ISBN 978-80-210-5398-4.</a:t>
            </a:r>
          </a:p>
          <a:p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352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KRAJHANZL, J. Ekopsychologie a environmentální chování. In Dlouhá, J. (ed.) </a:t>
            </a:r>
            <a:r>
              <a:rPr lang="cs-CZ" altLang="cs-CZ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Vědění a participace.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Praha : Karolinum, 2009, s. 132-142. ISBN 978-80-246-1656-8.</a:t>
            </a:r>
          </a:p>
          <a:p>
            <a:pPr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ŠMAJS, J. </a:t>
            </a:r>
            <a:r>
              <a:rPr lang="cs-CZ" altLang="cs-CZ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Potřebujeme filosofii přežití? Úvahy o filosofii, kultuře, poznání, vzděláním řeči a popularizaci vědy.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Brno : Doplněk, 2008. ISBN 978-80-7239-221-6.</a:t>
            </a:r>
          </a:p>
          <a:p>
            <a:pPr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WINTER, D. D. N.; KOGER, S. M. </a:t>
            </a:r>
            <a:r>
              <a:rPr lang="cs-CZ" altLang="cs-CZ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Psychologie environmentálních problémů.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Praha : Portál, 2009, ISBN 978-80-7367-593-6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sk-SK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ZELINA, M. </a:t>
            </a:r>
            <a:r>
              <a:rPr lang="cs-CZ" altLang="cs-CZ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Stratégie a metódy rozvoja osobnosti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Bratislava : Iris, 1996. ISBN 80-967013-4-7. </a:t>
            </a:r>
          </a:p>
          <a:p>
            <a:pPr eaLnBrk="1" hangingPunct="1"/>
            <a:endParaRPr lang="cs-CZ" altLang="cs-CZ" sz="2800"/>
          </a:p>
          <a:p>
            <a:pPr>
              <a:buFontTx/>
              <a:buNone/>
            </a:pPr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948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alt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 to k čertu s tou Zemí děláme ?“ (Winter, Koger 2009)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8375" algn="ctr">
              <a:buNone/>
              <a:tabLst>
                <a:tab pos="286702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 „našem kousku planety“, </a:t>
            </a:r>
          </a:p>
          <a:p>
            <a:pPr marL="2238375" algn="ctr">
              <a:buNone/>
              <a:tabLst>
                <a:tab pos="286702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na učitelských fakultách, připravujeme učitele </a:t>
            </a:r>
          </a:p>
          <a:p>
            <a:pPr marL="2238375" algn="ctr">
              <a:buNone/>
              <a:tabLst>
                <a:tab pos="2867025" algn="l"/>
              </a:tabLst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a vychováváme pro práci s dětmi i dospělými.</a:t>
            </a:r>
          </a:p>
          <a:p>
            <a:pPr marL="2238375" algn="ctr">
              <a:buNone/>
              <a:tabLst>
                <a:tab pos="2867025" algn="l"/>
              </a:tabLst>
              <a:defRPr/>
            </a:pPr>
            <a:endParaRPr lang="cs-CZ" sz="2800" i="1" dirty="0"/>
          </a:p>
          <a:p>
            <a:pPr marL="2238375" algn="ctr">
              <a:buNone/>
              <a:tabLst>
                <a:tab pos="2867025" algn="l"/>
              </a:tabLst>
              <a:defRPr/>
            </a:pPr>
            <a:r>
              <a:rPr lang="cs-CZ" sz="2800" i="1" dirty="0"/>
              <a:t>Děkuji vám všem.</a:t>
            </a:r>
          </a:p>
          <a:p>
            <a:pPr marL="2238375" algn="ctr">
              <a:buNone/>
              <a:tabLst>
                <a:tab pos="2867025" algn="l"/>
              </a:tabLst>
              <a:defRPr/>
            </a:pPr>
            <a:r>
              <a:rPr lang="cs-CZ" sz="2600" i="1" dirty="0"/>
              <a:t>horka@</a:t>
            </a:r>
            <a:r>
              <a:rPr lang="cs-CZ" sz="2600" i="1" dirty="0" err="1"/>
              <a:t>ped.muni.cz</a:t>
            </a:r>
            <a:endParaRPr lang="cs-CZ" sz="2600" i="1" dirty="0"/>
          </a:p>
          <a:p>
            <a:pPr>
              <a:defRPr/>
            </a:pPr>
            <a:endParaRPr lang="cs-CZ" dirty="0"/>
          </a:p>
        </p:txBody>
      </p:sp>
      <p:pic>
        <p:nvPicPr>
          <p:cNvPr id="31748" name="Picture 3" descr="C:\Documents and Settings\Horka\Local Settings\Temporary Internet Files\Content.IE5\QWKY8J2Q\MC9004378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3941763"/>
            <a:ext cx="1930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576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3595688" y="1714500"/>
            <a:ext cx="4857750" cy="3970338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/>
              <a:t>Děkuji za pozornost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Přeji hodně zdaru ve výchově a věřím vám.</a:t>
            </a:r>
          </a:p>
        </p:txBody>
      </p:sp>
      <p:sp>
        <p:nvSpPr>
          <p:cNvPr id="6" name="Slunce 5"/>
          <p:cNvSpPr/>
          <p:nvPr/>
        </p:nvSpPr>
        <p:spPr>
          <a:xfrm>
            <a:off x="5310189" y="3714750"/>
            <a:ext cx="1500187" cy="142875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5667376" y="4071939"/>
            <a:ext cx="785813" cy="714375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b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400" b="1"/>
              <a:t>    </a:t>
            </a:r>
            <a:r>
              <a:rPr lang="cs-CZ" altLang="cs-CZ" b="1" i="1" u="sng"/>
              <a:t>Negativní: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cs-CZ" altLang="cs-CZ" sz="2400"/>
              <a:t>informační exploze </a:t>
            </a:r>
            <a:r>
              <a:rPr lang="cs-CZ" altLang="cs-CZ" sz="2400" i="1"/>
              <a:t>(ztěžuje orientaci a rozlišování mezi podstatným a vedlejším)</a:t>
            </a: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nepoměr mezi rychlostí civilizačního vývoje a pomalým tempem lidské evoluce </a:t>
            </a:r>
            <a:r>
              <a:rPr lang="cs-CZ" altLang="cs-CZ" sz="2400" b="1" i="1">
                <a:sym typeface="Wingdings" panose="05000000000000000000" pitchFamily="2" charset="2"/>
              </a:rPr>
              <a:t></a:t>
            </a:r>
            <a:r>
              <a:rPr lang="cs-CZ" altLang="cs-CZ" sz="2400" b="1" i="1"/>
              <a:t> </a:t>
            </a:r>
            <a:r>
              <a:rPr lang="cs-CZ" altLang="cs-CZ" sz="2400" i="1"/>
              <a:t>obtíže při adaptaci na změny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demoralizující vliv multimediálních komunikačních prostředků </a:t>
            </a:r>
            <a:r>
              <a:rPr lang="cs-CZ" altLang="cs-CZ" i="1"/>
              <a:t>(Internet je zdrojem nejen erotiky, ale i nejtvrdší dětské pornografie, propaguje násilí,  zprostředkovává i metodiku terorismu - např. výrobu výbušnin, používání zbraní, způsobuje závislost, e-mail umožňuje šíření nežádoucích a negativních informací, např. filozofie fašismu, okultismu, satanismu)</a:t>
            </a:r>
            <a:br>
              <a:rPr lang="cs-CZ" altLang="cs-CZ"/>
            </a:b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01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endParaRPr lang="cs-CZ" altLang="cs-CZ" sz="2800" dirty="0"/>
          </a:p>
          <a:p>
            <a:pPr eaLnBrk="1" hangingPunct="1">
              <a:buClr>
                <a:schemeClr val="tx1"/>
              </a:buClr>
            </a:pPr>
            <a:r>
              <a:rPr lang="cs-CZ" altLang="cs-CZ" sz="2800" dirty="0"/>
              <a:t>vysoké nároky na výkon</a:t>
            </a:r>
            <a:r>
              <a:rPr lang="cs-CZ" altLang="cs-CZ" sz="2800" i="1" dirty="0"/>
              <a:t> (způsobující psychický tlak, stresy a civilizační nemoci) </a:t>
            </a:r>
            <a:r>
              <a:rPr lang="cs-CZ" altLang="cs-CZ" sz="2800" dirty="0">
                <a:sym typeface="Wingdings" panose="05000000000000000000" pitchFamily="2" charset="2"/>
              </a:rPr>
              <a:t></a:t>
            </a:r>
            <a:r>
              <a:rPr lang="cs-CZ" altLang="cs-CZ" sz="2800" dirty="0"/>
              <a:t> </a:t>
            </a:r>
            <a:r>
              <a:rPr lang="cs-CZ" altLang="cs-CZ" sz="2800" i="1" dirty="0"/>
              <a:t>pragmatický přístup k životu,  účelové jednání,  úsilí o dosažení  cíle v co nejkratší době za každou cenu,  vydělávání peněz co nejrychleji, co nejjednodušším způsobem),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i="1" dirty="0"/>
              <a:t>   neuroticismus dětí, osobnostní labilita, poruchy kognitivních procesů, jiné psychické deficity kompenzují drogové závislosti.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i="1" dirty="0"/>
          </a:p>
          <a:p>
            <a:pPr eaLnBrk="1" hangingPunct="1"/>
            <a:endParaRPr lang="cs-CZ" alt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1487970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693</TotalTime>
  <Words>4739</Words>
  <Application>Microsoft Office PowerPoint</Application>
  <PresentationFormat>Širokoúhlá obrazovka</PresentationFormat>
  <Paragraphs>455</Paragraphs>
  <Slides>73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82" baseType="lpstr">
      <vt:lpstr>Arial</vt:lpstr>
      <vt:lpstr>Bookman Old Style</vt:lpstr>
      <vt:lpstr>Calibri</vt:lpstr>
      <vt:lpstr>Calibri Light</vt:lpstr>
      <vt:lpstr>Times New Roman</vt:lpstr>
      <vt:lpstr>Verdana</vt:lpstr>
      <vt:lpstr>Wingdings</vt:lpstr>
      <vt:lpstr>Wingdings 3</vt:lpstr>
      <vt:lpstr>Retrospektiva</vt:lpstr>
      <vt:lpstr>Globální rozvojové vzdělávání  v přípravě učitele</vt:lpstr>
      <vt:lpstr>Literatura (výběr) </vt:lpstr>
      <vt:lpstr>Prezentace aplikace PowerPoint</vt:lpstr>
      <vt:lpstr> </vt:lpstr>
      <vt:lpstr>Jaká je realita globálního světa?</vt:lpstr>
      <vt:lpstr>Sociálně kulturní důsledky globalizace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může výchova ve škole reagovat na sociální důsledky globalizace ?</vt:lpstr>
      <vt:lpstr>Prezentace aplikace PowerPoint</vt:lpstr>
      <vt:lpstr>         Výchova odpovídá na sociální důsledky globalizace v mnoha směrech:</vt:lpstr>
      <vt:lpstr>Prezentace aplikace PowerPoint</vt:lpstr>
      <vt:lpstr>Prezentace aplikace PowerPoint</vt:lpstr>
      <vt:lpstr>Pojetí člověka a světa v globální výchově</vt:lpstr>
      <vt:lpstr>K čemu směřujeme?  </vt:lpstr>
      <vt:lpstr>Výstupy</vt:lpstr>
      <vt:lpstr>Globální rozvojové vzdělávání</vt:lpstr>
      <vt:lpstr>Návaznost globálního rozvojového vzdělávání na ostatní priority ve vzdělávání</vt:lpstr>
      <vt:lpstr>Základní principy globálního rozvojového vzdělávání</vt:lpstr>
      <vt:lpstr>Prezentace aplikace PowerPoint</vt:lpstr>
      <vt:lpstr>Prezentace aplikace PowerPoint</vt:lpstr>
      <vt:lpstr>V čem spatřujete proměnu a nové perspektivy v oblastech výchovy?</vt:lpstr>
      <vt:lpstr>Globální výchova (celosvětová, planetární, mnohostranná)</vt:lpstr>
      <vt:lpstr>Bipolární a systémové vztahy ve výchově</vt:lpstr>
      <vt:lpstr>Pozor na umělá dilemata</vt:lpstr>
      <vt:lpstr> Proměny cílově obsahové orientace výchovy </vt:lpstr>
      <vt:lpstr>Globální výchova</vt:lpstr>
      <vt:lpstr>Jak se  proměňuje pohled na tyto oblasti lidské kultury a přírodu?</vt:lpstr>
      <vt:lpstr>Příklady proměn a nových perspektiv složek výchovy</vt:lpstr>
      <vt:lpstr>Prezentace aplikace PowerPoint</vt:lpstr>
      <vt:lpstr>Ve sféře pracovní (technické a ekonomické) </vt:lpstr>
      <vt:lpstr> V okruhu výchovy mravní</vt:lpstr>
      <vt:lpstr>Prezentace aplikace PowerPoint</vt:lpstr>
      <vt:lpstr> Interkulturní/multikulturní  vzdělávání</vt:lpstr>
      <vt:lpstr>Prezentace aplikace PowerPoint</vt:lpstr>
      <vt:lpstr> V oblasti výchovy estetické </vt:lpstr>
      <vt:lpstr>Prezentace aplikace PowerPoint</vt:lpstr>
      <vt:lpstr>Prezentace aplikace PowerPoint</vt:lpstr>
      <vt:lpstr>Prezentace aplikace PowerPoint</vt:lpstr>
      <vt:lpstr>Ve sféře tělesné (zdravotní a pohybové)</vt:lpstr>
      <vt:lpstr>Environmentální výchova</vt:lpstr>
      <vt:lpstr>Globální výchova neuznává vytváření umělých dilemat,</vt:lpstr>
      <vt:lpstr>Prezentace aplikace PowerPoint</vt:lpstr>
      <vt:lpstr>Ať se vám daří!</vt:lpstr>
      <vt:lpstr>Prezentace aplikace PowerPoint</vt:lpstr>
      <vt:lpstr>Prezentace aplikace PowerPoint</vt:lpstr>
      <vt:lpstr>Východiska  aneb nač reagujeme</vt:lpstr>
      <vt:lpstr>Vzdělávací systém přispívá k prohlubování dnešní globální ekologické krize </vt:lpstr>
      <vt:lpstr> </vt:lpstr>
      <vt:lpstr>Edukační proces ve škole K čemu směřujeme?</vt:lpstr>
      <vt:lpstr>Prezentace aplikace PowerPoint</vt:lpstr>
      <vt:lpstr> Vzdělanost, ethos, hodnoty a sebeomezení; zodpovědnost, sebedisciplína, ohled na druhé, kultivovaný altruismus = hodnoty dlouhodobé perspektivy (Keller) a principy učící se humánní společnosti (Kučerová)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Environmentální přístup ke vzdělávání </vt:lpstr>
      <vt:lpstr>Proměna vzdělávacího kurikula v intencích EV nové kulturní obsahové principy</vt:lpstr>
      <vt:lpstr>Prezentace aplikace PowerPoint</vt:lpstr>
      <vt:lpstr>  Cíle tématu: Voda = život?   </vt:lpstr>
      <vt:lpstr>Prezentace aplikace PowerPoint</vt:lpstr>
      <vt:lpstr>Shrnutí aneb jak přispět k „síle učitelova přesvědčení, jeho živého příkladu a každodenního chování“. </vt:lpstr>
      <vt:lpstr>VÝBĚR LITERATURY </vt:lpstr>
      <vt:lpstr>Prezentace aplikace PowerPoint</vt:lpstr>
      <vt:lpstr>Prezentace aplikace PowerPoint</vt:lpstr>
      <vt:lpstr>„Co to k čertu s tou Zemí děláme ?“ (Winter, Koger 2009)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Globální rozvojové vzdělávání v přípravě učitele</dc:title>
  <dc:creator>Horka</dc:creator>
  <cp:lastModifiedBy>Elena Casas Cortada</cp:lastModifiedBy>
  <cp:revision>36</cp:revision>
  <dcterms:created xsi:type="dcterms:W3CDTF">2017-02-17T21:28:29Z</dcterms:created>
  <dcterms:modified xsi:type="dcterms:W3CDTF">2024-04-15T10:50:01Z</dcterms:modified>
</cp:coreProperties>
</file>