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1" r:id="rId1"/>
  </p:sldMasterIdLst>
  <p:notesMasterIdLst>
    <p:notesMasterId r:id="rId17"/>
  </p:notesMasterIdLst>
  <p:sldIdLst>
    <p:sldId id="266" r:id="rId2"/>
    <p:sldId id="395" r:id="rId3"/>
    <p:sldId id="396" r:id="rId4"/>
    <p:sldId id="486" r:id="rId5"/>
    <p:sldId id="468" r:id="rId6"/>
    <p:sldId id="415" r:id="rId7"/>
    <p:sldId id="504" r:id="rId8"/>
    <p:sldId id="534" r:id="rId9"/>
    <p:sldId id="535" r:id="rId10"/>
    <p:sldId id="499" r:id="rId11"/>
    <p:sldId id="428" r:id="rId12"/>
    <p:sldId id="497" r:id="rId13"/>
    <p:sldId id="531" r:id="rId14"/>
    <p:sldId id="532" r:id="rId15"/>
    <p:sldId id="533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94434" autoAdjust="0"/>
  </p:normalViewPr>
  <p:slideViewPr>
    <p:cSldViewPr>
      <p:cViewPr varScale="1">
        <p:scale>
          <a:sx n="83" d="100"/>
          <a:sy n="83" d="100"/>
        </p:scale>
        <p:origin x="1493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DA7C9B1-C199-4A14-8CB1-4F6EE1E8DBAA}" type="datetimeFigureOut">
              <a:rPr lang="cs-CZ"/>
              <a:pPr>
                <a:defRPr/>
              </a:pPr>
              <a:t>10.06.2024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D25E6E3-C816-489B-8954-22A800CB33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23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73F23B3-612C-4473-99B7-600CC61DD3AC}" type="slidenum">
              <a:rPr lang="en-GB" altLang="cs-CZ" smtClean="0"/>
              <a:pPr eaLnBrk="1" hangingPunct="1"/>
              <a:t>11</a:t>
            </a:fld>
            <a:endParaRPr lang="en-GB" altLang="cs-CZ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5950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85681-8541-4793-AEB2-65ECB8BABB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0BB01-1C0D-43EF-8A74-16690D315B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63308-5BA6-424E-8A62-F5AC2EADCA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986BD-4A60-4D8A-8FC6-43907B9A69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5B19C-AA3E-4EB3-AB8A-30224B3BDA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8CCD5-88BD-4D9E-9D14-FF7E64352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AA6B0-9578-40D2-8D68-59F5EA0E8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94E9A-38B0-4458-92C2-F49E6D6BC4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7C4A1-30AB-4142-BC9C-ED0BBD2CB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5EF1F-B397-496E-A368-3FDD5BEF1C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úhlý trojúhelník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olný tvar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CE535-AED8-4710-A9B4-796D710916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A725744-1775-476B-95A9-C92D476FEC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8" r:id="rId2"/>
    <p:sldLayoutId id="2147483817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8" r:id="rId9"/>
    <p:sldLayoutId id="2147483814" r:id="rId10"/>
    <p:sldLayoutId id="2147483815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sFKOVBRSezw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Charakteristika_nadanych.doc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www.nadanedeti.cz/odborne-zdroje-clanky-typicke-charakteristik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Znaky%20nadan&#253;ch%20d&#283;t&#237;%20Laznibatova.odt" TargetMode="External"/><Relationship Id="rId5" Type="http://schemas.openxmlformats.org/officeDocument/2006/relationships/hyperlink" Target="Charakteristiky%20nadan&#253;ch%20ve%20vztahu%20k%20test&#367;m.docx" TargetMode="External"/><Relationship Id="rId4" Type="http://schemas.openxmlformats.org/officeDocument/2006/relationships/hyperlink" Target="Desatero%20o%20projevech%20nadanych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251520" y="1371600"/>
            <a:ext cx="8133528" cy="1828800"/>
          </a:xfrm>
        </p:spPr>
        <p:txBody>
          <a:bodyPr>
            <a:normAutofit/>
          </a:bodyPr>
          <a:lstStyle/>
          <a:p>
            <a:pPr algn="ctr"/>
            <a:r>
              <a:rPr lang="cs-CZ" sz="4800" dirty="0"/>
              <a:t>Charakteristiky nadaných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sz="3200" dirty="0"/>
              <a:t>Eva Trnová</a:t>
            </a:r>
          </a:p>
          <a:p>
            <a:pPr algn="ctr"/>
            <a:r>
              <a:rPr lang="cs-CZ" sz="3200" dirty="0" err="1"/>
              <a:t>PdF</a:t>
            </a:r>
            <a:r>
              <a:rPr lang="cs-CZ" sz="3200" dirty="0"/>
              <a:t> MU</a:t>
            </a:r>
          </a:p>
          <a:p>
            <a:pPr algn="ctr"/>
            <a:r>
              <a:rPr lang="cs-CZ" sz="3200" dirty="0"/>
              <a:t>trnova@ped.muni.cz</a:t>
            </a:r>
          </a:p>
          <a:p>
            <a:endParaRPr lang="cs-CZ" dirty="0"/>
          </a:p>
        </p:txBody>
      </p:sp>
      <p:pic>
        <p:nvPicPr>
          <p:cNvPr id="2" name="Obrázek 1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72F6406F-C83F-7D2A-0828-8F9543F67B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6021288"/>
            <a:ext cx="553466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158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9D29E129-E7AF-4AB3-A917-8457F0EFC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Shrnutí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1BB9B14-4D6E-4AFD-96CC-7C90A2609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Video </a:t>
            </a:r>
            <a:r>
              <a:rPr lang="cs-CZ" dirty="0" err="1"/>
              <a:t>Portešová</a:t>
            </a:r>
            <a:r>
              <a:rPr lang="cs-CZ" dirty="0"/>
              <a:t> Jak identifikovat nadané dítě: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u="sng" dirty="0">
                <a:solidFill>
                  <a:srgbClr val="0563C1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https://www.youtube.com/watch?v=sFKOVBRSezw</a:t>
            </a:r>
            <a:endParaRPr lang="cs-CZ" sz="1800" u="sng" dirty="0">
              <a:solidFill>
                <a:srgbClr val="0563C1"/>
              </a:solidFill>
              <a:effectLst/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F65ECE-E234-F386-05A1-C238249F6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C61886CD-34AC-6EF2-9061-56044BBE88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6324601"/>
            <a:ext cx="3392016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293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 wrap="square" anchor="b">
            <a:normAutofit/>
          </a:bodyPr>
          <a:lstStyle/>
          <a:p>
            <a:pPr eaLnBrk="1" hangingPunct="1"/>
            <a:r>
              <a:rPr lang="cs-CZ" altLang="cs-CZ" b="1" dirty="0"/>
              <a:t>  </a:t>
            </a:r>
            <a:endParaRPr lang="en-US" altLang="cs-CZ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76673"/>
            <a:ext cx="8229600" cy="5847928"/>
          </a:xfrm>
        </p:spPr>
        <p:txBody>
          <a:bodyPr wrap="square" anchor="t">
            <a:normAutofit/>
          </a:bodyPr>
          <a:lstStyle/>
          <a:p>
            <a:pPr marL="0" indent="0" eaLnBrk="1" hangingPunct="1">
              <a:buNone/>
            </a:pPr>
            <a:endParaRPr lang="cs-CZ" i="1" dirty="0"/>
          </a:p>
          <a:p>
            <a:pPr marL="0" indent="0" eaLnBrk="1" hangingPunct="1">
              <a:buNone/>
            </a:pPr>
            <a:endParaRPr lang="cs-CZ" i="1" dirty="0"/>
          </a:p>
          <a:p>
            <a:pPr marL="0" indent="0" eaLnBrk="1" hangingPunct="1">
              <a:buNone/>
            </a:pPr>
            <a:r>
              <a:rPr lang="cs-CZ" i="1" dirty="0"/>
              <a:t>„Populace nadaných se jeví  </a:t>
            </a:r>
            <a:r>
              <a:rPr lang="cs-CZ" b="1" i="1" dirty="0"/>
              <a:t>směrem ven </a:t>
            </a:r>
            <a:r>
              <a:rPr lang="cs-CZ" i="1" dirty="0"/>
              <a:t>jako relativně homogenní, ale </a:t>
            </a:r>
            <a:r>
              <a:rPr lang="cs-CZ" b="1" i="1" dirty="0"/>
              <a:t>směrem dovnitř </a:t>
            </a:r>
            <a:r>
              <a:rPr lang="cs-CZ" i="1" dirty="0"/>
              <a:t>jako</a:t>
            </a:r>
            <a:r>
              <a:rPr lang="cs-CZ" b="1" i="1" dirty="0"/>
              <a:t> </a:t>
            </a:r>
            <a:r>
              <a:rPr lang="cs-CZ" i="1" dirty="0"/>
              <a:t>heterogenní skupina s pestrými interindividuálními rozdíly.“</a:t>
            </a:r>
          </a:p>
          <a:p>
            <a:pPr marL="0" indent="0" eaLnBrk="1" hangingPunct="1">
              <a:buNone/>
            </a:pPr>
            <a:endParaRPr lang="cs-CZ" i="1" dirty="0"/>
          </a:p>
          <a:p>
            <a:pPr marL="0" indent="0" eaLnBrk="1" hangingPunct="1">
              <a:buNone/>
            </a:pPr>
            <a:r>
              <a:rPr lang="cs-CZ" i="1" dirty="0"/>
              <a:t>                                                                       Jurášková, 2006                                                          </a:t>
            </a:r>
          </a:p>
          <a:p>
            <a:pPr marL="0" indent="0" eaLnBrk="1" hangingPunct="1">
              <a:buNone/>
            </a:pPr>
            <a:endParaRPr lang="cs-CZ" i="1" dirty="0"/>
          </a:p>
          <a:p>
            <a:pPr marL="0" indent="0" algn="ctr" eaLnBrk="1" hangingPunct="1">
              <a:buNone/>
            </a:pPr>
            <a:r>
              <a:rPr lang="cs-CZ" altLang="cs-CZ" sz="4000" dirty="0"/>
              <a:t> PROČ???</a:t>
            </a:r>
            <a:endParaRPr lang="en-US" altLang="cs-CZ" sz="40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B053663-51FA-6889-AEE2-B4D47D7B3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A8152F88-8A1D-B1CF-C28C-2488FD95A9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6324601"/>
            <a:ext cx="3392016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67161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899886" y="2636912"/>
            <a:ext cx="7488538" cy="2376264"/>
          </a:xfrm>
        </p:spPr>
        <p:txBody>
          <a:bodyPr/>
          <a:lstStyle/>
          <a:p>
            <a:pPr algn="ctr"/>
            <a:r>
              <a:rPr lang="cs-CZ" b="1" dirty="0"/>
              <a:t>Jaké faktory vzít v úvahu?</a:t>
            </a:r>
            <a:br>
              <a:rPr lang="cs-CZ" b="1" dirty="0"/>
            </a:br>
            <a:br>
              <a:rPr lang="cs-CZ" b="1" dirty="0"/>
            </a:br>
            <a:r>
              <a:rPr lang="cs-CZ" b="1" dirty="0"/>
              <a:t>Vaše návrhy.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5D0F749-FF1D-4A31-DEAD-238DD29CD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E168732E-2DDD-9F00-3F3C-99BBBD787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324601"/>
            <a:ext cx="3392016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378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FBD8D8-F7D2-4655-A3E0-07668EDB47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Prostor pro diskuzi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18B90EE0-B425-0179-52BB-C43F08F6D0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817D3A53-C660-CC28-F5D5-64358F6FC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6021288"/>
            <a:ext cx="3392016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84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F15E4D9-95B6-540E-2BE8-DAC31F47B2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Zpětná vazba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298D2E7-7A15-926E-1949-733C17C1B2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" name="Obrázek 1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928436B-A367-CC40-37F9-AC63EA7B4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3216" y="6021288"/>
            <a:ext cx="3392016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989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DB9F035-3F8E-B8E8-4D93-1BD5E3E5E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Závěr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C88717D-4304-89D6-A986-DCA59F21AC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5B4E1A7-2224-6E6C-6B42-4B806548B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20CA9A3-FEF1-F533-BF4D-0CE1BC7D0B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324601"/>
            <a:ext cx="3392016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130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2796158"/>
          </a:xfrm>
        </p:spPr>
        <p:txBody>
          <a:bodyPr/>
          <a:lstStyle/>
          <a:p>
            <a:pPr algn="ctr"/>
            <a:r>
              <a:rPr lang="cs-CZ" b="1" dirty="0"/>
              <a:t>Kdo je nadaný?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2ADCE34-1E7C-C07A-F969-684DCFBC7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D9223BF-E096-EA2A-270E-F540D7949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324601"/>
            <a:ext cx="3392016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944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pPr algn="ctr"/>
            <a:r>
              <a:rPr lang="cs-CZ" sz="4800" b="1" dirty="0"/>
              <a:t>Výkon – MŠMT vymezení </a:t>
            </a:r>
            <a:br>
              <a:rPr lang="cs-CZ" dirty="0"/>
            </a:br>
            <a:r>
              <a:rPr lang="cs-CZ" sz="1600" dirty="0"/>
              <a:t>(vyhláška č. 27/2016 Sb., 2016)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5400600"/>
          </a:xfrm>
        </p:spPr>
        <p:txBody>
          <a:bodyPr/>
          <a:lstStyle/>
          <a:p>
            <a:r>
              <a:rPr lang="cs-CZ" b="1" i="1" dirty="0"/>
              <a:t>Za nadaného žáka </a:t>
            </a:r>
            <a:r>
              <a:rPr lang="cs-CZ" i="1" dirty="0"/>
              <a:t>se pro účely této vyhlášky považuje především žák, který při adekvátní podpoře </a:t>
            </a:r>
            <a:r>
              <a:rPr lang="cs-CZ" b="1" i="1" dirty="0">
                <a:solidFill>
                  <a:srgbClr val="FF0000"/>
                </a:solidFill>
              </a:rPr>
              <a:t>vykazuje</a:t>
            </a:r>
            <a:r>
              <a:rPr lang="cs-CZ" i="1" dirty="0"/>
              <a:t> ve srovnání s vrstevníky </a:t>
            </a:r>
            <a:r>
              <a:rPr lang="cs-CZ" b="1" i="1" dirty="0">
                <a:solidFill>
                  <a:srgbClr val="FF0000"/>
                </a:solidFill>
              </a:rPr>
              <a:t>vysokou úroveň </a:t>
            </a:r>
            <a:r>
              <a:rPr lang="cs-CZ" b="1" i="1" dirty="0"/>
              <a:t>v jedné či více oblastech rozumových schopností, v pohybových, manuálních, uměleckých nebo sociálních dovednostech.</a:t>
            </a:r>
          </a:p>
          <a:p>
            <a:r>
              <a:rPr lang="cs-CZ" b="1" i="1" dirty="0"/>
              <a:t>Za mimořádně nadaného žáka </a:t>
            </a:r>
            <a:r>
              <a:rPr lang="cs-CZ" i="1" dirty="0"/>
              <a:t>se pro účely této vyhlášky považuje především žák, jehož rozložení schopností </a:t>
            </a:r>
            <a:r>
              <a:rPr lang="cs-CZ" b="1" i="1" dirty="0">
                <a:solidFill>
                  <a:srgbClr val="FF0000"/>
                </a:solidFill>
              </a:rPr>
              <a:t>dosahuje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b="1" i="1" dirty="0">
                <a:solidFill>
                  <a:srgbClr val="FF0000"/>
                </a:solidFill>
              </a:rPr>
              <a:t>mimořádné úrovně při vysoké tvořivosti </a:t>
            </a:r>
            <a:r>
              <a:rPr lang="cs-CZ" b="1" i="1" dirty="0"/>
              <a:t>v celém okruhu činností nebo v jednotlivých oblastech rozumových schopností, v pohybových, manuálních, uměleckých nebo sociálních dovednostech.</a:t>
            </a:r>
            <a:br>
              <a:rPr lang="cs-CZ" i="1" dirty="0"/>
            </a:br>
            <a:endParaRPr lang="cs-CZ" i="1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F82834D-31E0-CDC3-1B14-0ED748B27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55D952AC-B28C-A934-68F3-43D05432EE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324601"/>
            <a:ext cx="3392016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690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3E9D4F-79D7-49F7-AAC1-2BC8F5854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3312368"/>
          </a:xfrm>
        </p:spPr>
        <p:txBody>
          <a:bodyPr/>
          <a:lstStyle/>
          <a:p>
            <a:pPr algn="ctr"/>
            <a:r>
              <a:rPr lang="cs-CZ" dirty="0"/>
              <a:t>Jak se projevuje nadané dítě?</a:t>
            </a:r>
            <a:br>
              <a:rPr lang="cs-CZ" dirty="0"/>
            </a:br>
            <a:r>
              <a:rPr lang="cs-CZ" dirty="0"/>
              <a:t>(Charakteristiky)</a:t>
            </a:r>
            <a:br>
              <a:rPr lang="cs-CZ" dirty="0"/>
            </a:br>
            <a:r>
              <a:rPr lang="cs-CZ" sz="3200" dirty="0">
                <a:solidFill>
                  <a:schemeClr val="tx1"/>
                </a:solidFill>
              </a:rPr>
              <a:t>Práce ve skupině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83BFDC3-DE96-AAD2-03E5-792351BF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DB6E9B42-3B9D-4B7D-CD74-A61FEA8A8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324601"/>
            <a:ext cx="3392016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965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A193B-8229-379C-D3E4-3732926EA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Vymezení pojmu - brainstorming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3584A8-6BFC-B31E-8AB5-C46673A24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si představujete nadané dítě?</a:t>
            </a:r>
          </a:p>
          <a:p>
            <a:r>
              <a:rPr lang="cs-CZ" dirty="0"/>
              <a:t>Jaké projevy od nadaných očekáváte?</a:t>
            </a:r>
          </a:p>
          <a:p>
            <a:r>
              <a:rPr lang="cs-CZ" dirty="0"/>
              <a:t>Práce ve skupině.</a:t>
            </a:r>
          </a:p>
          <a:p>
            <a:r>
              <a:rPr lang="cs-CZ" dirty="0"/>
              <a:t> Prezentace názorů a jejich obhajoba.</a:t>
            </a:r>
          </a:p>
          <a:p>
            <a:r>
              <a:rPr lang="cs-CZ" dirty="0"/>
              <a:t>Diskuze.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CCD690-7C27-83DA-1C3B-2FBFBAD0A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221F9D5-2CBA-20FE-5026-CB34E851C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86" y="6311187"/>
            <a:ext cx="351428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926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19894"/>
          </a:xfrm>
        </p:spPr>
        <p:txBody>
          <a:bodyPr/>
          <a:lstStyle/>
          <a:p>
            <a:pPr algn="ctr"/>
            <a:r>
              <a:rPr lang="cs-CZ" sz="4400" b="1" dirty="0"/>
              <a:t>Charakteristické znaky nadaných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055840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Různí autoři uvádí různé výčty :</a:t>
            </a:r>
          </a:p>
          <a:p>
            <a:r>
              <a:rPr lang="cs-CZ" sz="2400" dirty="0"/>
              <a:t>často je uváděno rané čtenářství</a:t>
            </a:r>
            <a:endParaRPr lang="cs-CZ" altLang="cs-CZ" sz="2400" dirty="0">
              <a:solidFill>
                <a:srgbClr val="FF0000"/>
              </a:solidFill>
            </a:endParaRPr>
          </a:p>
          <a:p>
            <a:r>
              <a:rPr lang="cs-CZ" sz="2400" dirty="0"/>
              <a:t>akcelerovaný vývoj – brzy chodí, mluví…</a:t>
            </a:r>
          </a:p>
          <a:p>
            <a:r>
              <a:rPr lang="cs-CZ" sz="2400" dirty="0"/>
              <a:t>logické, kritické myšlení…</a:t>
            </a:r>
          </a:p>
          <a:p>
            <a:r>
              <a:rPr lang="cs-CZ" sz="2400" dirty="0"/>
              <a:t>vynikající paměť, encyklopedické znalosti…</a:t>
            </a:r>
            <a:endParaRPr lang="cs-CZ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400" i="1" dirty="0">
                <a:solidFill>
                  <a:srgbClr val="000000"/>
                </a:solidFill>
              </a:rPr>
              <a:t>Ukázka výčtu charakteristik –</a:t>
            </a:r>
            <a:r>
              <a:rPr lang="cs-CZ" sz="2400" i="1" dirty="0" err="1">
                <a:solidFill>
                  <a:srgbClr val="000000"/>
                </a:solidFill>
              </a:rPr>
              <a:t>Portešová</a:t>
            </a:r>
            <a:r>
              <a:rPr lang="cs-CZ" sz="2400" i="1" dirty="0">
                <a:solidFill>
                  <a:srgbClr val="000000"/>
                </a:solidFill>
              </a:rPr>
              <a:t> </a:t>
            </a:r>
            <a:r>
              <a:rPr lang="cs-CZ" sz="2400" i="1" dirty="0">
                <a:solidFill>
                  <a:srgbClr val="000000"/>
                </a:solidFill>
                <a:hlinkClick r:id="rId2"/>
              </a:rPr>
              <a:t>https://www.nadanedeti.cz/odborne-zdroje-clanky-typicke-charakteristiky</a:t>
            </a:r>
            <a:endParaRPr lang="cs-CZ" sz="2400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400" dirty="0">
                <a:hlinkClick r:id="rId3" action="ppaction://hlinkfile"/>
              </a:rPr>
              <a:t>Ukázka - tisk </a:t>
            </a:r>
            <a:endParaRPr lang="cs-CZ" sz="2400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400" i="1" dirty="0">
                <a:solidFill>
                  <a:srgbClr val="000000"/>
                </a:solidFill>
              </a:rPr>
              <a:t>Trnová – </a:t>
            </a:r>
            <a:r>
              <a:rPr lang="cs-CZ" sz="2400" i="1" dirty="0">
                <a:solidFill>
                  <a:srgbClr val="000000"/>
                </a:solidFill>
                <a:hlinkClick r:id="rId4" action="ppaction://hlinkfile"/>
              </a:rPr>
              <a:t>desatero</a:t>
            </a:r>
            <a:endParaRPr lang="cs-CZ" sz="2400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400" i="1" dirty="0">
                <a:solidFill>
                  <a:srgbClr val="000000"/>
                </a:solidFill>
                <a:hlinkClick r:id="rId5" action="ppaction://hlinkfile"/>
              </a:rPr>
              <a:t>Vliv charakteristik na testování</a:t>
            </a:r>
            <a:endParaRPr lang="cs-CZ" sz="2400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400" i="1" dirty="0" err="1">
                <a:solidFill>
                  <a:srgbClr val="000000"/>
                </a:solidFill>
              </a:rPr>
              <a:t>Laznibatová</a:t>
            </a:r>
            <a:r>
              <a:rPr lang="cs-CZ" sz="2400" i="1" dirty="0">
                <a:solidFill>
                  <a:srgbClr val="000000"/>
                </a:solidFill>
              </a:rPr>
              <a:t> – </a:t>
            </a:r>
            <a:r>
              <a:rPr lang="cs-CZ" sz="2400" i="1" dirty="0">
                <a:solidFill>
                  <a:srgbClr val="000000"/>
                </a:solidFill>
                <a:hlinkClick r:id="rId6" action="ppaction://hlinkfile"/>
              </a:rPr>
              <a:t>znaky nadaných</a:t>
            </a:r>
            <a:endParaRPr lang="cs-CZ" sz="2400" i="1" dirty="0">
              <a:solidFill>
                <a:srgbClr val="000000"/>
              </a:solidFill>
            </a:endParaRPr>
          </a:p>
          <a:p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4FBA039-B331-80EE-270F-1379F5EC9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D765F593-7436-BACB-4BEF-AD8F5243A2D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27784" y="6324601"/>
            <a:ext cx="3392016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990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0E993171-DDAE-4437-ADB1-65364C235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404664"/>
            <a:ext cx="8579296" cy="6048672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4400" dirty="0"/>
              <a:t>Práce s texty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56B9C8-129B-328F-EB00-3E2ABC376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6EAB5F53-3FE5-B57F-52EB-5A53F5237A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324601"/>
            <a:ext cx="3392016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620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C8049-B8B0-EF1C-F056-240F01D4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Práce se zdroji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E5BD6B-A312-F55D-8393-D1F079014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https://www.nadanedeti.cz/odborne-zdroje-clanky-typicke-charakteristiky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2D2CD7-C956-D8C3-6AE2-08632B92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40176048-148C-45E2-110B-10D18EA2A8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6324601"/>
            <a:ext cx="3392016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790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A193B-8229-379C-D3E4-3732926EA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Reflexe původních názorů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3584A8-6BFC-B31E-8AB5-C46673A24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si představujete nadané dítě?</a:t>
            </a:r>
          </a:p>
          <a:p>
            <a:r>
              <a:rPr lang="cs-CZ" dirty="0"/>
              <a:t>Jaké projevy od nadaných očekáváte?</a:t>
            </a:r>
          </a:p>
          <a:p>
            <a:r>
              <a:rPr lang="cs-CZ" dirty="0"/>
              <a:t>Práce ve skupině.</a:t>
            </a:r>
          </a:p>
          <a:p>
            <a:r>
              <a:rPr lang="cs-CZ" dirty="0"/>
              <a:t> Prezentace názorů a jejich obhajoba.</a:t>
            </a:r>
          </a:p>
          <a:p>
            <a:r>
              <a:rPr lang="cs-CZ" dirty="0"/>
              <a:t>Diskuze.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CCD690-7C27-83DA-1C3B-2FBFBAD0A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221F9D5-2CBA-20FE-5026-CB34E851C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886" y="6311187"/>
            <a:ext cx="3514289" cy="455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9467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4061</TotalTime>
  <Words>333</Words>
  <Application>Microsoft Office PowerPoint</Application>
  <PresentationFormat>Předvádění na obrazovce (4:3)</PresentationFormat>
  <Paragraphs>56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Constantia</vt:lpstr>
      <vt:lpstr>Wingdings 2</vt:lpstr>
      <vt:lpstr>Tok</vt:lpstr>
      <vt:lpstr>Charakteristiky nadaných</vt:lpstr>
      <vt:lpstr>Kdo je nadaný?</vt:lpstr>
      <vt:lpstr>Výkon – MŠMT vymezení  (vyhláška č. 27/2016 Sb., 2016)</vt:lpstr>
      <vt:lpstr>Jak se projevuje nadané dítě? (Charakteristiky) Práce ve skupině</vt:lpstr>
      <vt:lpstr>Vymezení pojmu - brainstorming</vt:lpstr>
      <vt:lpstr>Charakteristické znaky nadaných</vt:lpstr>
      <vt:lpstr>Prezentace aplikace PowerPoint</vt:lpstr>
      <vt:lpstr>Práce se zdroji</vt:lpstr>
      <vt:lpstr>Reflexe původních názorů</vt:lpstr>
      <vt:lpstr>Shrnutí</vt:lpstr>
      <vt:lpstr>  </vt:lpstr>
      <vt:lpstr>Jaké faktory vzít v úvahu?  Vaše návrhy.</vt:lpstr>
      <vt:lpstr>Prostor pro diskuzi</vt:lpstr>
      <vt:lpstr>Zpětná vazba</vt:lpstr>
      <vt:lpstr>Závěr</vt:lpstr>
    </vt:vector>
  </TitlesOfParts>
  <Company>pokoj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IDENTIFIKACE A VÝBĚR NADANÝCH DĚTÍ</dc:title>
  <dc:creator>jana</dc:creator>
  <cp:lastModifiedBy>Eva Trnová</cp:lastModifiedBy>
  <cp:revision>282</cp:revision>
  <cp:lastPrinted>2023-03-27T10:15:58Z</cp:lastPrinted>
  <dcterms:created xsi:type="dcterms:W3CDTF">2012-04-20T17:58:18Z</dcterms:created>
  <dcterms:modified xsi:type="dcterms:W3CDTF">2024-06-10T14:17:23Z</dcterms:modified>
</cp:coreProperties>
</file>