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2"/>
  </p:notesMasterIdLst>
  <p:sldIdLst>
    <p:sldId id="266" r:id="rId2"/>
    <p:sldId id="487" r:id="rId3"/>
    <p:sldId id="488" r:id="rId4"/>
    <p:sldId id="490" r:id="rId5"/>
    <p:sldId id="491" r:id="rId6"/>
    <p:sldId id="428" r:id="rId7"/>
    <p:sldId id="415" r:id="rId8"/>
    <p:sldId id="499" r:id="rId9"/>
    <p:sldId id="512" r:id="rId10"/>
    <p:sldId id="492" r:id="rId11"/>
    <p:sldId id="412" r:id="rId12"/>
    <p:sldId id="475" r:id="rId13"/>
    <p:sldId id="495" r:id="rId14"/>
    <p:sldId id="498" r:id="rId15"/>
    <p:sldId id="303" r:id="rId16"/>
    <p:sldId id="502" r:id="rId17"/>
    <p:sldId id="501" r:id="rId18"/>
    <p:sldId id="454" r:id="rId19"/>
    <p:sldId id="500" r:id="rId20"/>
    <p:sldId id="48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4434" autoAdjust="0"/>
  </p:normalViewPr>
  <p:slideViewPr>
    <p:cSldViewPr>
      <p:cViewPr varScale="1">
        <p:scale>
          <a:sx n="83" d="100"/>
          <a:sy n="83" d="100"/>
        </p:scale>
        <p:origin x="144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DA7C9B1-C199-4A14-8CB1-4F6EE1E8DBAA}" type="datetimeFigureOut">
              <a:rPr lang="cs-CZ"/>
              <a:pPr>
                <a:defRPr/>
              </a:pPr>
              <a:t>10.06.2024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D25E6E3-C816-489B-8954-22A800CB33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3F23B3-612C-4473-99B7-600CC61DD3AC}" type="slidenum">
              <a:rPr lang="en-GB" altLang="cs-CZ" smtClean="0"/>
              <a:pPr eaLnBrk="1" hangingPunct="1"/>
              <a:t>6</a:t>
            </a:fld>
            <a:endParaRPr lang="en-GB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941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5681-8541-4793-AEB2-65ECB8BABB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BB01-1C0D-43EF-8A74-16690D315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3308-5BA6-424E-8A62-F5AC2EADCA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86BD-4A60-4D8A-8FC6-43907B9A69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B19C-AA3E-4EB3-AB8A-30224B3BDA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CCD5-88BD-4D9E-9D14-FF7E64352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A6B0-9578-40D2-8D68-59F5EA0E80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4E9A-38B0-4458-92C2-F49E6D6BC4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C4A1-30AB-4142-BC9C-ED0BBD2CBB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EF1F-B397-496E-A368-3FDD5BEF1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úhlý trojúhelník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olný tvar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E535-AED8-4710-A9B4-796D710916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725744-1775-476B-95A9-C92D476FEC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8" r:id="rId2"/>
    <p:sldLayoutId id="2147483817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8" r:id="rId9"/>
    <p:sldLayoutId id="2147483814" r:id="rId10"/>
    <p:sldLayoutId id="2147483815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bchod.portal.cz/pedagogika/typologie-osobnosti-u-deti/#ukazk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odely-vyvazene-inkluz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ti.mensa.cz/index.php?pg=odborne-informace--pracovni-listy--most-2000--matematik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dU-MgwaZ-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adanedeti.cz/odborne-zdroje-knihy-o-nadan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unispace.muni.cz/library/catalog/book/214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lastnosti%20nadan&#233;ho%20kadne%20i%20zaporne.docx" TargetMode="External"/><Relationship Id="rId2" Type="http://schemas.openxmlformats.org/officeDocument/2006/relationships/hyperlink" Target="https://www.nadanedeti.cz/odborne-zdroje-clanky-typicke-charakteristik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standard_diagnostiky_mimornadani_2018_12_06.pdf" TargetMode="External"/><Relationship Id="rId4" Type="http://schemas.openxmlformats.org/officeDocument/2006/relationships/hyperlink" Target="Desatero%20o%20projevech%20nadanych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FKOVBRSez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nio.muni.cz/o-inveniu-zakladni-informace" TargetMode="External"/><Relationship Id="rId2" Type="http://schemas.openxmlformats.org/officeDocument/2006/relationships/hyperlink" Target="https://invenio.mu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researchgate.net/publication/307907959_Objevte_v_sobe_Einsteina" TargetMode="External"/><Relationship Id="rId4" Type="http://schemas.openxmlformats.org/officeDocument/2006/relationships/hyperlink" Target="https://objednavky.nuv.cz/nastroj/15-nadani/30017-posuzovaci-skaly-a-didakticke-testy-k-vyhledavani-nadanych-zaku-ide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133528" cy="182880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Identifikační proces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3200" dirty="0"/>
              <a:t>Eva Trnová</a:t>
            </a:r>
          </a:p>
          <a:p>
            <a:pPr algn="ctr"/>
            <a:r>
              <a:rPr lang="cs-CZ" sz="3200" dirty="0" err="1"/>
              <a:t>PdF</a:t>
            </a:r>
            <a:r>
              <a:rPr lang="cs-CZ" sz="3200" dirty="0"/>
              <a:t> MU</a:t>
            </a:r>
          </a:p>
          <a:p>
            <a:pPr algn="ctr"/>
            <a:r>
              <a:rPr lang="cs-CZ" sz="3200" dirty="0"/>
              <a:t>trnova@ped.muni.cz</a:t>
            </a: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6E0975-62CE-47DD-5DAB-33C05B59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221F9D5-2CBA-20FE-5026-CB34E851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C6BAB-3184-433C-8DD1-7317C788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886"/>
          </a:xfrm>
        </p:spPr>
        <p:txBody>
          <a:bodyPr/>
          <a:lstStyle/>
          <a:p>
            <a:pPr algn="ctr"/>
            <a:r>
              <a:rPr lang="cs-CZ" b="1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D701AD-A487-48F5-BD3A-9BE0373E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271865"/>
          </a:xfrm>
        </p:spPr>
        <p:txBody>
          <a:bodyPr/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Potvrzení nadání pomocí objektivních metod  - je záležitostí odborníků na danou oblast, především psychologů a speciálních pedagogů.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ČR - provádí školská poradenská zařízení, zejména Pedagogicko-psychologické poradny, ale také Speciálně-pedagogická centra (např. při diagnostice nadání u dítěte s poruchou autistického spektra).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vyšetření nezletilého  je nutná vyplněná žádost, informovaný souhlas zákonného zástupce dítěte a vyjádření školy, navazující na „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prediagnostiku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(nominace, identifikace).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Výstup komplexní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psychologické diagnostiky mimořádného nadání - komplexní informace o dítěti.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83ED02-2B5C-7927-02BC-555F5CA6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F0C466F5-276B-393C-C7D6-FD12D0C7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cs-CZ" sz="4800" b="1" dirty="0"/>
              <a:t>MŠMT </a:t>
            </a:r>
            <a:r>
              <a:rPr lang="cs-CZ" sz="2800" dirty="0"/>
              <a:t>(vyhláška č. 27/2016 Sb., 2016)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/>
              <a:t>Zjišťování </a:t>
            </a:r>
            <a:r>
              <a:rPr lang="cs-CZ" b="1" i="1" dirty="0"/>
              <a:t>mimořádného nadání </a:t>
            </a:r>
            <a:r>
              <a:rPr lang="cs-CZ" i="1" dirty="0"/>
              <a:t>včetně vzdělávacích potřeb žáka provádí školské poradenské zařízení ve spolupráci se školou, která žáka vzdělává. Pokud se nadání žáka projevuje v oblastech pohybových, manuálních nebo uměleckých dovedností, vyjadřuje se školské poradenské zařízení zejména ke specifikům žákovy osobnosti, které mohou mít vliv na průběh jeho vzdělávání, a míru žákova nadání zhodnotí odborník v příslušném oboru, jehož odborný posudek žák nebo zákonný zástupce žáka školskému poradenskému zařízení poskytne.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F9F835-943B-1A97-5307-A881D3D5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66DCADFF-183C-5E62-4FCF-F14CA01B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2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r>
              <a:rPr lang="cs-CZ" dirty="0"/>
              <a:t>Shrnutí: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Co bychom měli o nadaném vědět:</a:t>
            </a:r>
          </a:p>
          <a:p>
            <a:pPr lvl="1"/>
            <a:r>
              <a:rPr lang="cs-CZ" sz="3600" dirty="0"/>
              <a:t> v čem je nadané</a:t>
            </a:r>
          </a:p>
          <a:p>
            <a:pPr lvl="1"/>
            <a:r>
              <a:rPr lang="cs-CZ" sz="3600" dirty="0"/>
              <a:t> míru nadání</a:t>
            </a:r>
          </a:p>
          <a:p>
            <a:pPr lvl="1"/>
            <a:r>
              <a:rPr lang="cs-CZ" sz="3600" dirty="0"/>
              <a:t> osobnost žáka - typ nadaného + osobnostní charakteristiky (Hubatka – typ žáka)</a:t>
            </a:r>
          </a:p>
          <a:p>
            <a:pPr lvl="1"/>
            <a:r>
              <a:rPr lang="cs-CZ" sz="1600" dirty="0"/>
              <a:t>(Hubatka Miloslav </a:t>
            </a:r>
            <a:r>
              <a:rPr lang="cs-CZ" sz="1600" b="1" dirty="0"/>
              <a:t>Úspěšní vychovávají děti jinak – pohled pedagoga</a:t>
            </a:r>
            <a:r>
              <a:rPr lang="cs-CZ" sz="1600" dirty="0"/>
              <a:t>; Miková, Šárka; </a:t>
            </a:r>
            <a:r>
              <a:rPr lang="cs-CZ" sz="1600" dirty="0" err="1"/>
              <a:t>Stang</a:t>
            </a:r>
            <a:r>
              <a:rPr lang="cs-CZ" sz="1600" dirty="0"/>
              <a:t>, Jiřina </a:t>
            </a:r>
            <a:r>
              <a:rPr lang="cs-CZ" sz="1600" b="1" dirty="0"/>
              <a:t>Typologie osobnosti u dětí – pohled psychologů  - </a:t>
            </a:r>
            <a:r>
              <a:rPr lang="cs-CZ" sz="1600" dirty="0"/>
              <a:t>ukázka z knížky </a:t>
            </a:r>
            <a:r>
              <a:rPr lang="cs-CZ" sz="1600" dirty="0">
                <a:hlinkClick r:id="rId2"/>
              </a:rPr>
              <a:t>https://obchod.portal.cz/pedagogika/typologie-osobnosti-u-deti/#ukazky</a:t>
            </a:r>
            <a:endParaRPr lang="cs-CZ" sz="1600" dirty="0"/>
          </a:p>
          <a:p>
            <a:endParaRPr lang="cs-CZ" sz="1600" dirty="0"/>
          </a:p>
          <a:p>
            <a:endParaRPr lang="cs-CZ" sz="3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11B031-22C3-F424-3082-C9A776B0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7AFCBFD-ACED-FEAF-83D4-9721AA10C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75A82F-17C9-4A00-AE35-E45AB47D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vzdělávat nadané žáky?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C372EA-F1A6-49E9-9BA0-2A8A643F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ct val="15000"/>
              </a:spcAft>
            </a:pPr>
            <a:r>
              <a:rPr lang="cs-CZ" sz="2800" dirty="0"/>
              <a:t>Inkluze – diferenciace - segregace</a:t>
            </a:r>
          </a:p>
          <a:p>
            <a:pPr>
              <a:spcAft>
                <a:spcPts val="0"/>
              </a:spcAft>
            </a:pPr>
            <a:r>
              <a:rPr lang="cs-CZ" sz="2800" dirty="0"/>
              <a:t>Modely vyvážené inkluze</a:t>
            </a:r>
          </a:p>
          <a:p>
            <a:pPr lvl="0">
              <a:spcAft>
                <a:spcPts val="0"/>
              </a:spcAft>
            </a:pPr>
            <a:r>
              <a:rPr lang="cs-CZ" sz="2800" dirty="0"/>
              <a:t>Metody obohacení a akcelerace</a:t>
            </a:r>
          </a:p>
          <a:p>
            <a:pPr lvl="0">
              <a:spcAft>
                <a:spcPts val="0"/>
              </a:spcAft>
            </a:pPr>
            <a:r>
              <a:rPr lang="cs-CZ" sz="2800" dirty="0"/>
              <a:t>Modely práce s nadanými</a:t>
            </a:r>
          </a:p>
          <a:p>
            <a:pPr lvl="0">
              <a:spcAft>
                <a:spcPts val="0"/>
              </a:spcAft>
            </a:pPr>
            <a:r>
              <a:rPr lang="cs-CZ" sz="2800" dirty="0"/>
              <a:t>Doporučené postupy pro vzdělávání nadaných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337970-A925-C49C-AD72-73EEDFF2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FDD0AE7F-FC28-2A19-9831-ED986CE0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1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BF4B3-184B-4D5F-91B6-4E09D288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422"/>
            <a:ext cx="8229600" cy="870338"/>
          </a:xfrm>
        </p:spPr>
        <p:txBody>
          <a:bodyPr/>
          <a:lstStyle/>
          <a:p>
            <a:pPr algn="ctr"/>
            <a:r>
              <a:rPr lang="cs-CZ" sz="4800" b="1" dirty="0"/>
              <a:t>Modely vyvážené inkluze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Zástupný obsah 3" descr="Obsah obrázku text, snímek obrazovky, monitor, obrazovka&#10;&#10;Popis byl vytvořen automaticky">
            <a:extLst>
              <a:ext uri="{FF2B5EF4-FFF2-40B4-BE49-F238E27FC236}">
                <a16:creationId xmlns:a16="http://schemas.microsoft.com/office/drawing/2014/main" id="{3816D2FC-89D9-416A-A9FF-495877EB69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7934169" cy="490278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72BAD3-732E-481F-8B08-ED738AE6C5FA}"/>
              </a:ext>
            </a:extLst>
          </p:cNvPr>
          <p:cNvSpPr txBox="1"/>
          <p:nvPr/>
        </p:nvSpPr>
        <p:spPr>
          <a:xfrm>
            <a:off x="2281561" y="3356629"/>
            <a:ext cx="4580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https://sites.google.com/view/modely-vyvazene-inkluze/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356DB8-3EE0-4182-84E3-F142F1CA8B2B}"/>
              </a:ext>
            </a:extLst>
          </p:cNvPr>
          <p:cNvSpPr txBox="1"/>
          <p:nvPr/>
        </p:nvSpPr>
        <p:spPr>
          <a:xfrm>
            <a:off x="251520" y="112474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hlinkClick r:id="rId3"/>
              </a:rPr>
              <a:t>https://sites.google.com/view/modely-vyvazene-inkluze/</a:t>
            </a:r>
            <a:endParaRPr lang="cs-CZ" sz="1800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49A672-FB5A-5318-90AA-8082F669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B8885F4-B5F5-D752-B01B-BEC53D347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4136"/>
          </a:xfrm>
        </p:spPr>
        <p:txBody>
          <a:bodyPr/>
          <a:lstStyle/>
          <a:p>
            <a:pPr algn="ctr"/>
            <a:r>
              <a:rPr lang="cs-CZ" sz="4000" b="1" dirty="0"/>
              <a:t>Základní způsoby práce s nadanými žáky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3"/>
          </a:xfrm>
        </p:spPr>
        <p:txBody>
          <a:bodyPr/>
          <a:lstStyle/>
          <a:p>
            <a:pPr lvl="0"/>
            <a:r>
              <a:rPr lang="cs-CZ" sz="2400" b="1" dirty="0"/>
              <a:t>Akcelerace</a:t>
            </a:r>
            <a:r>
              <a:rPr lang="cs-CZ" sz="2400" dirty="0"/>
              <a:t> - urychlování postupu (předčasný vstup do školy, přeskočení ročníku). </a:t>
            </a:r>
          </a:p>
          <a:p>
            <a:pPr lvl="0"/>
            <a:endParaRPr lang="cs-CZ" sz="2400" b="1" dirty="0"/>
          </a:p>
          <a:p>
            <a:pPr lvl="0"/>
            <a:r>
              <a:rPr lang="cs-CZ" sz="2400" b="1" dirty="0"/>
              <a:t>Obohacování (</a:t>
            </a:r>
            <a:r>
              <a:rPr lang="cs-CZ" sz="2400" b="1" dirty="0" err="1"/>
              <a:t>enrichment</a:t>
            </a:r>
            <a:r>
              <a:rPr lang="cs-CZ" sz="2400" b="1" dirty="0"/>
              <a:t>)</a:t>
            </a:r>
            <a:r>
              <a:rPr lang="cs-CZ" sz="2400" dirty="0"/>
              <a:t> - rozšíření učiva, vyšší náročnost výuky. </a:t>
            </a:r>
            <a:endParaRPr lang="en-GB" sz="2400" dirty="0"/>
          </a:p>
          <a:p>
            <a:endParaRPr lang="cs-CZ" sz="2400" dirty="0"/>
          </a:p>
          <a:p>
            <a:r>
              <a:rPr lang="cs-CZ" sz="2400" dirty="0"/>
              <a:t>Oba přístupy se při vzdělávání nadaného žáka doplňují.</a:t>
            </a:r>
            <a:endParaRPr lang="en-GB" sz="2400" dirty="0"/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65B778-94B8-0E2A-6652-2EE853F3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6FD33F97-E47C-982A-A453-83FF33EF4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F6451-F095-40E0-81FA-C8094A58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Kde hledat materiály                     k obohacování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37E1E-4792-4CFD-BA12-BA3019E82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Stránky Mensa – školy spolupracující s Mensou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https://deti.mensa.cz/index.php?pg=odborne-informace--pracovni-listy--most-2000--matematika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tinyurl.com/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nadani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31DD12-67AC-34AE-0AE4-674F169F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461A930D-0B0B-8AF1-8DC1-F1EED00A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6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6C897-420A-4B51-A444-FA2042B6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Jak učit nadané žáky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2BA15-FB1D-46A5-AD4C-FB840408B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</a:t>
            </a:r>
            <a:r>
              <a:rPr lang="cs-CZ" sz="2400" dirty="0"/>
              <a:t>: </a:t>
            </a:r>
            <a:r>
              <a:rPr lang="cs-CZ" sz="24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https://www.youtube.com/watch?v=-dU-MgwaZ-4</a:t>
            </a:r>
            <a:endParaRPr lang="cs-CZ" sz="2400" u="sng" dirty="0">
              <a:solidFill>
                <a:srgbClr val="0563C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538E5A-E587-2637-AB60-1AB2C74C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CD5D3A9E-EDDA-ACC1-631E-128C5772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Renzulliho</a:t>
            </a:r>
            <a:r>
              <a:rPr lang="cs-CZ" altLang="cs-CZ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„model otáčivých dveří“</a:t>
            </a:r>
            <a:r>
              <a:rPr lang="cs-CZ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5056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/>
              <a:t>Je založen na metodě </a:t>
            </a:r>
            <a:r>
              <a:rPr lang="cs-CZ" altLang="cs-CZ" sz="2000" b="1" dirty="0"/>
              <a:t>obohacování</a:t>
            </a:r>
            <a:r>
              <a:rPr lang="cs-CZ" altLang="cs-CZ" sz="2000" dirty="0"/>
              <a:t> – postaven na dobrovolnickém základě – žáci nejsou vybíráni – hlásí se sami, ale postupně „odpadají“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„Obohacující triáda</a:t>
            </a:r>
            <a:r>
              <a:rPr lang="cs-CZ" altLang="cs-CZ" sz="2000" dirty="0"/>
              <a:t>“ – metody ve třech následných stupních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 </a:t>
            </a:r>
            <a:r>
              <a:rPr lang="cs-CZ" altLang="cs-CZ" sz="2000" b="1" dirty="0"/>
              <a:t>Metody I. typu -</a:t>
            </a:r>
            <a:r>
              <a:rPr lang="cs-CZ" altLang="cs-CZ" sz="2000" dirty="0"/>
              <a:t> cíl vyvolat zájem o nějakou oblast; získat přehled o struktuře a možnostech - zájmová centra ve třídě, exkurze, diskuse s odborníky.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Metody II. typu</a:t>
            </a:r>
            <a:r>
              <a:rPr lang="cs-CZ" altLang="cs-CZ" sz="2000" dirty="0"/>
              <a:t> - rozvoj procesů myšlení a cítění. Cílem je kognitivní a afektivní trénink, zručnost v samostudiu a pokročilé dovednosti zkoumání a práce s informačními zdroji. Trénují se také schopnosti ústní, písemné i vizuální komunikace.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Metody III. typu - </a:t>
            </a:r>
            <a:r>
              <a:rPr lang="cs-CZ" altLang="cs-CZ" sz="2000" dirty="0"/>
              <a:t>zkoumání reálných problémů – 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             samostatný výzkum, rozvoj zájmu, motivace,  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             samostatnosti a tvořivosti nadaných účastníků.</a:t>
            </a:r>
            <a:endParaRPr lang="en-GB" altLang="cs-CZ" sz="2000" dirty="0"/>
          </a:p>
          <a:p>
            <a:pPr>
              <a:lnSpc>
                <a:spcPct val="80000"/>
              </a:lnSpc>
            </a:pPr>
            <a:endParaRPr lang="cs-CZ" altLang="en-US" dirty="0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56C254-9FE2-0F23-431D-8FA82FD7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FEC9857-55DE-E14A-C256-0030F7F7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739ED-54CA-4572-A9F9-ED164848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informace - knihy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E9D6A3-D0B9-49C8-8E14-32246649E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https://www.nadanedeti.cz/odborne-zdroje-knihy-o-nadani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60DA42-6DAD-F655-5B14-8855663E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D76255A5-E7BE-C13A-2D93-3AE39436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26E89-AD53-4D8C-B45B-2AD790F1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Identifikační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1285F-0878-49F5-B32F-8C8415A4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Různí odborníci různé etapy </a:t>
            </a:r>
          </a:p>
          <a:p>
            <a:r>
              <a:rPr lang="cs-CZ" dirty="0"/>
              <a:t>Nominace</a:t>
            </a:r>
          </a:p>
          <a:p>
            <a:r>
              <a:rPr lang="cs-CZ" dirty="0"/>
              <a:t>Identifikace</a:t>
            </a:r>
          </a:p>
          <a:p>
            <a:r>
              <a:rPr lang="cs-CZ" dirty="0"/>
              <a:t>Diagnostika</a:t>
            </a:r>
          </a:p>
          <a:p>
            <a:r>
              <a:rPr lang="cs-CZ" sz="2400" dirty="0"/>
              <a:t>Není ostrá hranice mezi nominace identifikací – prolínání (např. u projevů nadaných).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9EDB8-6B0C-A342-BD90-B32FEB65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9DCC202-ED70-C181-D922-2CB0DA8F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92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99970-95FF-4EE7-B277-85EA648E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315B66-8337-4961-89B0-8FC2F47E2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DOČKAL, V. </a:t>
            </a:r>
            <a:r>
              <a:rPr lang="cs-CZ" sz="1600" i="1" dirty="0"/>
              <a:t>Zaměřeno na talenty: aneb Nadání má každý. </a:t>
            </a:r>
            <a:r>
              <a:rPr lang="cs-CZ" sz="1600" dirty="0"/>
              <a:t>Praha: Nakladatelství Lidové noviny, 2005. 245 s. ISBN 80-7106-840-3.</a:t>
            </a:r>
          </a:p>
          <a:p>
            <a:r>
              <a:rPr lang="cs-CZ" sz="1600" dirty="0"/>
              <a:t>HŘÍBKOVÁ, L. </a:t>
            </a:r>
            <a:r>
              <a:rPr lang="cs-CZ" sz="1600" i="1" dirty="0"/>
              <a:t>Nadání a nadaní: pedagogicko-psychologické přístupy, modely, výzkumy a jejich vztah ke školské praxi.</a:t>
            </a:r>
            <a:r>
              <a:rPr lang="cs-CZ" sz="1600" dirty="0"/>
              <a:t> Praha: Grada, 2009. 255 s. ISBN 987-80- 247-1998-6. </a:t>
            </a:r>
          </a:p>
          <a:p>
            <a:r>
              <a:rPr lang="cs-CZ" sz="1600" dirty="0"/>
              <a:t>JURÁŠKOVÁ, J. Základy pedagogiky nadaných. 1. Vyd. Praha: Institut </a:t>
            </a:r>
            <a:r>
              <a:rPr lang="cs-CZ" sz="1600" dirty="0" err="1"/>
              <a:t>pedagogickopsychologického</a:t>
            </a:r>
            <a:r>
              <a:rPr lang="cs-CZ" sz="1600" dirty="0"/>
              <a:t> poradenství ČR, 2006. 131 s., ISBN 80-86856-19-4. 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86DA3E-79AE-E8A1-5C20-17FC4427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AEED73E-91D9-E01C-E78A-43961D3B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69D7A-1D97-4218-A674-2C0D8250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Nominace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571C1-5702-4D06-83F7-B92414F1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Rodiče</a:t>
            </a:r>
          </a:p>
          <a:p>
            <a:r>
              <a:rPr lang="cs-CZ" dirty="0"/>
              <a:t>Pedagogové </a:t>
            </a:r>
          </a:p>
          <a:p>
            <a:r>
              <a:rPr lang="cs-CZ" dirty="0"/>
              <a:t>Spolužáci</a:t>
            </a:r>
          </a:p>
          <a:p>
            <a:r>
              <a:rPr lang="cs-CZ" dirty="0" err="1"/>
              <a:t>Autonominace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009EF2-4481-16AC-C6A6-3AE00038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432A8E50-510B-4C1B-A410-CC1A3F14D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9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B2FAB-1574-4FDA-98DF-7D978ACA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Identifikace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3B9D9-50B8-4BD3-B814-44F824B31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Subjektivní</a:t>
            </a:r>
          </a:p>
          <a:p>
            <a:r>
              <a:rPr lang="cs-CZ" sz="2800" dirty="0"/>
              <a:t>Objektivní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87B8B5-936D-2567-08DA-C519A5B3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E142612-3969-D9B0-0764-CF341575D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4CB61B-AE66-4CBA-A5D9-8EF2745D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/>
          <a:lstStyle/>
          <a:p>
            <a:pPr algn="ctr"/>
            <a:br>
              <a:rPr lang="cs-CZ" b="1" dirty="0"/>
            </a:br>
            <a:r>
              <a:rPr lang="cs-CZ" sz="4000" b="1" dirty="0"/>
              <a:t>Identifikace  - subjektivní metody</a:t>
            </a:r>
            <a:endParaRPr lang="cs-CZ" sz="4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043DB-D534-4C07-9D33-8BF842EF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147248" cy="5256584"/>
          </a:xfrm>
        </p:spPr>
        <p:txBody>
          <a:bodyPr/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Používají především pedagogové –  identifikační nástroj jsou  metody pedagogické diagnostiky (rozhovor, pozorování, dotazník, test, 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výkonů, výtvorů a činností žáka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aj.). </a:t>
            </a:r>
          </a:p>
          <a:p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Nutná znalost nejen správné aplikace metod pedagogické diagnostiky, ale i teoretické poznatky z oblasti nadání a vzdělávání nadaných. </a:t>
            </a:r>
          </a:p>
          <a:p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Metody pedagogické diagnostiky mohou použít v určité zjednodušené formě i rodinní příslušníci, spolužáci, přátelé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jedná se převážně o názory těchto osob -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spíše jde o nominaci než identifikaci.</a:t>
            </a:r>
          </a:p>
          <a:p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Adresa skript pedagogické diagnostiky: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https://munispace.muni.cz/library/catalog/book/2146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5334AB-F781-FA2B-CFDE-08D75505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D4E04882-1F4B-8B79-BD9F-0BB8618D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7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9666"/>
            <a:ext cx="8745887" cy="1143000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  Obecné charakteristiky nadání</a:t>
            </a:r>
            <a:endParaRPr lang="en-US" altLang="cs-CZ" sz="40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23019"/>
            <a:ext cx="8424935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cs-CZ" i="1" dirty="0">
              <a:latin typeface="Century Gothic"/>
              <a:ea typeface="Times New Roman"/>
              <a:cs typeface="Century Gothic"/>
            </a:endParaRPr>
          </a:p>
          <a:p>
            <a:pPr marL="0" indent="0" eaLnBrk="1" hangingPunct="1">
              <a:buNone/>
            </a:pPr>
            <a:endParaRPr lang="cs-CZ" i="1" dirty="0">
              <a:latin typeface="Century Gothic"/>
              <a:ea typeface="Times New Roman"/>
              <a:cs typeface="Century Gothic"/>
            </a:endParaRPr>
          </a:p>
          <a:p>
            <a:pPr marL="0" indent="0" eaLnBrk="1" hangingPunct="1">
              <a:buNone/>
            </a:pPr>
            <a:r>
              <a:rPr lang="cs-CZ" i="1" dirty="0">
                <a:latin typeface="Century Gothic"/>
                <a:ea typeface="Times New Roman"/>
                <a:cs typeface="Century Gothic"/>
              </a:rPr>
              <a:t>„Populace nadaných se jeví  </a:t>
            </a:r>
            <a:r>
              <a:rPr lang="cs-CZ" b="1" i="1" dirty="0">
                <a:latin typeface="Century Gothic"/>
                <a:ea typeface="Times New Roman"/>
                <a:cs typeface="Century Gothic"/>
              </a:rPr>
              <a:t>směrem ven </a:t>
            </a:r>
            <a:r>
              <a:rPr lang="cs-CZ" i="1" dirty="0">
                <a:latin typeface="Century Gothic"/>
                <a:ea typeface="Times New Roman"/>
                <a:cs typeface="Century Gothic"/>
              </a:rPr>
              <a:t>jako relativně homogenní, ale </a:t>
            </a:r>
            <a:r>
              <a:rPr lang="cs-CZ" b="1" i="1" dirty="0">
                <a:latin typeface="Century Gothic"/>
                <a:ea typeface="Times New Roman"/>
                <a:cs typeface="Century Gothic"/>
              </a:rPr>
              <a:t>směrem dovnitř </a:t>
            </a:r>
            <a:r>
              <a:rPr lang="cs-CZ" i="1" dirty="0">
                <a:latin typeface="Century Gothic"/>
                <a:ea typeface="Times New Roman"/>
                <a:cs typeface="Century Gothic"/>
              </a:rPr>
              <a:t>jako</a:t>
            </a:r>
            <a:r>
              <a:rPr lang="cs-CZ" b="1" i="1" dirty="0">
                <a:latin typeface="Century Gothic"/>
                <a:ea typeface="Times New Roman"/>
                <a:cs typeface="Century Gothic"/>
              </a:rPr>
              <a:t> </a:t>
            </a:r>
            <a:r>
              <a:rPr lang="cs-CZ" i="1" dirty="0">
                <a:latin typeface="Century Gothic"/>
                <a:ea typeface="Times New Roman"/>
                <a:cs typeface="Century Gothic"/>
              </a:rPr>
              <a:t>heterogenní skupina s pestrými interindividuálními rozdíly.“ </a:t>
            </a:r>
          </a:p>
          <a:p>
            <a:pPr marL="0" indent="0" eaLnBrk="1" hangingPunct="1">
              <a:buNone/>
            </a:pPr>
            <a:endParaRPr lang="cs-CZ" i="1" dirty="0">
              <a:latin typeface="Century Gothic"/>
              <a:ea typeface="Times New Roman"/>
              <a:cs typeface="Century Gothic"/>
            </a:endParaRPr>
          </a:p>
          <a:p>
            <a:pPr marL="0" indent="0" algn="ctr" eaLnBrk="1" hangingPunct="1">
              <a:buNone/>
            </a:pPr>
            <a:r>
              <a:rPr lang="cs-CZ" i="1" dirty="0">
                <a:latin typeface="Century Gothic"/>
                <a:ea typeface="Times New Roman"/>
                <a:cs typeface="Century Gothic"/>
              </a:rPr>
              <a:t>                                          Jurášková, 2006</a:t>
            </a:r>
            <a:endParaRPr lang="en-US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8988CE-4BEF-72CE-6E4A-5F00489D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7AC2CD1D-E2CD-26D0-6ACB-67536BF1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80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2664296"/>
          </a:xfrm>
        </p:spPr>
        <p:txBody>
          <a:bodyPr/>
          <a:lstStyle/>
          <a:p>
            <a:pPr algn="ctr"/>
            <a:r>
              <a:rPr lang="cs-CZ" sz="4000" b="1" dirty="0"/>
              <a:t>Charakteristické znaky (projevy) nadaných</a:t>
            </a:r>
            <a:br>
              <a:rPr lang="cs-CZ" sz="4400" b="1" dirty="0"/>
            </a:b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Různí autoři uvádí různé výčty :</a:t>
            </a:r>
          </a:p>
          <a:p>
            <a:r>
              <a:rPr lang="cs-CZ" sz="2400" dirty="0"/>
              <a:t>často je uváděno rané čtenářství</a:t>
            </a:r>
            <a:endParaRPr lang="cs-CZ" alt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akcelerovaný vývoj – brzy chodí, mluví…</a:t>
            </a:r>
          </a:p>
          <a:p>
            <a:r>
              <a:rPr lang="cs-CZ" sz="2400" dirty="0"/>
              <a:t>logické, kritické myšlení…</a:t>
            </a:r>
          </a:p>
          <a:p>
            <a:r>
              <a:rPr lang="cs-CZ" sz="2400" dirty="0"/>
              <a:t>vynikající paměť, encyklopedické znalosti…</a:t>
            </a: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</a:rPr>
              <a:t>Ukázka výčtu charakteristik –</a:t>
            </a:r>
            <a:r>
              <a:rPr lang="cs-CZ" sz="2400" i="1" dirty="0" err="1">
                <a:solidFill>
                  <a:srgbClr val="000000"/>
                </a:solidFill>
              </a:rPr>
              <a:t>Portešová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i="1" dirty="0">
                <a:solidFill>
                  <a:srgbClr val="000000"/>
                </a:solidFill>
                <a:hlinkClick r:id="rId2"/>
              </a:rPr>
              <a:t>https://www.nadanedeti.cz/odborne-zdroje-clanky-typicke-charakteristiky</a:t>
            </a:r>
            <a:endParaRPr lang="cs-CZ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  <a:hlinkClick r:id="rId3" action="ppaction://hlinkfile"/>
              </a:rPr>
              <a:t>Kladné a záporné projevy</a:t>
            </a:r>
            <a:r>
              <a:rPr lang="cs-CZ" sz="2400" i="1" dirty="0">
                <a:solidFill>
                  <a:srgbClr val="000000"/>
                </a:solidFill>
              </a:rPr>
              <a:t> Jurášková – viz následující text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</a:rPr>
              <a:t>Trnová – </a:t>
            </a:r>
            <a:r>
              <a:rPr lang="cs-CZ" sz="2400" i="1" dirty="0">
                <a:solidFill>
                  <a:srgbClr val="000000"/>
                </a:solidFill>
                <a:hlinkClick r:id="rId4" action="ppaction://hlinkfile"/>
              </a:rPr>
              <a:t>Desatero</a:t>
            </a:r>
            <a:endParaRPr lang="cs-CZ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  <a:hlinkClick r:id="rId5" action="ppaction://hlinkfile"/>
              </a:rPr>
              <a:t>Publikace s projevy v jednotlivých oblastech nadání</a:t>
            </a:r>
            <a:endParaRPr lang="cs-CZ" sz="2400" i="1" dirty="0">
              <a:solidFill>
                <a:srgbClr val="000000"/>
              </a:solidFill>
            </a:endParaRPr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12AEC4-435F-2D88-17E3-0B055E7A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A346A95-277E-6343-0809-83429D241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D29E129-E7AF-4AB3-A917-8457F0EF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BB9B14-4D6E-4AFD-96CC-7C90A260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 Jak identifikovat nadané dítě: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https://www.youtube.com/watch?v=sFKOVBRSezw</a:t>
            </a:r>
            <a:endParaRPr lang="cs-CZ" sz="1800" u="sng" dirty="0">
              <a:solidFill>
                <a:srgbClr val="0563C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0AA838-865A-717E-3727-8F9F47FD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6B9699B-2C8E-933A-B25A-0F918B8B4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49"/>
            <a:ext cx="8229600" cy="851943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dirty="0"/>
              <a:t>Identifikace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415881"/>
          </a:xfrm>
        </p:spPr>
        <p:txBody>
          <a:bodyPr/>
          <a:lstStyle/>
          <a:p>
            <a:r>
              <a:rPr lang="cs-CZ" sz="2400" b="1" dirty="0"/>
              <a:t>Objektivní metody </a:t>
            </a:r>
            <a:r>
              <a:rPr lang="cs-CZ" sz="2400" dirty="0"/>
              <a:t>– standardizované testy</a:t>
            </a:r>
          </a:p>
          <a:p>
            <a:pPr lvl="1"/>
            <a:r>
              <a:rPr lang="cs-CZ" sz="2200" dirty="0"/>
              <a:t>IQ – není vhodné pro děti</a:t>
            </a:r>
          </a:p>
          <a:p>
            <a:pPr lvl="1"/>
            <a:r>
              <a:rPr lang="cs-CZ" sz="2200" dirty="0"/>
              <a:t>Menza snaha vytvořit vlastní testy – probíhá</a:t>
            </a:r>
          </a:p>
          <a:p>
            <a:pPr lvl="1"/>
            <a:r>
              <a:rPr lang="cs-CZ" sz="2200" dirty="0"/>
              <a:t>MU  - doc. </a:t>
            </a:r>
            <a:r>
              <a:rPr lang="cs-CZ" sz="2200" dirty="0" err="1"/>
              <a:t>Portešová</a:t>
            </a:r>
            <a:r>
              <a:rPr lang="cs-CZ" sz="2200" dirty="0"/>
              <a:t> – matematické nadání, INVENIO </a:t>
            </a:r>
            <a:r>
              <a:rPr lang="cs-CZ" sz="2200" u="sng" dirty="0">
                <a:hlinkClick r:id="rId2"/>
              </a:rPr>
              <a:t>https://invenio.muni.cz/</a:t>
            </a:r>
            <a:endParaRPr lang="cs-CZ" sz="2200" u="sng" dirty="0"/>
          </a:p>
          <a:p>
            <a:pPr lvl="1"/>
            <a:r>
              <a:rPr lang="cs-CZ" sz="2200" dirty="0">
                <a:hlinkClick r:id="rId3"/>
              </a:rPr>
              <a:t>https://www.invenio.muni.cz/o-inveniu-zakladni-informace</a:t>
            </a:r>
            <a:endParaRPr lang="cs-CZ" sz="2200" u="sng" dirty="0"/>
          </a:p>
          <a:p>
            <a:pPr lvl="1"/>
            <a:r>
              <a:rPr lang="cs-CZ" sz="2200" u="sng" dirty="0"/>
              <a:t>IDENA  - </a:t>
            </a:r>
            <a:r>
              <a:rPr lang="cs-CZ" sz="2200" u="sng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https://objednavky.nuv.cz/nastroj/15-nadani/30017-posuzovaci-skaly-a-didakticke-testy-k-vyhledavani-nadanych-zaku-idena</a:t>
            </a:r>
            <a:endParaRPr lang="cs-CZ" sz="2200" dirty="0"/>
          </a:p>
          <a:p>
            <a:pPr lvl="1"/>
            <a:r>
              <a:rPr lang="cs-CZ" sz="2200" dirty="0"/>
              <a:t>MU – Trna, Trnová – Poznejte v sobě Einsteina </a:t>
            </a:r>
            <a:r>
              <a:rPr lang="cs-CZ" sz="2200" u="sng" dirty="0">
                <a:hlinkClick r:id="rId5"/>
              </a:rPr>
              <a:t>https://www.researchgate.net/publication/307907959_Objevte_v_sobe_Einsteina</a:t>
            </a:r>
            <a:endParaRPr lang="cs-CZ" sz="2200" dirty="0"/>
          </a:p>
          <a:p>
            <a:pPr lvl="1"/>
            <a:r>
              <a:rPr lang="cs-CZ" sz="2200" dirty="0" err="1"/>
              <a:t>Havigerová</a:t>
            </a:r>
            <a:r>
              <a:rPr lang="cs-CZ" sz="2200" dirty="0"/>
              <a:t> – MŠ HK – testování předškolních dětí podle zahraničního originálu – CGS test - </a:t>
            </a:r>
            <a:r>
              <a:rPr lang="cs-CZ" sz="2200" b="1" dirty="0" err="1"/>
              <a:t>C</a:t>
            </a:r>
            <a:r>
              <a:rPr lang="cs-CZ" sz="2200" dirty="0" err="1"/>
              <a:t>haracteristics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b="1" dirty="0" err="1"/>
              <a:t>G</a:t>
            </a:r>
            <a:r>
              <a:rPr lang="cs-CZ" sz="2200" dirty="0" err="1"/>
              <a:t>iftedness</a:t>
            </a:r>
            <a:r>
              <a:rPr lang="cs-CZ" sz="2200" dirty="0"/>
              <a:t> </a:t>
            </a:r>
            <a:r>
              <a:rPr lang="cs-CZ" sz="2200" b="1" dirty="0" err="1"/>
              <a:t>S</a:t>
            </a:r>
            <a:r>
              <a:rPr lang="cs-CZ" sz="2200" dirty="0" err="1"/>
              <a:t>cale</a:t>
            </a:r>
            <a:r>
              <a:rPr lang="cs-CZ" sz="2200" dirty="0"/>
              <a:t> - </a:t>
            </a:r>
            <a:r>
              <a:rPr lang="cs-CZ" sz="2200" dirty="0" err="1"/>
              <a:t>Silvermanová</a:t>
            </a:r>
            <a:endParaRPr lang="cs-CZ" sz="2200" dirty="0"/>
          </a:p>
          <a:p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902AB9-0956-D437-B312-807FDB49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9A0F6461-9F2C-5ED8-1B9B-98D4D7CFE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6311187"/>
            <a:ext cx="3352800" cy="4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73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3093</TotalTime>
  <Words>1030</Words>
  <Application>Microsoft Office PowerPoint</Application>
  <PresentationFormat>Předvádění na obrazovce (4:3)</PresentationFormat>
  <Paragraphs>103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Constantia</vt:lpstr>
      <vt:lpstr>Wingdings 2</vt:lpstr>
      <vt:lpstr>Tok</vt:lpstr>
      <vt:lpstr>Identifikační proces</vt:lpstr>
      <vt:lpstr>Identifikační proces</vt:lpstr>
      <vt:lpstr>Nominace</vt:lpstr>
      <vt:lpstr>Identifikace</vt:lpstr>
      <vt:lpstr> Identifikace  - subjektivní metody</vt:lpstr>
      <vt:lpstr>  Obecné charakteristiky nadání</vt:lpstr>
      <vt:lpstr>Charakteristické znaky (projevy) nadaných </vt:lpstr>
      <vt:lpstr>Shrnutí</vt:lpstr>
      <vt:lpstr>  Identifikace  </vt:lpstr>
      <vt:lpstr>Diagnostika</vt:lpstr>
      <vt:lpstr>MŠMT (vyhláška č. 27/2016 Sb., 2016)</vt:lpstr>
      <vt:lpstr>Shrnutí:</vt:lpstr>
      <vt:lpstr>Jak vzdělávat nadané žáky?</vt:lpstr>
      <vt:lpstr>Modely vyvážené inkluze </vt:lpstr>
      <vt:lpstr>Základní způsoby práce s nadanými žáky</vt:lpstr>
      <vt:lpstr>Kde hledat materiály                     k obohacování</vt:lpstr>
      <vt:lpstr>Jak učit nadané žáky</vt:lpstr>
      <vt:lpstr>Renzulliho „model otáčivých dveří“ </vt:lpstr>
      <vt:lpstr>Kde hledat informace - knihy</vt:lpstr>
      <vt:lpstr>Zdroje</vt:lpstr>
    </vt:vector>
  </TitlesOfParts>
  <Company>pokoj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IDENTIFIKACE A VÝBĚR NADANÝCH DĚTÍ</dc:title>
  <dc:creator>jana</dc:creator>
  <cp:lastModifiedBy>Eva Trnová</cp:lastModifiedBy>
  <cp:revision>243</cp:revision>
  <dcterms:created xsi:type="dcterms:W3CDTF">2012-04-20T17:58:18Z</dcterms:created>
  <dcterms:modified xsi:type="dcterms:W3CDTF">2024-06-10T13:09:12Z</dcterms:modified>
</cp:coreProperties>
</file>