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1" r:id="rId1"/>
  </p:sldMasterIdLst>
  <p:notesMasterIdLst>
    <p:notesMasterId r:id="rId33"/>
  </p:notesMasterIdLst>
  <p:sldIdLst>
    <p:sldId id="266" r:id="rId2"/>
    <p:sldId id="268" r:id="rId3"/>
    <p:sldId id="300" r:id="rId4"/>
    <p:sldId id="301" r:id="rId5"/>
    <p:sldId id="302" r:id="rId6"/>
    <p:sldId id="269" r:id="rId7"/>
    <p:sldId id="270" r:id="rId8"/>
    <p:sldId id="271" r:id="rId9"/>
    <p:sldId id="272" r:id="rId10"/>
    <p:sldId id="273" r:id="rId11"/>
    <p:sldId id="274" r:id="rId12"/>
    <p:sldId id="303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342" r:id="rId24"/>
    <p:sldId id="334" r:id="rId25"/>
    <p:sldId id="343" r:id="rId26"/>
    <p:sldId id="286" r:id="rId27"/>
    <p:sldId id="333" r:id="rId28"/>
    <p:sldId id="324" r:id="rId29"/>
    <p:sldId id="325" r:id="rId30"/>
    <p:sldId id="344" r:id="rId31"/>
    <p:sldId id="345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47" autoAdjust="0"/>
    <p:restoredTop sz="94434" autoAdjust="0"/>
  </p:normalViewPr>
  <p:slideViewPr>
    <p:cSldViewPr>
      <p:cViewPr varScale="1">
        <p:scale>
          <a:sx n="83" d="100"/>
          <a:sy n="83" d="100"/>
        </p:scale>
        <p:origin x="144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DA7C9B1-C199-4A14-8CB1-4F6EE1E8DBAA}" type="datetimeFigureOut">
              <a:rPr lang="cs-CZ"/>
              <a:pPr>
                <a:defRPr/>
              </a:pPr>
              <a:t>10.06.2024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4D25E6E3-C816-489B-8954-22A800CB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3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85681-8541-4793-AEB2-65ECB8BABB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0BB01-1C0D-43EF-8A74-16690D315B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63308-5BA6-424E-8A62-F5AC2EADCA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986BD-4A60-4D8A-8FC6-43907B9A6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5B19C-AA3E-4EB3-AB8A-30224B3BDA8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8CCD5-88BD-4D9E-9D14-FF7E64352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A6B0-9578-40D2-8D68-59F5EA0E80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94E9A-38B0-4458-92C2-F49E6D6BC4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7C4A1-30AB-4142-BC9C-ED0BBD2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A5EF1F-B397-496E-A368-3FDD5BEF1C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s odříznutým a zakulaceným jedním rohem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ravoúhlý trojúhelník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olný tvar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CE535-AED8-4710-A9B4-796D710916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Zástupný symbol pro nadpis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A725744-1775-476B-95A9-C92D476FEC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Komensky_vychova_zaku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Typy%20inteligence%20podle%20Gardnera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251520" y="1371600"/>
            <a:ext cx="8133528" cy="1828800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Inteligence – nadání -talent</a:t>
            </a:r>
            <a:endParaRPr lang="cs-CZ" sz="4800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sz="3200" dirty="0"/>
              <a:t>Eva Trnová</a:t>
            </a:r>
          </a:p>
          <a:p>
            <a:pPr algn="ctr"/>
            <a:r>
              <a:rPr lang="cs-CZ" sz="3200" dirty="0" err="1"/>
              <a:t>PdF</a:t>
            </a:r>
            <a:r>
              <a:rPr lang="cs-CZ" sz="3200" dirty="0"/>
              <a:t> MU</a:t>
            </a:r>
          </a:p>
          <a:p>
            <a:pPr algn="ctr"/>
            <a:r>
              <a:rPr lang="cs-CZ" sz="3200" dirty="0"/>
              <a:t>trnova@ped.muni.cz</a:t>
            </a:r>
          </a:p>
          <a:p>
            <a:endParaRPr lang="cs-CZ" dirty="0"/>
          </a:p>
        </p:txBody>
      </p:sp>
      <p:pic>
        <p:nvPicPr>
          <p:cNvPr id="2" name="Obrázek 1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C35F917-E37E-65FD-815E-800C3992D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6021288"/>
            <a:ext cx="553466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15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6D9F2E95-4881-95B6-491B-7ED7911BD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Komenský  </a:t>
            </a:r>
            <a:endParaRPr lang="en-GB" altLang="en-US"/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031B7931-7855-A7DF-4C55-027A3F618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b="1" i="1">
                <a:hlinkClick r:id="rId2" action="ppaction://hlinkfile"/>
              </a:rPr>
              <a:t>Problém s výchovou (příloha) </a:t>
            </a:r>
            <a:endParaRPr lang="cs-CZ" altLang="en-US" b="1" i="1"/>
          </a:p>
          <a:p>
            <a:r>
              <a:rPr lang="cs-CZ" altLang="en-US" b="1" i="1"/>
              <a:t>„Onen kůň nás učí, že mnoho zdárných hlav hyne vinou učitelů, kteří z koňů činí osly, poněvadž neumějí ovládat ty, kteří jsou hrdí                             a svobodomyslní.“</a:t>
            </a:r>
            <a:endParaRPr lang="en-GB" altLang="en-US"/>
          </a:p>
          <a:p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8D5E579-CFAD-157B-D929-1A81CEF17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AC336FA0-51B5-6E7D-AF24-03E80EA719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406EA3D5-8328-8F00-ADE5-E91D7150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r>
              <a:rPr lang="cs-CZ" altLang="en-US"/>
              <a:t>Definice inteligence</a:t>
            </a:r>
            <a:endParaRPr lang="en-GB" altLang="en-US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EEDADDFC-D2F9-9E2B-B5FC-B8D8129D4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4313"/>
            <a:ext cx="8351838" cy="4002087"/>
          </a:xfrm>
        </p:spPr>
        <p:txBody>
          <a:bodyPr/>
          <a:lstStyle/>
          <a:p>
            <a:r>
              <a:rPr lang="cs-CZ" altLang="en-US"/>
              <a:t>Konec 19. a na počátek 20. století - velký rozmach výzkumu inteligence - první významné snahy oficiálně teoreticky definovat inteligenci v psychologickém kontextu.  </a:t>
            </a:r>
          </a:p>
          <a:p>
            <a:r>
              <a:rPr lang="cs-CZ" altLang="en-US"/>
              <a:t>Významní odborníci - Francis Galton, Alfred Binet, William Luis Stern ,Jean Piaget. 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21845A-61BC-996D-1A8C-61FA924FF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1ABF216-5DC3-656D-E583-BF353DBC6D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>
            <a:extLst>
              <a:ext uri="{FF2B5EF4-FFF2-40B4-BE49-F238E27FC236}">
                <a16:creationId xmlns:a16="http://schemas.microsoft.com/office/drawing/2014/main" id="{406EA3D5-8328-8F00-ADE5-E91D7150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r>
              <a:rPr lang="cs-CZ" altLang="en-US"/>
              <a:t>Definice inteligence</a:t>
            </a:r>
            <a:endParaRPr lang="en-GB" altLang="en-US"/>
          </a:p>
        </p:txBody>
      </p:sp>
      <p:sp>
        <p:nvSpPr>
          <p:cNvPr id="13315" name="Zástupný symbol pro obsah 2">
            <a:extLst>
              <a:ext uri="{FF2B5EF4-FFF2-40B4-BE49-F238E27FC236}">
                <a16:creationId xmlns:a16="http://schemas.microsoft.com/office/drawing/2014/main" id="{EEDADDFC-D2F9-9E2B-B5FC-B8D8129D4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484313"/>
            <a:ext cx="8351838" cy="4002087"/>
          </a:xfrm>
        </p:spPr>
        <p:txBody>
          <a:bodyPr/>
          <a:lstStyle/>
          <a:p>
            <a:r>
              <a:rPr lang="cs-CZ" altLang="en-US"/>
              <a:t>Konec 19. a na počátek 20. století - velký rozmach výzkumu inteligence - první významné snahy oficiálně teoreticky definovat inteligenci v psychologickém kontextu.  </a:t>
            </a:r>
          </a:p>
          <a:p>
            <a:r>
              <a:rPr lang="cs-CZ" altLang="en-US"/>
              <a:t>Významní odborníci - Francis Galton, Alfred Binet, William Luis Stern ,Jean Piaget. 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A099661-771F-7C05-0595-EE5B56F679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B83CCD3-4EE8-FB45-98DC-7588193E9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30FDC514-6CB5-9E6D-8769-9B534F7D5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cs-CZ" altLang="en-US"/>
              <a:t>Galtonovo „šlechtění“</a:t>
            </a:r>
            <a:endParaRPr lang="en-GB" altLang="en-US"/>
          </a:p>
        </p:txBody>
      </p:sp>
      <p:sp>
        <p:nvSpPr>
          <p:cNvPr id="15363" name="Zástupný symbol pro obsah 2">
            <a:extLst>
              <a:ext uri="{FF2B5EF4-FFF2-40B4-BE49-F238E27FC236}">
                <a16:creationId xmlns:a16="http://schemas.microsoft.com/office/drawing/2014/main" id="{11E5D4A6-F316-3D07-D8ED-6D70E54C6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8413"/>
            <a:ext cx="7696200" cy="4217987"/>
          </a:xfrm>
        </p:spPr>
        <p:txBody>
          <a:bodyPr/>
          <a:lstStyle/>
          <a:p>
            <a:r>
              <a:rPr lang="cs-CZ" altLang="en-US"/>
              <a:t>kvalitativní zlepšení lidské populace prostřednictvím přirozeného výběru je příliš pomalé a nahodilé;</a:t>
            </a:r>
          </a:p>
          <a:p>
            <a:r>
              <a:rPr lang="cs-CZ" altLang="en-US" b="1"/>
              <a:t>kontrolovaný umělý výběr </a:t>
            </a:r>
            <a:r>
              <a:rPr lang="cs-CZ" altLang="en-US"/>
              <a:t>by mohl a měl zrychlit rozvoj lidstva a jemně vyladit požadované vlastnosti lidí podobně jako při domestikaci zvířat a rostlin.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0F34D2-6E22-9874-A8D8-C40848D3A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469A112-D364-DE40-1573-576697AF73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>
            <a:extLst>
              <a:ext uri="{FF2B5EF4-FFF2-40B4-BE49-F238E27FC236}">
                <a16:creationId xmlns:a16="http://schemas.microsoft.com/office/drawing/2014/main" id="{97C988F3-B433-C3D1-420D-F3805A864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Galton </a:t>
            </a:r>
            <a:br>
              <a:rPr lang="cs-CZ" altLang="en-US"/>
            </a:br>
            <a:r>
              <a:rPr lang="cs-CZ" altLang="en-US"/>
              <a:t>kontroverzní osobnost</a:t>
            </a:r>
            <a:endParaRPr lang="en-GB" altLang="en-US"/>
          </a:p>
        </p:txBody>
      </p:sp>
      <p:sp>
        <p:nvSpPr>
          <p:cNvPr id="16387" name="Zástupný symbol pro obsah 2">
            <a:extLst>
              <a:ext uri="{FF2B5EF4-FFF2-40B4-BE49-F238E27FC236}">
                <a16:creationId xmlns:a16="http://schemas.microsoft.com/office/drawing/2014/main" id="{E52533DA-1A8A-C8FD-3563-4B568E161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i="1"/>
              <a:t>„Kdyby byla věnována jen dvacetina úsilí a nákladů, které jsou vydávány na šlechtění koní a dobytka, na zlepšení kvality lidí, jakou plejádu geniálních osobností bychom mohli stvořit!“ </a:t>
            </a:r>
            <a:endParaRPr lang="en-GB" altLang="en-US"/>
          </a:p>
          <a:p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5A100D-7555-7371-134B-C8ACC7EE1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22F5B16-8589-F868-C4C8-A90377AAFF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2CE6A791-B4BF-C127-2AB0-AE927C094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cs-CZ" altLang="en-US"/>
              <a:t>Alfred Binet</a:t>
            </a:r>
            <a:endParaRPr lang="en-GB" altLang="en-US"/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F2638DF8-47B3-E7BD-8724-3C3EF0A09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341438"/>
            <a:ext cx="8208962" cy="4464050"/>
          </a:xfrm>
        </p:spPr>
        <p:txBody>
          <a:bodyPr/>
          <a:lstStyle/>
          <a:p>
            <a:r>
              <a:rPr lang="cs-CZ" altLang="en-US"/>
              <a:t>1905 - první moderní inteligenční test označený jako Binet-Simonova inteligenční škála;</a:t>
            </a:r>
          </a:p>
          <a:p>
            <a:r>
              <a:rPr lang="cs-CZ" altLang="en-US"/>
              <a:t>po úpravách dalších autorů (Theodore Simon, Lewis M. Terman, </a:t>
            </a:r>
            <a:r>
              <a:rPr lang="cs-CZ" altLang="en-US" b="1"/>
              <a:t>William Stern</a:t>
            </a:r>
            <a:r>
              <a:rPr lang="cs-CZ" altLang="en-US"/>
              <a:t>) dala tato škála základ pro běžně používané moderní inteligenční testy, hovorově nazývané </a:t>
            </a:r>
            <a:r>
              <a:rPr lang="cs-CZ" altLang="en-US" b="1"/>
              <a:t>IQ testy. </a:t>
            </a:r>
            <a:endParaRPr lang="en-GB" altLang="en-US" b="1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ACF9E5-FFFB-F273-6C01-9B2DC95D3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735E109-DEEA-553A-C4CB-2719B803B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903BFDFF-75DE-C1AB-BB8D-BCC672DA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r>
              <a:rPr lang="cs-CZ" altLang="en-US"/>
              <a:t>Luis Stern</a:t>
            </a:r>
            <a:endParaRPr lang="en-GB" altLang="en-US"/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C95813D5-0DC3-FDDB-5A5C-DB1212D24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341438"/>
            <a:ext cx="8496300" cy="4144962"/>
          </a:xfrm>
        </p:spPr>
        <p:txBody>
          <a:bodyPr/>
          <a:lstStyle/>
          <a:p>
            <a:r>
              <a:rPr lang="cs-CZ" altLang="en-US" sz="2800"/>
              <a:t>Je autorem myšlenky inteligenčního kvocientu, který definoval jako podíl mentálního věku a věku chronologického</a:t>
            </a:r>
          </a:p>
          <a:p>
            <a:r>
              <a:rPr lang="cs-CZ" altLang="en-US" sz="2000"/>
              <a:t>V současnosti se preferuje odvozený kvocient označovaný jako odchylkové neboli deviační IQ, u kterého se porovnává úroveň rozumových schopností jedince vzhledem k průměru populace.</a:t>
            </a:r>
          </a:p>
          <a:p>
            <a:r>
              <a:rPr lang="cs-CZ" altLang="en-US" sz="2000"/>
              <a:t>během svého života publikoval několik testů inteligence a podílel se na testech Army alfa a Army beta, používaných pro výběr důstojníků během první světové války - první masové nasazení inteligenčních testů - první byl pro gramotné, druhý pro negramotné adepty.</a:t>
            </a:r>
            <a:endParaRPr lang="en-GB" altLang="en-US" sz="20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AF7503-4ACD-C2A1-BD36-173EA836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82448E1A-75AA-FDFB-81D0-2757308AE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EA5BAC35-5003-0A44-1786-825CCAB3D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cs-CZ" altLang="en-US"/>
              <a:t>Jean Piaget</a:t>
            </a:r>
            <a:endParaRPr lang="en-GB" altLang="en-US"/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638507E3-6C69-EF11-09B4-F8A6EEB8F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268413"/>
            <a:ext cx="7913687" cy="4217987"/>
          </a:xfrm>
        </p:spPr>
        <p:txBody>
          <a:bodyPr/>
          <a:lstStyle/>
          <a:p>
            <a:r>
              <a:rPr lang="cs-CZ" altLang="en-US"/>
              <a:t>zkoumal inteligenci jako nejvyšší formu rozumových schopností člověka:            </a:t>
            </a:r>
          </a:p>
          <a:p>
            <a:r>
              <a:rPr lang="cs-CZ" altLang="en-US"/>
              <a:t> </a:t>
            </a:r>
            <a:r>
              <a:rPr lang="cs-CZ" altLang="en-US" i="1"/>
              <a:t>„Inteligence představuje stav rovnováhy, k němuž směřují všechny postupné adaptace senzomotorické a poznávací a též všechny asimilační a akomodační styky mezi organismem a prostředím.“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1B83CB-B546-A423-247E-3FC4DEE07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3A9D3EC-2065-5ADE-4FB5-4025F5EAA0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F43FCB11-95DE-FDF9-7ADF-C44D4B750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152400"/>
            <a:ext cx="7777162" cy="828675"/>
          </a:xfrm>
        </p:spPr>
        <p:txBody>
          <a:bodyPr/>
          <a:lstStyle/>
          <a:p>
            <a:r>
              <a:rPr lang="cs-CZ" altLang="en-US"/>
              <a:t>Moderní pojetí inteligence</a:t>
            </a:r>
            <a:endParaRPr lang="en-GB" altLang="en-US"/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BC913B03-CD18-A87B-FDCA-2895DA6EA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125538"/>
            <a:ext cx="8496300" cy="4360862"/>
          </a:xfrm>
        </p:spPr>
        <p:txBody>
          <a:bodyPr/>
          <a:lstStyle/>
          <a:p>
            <a:r>
              <a:rPr lang="cs-CZ" altLang="en-US"/>
              <a:t>R. Sternberg: „</a:t>
            </a:r>
            <a:r>
              <a:rPr lang="cs-CZ" altLang="en-US" i="1"/>
              <a:t>schopnost dosažení úspěchu v životě a zajištění (si) osobního standardu v kontextu konkrétních sociokulturních podmínek, v nichž se jedinec nachází“</a:t>
            </a:r>
            <a:r>
              <a:rPr lang="cs-CZ" altLang="en-US"/>
              <a:t> </a:t>
            </a:r>
          </a:p>
          <a:p>
            <a:r>
              <a:rPr lang="cs-CZ" altLang="en-US"/>
              <a:t>E. Landau: „</a:t>
            </a:r>
            <a:r>
              <a:rPr lang="cs-CZ" altLang="en-US" i="1"/>
              <a:t>schopnost sbírat informace a využívat je v různých situacích“</a:t>
            </a:r>
            <a:r>
              <a:rPr lang="en-GB" altLang="en-US"/>
              <a:t>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317C95E-7C01-CE75-C7B3-A0A897375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88870CF-2505-0223-A4F6-EDC4A50DF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>
            <a:extLst>
              <a:ext uri="{FF2B5EF4-FFF2-40B4-BE49-F238E27FC236}">
                <a16:creationId xmlns:a16="http://schemas.microsoft.com/office/drawing/2014/main" id="{F3E91CF6-75C4-008A-017B-E5BC56070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76250"/>
            <a:ext cx="6870700" cy="1152525"/>
          </a:xfrm>
        </p:spPr>
        <p:txBody>
          <a:bodyPr/>
          <a:lstStyle/>
          <a:p>
            <a:r>
              <a:rPr lang="cs-CZ" altLang="en-US" sz="3600"/>
              <a:t>Gardnerova  teorie </a:t>
            </a:r>
            <a:r>
              <a:rPr lang="cs-CZ" altLang="en-US" sz="3600">
                <a:hlinkClick r:id="rId2" action="ppaction://hlinkfile"/>
              </a:rPr>
              <a:t>mnohočetných inteligencí</a:t>
            </a:r>
            <a:r>
              <a:rPr lang="cs-CZ" altLang="en-US" sz="3600" b="1">
                <a:hlinkClick r:id="rId2" action="ppaction://hlinkfile"/>
              </a:rPr>
              <a:t> </a:t>
            </a:r>
            <a:endParaRPr lang="en-GB" altLang="en-US" sz="3600"/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D86046F0-39BD-89A8-61DD-153C45144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844675"/>
            <a:ext cx="8713788" cy="424815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cs-CZ" altLang="cs-CZ"/>
              <a:t>Inteligence je: </a:t>
            </a:r>
            <a:r>
              <a:rPr lang="cs-CZ" altLang="cs-CZ" i="1"/>
              <a:t>„… soubor dovedností, které umožňují jedinci vyřešit skutečné problémy nebo obtíže, s nimiž se setkává, a pokud je to třeba, dosáhnout účinného výsledku; inteligence také umožňuje problémy nacházet nebo vytvářet a tím klade základy pro osvojení si nových   vědomostí“.</a:t>
            </a:r>
            <a:r>
              <a:rPr lang="cs-CZ" altLang="cs-CZ"/>
              <a:t> </a:t>
            </a:r>
            <a:endParaRPr lang="en-GB" altLang="cs-CZ"/>
          </a:p>
          <a:p>
            <a:pPr marL="0" indent="0"/>
            <a:endParaRPr lang="en-GB" altLang="cs-CZ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5CD62A-0AB2-5200-AF35-9609CB75B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60AAB06-E8A4-FE2B-2EE2-200FF08483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>
            <a:extLst>
              <a:ext uri="{FF2B5EF4-FFF2-40B4-BE49-F238E27FC236}">
                <a16:creationId xmlns:a16="http://schemas.microsoft.com/office/drawing/2014/main" id="{D4988239-EA0B-BFD1-8E94-E3DCDAF17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Synonyma ???</a:t>
            </a:r>
            <a:endParaRPr lang="en-GB" alt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ADFC1F-3A94-93F9-CB6A-B61994478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Inteligence - nadání – talent – </a:t>
            </a:r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jedná se o synonyma???</a:t>
            </a:r>
          </a:p>
          <a:p>
            <a:pPr>
              <a:defRPr/>
            </a:pPr>
            <a:br>
              <a:rPr lang="cs-CZ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E9A89A-A90D-4359-0A7E-551D47E3D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C0162C0-A0EB-7147-04F4-B7EE58ED5D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892D8BC0-4E91-85C1-8F5E-DA4410AA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3138"/>
          </a:xfrm>
        </p:spPr>
        <p:txBody>
          <a:bodyPr/>
          <a:lstStyle/>
          <a:p>
            <a:r>
              <a:rPr lang="cs-CZ" altLang="en-US"/>
              <a:t>„České“ definice</a:t>
            </a:r>
            <a:endParaRPr lang="en-GB" altLang="en-US"/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D0C4F7BF-AABC-6AD2-51D1-87B98D8A9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268413"/>
            <a:ext cx="8058150" cy="4217987"/>
          </a:xfrm>
        </p:spPr>
        <p:txBody>
          <a:bodyPr/>
          <a:lstStyle/>
          <a:p>
            <a:r>
              <a:rPr lang="cs-CZ" altLang="en-US"/>
              <a:t>Blatný a Plháková: „</a:t>
            </a:r>
            <a:r>
              <a:rPr lang="cs-CZ" altLang="en-US" i="1"/>
              <a:t>Inteligenci můžeme definovat jako individuální kvalitu a úroveň myšlenkových operací, která se projevuje při řešení různých problémů. Mezi tyto problémy spadají každodenní úkoly, řešení nezvyklých praktických situací a dokonce i vysoce teoretické abstraktní otázky.“ 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80F442-16BF-5B01-63EE-30069A999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6FABFF2E-9680-190C-2BCC-B9AFA83ED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>
            <a:extLst>
              <a:ext uri="{FF2B5EF4-FFF2-40B4-BE49-F238E27FC236}">
                <a16:creationId xmlns:a16="http://schemas.microsoft.com/office/drawing/2014/main" id="{0C5BD1AD-03B1-283B-7CD2-29F14136B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cs-CZ" altLang="en-US"/>
              <a:t>Inteligence - nadání</a:t>
            </a:r>
            <a:endParaRPr lang="en-GB" altLang="en-US"/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B826CE71-43DF-90F7-39F3-1598645C1F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196975"/>
            <a:ext cx="8785225" cy="4289425"/>
          </a:xfrm>
        </p:spPr>
        <p:txBody>
          <a:bodyPr/>
          <a:lstStyle/>
          <a:p>
            <a:r>
              <a:rPr lang="cs-CZ" altLang="en-US"/>
              <a:t>Existuje mnoho pojetí a klasifikací pojmu inteligence - tedy existuje mnoho různých odpovědí na otázku, co je to inteligence </a:t>
            </a:r>
          </a:p>
          <a:p>
            <a:r>
              <a:rPr lang="cs-CZ" altLang="en-US">
                <a:solidFill>
                  <a:schemeClr val="tx2"/>
                </a:solidFill>
              </a:rPr>
              <a:t>ALE</a:t>
            </a:r>
            <a:r>
              <a:rPr lang="cs-CZ" altLang="en-US"/>
              <a:t>  nelze ztotožňovat pojem inteligence s pojmem nadání. </a:t>
            </a:r>
          </a:p>
          <a:p>
            <a:r>
              <a:rPr lang="cs-CZ" altLang="en-US">
                <a:solidFill>
                  <a:schemeClr val="tx2"/>
                </a:solidFill>
              </a:rPr>
              <a:t>ALE </a:t>
            </a:r>
            <a:r>
              <a:rPr lang="cs-CZ" altLang="en-US"/>
              <a:t>– dle Laznibatové: </a:t>
            </a:r>
            <a:r>
              <a:rPr lang="cs-CZ" altLang="en-US" b="1" i="1"/>
              <a:t>„Inteligence je základním kamenem pro vysvětlení nadání.“</a:t>
            </a:r>
            <a:r>
              <a:rPr lang="en-GB" altLang="en-US"/>
              <a:t>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12F8D27-78CC-09CA-7672-510E3A788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9C6B3D39-A0EA-74DD-AFA8-F93A4D2F4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3F9124A8-8565-216C-0768-556C6221C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9038"/>
          </a:xfrm>
        </p:spPr>
        <p:txBody>
          <a:bodyPr/>
          <a:lstStyle/>
          <a:p>
            <a:r>
              <a:rPr lang="cs-CZ" altLang="en-US"/>
              <a:t>Definice nadání</a:t>
            </a:r>
            <a:endParaRPr lang="en-GB" altLang="en-US"/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1A3F65AA-C781-6DCA-CEC9-49A153ADF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313"/>
            <a:ext cx="7696200" cy="4002087"/>
          </a:xfrm>
        </p:spPr>
        <p:txBody>
          <a:bodyPr/>
          <a:lstStyle/>
          <a:p>
            <a:r>
              <a:rPr lang="cs-CZ" altLang="en-US"/>
              <a:t>opět mnoho různých definic;</a:t>
            </a:r>
          </a:p>
          <a:p>
            <a:r>
              <a:rPr lang="cs-CZ" altLang="en-US"/>
              <a:t>koncem 80. let minulého století existovalo více než sto různých definic nadání – dnes určitě více;</a:t>
            </a:r>
          </a:p>
          <a:p>
            <a:r>
              <a:rPr lang="cs-CZ" altLang="en-US"/>
              <a:t>způsobeno rozsáhlostí problematiky – různé úhly pohledy = různé definice.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F1616D-86D6-CB22-58B8-F7C147F53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39A1C43D-61AE-0017-ED08-BCEC645D3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4F0B43A8-BE61-08E9-A37F-958F2839D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52400"/>
            <a:ext cx="7305675" cy="1600200"/>
          </a:xfrm>
        </p:spPr>
        <p:txBody>
          <a:bodyPr/>
          <a:lstStyle/>
          <a:p>
            <a:r>
              <a:rPr lang="cs-CZ" altLang="en-US"/>
              <a:t>Nadání dle </a:t>
            </a:r>
            <a:r>
              <a:rPr lang="cs-CZ" altLang="en-US" sz="4000"/>
              <a:t>Havighursta a DeHaana </a:t>
            </a:r>
            <a:endParaRPr lang="en-GB" altLang="en-US" sz="4000"/>
          </a:p>
        </p:txBody>
      </p:sp>
      <p:sp>
        <p:nvSpPr>
          <p:cNvPr id="25603" name="Zástupný symbol pro obsah 2">
            <a:extLst>
              <a:ext uri="{FF2B5EF4-FFF2-40B4-BE49-F238E27FC236}">
                <a16:creationId xmlns:a16="http://schemas.microsoft.com/office/drawing/2014/main" id="{978419A8-9392-2C4C-6A4B-F4C42E8CD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000"/>
              <a:t>nadání lze chápat jako manifestované, komplexní, společensky hodnotné a vzácné. </a:t>
            </a:r>
          </a:p>
          <a:p>
            <a:r>
              <a:rPr lang="cs-CZ" altLang="en-US" sz="2000"/>
              <a:t>specifikují šest základních oblastí, kde se vyšší schopnost může projevit: </a:t>
            </a:r>
          </a:p>
          <a:p>
            <a:r>
              <a:rPr lang="cs-CZ" altLang="en-US" sz="2000" b="1" i="1"/>
              <a:t>intelektová schopnost</a:t>
            </a:r>
            <a:endParaRPr lang="en-GB" altLang="en-US" sz="2000" b="1"/>
          </a:p>
          <a:p>
            <a:r>
              <a:rPr lang="cs-CZ" altLang="en-US" sz="2000" b="1" i="1"/>
              <a:t>schopnost tvořivého myšlení</a:t>
            </a:r>
            <a:endParaRPr lang="en-GB" altLang="en-US" sz="2000" b="1"/>
          </a:p>
          <a:p>
            <a:r>
              <a:rPr lang="cs-CZ" altLang="en-US" sz="2000" b="1" i="1"/>
              <a:t>vědecká schopnost</a:t>
            </a:r>
            <a:endParaRPr lang="en-GB" altLang="en-US" sz="2000" b="1"/>
          </a:p>
          <a:p>
            <a:r>
              <a:rPr lang="cs-CZ" altLang="en-US" sz="2000" b="1" i="1"/>
              <a:t>schopnost sociálního vůdcovství</a:t>
            </a:r>
            <a:endParaRPr lang="en-GB" altLang="en-US" sz="2000" b="1"/>
          </a:p>
          <a:p>
            <a:r>
              <a:rPr lang="cs-CZ" altLang="en-US" sz="2000" b="1" i="1"/>
              <a:t>mechanické schopnosti</a:t>
            </a:r>
            <a:endParaRPr lang="en-GB" altLang="en-US" sz="2000" b="1"/>
          </a:p>
          <a:p>
            <a:r>
              <a:rPr lang="cs-CZ" altLang="en-US" sz="2000" b="1" i="1"/>
              <a:t>talent ve výtvarném umění </a:t>
            </a:r>
            <a:endParaRPr lang="en-GB" altLang="en-US" sz="2000" b="1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EFA327E-9079-3E77-CD82-23151AD32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8EA1EBA-46AF-C038-AA98-AC71A4B6EE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8E15333A-72CB-F87D-E345-38B95E077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cs-CZ" altLang="en-US"/>
              <a:t>Nadané děti</a:t>
            </a:r>
            <a:endParaRPr lang="en-GB" alt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D94E4B-4E1F-D8F5-692C-EC18A5562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8413"/>
            <a:ext cx="7696200" cy="4217987"/>
          </a:xfrm>
        </p:spPr>
        <p:txBody>
          <a:bodyPr/>
          <a:lstStyle/>
          <a:p>
            <a:pPr>
              <a:defRPr/>
            </a:pPr>
            <a:r>
              <a:rPr lang="cs-CZ" sz="2800" i="1" dirty="0"/>
              <a:t>Děti schopné vysokého výkonu zahrnují ty, které demonstrují prospěch anebo potenciál v jakékoliv jedné či více z těchto oblastí: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     všeobecné intelektové schopnosti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specifická/jednotlivá akademická     </a:t>
            </a:r>
          </a:p>
          <a:p>
            <a:pPr marL="0" indent="0">
              <a:buFontTx/>
              <a:buNone/>
              <a:defRPr/>
            </a:pPr>
            <a:r>
              <a:rPr lang="cs-CZ" sz="2800" i="1" dirty="0"/>
              <a:t>způsobilost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kreativní a produktivní myšlení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 schopnosti vůdcovství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  výtvarné umění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  psychomotorické schopnosti."</a:t>
            </a:r>
            <a:r>
              <a:rPr lang="cs-CZ" sz="2800" dirty="0"/>
              <a:t> </a:t>
            </a:r>
            <a:endParaRPr lang="en-GB" sz="28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BD4094-2782-A18C-9D32-4C799BC63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EDBF6F4-4935-EF63-6D18-6D9F0FEA09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8E15333A-72CB-F87D-E345-38B95E077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cs-CZ" altLang="en-US"/>
              <a:t>Nadané děti</a:t>
            </a:r>
            <a:endParaRPr lang="en-GB" alt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D94E4B-4E1F-D8F5-692C-EC18A5562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68413"/>
            <a:ext cx="7696200" cy="4217987"/>
          </a:xfrm>
        </p:spPr>
        <p:txBody>
          <a:bodyPr/>
          <a:lstStyle/>
          <a:p>
            <a:pPr>
              <a:defRPr/>
            </a:pPr>
            <a:r>
              <a:rPr lang="cs-CZ" sz="2800" i="1" dirty="0"/>
              <a:t>Děti schopné vysokého výkonu zahrnují ty, které demonstrují prospěch anebo potenciál v jakékoliv jedné či více z těchto oblastí: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     všeobecné intelektové schopnosti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specifická/jednotlivá akademická     </a:t>
            </a:r>
          </a:p>
          <a:p>
            <a:pPr marL="0" indent="0">
              <a:buFontTx/>
              <a:buNone/>
              <a:defRPr/>
            </a:pPr>
            <a:r>
              <a:rPr lang="cs-CZ" sz="2800" i="1" dirty="0"/>
              <a:t>způsobilost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kreativní a produktivní myšlení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 schopnosti vůdcovství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  výtvarné umění</a:t>
            </a:r>
            <a:endParaRPr lang="en-GB" sz="2800" dirty="0"/>
          </a:p>
          <a:p>
            <a:pPr>
              <a:defRPr/>
            </a:pPr>
            <a:r>
              <a:rPr lang="cs-CZ" sz="2800" i="1" dirty="0"/>
              <a:t>       psychomotorické schopnosti."</a:t>
            </a:r>
            <a:r>
              <a:rPr lang="cs-CZ" sz="2800" dirty="0"/>
              <a:t> </a:t>
            </a:r>
            <a:endParaRPr lang="en-GB" sz="28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0C3A697-5668-6C44-0355-48372CB7A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E9349F1D-2687-B5AA-E45F-97FCCD237C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bdélník 1">
            <a:extLst>
              <a:ext uri="{FF2B5EF4-FFF2-40B4-BE49-F238E27FC236}">
                <a16:creationId xmlns:a16="http://schemas.microsoft.com/office/drawing/2014/main" id="{86442611-8A2C-6283-333D-BDBDD58FD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60350"/>
            <a:ext cx="7345362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cs-CZ" altLang="en-US" sz="2400"/>
              <a:t>Škrabánková :</a:t>
            </a:r>
            <a:r>
              <a:rPr lang="cs-CZ" altLang="en-US" sz="2400" i="1"/>
              <a:t> „Termín nadaný žák označuje žáka s diagnostikovaným potenciálem vlastností a schopností v intelektové, sociální, motorické nebo estetické oblasti, v níž vykazuje opakovaně výkony nad rámec běžné populace a je schopen tento potenciál rozvíjet a aplikovat.“ </a:t>
            </a:r>
            <a:endParaRPr lang="cs-CZ" altLang="en-US" sz="2400"/>
          </a:p>
          <a:p>
            <a:pPr eaLnBrk="1" hangingPunct="1"/>
            <a:endParaRPr lang="cs-CZ" altLang="en-US" sz="2400"/>
          </a:p>
          <a:p>
            <a:pPr eaLnBrk="1" hangingPunct="1"/>
            <a:r>
              <a:rPr lang="cs-CZ" altLang="en-US" sz="2400"/>
              <a:t>Vladimír Dočkal z Výzkumného ústavu </a:t>
            </a:r>
            <a:r>
              <a:rPr lang="pl-PL" altLang="en-US" sz="2400"/>
              <a:t>dětské psychologie a patopsychologie v Bratislavě: </a:t>
            </a:r>
            <a:r>
              <a:rPr lang="cs-CZ" altLang="en-US" sz="2400" b="1" i="1"/>
              <a:t>„Nadání je komplex všech vlastností, které se účastní realizace činnosti, je tedy relativně stabilní složkou osobnosti, která reguluje vykonávání činnosti.“</a:t>
            </a:r>
            <a:r>
              <a:rPr lang="cs-CZ" altLang="en-US" sz="2400" b="1"/>
              <a:t> </a:t>
            </a:r>
            <a:endParaRPr lang="en-GB" altLang="en-US" sz="2400" b="1"/>
          </a:p>
          <a:p>
            <a:pPr eaLnBrk="1" hangingPunct="1"/>
            <a:r>
              <a:rPr lang="cs-CZ" altLang="en-US" sz="2400"/>
              <a:t>DOČKAL, Vladimír a kol. </a:t>
            </a:r>
            <a:r>
              <a:rPr lang="cs-CZ" altLang="en-US" sz="2400" i="1"/>
              <a:t>Psychológia nadania.</a:t>
            </a:r>
            <a:r>
              <a:rPr lang="cs-CZ" altLang="en-US" sz="2400"/>
              <a:t> Bratislava: SPN, 1987.</a:t>
            </a:r>
            <a:endParaRPr lang="en-GB" altLang="en-US" sz="24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06EF1F-0D9D-2883-D3FB-D91F1324A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195AE64E-0A53-2BA3-6BA4-BDC679FEF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bdélník 1">
            <a:extLst>
              <a:ext uri="{FF2B5EF4-FFF2-40B4-BE49-F238E27FC236}">
                <a16:creationId xmlns:a16="http://schemas.microsoft.com/office/drawing/2014/main" id="{8F132552-F07F-CB20-EAB3-028115443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260350"/>
            <a:ext cx="8569325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cs-CZ" altLang="en-US"/>
          </a:p>
          <a:p>
            <a:pPr eaLnBrk="1" hangingPunct="1"/>
            <a:endParaRPr lang="cs-CZ" altLang="en-US"/>
          </a:p>
          <a:p>
            <a:pPr eaLnBrk="1" hangingPunct="1"/>
            <a:r>
              <a:rPr lang="cs-CZ" altLang="en-US"/>
              <a:t>Joan Freemanová, zakladatelka mezinárodní společnosti ECHA (Evropská rada pro vysoké schopnosti, jejich výzkum a rozvoj) a poradkyně britské vlády uvádí: </a:t>
            </a:r>
            <a:r>
              <a:rPr lang="cs-CZ" altLang="en-US" sz="2400" i="1"/>
              <a:t>„</a:t>
            </a:r>
            <a:r>
              <a:rPr lang="cs-CZ" altLang="en-US" sz="2400" b="1" i="1"/>
              <a:t>Vysoce nadaní jsou ti, kteří vykazují mimořádně vysokou úroveň své činnosti, ať už v celém spektru nebo v omezené oblasti, nebo ti, jejichž potenciál ještě nebyl pomocí testů ani experty rozpoznán.</a:t>
            </a:r>
            <a:r>
              <a:rPr lang="cs-CZ" altLang="en-US" i="1"/>
              <a:t> </a:t>
            </a:r>
            <a:r>
              <a:rPr lang="cs-CZ" altLang="en-US"/>
              <a:t>FREEMAN, Joan. </a:t>
            </a:r>
            <a:r>
              <a:rPr lang="cs-CZ" altLang="en-US" i="1"/>
              <a:t>Educating the Very Able. </a:t>
            </a:r>
            <a:r>
              <a:rPr lang="cs-CZ" altLang="en-US"/>
              <a:t>Ofsted, London, 1998. </a:t>
            </a:r>
            <a:endParaRPr lang="en-GB" altLang="en-US"/>
          </a:p>
          <a:p>
            <a:pPr eaLnBrk="1" hangingPunct="1"/>
            <a:endParaRPr lang="cs-CZ" altLang="en-US"/>
          </a:p>
          <a:p>
            <a:pPr eaLnBrk="1" hangingPunct="1"/>
            <a:r>
              <a:rPr lang="cs-CZ" altLang="en-US"/>
              <a:t>Paul Witty, spolupracovník </a:t>
            </a:r>
            <a:r>
              <a:rPr lang="en-US" altLang="en-US"/>
              <a:t>Center for Gifted Education</a:t>
            </a:r>
            <a:r>
              <a:rPr lang="cs-CZ" altLang="en-US"/>
              <a:t>, </a:t>
            </a:r>
            <a:r>
              <a:rPr lang="en-US" altLang="en-US"/>
              <a:t>Williamsburg, </a:t>
            </a:r>
            <a:r>
              <a:rPr lang="cs-CZ" altLang="en-US"/>
              <a:t>Virginia, se domnívá, že: </a:t>
            </a:r>
            <a:r>
              <a:rPr lang="cs-CZ" altLang="en-US" sz="2400" b="1" i="1"/>
              <a:t>„Nadané nebo talentované je to dítě, které soustavně vykazuje významné výkony v jakékoliv hodnotné oblasti snažení.“</a:t>
            </a:r>
            <a:r>
              <a:rPr lang="cs-CZ" altLang="en-US" sz="2400" b="1"/>
              <a:t> </a:t>
            </a:r>
            <a:endParaRPr lang="en-GB" altLang="en-US" sz="2400" b="1"/>
          </a:p>
          <a:p>
            <a:pPr eaLnBrk="1" hangingPunct="1"/>
            <a:r>
              <a:rPr lang="cs-CZ" altLang="en-US" i="1"/>
              <a:t>In</a:t>
            </a:r>
            <a:r>
              <a:rPr lang="cs-CZ" altLang="en-US"/>
              <a:t> KHATENA, Joe. Educational psychology of the gifted. John Wiley and Sons, New York. 1982.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7CF2119-8BBB-4079-ED23-D4046C7DF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97D8205-9CF6-6ADC-7A24-9D46D011A8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B9EE768-3D83-3E93-B8A2-F5EAE1FE33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792163"/>
          </a:xfrm>
        </p:spPr>
        <p:txBody>
          <a:bodyPr/>
          <a:lstStyle/>
          <a:p>
            <a:pPr eaLnBrk="1" hangingPunct="1"/>
            <a:r>
              <a:rPr lang="cs-CZ" altLang="en-US"/>
              <a:t>Bystré    versus   nadané dítě</a:t>
            </a:r>
          </a:p>
        </p:txBody>
      </p:sp>
      <p:sp>
        <p:nvSpPr>
          <p:cNvPr id="36867" name="Zástupný symbol pro obsah 1">
            <a:extLst>
              <a:ext uri="{FF2B5EF4-FFF2-40B4-BE49-F238E27FC236}">
                <a16:creationId xmlns:a16="http://schemas.microsoft.com/office/drawing/2014/main" id="{D445AA29-DDF7-5875-289F-C0DB2D52E3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196975"/>
            <a:ext cx="4038600" cy="5173663"/>
          </a:xfrm>
        </p:spPr>
        <p:txBody>
          <a:bodyPr/>
          <a:lstStyle/>
          <a:p>
            <a:pPr eaLnBrk="1" hangingPunct="1"/>
            <a:r>
              <a:rPr lang="pt-BR" altLang="cs-CZ"/>
              <a:t>Zná odpovědi</a:t>
            </a:r>
            <a:endParaRPr lang="cs-CZ" altLang="cs-CZ"/>
          </a:p>
          <a:p>
            <a:pPr eaLnBrk="1" hangingPunct="1"/>
            <a:r>
              <a:rPr lang="pt-BR" altLang="cs-CZ"/>
              <a:t> </a:t>
            </a:r>
            <a:r>
              <a:rPr lang="en-GB" altLang="cs-CZ"/>
              <a:t>Zajímá se </a:t>
            </a:r>
            <a:endParaRPr lang="cs-CZ" altLang="cs-CZ"/>
          </a:p>
          <a:p>
            <a:pPr eaLnBrk="1" hangingPunct="1"/>
            <a:r>
              <a:rPr lang="cs-CZ" altLang="cs-CZ"/>
              <a:t>Odpovídá na otázky – podle požadavku U </a:t>
            </a:r>
          </a:p>
          <a:p>
            <a:pPr eaLnBrk="1" hangingPunct="1"/>
            <a:r>
              <a:rPr lang="en-GB" altLang="cs-CZ"/>
              <a:t>Má dobré nápady </a:t>
            </a:r>
            <a:endParaRPr lang="cs-CZ" altLang="cs-CZ"/>
          </a:p>
          <a:p>
            <a:pPr eaLnBrk="1" hangingPunct="1"/>
            <a:r>
              <a:rPr lang="pl-PL" altLang="cs-CZ"/>
              <a:t> Je vůdcem skupiny</a:t>
            </a:r>
          </a:p>
          <a:p>
            <a:pPr eaLnBrk="1" hangingPunct="1"/>
            <a:endParaRPr lang="pl-PL" altLang="cs-CZ"/>
          </a:p>
          <a:p>
            <a:pPr eaLnBrk="1" hangingPunct="1"/>
            <a:r>
              <a:rPr lang="pl-PL" altLang="cs-CZ"/>
              <a:t>Přijímá úkoly a poslušně je vykonává</a:t>
            </a:r>
          </a:p>
        </p:txBody>
      </p:sp>
      <p:sp>
        <p:nvSpPr>
          <p:cNvPr id="36868" name="Zástupný symbol pro obsah 2">
            <a:extLst>
              <a:ext uri="{FF2B5EF4-FFF2-40B4-BE49-F238E27FC236}">
                <a16:creationId xmlns:a16="http://schemas.microsoft.com/office/drawing/2014/main" id="{02F89C64-50C6-8BC2-515A-4EC1D43913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3438" y="1196975"/>
            <a:ext cx="4038600" cy="5173663"/>
          </a:xfrm>
        </p:spPr>
        <p:txBody>
          <a:bodyPr/>
          <a:lstStyle/>
          <a:p>
            <a:pPr eaLnBrk="1" hangingPunct="1"/>
            <a:r>
              <a:rPr lang="cs-CZ" altLang="cs-CZ"/>
              <a:t>Klade</a:t>
            </a:r>
            <a:r>
              <a:rPr lang="pt-BR" altLang="cs-CZ"/>
              <a:t> otázky</a:t>
            </a:r>
          </a:p>
          <a:p>
            <a:pPr eaLnBrk="1" hangingPunct="1"/>
            <a:r>
              <a:rPr lang="en-GB" altLang="cs-CZ"/>
              <a:t>Je velmi zvědavé</a:t>
            </a:r>
          </a:p>
          <a:p>
            <a:pPr eaLnBrk="1" hangingPunct="1"/>
            <a:r>
              <a:rPr lang="en-GB" altLang="cs-CZ"/>
              <a:t>Diskutuje o detailech, myslí do hloubky</a:t>
            </a:r>
          </a:p>
          <a:p>
            <a:pPr eaLnBrk="1" hangingPunct="1"/>
            <a:r>
              <a:rPr lang="en-GB" altLang="cs-CZ"/>
              <a:t>Má neobvyklé nápady</a:t>
            </a:r>
          </a:p>
          <a:p>
            <a:pPr eaLnBrk="1" hangingPunct="1"/>
            <a:r>
              <a:rPr lang="pl-PL" altLang="cs-CZ"/>
              <a:t>Je samostatné, často pracuje samo</a:t>
            </a:r>
          </a:p>
          <a:p>
            <a:pPr eaLnBrk="1" hangingPunct="1"/>
            <a:r>
              <a:rPr lang="cs-CZ" altLang="cs-CZ"/>
              <a:t>Úkoly přijímá kriticky, dělá jen to, co je baví</a:t>
            </a:r>
            <a:endParaRPr lang="en-GB" altLang="cs-CZ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A3B48840-3254-16D1-0FC1-DCA2C4E41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724B481-5CE5-D872-57D9-5555068BC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BECA96F-CB91-B74A-D341-F62EFD3AB7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>
            <a:extLst>
              <a:ext uri="{FF2B5EF4-FFF2-40B4-BE49-F238E27FC236}">
                <a16:creationId xmlns:a16="http://schemas.microsoft.com/office/drawing/2014/main" id="{BD41BBA1-DDA9-D653-BA0D-88421DD49C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936625"/>
          </a:xfrm>
        </p:spPr>
        <p:txBody>
          <a:bodyPr/>
          <a:lstStyle/>
          <a:p>
            <a:pPr eaLnBrk="1" hangingPunct="1"/>
            <a:r>
              <a:rPr lang="cs-CZ" altLang="en-US"/>
              <a:t>Bystré    versus    nadané dítě</a:t>
            </a:r>
            <a:endParaRPr lang="en-GB" altLang="cs-CZ"/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300B2FB3-2FF4-77D5-316B-9EAD23E47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8313" y="1916113"/>
            <a:ext cx="4038600" cy="4537075"/>
          </a:xfrm>
        </p:spPr>
        <p:txBody>
          <a:bodyPr/>
          <a:lstStyle/>
          <a:p>
            <a:pPr eaLnBrk="1" hangingPunct="1"/>
            <a:r>
              <a:rPr lang="en-GB" altLang="cs-CZ"/>
              <a:t>Poslouchá se zájmem</a:t>
            </a:r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Lehce </a:t>
            </a:r>
            <a:r>
              <a:rPr lang="en-GB" altLang="cs-CZ"/>
              <a:t>se učí </a:t>
            </a:r>
            <a:endParaRPr lang="cs-CZ" altLang="cs-CZ"/>
          </a:p>
          <a:p>
            <a:pPr eaLnBrk="1" hangingPunct="1"/>
            <a:r>
              <a:rPr lang="en-GB" altLang="cs-CZ"/>
              <a:t>K naučení potřebuje 6-8</a:t>
            </a:r>
            <a:r>
              <a:rPr lang="cs-CZ" altLang="cs-CZ"/>
              <a:t> </a:t>
            </a:r>
            <a:r>
              <a:rPr lang="en-GB" altLang="cs-CZ"/>
              <a:t>zopakov</a:t>
            </a:r>
            <a:r>
              <a:rPr lang="cs-CZ" altLang="cs-CZ"/>
              <a:t>ání</a:t>
            </a:r>
            <a:r>
              <a:rPr lang="en-GB" altLang="cs-CZ"/>
              <a:t> </a:t>
            </a:r>
            <a:endParaRPr lang="cs-CZ" altLang="cs-CZ"/>
          </a:p>
          <a:p>
            <a:pPr eaLnBrk="1" hangingPunct="1"/>
            <a:r>
              <a:rPr lang="en-GB" altLang="cs-CZ"/>
              <a:t>Chápe významy</a:t>
            </a:r>
            <a:endParaRPr lang="cs-CZ" altLang="cs-CZ"/>
          </a:p>
          <a:p>
            <a:pPr eaLnBrk="1" hangingPunct="1"/>
            <a:endParaRPr lang="cs-CZ" altLang="cs-CZ"/>
          </a:p>
          <a:p>
            <a:pPr eaLnBrk="1" hangingPunct="1"/>
            <a:r>
              <a:rPr lang="en-GB" altLang="cs-CZ"/>
              <a:t>Preferuje vrstevníky </a:t>
            </a:r>
            <a:endParaRPr lang="cs-CZ" altLang="cs-CZ"/>
          </a:p>
          <a:p>
            <a:pPr eaLnBrk="1" hangingPunct="1"/>
            <a:r>
              <a:rPr lang="en-GB" altLang="cs-CZ"/>
              <a:t>Plní zadání</a:t>
            </a:r>
          </a:p>
        </p:txBody>
      </p:sp>
      <p:sp>
        <p:nvSpPr>
          <p:cNvPr id="37892" name="Zástupný symbol pro obsah 3">
            <a:extLst>
              <a:ext uri="{FF2B5EF4-FFF2-40B4-BE49-F238E27FC236}">
                <a16:creationId xmlns:a16="http://schemas.microsoft.com/office/drawing/2014/main" id="{8B53FC3E-82EF-31BC-36A3-9974E8F75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3438" y="1916113"/>
            <a:ext cx="4038600" cy="4525962"/>
          </a:xfrm>
        </p:spPr>
        <p:txBody>
          <a:bodyPr/>
          <a:lstStyle/>
          <a:p>
            <a:pPr eaLnBrk="1" hangingPunct="1"/>
            <a:r>
              <a:rPr lang="en-GB" altLang="cs-CZ"/>
              <a:t>Vyjadřuje vlastní názory a pocity</a:t>
            </a:r>
            <a:endParaRPr lang="cs-CZ" altLang="cs-CZ"/>
          </a:p>
          <a:p>
            <a:pPr eaLnBrk="1" hangingPunct="1"/>
            <a:r>
              <a:rPr lang="en-GB" altLang="cs-CZ"/>
              <a:t>Většinu věcí již zná</a:t>
            </a:r>
          </a:p>
          <a:p>
            <a:pPr eaLnBrk="1" hangingPunct="1"/>
            <a:r>
              <a:rPr lang="en-GB" altLang="cs-CZ"/>
              <a:t>K naučení potřebuje 1-2 zopakování</a:t>
            </a:r>
            <a:endParaRPr lang="cs-CZ" altLang="cs-CZ"/>
          </a:p>
          <a:p>
            <a:pPr eaLnBrk="1" hangingPunct="1"/>
            <a:r>
              <a:rPr lang="cs-CZ" altLang="cs-CZ"/>
              <a:t>Samostatně vyvozuje závěry </a:t>
            </a:r>
            <a:endParaRPr lang="en-GB" altLang="cs-CZ"/>
          </a:p>
          <a:p>
            <a:pPr eaLnBrk="1" hangingPunct="1"/>
            <a:r>
              <a:rPr lang="en-GB" altLang="cs-CZ"/>
              <a:t>Preferuje dospělé</a:t>
            </a:r>
            <a:endParaRPr lang="cs-CZ" altLang="cs-CZ"/>
          </a:p>
          <a:p>
            <a:pPr eaLnBrk="1" hangingPunct="1"/>
            <a:r>
              <a:rPr lang="en-GB" altLang="cs-CZ"/>
              <a:t>Iniciuje vlastní projekty</a:t>
            </a:r>
          </a:p>
          <a:p>
            <a:pPr eaLnBrk="1" hangingPunct="1"/>
            <a:endParaRPr lang="en-GB" altLang="cs-CZ"/>
          </a:p>
          <a:p>
            <a:pPr eaLnBrk="1" hangingPunct="1"/>
            <a:endParaRPr lang="en-GB" altLang="cs-CZ"/>
          </a:p>
          <a:p>
            <a:pPr eaLnBrk="1" hangingPunct="1"/>
            <a:endParaRPr lang="en-GB" altLang="cs-CZ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1B2FD589-B8FF-B9B4-1F92-56E998FD1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06501F-81BD-D6BF-B961-713C9B0C3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06CB5624-6855-FA87-2C8E-868F41595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0951FA08-E259-D12E-BBB1-48A2A3628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Synonyma ???</a:t>
            </a:r>
            <a:endParaRPr lang="en-GB" alt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B2AAB7-ADD9-B06C-663C-CC9DA86E4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Inteligence - nadání – talent– </a:t>
            </a: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jedná se o synonyma???</a:t>
            </a:r>
          </a:p>
          <a:p>
            <a:pPr>
              <a:defRPr/>
            </a:pPr>
            <a:r>
              <a:rPr lang="cs-CZ">
                <a:effectLst>
                  <a:outerShdw blurRad="38100" dist="38100" dir="2700000" algn="tl">
                    <a:srgbClr val="C0C0C0"/>
                  </a:outerShdw>
                </a:effectLst>
              </a:rPr>
              <a:t>Běžná komunikace - </a:t>
            </a:r>
            <a:r>
              <a:rPr lang="cs-CZ"/>
              <a:t>tyto pojmy jsou často užívány bez rozlišení.</a:t>
            </a:r>
          </a:p>
          <a:p>
            <a:pPr>
              <a:defRPr/>
            </a:pPr>
            <a:r>
              <a:rPr lang="cs-CZ" b="1"/>
              <a:t>Odborná komunikace </a:t>
            </a:r>
            <a:r>
              <a:rPr lang="cs-CZ"/>
              <a:t>– je nezbytné jasně vymezit jejich obsah a správné používání.  </a:t>
            </a:r>
            <a:endParaRPr lang="en-GB"/>
          </a:p>
          <a:p>
            <a:pPr>
              <a:defRPr/>
            </a:pPr>
            <a:br>
              <a:rPr lang="cs-CZ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18366A-AD34-6557-A45C-1791CC65F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4" name="Obrázek 3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E00C6F3-C90D-7292-4A2C-0EBCB14833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>
            <a:extLst>
              <a:ext uri="{FF2B5EF4-FFF2-40B4-BE49-F238E27FC236}">
                <a16:creationId xmlns:a16="http://schemas.microsoft.com/office/drawing/2014/main" id="{69FF8780-1C28-C817-B117-CD01BF0C1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217488"/>
          </a:xfrm>
        </p:spPr>
        <p:txBody>
          <a:bodyPr/>
          <a:lstStyle/>
          <a:p>
            <a:pPr eaLnBrk="1" hangingPunct="1"/>
            <a:r>
              <a:rPr lang="cs-CZ" altLang="en-US"/>
              <a:t> Bystré   versus   nadané dítě</a:t>
            </a:r>
            <a:endParaRPr lang="en-GB" altLang="cs-CZ"/>
          </a:p>
        </p:txBody>
      </p:sp>
      <p:sp>
        <p:nvSpPr>
          <p:cNvPr id="58372" name="Zástupný symbol pro obsah 2">
            <a:extLst>
              <a:ext uri="{FF2B5EF4-FFF2-40B4-BE49-F238E27FC236}">
                <a16:creationId xmlns:a16="http://schemas.microsoft.com/office/drawing/2014/main" id="{F7281088-C2F1-4C1B-EA56-5C67E0FAAB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47259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/>
              <a:t>Je vnímavé 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/>
              <a:t>Přesně</a:t>
            </a:r>
            <a:r>
              <a:rPr lang="en-GB" dirty="0"/>
              <a:t> </a:t>
            </a:r>
            <a:r>
              <a:rPr lang="en-GB" dirty="0" err="1"/>
              <a:t>reprodukuje</a:t>
            </a:r>
            <a:r>
              <a:rPr lang="en-GB" dirty="0"/>
              <a:t> 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Baví ho škola 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Absorbuje informace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Je "</a:t>
            </a:r>
            <a:r>
              <a:rPr lang="en-GB" dirty="0" err="1"/>
              <a:t>technikem</a:t>
            </a:r>
            <a:r>
              <a:rPr lang="en-GB" dirty="0"/>
              <a:t>"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Dobře si pamatuje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Je </a:t>
            </a:r>
            <a:r>
              <a:rPr lang="en-GB" dirty="0" err="1"/>
              <a:t>vytrvalé</a:t>
            </a:r>
            <a:r>
              <a:rPr lang="en-GB" dirty="0"/>
              <a:t> </a:t>
            </a:r>
            <a:r>
              <a:rPr lang="en-GB" dirty="0" err="1"/>
              <a:t>při</a:t>
            </a:r>
            <a:r>
              <a:rPr lang="en-GB" dirty="0"/>
              <a:t> </a:t>
            </a:r>
            <a:r>
              <a:rPr lang="en-GB" dirty="0" err="1"/>
              <a:t>sledování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Je </a:t>
            </a:r>
            <a:r>
              <a:rPr lang="en-GB" dirty="0" err="1"/>
              <a:t>spokojené</a:t>
            </a:r>
            <a:r>
              <a:rPr lang="en-GB" dirty="0"/>
              <a:t> se </a:t>
            </a:r>
            <a:r>
              <a:rPr lang="en-GB" dirty="0" err="1"/>
              <a:t>svým</a:t>
            </a:r>
            <a:r>
              <a:rPr lang="en-GB" dirty="0"/>
              <a:t> </a:t>
            </a:r>
            <a:r>
              <a:rPr lang="en-GB" dirty="0" err="1"/>
              <a:t>učením</a:t>
            </a:r>
            <a:r>
              <a:rPr lang="en-GB" dirty="0"/>
              <a:t> a </a:t>
            </a:r>
            <a:r>
              <a:rPr lang="en-GB" dirty="0" err="1"/>
              <a:t>výsledky</a:t>
            </a: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58373" name="Zástupný symbol pro obsah 3">
            <a:extLst>
              <a:ext uri="{FF2B5EF4-FFF2-40B4-BE49-F238E27FC236}">
                <a16:creationId xmlns:a16="http://schemas.microsoft.com/office/drawing/2014/main" id="{F7BDE737-723C-16F8-6BA1-27043B256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47259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/>
              <a:t>Je vysoce vnímavé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/>
              <a:t>Přichází</a:t>
            </a:r>
            <a:r>
              <a:rPr lang="en-GB" dirty="0"/>
              <a:t> s </a:t>
            </a:r>
            <a:r>
              <a:rPr lang="en-GB" dirty="0" err="1"/>
              <a:t>novým</a:t>
            </a:r>
            <a:r>
              <a:rPr lang="en-GB" dirty="0"/>
              <a:t> </a:t>
            </a:r>
            <a:r>
              <a:rPr lang="en-GB" dirty="0" err="1"/>
              <a:t>způsobem</a:t>
            </a:r>
            <a:r>
              <a:rPr lang="en-GB" dirty="0"/>
              <a:t> </a:t>
            </a:r>
            <a:r>
              <a:rPr lang="en-GB" dirty="0" err="1"/>
              <a:t>řešení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/>
              <a:t>Baví ho učení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l-PL" dirty="0"/>
              <a:t>S informacemi pracuje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Je "</a:t>
            </a:r>
            <a:r>
              <a:rPr lang="en-GB" dirty="0" err="1"/>
              <a:t>vědcem</a:t>
            </a:r>
            <a:r>
              <a:rPr lang="en-GB" dirty="0"/>
              <a:t>„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Kvalitně usuzuje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err="1"/>
              <a:t>Sleduje</a:t>
            </a:r>
            <a:r>
              <a:rPr lang="en-GB" dirty="0"/>
              <a:t> </a:t>
            </a:r>
            <a:r>
              <a:rPr lang="cs-CZ" dirty="0"/>
              <a:t>velmi </a:t>
            </a:r>
            <a:r>
              <a:rPr lang="en-GB" dirty="0" err="1"/>
              <a:t>pozorně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/>
              <a:t>Je </a:t>
            </a:r>
            <a:r>
              <a:rPr lang="en-GB" dirty="0" err="1"/>
              <a:t>velmi</a:t>
            </a:r>
            <a:r>
              <a:rPr lang="en-GB" dirty="0"/>
              <a:t> </a:t>
            </a:r>
            <a:r>
              <a:rPr lang="en-GB" dirty="0" err="1"/>
              <a:t>sebekritické</a:t>
            </a: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pl-PL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GB" dirty="0"/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FBFF413E-C229-A0EC-3006-9D2407216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endParaRPr lang="cs-CZ" altLang="en-US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8E02C17-3B46-2E7E-A427-88FEFCA8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4AC401E-C835-22B6-0991-C170C16976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4">
            <a:extLst>
              <a:ext uri="{FF2B5EF4-FFF2-40B4-BE49-F238E27FC236}">
                <a16:creationId xmlns:a16="http://schemas.microsoft.com/office/drawing/2014/main" id="{183BA646-53D9-95DA-164B-36ED3CEC7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152400"/>
            <a:ext cx="8712200" cy="973138"/>
          </a:xfrm>
        </p:spPr>
        <p:txBody>
          <a:bodyPr/>
          <a:lstStyle/>
          <a:p>
            <a:r>
              <a:rPr lang="cs-CZ" altLang="cs-CZ" sz="3200"/>
              <a:t>Příčiny nepopularity a problémů s vrstevníky</a:t>
            </a:r>
          </a:p>
        </p:txBody>
      </p:sp>
      <p:sp>
        <p:nvSpPr>
          <p:cNvPr id="39939" name="Zástupný symbol pro obsah 5">
            <a:extLst>
              <a:ext uri="{FF2B5EF4-FFF2-40B4-BE49-F238E27FC236}">
                <a16:creationId xmlns:a16="http://schemas.microsoft.com/office/drawing/2014/main" id="{0A33767E-099C-00A7-940A-A1B6C1EE43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0" y="1341438"/>
            <a:ext cx="8496300" cy="4144962"/>
          </a:xfrm>
        </p:spPr>
        <p:txBody>
          <a:bodyPr/>
          <a:lstStyle/>
          <a:p>
            <a:r>
              <a:rPr lang="cs-CZ" altLang="cs-CZ" sz="2400" dirty="0"/>
              <a:t>Ptaní se na věci, které se netýkají tématu, jemuž se věnuje skupina,</a:t>
            </a:r>
          </a:p>
          <a:p>
            <a:r>
              <a:rPr lang="cs-CZ" altLang="cs-CZ" sz="2400" dirty="0"/>
              <a:t>mluvení o sobě a svých problémech,</a:t>
            </a:r>
          </a:p>
          <a:p>
            <a:r>
              <a:rPr lang="cs-CZ" altLang="cs-CZ" sz="2400" dirty="0"/>
              <a:t> přítomnost pocitů, názorů a zájmů, které se neshodují s těmi, jež sdílejí ostatní,</a:t>
            </a:r>
          </a:p>
          <a:p>
            <a:r>
              <a:rPr lang="cs-CZ" altLang="cs-CZ" sz="2400" dirty="0"/>
              <a:t>nesouhlas se skupinou, </a:t>
            </a:r>
          </a:p>
          <a:p>
            <a:r>
              <a:rPr lang="cs-CZ" altLang="cs-CZ" sz="2400" dirty="0"/>
              <a:t>nastolovaní nových témat, </a:t>
            </a:r>
          </a:p>
          <a:p>
            <a:r>
              <a:rPr lang="cs-CZ" altLang="cs-CZ" sz="2400" dirty="0"/>
              <a:t>strhávání pozornosti na sebe, </a:t>
            </a:r>
          </a:p>
          <a:p>
            <a:r>
              <a:rPr lang="cs-CZ" altLang="cs-CZ" sz="2400" dirty="0"/>
              <a:t>snaha o kontrolu aktivit skupiny, </a:t>
            </a:r>
          </a:p>
          <a:p>
            <a:r>
              <a:rPr lang="cs-CZ" altLang="cs-CZ" sz="2400" dirty="0"/>
              <a:t>obecné narušovaní práce skupiny.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EE1C33-59EC-C2AF-DE45-822E86A1B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cs-CZ" sz="2800" dirty="0"/>
              <a:t> </a:t>
            </a: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96DCFF5-554C-A249-3339-E1E13BE6B2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5D024585-8C9F-E5E9-67EE-EFDFEDDDB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cs-CZ" altLang="en-US"/>
              <a:t>Definice inteligence</a:t>
            </a:r>
            <a:endParaRPr lang="en-GB" altLang="en-US"/>
          </a:p>
        </p:txBody>
      </p:sp>
      <p:sp>
        <p:nvSpPr>
          <p:cNvPr id="6147" name="Zástupný symbol pro obsah 2">
            <a:extLst>
              <a:ext uri="{FF2B5EF4-FFF2-40B4-BE49-F238E27FC236}">
                <a16:creationId xmlns:a16="http://schemas.microsoft.com/office/drawing/2014/main" id="{A0A0BC78-FAF7-AA31-5885-AE5C2EBC30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1341438"/>
            <a:ext cx="8424862" cy="4144962"/>
          </a:xfrm>
        </p:spPr>
        <p:txBody>
          <a:bodyPr/>
          <a:lstStyle/>
          <a:p>
            <a:r>
              <a:rPr lang="en-GB" altLang="en-US" sz="2800"/>
              <a:t>pravděpodobně nejdůležitejší termín, který současná psychologie zná</a:t>
            </a:r>
            <a:r>
              <a:rPr lang="cs-CZ" altLang="en-US" sz="2800"/>
              <a:t>;</a:t>
            </a:r>
          </a:p>
          <a:p>
            <a:r>
              <a:rPr lang="cs-CZ" altLang="en-US" sz="2800"/>
              <a:t>mnoho definic</a:t>
            </a:r>
            <a:r>
              <a:rPr lang="en-GB" altLang="en-US" sz="2800"/>
              <a:t> </a:t>
            </a:r>
            <a:r>
              <a:rPr lang="cs-CZ" altLang="en-US" sz="2800"/>
              <a:t>– nejsou sjednoceny</a:t>
            </a:r>
            <a:r>
              <a:rPr lang="cs-CZ" altLang="en-US" sz="2800" b="1"/>
              <a:t> Inteligence</a:t>
            </a:r>
            <a:r>
              <a:rPr lang="cs-CZ" altLang="en-US" sz="2800"/>
              <a:t> (z lat. </a:t>
            </a:r>
            <a:r>
              <a:rPr lang="cs-CZ" altLang="en-US" sz="2800" i="1"/>
              <a:t>inter-legere</a:t>
            </a:r>
            <a:r>
              <a:rPr lang="cs-CZ" altLang="en-US" sz="2800"/>
              <a:t>, rozlišovat, poznávat, chápat) je dispozice </a:t>
            </a:r>
            <a:r>
              <a:rPr lang="cs-CZ" altLang="en-US" sz="2800" b="1"/>
              <a:t>pro myšlení, učení a adaptaci </a:t>
            </a:r>
            <a:r>
              <a:rPr lang="cs-CZ" altLang="en-US" sz="2800"/>
              <a:t>a projevuje se intelektovým výkonem.</a:t>
            </a:r>
          </a:p>
          <a:p>
            <a:r>
              <a:rPr lang="en-GB" altLang="en-US" sz="2800">
                <a:solidFill>
                  <a:schemeClr val="tx2"/>
                </a:solidFill>
              </a:rPr>
              <a:t>Inteligence je schopnost zpracovávat informace, tedy všechny dojmy, které člověk vnímá.</a:t>
            </a:r>
            <a:r>
              <a:rPr lang="en-GB" altLang="en-US" sz="2800" i="1"/>
              <a:t> (J. P. Guilford</a:t>
            </a:r>
            <a:r>
              <a:rPr lang="cs-CZ" altLang="en-US" sz="2800" i="1"/>
              <a:t>)</a:t>
            </a:r>
            <a:endParaRPr lang="en-GB" altLang="en-US" sz="2800"/>
          </a:p>
          <a:p>
            <a:endParaRPr lang="cs-CZ" altLang="en-US" sz="2800">
              <a:solidFill>
                <a:schemeClr val="tx2"/>
              </a:solidFill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8C40456-0A81-DC73-CC7E-FE35F2B3F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CD867938-512D-808A-9BCA-DE91F103D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bdélník 6">
            <a:extLst>
              <a:ext uri="{FF2B5EF4-FFF2-40B4-BE49-F238E27FC236}">
                <a16:creationId xmlns:a16="http://schemas.microsoft.com/office/drawing/2014/main" id="{5F02DF45-D7A5-7439-1BC6-25898E559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76250"/>
            <a:ext cx="7561263" cy="526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/>
            <a:r>
              <a:rPr lang="cs-CZ" altLang="en-US" sz="2800"/>
              <a:t> Definice, které uvádí Menza:</a:t>
            </a:r>
          </a:p>
          <a:p>
            <a:pPr eaLnBrk="1" hangingPunct="1"/>
            <a:endParaRPr lang="cs-CZ" altLang="en-US" sz="2800"/>
          </a:p>
          <a:p>
            <a:pPr eaLnBrk="1" hangingPunct="1"/>
            <a:r>
              <a:rPr lang="en-GB" altLang="en-US" sz="2800"/>
              <a:t>Inteligence je všeobecná schopnost individua vědomě orientovat vlastní myšlení na nové požadavky, je to všeobecná duchovní schopnost přizpůsobit se novým životním úkolům a podmínkám.</a:t>
            </a:r>
            <a:r>
              <a:rPr lang="cs-CZ" altLang="en-US" sz="2800"/>
              <a:t> </a:t>
            </a:r>
            <a:r>
              <a:rPr lang="en-GB" altLang="en-US" sz="2800" i="1"/>
              <a:t>(Wiliam Stern)</a:t>
            </a:r>
            <a:endParaRPr lang="cs-CZ" altLang="en-US" sz="2800" i="1"/>
          </a:p>
          <a:p>
            <a:pPr eaLnBrk="1" hangingPunct="1"/>
            <a:endParaRPr lang="cs-CZ" altLang="en-US" sz="2800" i="1"/>
          </a:p>
          <a:p>
            <a:pPr eaLnBrk="1" hangingPunct="1"/>
            <a:r>
              <a:rPr lang="en-GB" altLang="en-US" sz="2800"/>
              <a:t>Inteligence je vnitřně členitá a zároveň globální schopnost individua účelně jednat, rozumně myslet a efektivně se vyrovnávat se svým okolím.</a:t>
            </a:r>
            <a:r>
              <a:rPr lang="cs-CZ" altLang="en-US" sz="2800"/>
              <a:t> </a:t>
            </a:r>
            <a:r>
              <a:rPr lang="en-GB" altLang="en-US" sz="2800" i="1"/>
              <a:t>(David Wechsler)</a:t>
            </a:r>
            <a:endParaRPr lang="en-GB" altLang="en-US" sz="280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BE51AA-6F8D-D23C-1630-11473614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748C785E-8F27-0B39-29FB-060F9D394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>
            <a:extLst>
              <a:ext uri="{FF2B5EF4-FFF2-40B4-BE49-F238E27FC236}">
                <a16:creationId xmlns:a16="http://schemas.microsoft.com/office/drawing/2014/main" id="{A038DE62-CBB0-D9FA-E49F-B626ADD63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044575"/>
          </a:xfrm>
        </p:spPr>
        <p:txBody>
          <a:bodyPr/>
          <a:lstStyle/>
          <a:p>
            <a:r>
              <a:rPr lang="cs-CZ" altLang="en-US"/>
              <a:t>Inteligence - historie</a:t>
            </a:r>
            <a:endParaRPr lang="en-GB" altLang="en-US"/>
          </a:p>
        </p:txBody>
      </p:sp>
      <p:sp>
        <p:nvSpPr>
          <p:cNvPr id="8195" name="Zástupný symbol pro obsah 2">
            <a:extLst>
              <a:ext uri="{FF2B5EF4-FFF2-40B4-BE49-F238E27FC236}">
                <a16:creationId xmlns:a16="http://schemas.microsoft.com/office/drawing/2014/main" id="{702BD125-7C55-23EC-C9F4-0839E17CB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8" y="1268413"/>
            <a:ext cx="7986712" cy="4217987"/>
          </a:xfrm>
        </p:spPr>
        <p:txBody>
          <a:bodyPr/>
          <a:lstStyle/>
          <a:p>
            <a:r>
              <a:rPr lang="cs-CZ" altLang="en-US"/>
              <a:t>inteligencí jako výrazným specifickým fenoménem některých jedinců se zabývali již antičtí filosofové (Sokrates – Platón – Aristoteles)</a:t>
            </a:r>
          </a:p>
          <a:p>
            <a:r>
              <a:rPr lang="cs-CZ" altLang="en-US" b="1"/>
              <a:t>Sokrates </a:t>
            </a:r>
            <a:r>
              <a:rPr lang="cs-CZ" altLang="en-US"/>
              <a:t>- vzdělání pro všechny jedince ve společnosti - tyto jedince by následně rozdělil do tří kategorií, na vládce, řemeslníky a vojáky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9505B7-710E-F682-FBC9-F17A329CE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474D24CD-6F6C-A28C-D929-3AE6F0252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>
            <a:extLst>
              <a:ext uri="{FF2B5EF4-FFF2-40B4-BE49-F238E27FC236}">
                <a16:creationId xmlns:a16="http://schemas.microsoft.com/office/drawing/2014/main" id="{35BD9F4D-54D6-5850-CE99-7A252DC30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013"/>
          </a:xfrm>
        </p:spPr>
        <p:txBody>
          <a:bodyPr/>
          <a:lstStyle/>
          <a:p>
            <a:r>
              <a:rPr lang="cs-CZ" altLang="en-US"/>
              <a:t>Platón a inteligence</a:t>
            </a:r>
            <a:endParaRPr lang="en-GB" altLang="en-US"/>
          </a:p>
        </p:txBody>
      </p:sp>
      <p:sp>
        <p:nvSpPr>
          <p:cNvPr id="9219" name="Zástupný symbol pro obsah 2">
            <a:extLst>
              <a:ext uri="{FF2B5EF4-FFF2-40B4-BE49-F238E27FC236}">
                <a16:creationId xmlns:a16="http://schemas.microsoft.com/office/drawing/2014/main" id="{0A817C94-E0D0-3408-DF48-25A363370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875"/>
            <a:ext cx="7696200" cy="4073525"/>
          </a:xfrm>
        </p:spPr>
        <p:txBody>
          <a:bodyPr/>
          <a:lstStyle/>
          <a:p>
            <a:r>
              <a:rPr lang="cs-CZ" altLang="en-US"/>
              <a:t>podobenství povozu s kočím; </a:t>
            </a:r>
          </a:p>
          <a:p>
            <a:r>
              <a:rPr lang="cs-CZ" altLang="en-US"/>
              <a:t>inteligenci zde zastupuje kočí, který řídí vůz se dvěma koňmi – dvě části  </a:t>
            </a:r>
            <a:r>
              <a:rPr lang="cs-CZ" altLang="en-US" b="1"/>
              <a:t>lidské podstaty - impulsivní část a myslící část - kočí</a:t>
            </a:r>
            <a:r>
              <a:rPr lang="cs-CZ" altLang="en-US"/>
              <a:t> (inteligence) je však oba ovládá. </a:t>
            </a:r>
          </a:p>
          <a:p>
            <a:r>
              <a:rPr lang="cs-CZ" altLang="en-US"/>
              <a:t>Dle Platóna každý jedinec má tyto 2 části, ale inteligence jim dává směr. </a:t>
            </a:r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041455-4184-073C-0B3B-0BC93BDAA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BABB875E-8F5C-B74B-21EC-B4E310587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DD589E05-4FFB-7542-EFCE-90366919F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Biologický determinismus Platóna</a:t>
            </a:r>
            <a:endParaRPr lang="en-GB" altLang="en-US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51EFB32F-0FE8-0C8D-7601-0FEAD15A8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/>
              <a:t>V jeho díle postřehy o vyváženosti vlivu prostředí a dědičnosti.</a:t>
            </a:r>
          </a:p>
          <a:p>
            <a:r>
              <a:rPr lang="cs-CZ" altLang="en-US"/>
              <a:t> Zastával názor, že veškeré lidské chování a myšlení je determinováno biologickými faktory (genetickými, ontogenetickými aj.) a může jimi být zcela vysvětleno.</a:t>
            </a:r>
            <a:endParaRPr lang="en-GB" altLang="en-US"/>
          </a:p>
          <a:p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CD2326-DD98-7B70-6FC5-A2884A35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DFFA302E-65A5-541C-EB9E-109E833ECD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022C1E7C-4B3C-99A2-57B1-4E961BEAF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3138"/>
          </a:xfrm>
        </p:spPr>
        <p:txBody>
          <a:bodyPr/>
          <a:lstStyle/>
          <a:p>
            <a:r>
              <a:rPr lang="cs-CZ" altLang="en-US"/>
              <a:t>Aristoteles</a:t>
            </a:r>
            <a:endParaRPr lang="en-GB" altLang="en-US"/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D116952D-FBA7-8A9F-FB05-150D328F0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96975"/>
            <a:ext cx="8713788" cy="4289425"/>
          </a:xfrm>
        </p:spPr>
        <p:txBody>
          <a:bodyPr/>
          <a:lstStyle/>
          <a:p>
            <a:r>
              <a:rPr lang="cs-CZ" altLang="en-US"/>
              <a:t>oddělil poznání od vnímání;</a:t>
            </a:r>
          </a:p>
          <a:p>
            <a:r>
              <a:rPr lang="cs-CZ" altLang="en-US"/>
              <a:t>objevil a popsal čtyři duševní funkce: vyživovací, vnímací, motivační a rozumovou; </a:t>
            </a:r>
          </a:p>
          <a:p>
            <a:r>
              <a:rPr lang="cs-CZ" altLang="en-US"/>
              <a:t>rozumová složka (inteligence) hodnotí a zařazuje vnější vjemy tak, jak je vnímají smysly;</a:t>
            </a:r>
          </a:p>
          <a:p>
            <a:r>
              <a:rPr lang="cs-CZ" altLang="en-US"/>
              <a:t>inteligence na rozdíl do ostatních složek mysli není společná rostlinám a zvířatům. </a:t>
            </a:r>
            <a:endParaRPr lang="en-GB" altLang="en-US"/>
          </a:p>
          <a:p>
            <a:endParaRPr lang="en-GB" altLang="en-US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D293A6E-608D-975F-E208-5F7F2D8FF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  <p:pic>
        <p:nvPicPr>
          <p:cNvPr id="3" name="Obrázek 2" descr="Obsah obrázku text, Písmo, snímek obrazovky, Elektricky modrá&#10;&#10;Popis byl vytvořen automaticky">
            <a:extLst>
              <a:ext uri="{FF2B5EF4-FFF2-40B4-BE49-F238E27FC236}">
                <a16:creationId xmlns:a16="http://schemas.microsoft.com/office/drawing/2014/main" id="{FC666328-C4BA-6941-3956-0791019694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951" y="6324600"/>
            <a:ext cx="3382849" cy="3968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2181</TotalTime>
  <Words>1595</Words>
  <Application>Microsoft Office PowerPoint</Application>
  <PresentationFormat>Předvádění na obrazovce (4:3)</PresentationFormat>
  <Paragraphs>174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Constantia</vt:lpstr>
      <vt:lpstr>Wingdings 2</vt:lpstr>
      <vt:lpstr>Tok</vt:lpstr>
      <vt:lpstr>Inteligence – nadání -talent</vt:lpstr>
      <vt:lpstr>Synonyma ???</vt:lpstr>
      <vt:lpstr>Synonyma ???</vt:lpstr>
      <vt:lpstr>Definice inteligence</vt:lpstr>
      <vt:lpstr>Prezentace aplikace PowerPoint</vt:lpstr>
      <vt:lpstr>Inteligence - historie</vt:lpstr>
      <vt:lpstr>Platón a inteligence</vt:lpstr>
      <vt:lpstr>Biologický determinismus Platóna</vt:lpstr>
      <vt:lpstr>Aristoteles</vt:lpstr>
      <vt:lpstr>Komenský  </vt:lpstr>
      <vt:lpstr>Definice inteligence</vt:lpstr>
      <vt:lpstr>Definice inteligence</vt:lpstr>
      <vt:lpstr>Galtonovo „šlechtění“</vt:lpstr>
      <vt:lpstr>Galton  kontroverzní osobnost</vt:lpstr>
      <vt:lpstr>Alfred Binet</vt:lpstr>
      <vt:lpstr>Luis Stern</vt:lpstr>
      <vt:lpstr>Jean Piaget</vt:lpstr>
      <vt:lpstr>Moderní pojetí inteligence</vt:lpstr>
      <vt:lpstr>Gardnerova  teorie mnohočetných inteligencí </vt:lpstr>
      <vt:lpstr>„České“ definice</vt:lpstr>
      <vt:lpstr>Inteligence - nadání</vt:lpstr>
      <vt:lpstr>Definice nadání</vt:lpstr>
      <vt:lpstr>Nadání dle Havighursta a DeHaana </vt:lpstr>
      <vt:lpstr>Nadané děti</vt:lpstr>
      <vt:lpstr>Nadané děti</vt:lpstr>
      <vt:lpstr>Prezentace aplikace PowerPoint</vt:lpstr>
      <vt:lpstr>Prezentace aplikace PowerPoint</vt:lpstr>
      <vt:lpstr>Bystré    versus   nadané dítě</vt:lpstr>
      <vt:lpstr>Bystré    versus    nadané dítě</vt:lpstr>
      <vt:lpstr> Bystré   versus   nadané dítě</vt:lpstr>
      <vt:lpstr>Příčiny nepopularity a problémů s vrstevníky</vt:lpstr>
    </vt:vector>
  </TitlesOfParts>
  <Company>pokoj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IDENTIFIKACE A VÝBĚR NADANÝCH DĚTÍ</dc:title>
  <dc:creator>jana</dc:creator>
  <cp:lastModifiedBy>Eva Trnová</cp:lastModifiedBy>
  <cp:revision>212</cp:revision>
  <dcterms:created xsi:type="dcterms:W3CDTF">2012-04-20T17:58:18Z</dcterms:created>
  <dcterms:modified xsi:type="dcterms:W3CDTF">2024-06-10T14:04:42Z</dcterms:modified>
</cp:coreProperties>
</file>