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40"/>
  </p:notesMasterIdLst>
  <p:sldIdLst>
    <p:sldId id="266" r:id="rId2"/>
    <p:sldId id="484" r:id="rId3"/>
    <p:sldId id="481" r:id="rId4"/>
    <p:sldId id="399" r:id="rId5"/>
    <p:sldId id="395" r:id="rId6"/>
    <p:sldId id="396" r:id="rId7"/>
    <p:sldId id="403" r:id="rId8"/>
    <p:sldId id="411" r:id="rId9"/>
    <p:sldId id="427" r:id="rId10"/>
    <p:sldId id="404" r:id="rId11"/>
    <p:sldId id="406" r:id="rId12"/>
    <p:sldId id="407" r:id="rId13"/>
    <p:sldId id="425" r:id="rId14"/>
    <p:sldId id="416" r:id="rId15"/>
    <p:sldId id="428" r:id="rId16"/>
    <p:sldId id="445" r:id="rId17"/>
    <p:sldId id="415" r:id="rId18"/>
    <p:sldId id="429" r:id="rId19"/>
    <p:sldId id="417" r:id="rId20"/>
    <p:sldId id="483" r:id="rId21"/>
    <p:sldId id="485" r:id="rId22"/>
    <p:sldId id="442" r:id="rId23"/>
    <p:sldId id="443" r:id="rId24"/>
    <p:sldId id="413" r:id="rId25"/>
    <p:sldId id="412" r:id="rId26"/>
    <p:sldId id="409" r:id="rId27"/>
    <p:sldId id="397" r:id="rId28"/>
    <p:sldId id="400" r:id="rId29"/>
    <p:sldId id="342" r:id="rId30"/>
    <p:sldId id="457" r:id="rId31"/>
    <p:sldId id="486" r:id="rId32"/>
    <p:sldId id="475" r:id="rId33"/>
    <p:sldId id="424" r:id="rId34"/>
    <p:sldId id="313" r:id="rId35"/>
    <p:sldId id="303" r:id="rId36"/>
    <p:sldId id="476" r:id="rId37"/>
    <p:sldId id="401" r:id="rId38"/>
    <p:sldId id="414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4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D2A97-0D78-4F69-B4E6-52D90D058FB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89ABFA6-DA1B-417B-BA82-B7A8320712DC}">
      <dgm:prSet phldrT="[Text]"/>
      <dgm:spPr/>
      <dgm:t>
        <a:bodyPr/>
        <a:lstStyle/>
        <a:p>
          <a:r>
            <a:rPr lang="cs-CZ" dirty="0"/>
            <a:t>Jak </a:t>
          </a:r>
        </a:p>
        <a:p>
          <a:r>
            <a:rPr lang="cs-CZ" dirty="0"/>
            <a:t>(a co) poznat</a:t>
          </a:r>
        </a:p>
      </dgm:t>
    </dgm:pt>
    <dgm:pt modelId="{A72807FC-F8F2-49F0-B522-715E4EAFA52F}" type="parTrans" cxnId="{8BB14DF0-F94B-44FB-8D73-284AF36D9C06}">
      <dgm:prSet/>
      <dgm:spPr/>
      <dgm:t>
        <a:bodyPr/>
        <a:lstStyle/>
        <a:p>
          <a:endParaRPr lang="cs-CZ"/>
        </a:p>
      </dgm:t>
    </dgm:pt>
    <dgm:pt modelId="{83E232CC-DEAF-4F64-BBEA-712018499444}" type="sibTrans" cxnId="{8BB14DF0-F94B-44FB-8D73-284AF36D9C06}">
      <dgm:prSet/>
      <dgm:spPr/>
      <dgm:t>
        <a:bodyPr/>
        <a:lstStyle/>
        <a:p>
          <a:endParaRPr lang="cs-CZ"/>
        </a:p>
      </dgm:t>
    </dgm:pt>
    <dgm:pt modelId="{A42D9BC5-FB15-47F7-A3DF-1BF05DF870F4}">
      <dgm:prSet phldrT="[Text]" custT="1"/>
      <dgm:spPr/>
      <dgm:t>
        <a:bodyPr/>
        <a:lstStyle/>
        <a:p>
          <a:r>
            <a:rPr lang="cs-CZ" sz="2000" dirty="0"/>
            <a:t>Jestli je nadaný – identifikace</a:t>
          </a:r>
        </a:p>
      </dgm:t>
    </dgm:pt>
    <dgm:pt modelId="{8734A02E-5C35-4F2A-8FA2-F371F3D342BA}" type="parTrans" cxnId="{B4D6045D-8CA6-464B-A7DB-B6244C58DCE5}">
      <dgm:prSet/>
      <dgm:spPr/>
      <dgm:t>
        <a:bodyPr/>
        <a:lstStyle/>
        <a:p>
          <a:endParaRPr lang="cs-CZ"/>
        </a:p>
      </dgm:t>
    </dgm:pt>
    <dgm:pt modelId="{E6B8403F-AB35-467A-93E2-E336FB99B987}" type="sibTrans" cxnId="{B4D6045D-8CA6-464B-A7DB-B6244C58DCE5}">
      <dgm:prSet/>
      <dgm:spPr/>
      <dgm:t>
        <a:bodyPr/>
        <a:lstStyle/>
        <a:p>
          <a:endParaRPr lang="cs-CZ"/>
        </a:p>
      </dgm:t>
    </dgm:pt>
    <dgm:pt modelId="{467E66E5-0B9B-4EFB-A0F4-898C5E1ACC71}">
      <dgm:prSet phldrT="[Text]"/>
      <dgm:spPr/>
      <dgm:t>
        <a:bodyPr/>
        <a:lstStyle/>
        <a:p>
          <a:r>
            <a:rPr lang="cs-CZ" dirty="0"/>
            <a:t>Jak vzdělávat</a:t>
          </a:r>
        </a:p>
      </dgm:t>
    </dgm:pt>
    <dgm:pt modelId="{1492EFCB-966B-4386-B68C-BBBB27AA3487}" type="parTrans" cxnId="{0CB1C0E6-42F2-4C85-88E1-8B41E2A62A4B}">
      <dgm:prSet/>
      <dgm:spPr/>
      <dgm:t>
        <a:bodyPr/>
        <a:lstStyle/>
        <a:p>
          <a:endParaRPr lang="cs-CZ"/>
        </a:p>
      </dgm:t>
    </dgm:pt>
    <dgm:pt modelId="{3A914C65-81B2-44EE-AF05-B9E89ED440A8}" type="sibTrans" cxnId="{0CB1C0E6-42F2-4C85-88E1-8B41E2A62A4B}">
      <dgm:prSet/>
      <dgm:spPr/>
      <dgm:t>
        <a:bodyPr/>
        <a:lstStyle/>
        <a:p>
          <a:endParaRPr lang="cs-CZ"/>
        </a:p>
      </dgm:t>
    </dgm:pt>
    <dgm:pt modelId="{6DEF0BB8-4209-49D2-86F2-31909B9E8EEE}">
      <dgm:prSet phldrT="[Text]" custT="1"/>
      <dgm:spPr/>
      <dgm:t>
        <a:bodyPr/>
        <a:lstStyle/>
        <a:p>
          <a:r>
            <a:rPr lang="cs-CZ" sz="2000" dirty="0"/>
            <a:t>Možnosti legislativy</a:t>
          </a:r>
        </a:p>
      </dgm:t>
    </dgm:pt>
    <dgm:pt modelId="{621D6D40-C097-49BD-A993-4C13AB23149F}" type="parTrans" cxnId="{11FB3297-D5A9-40DE-BA9D-DFD945A2CD38}">
      <dgm:prSet/>
      <dgm:spPr/>
      <dgm:t>
        <a:bodyPr/>
        <a:lstStyle/>
        <a:p>
          <a:endParaRPr lang="cs-CZ"/>
        </a:p>
      </dgm:t>
    </dgm:pt>
    <dgm:pt modelId="{9C1CF9D0-ABCC-4AD2-83F2-744BA8E3EB21}" type="sibTrans" cxnId="{11FB3297-D5A9-40DE-BA9D-DFD945A2CD38}">
      <dgm:prSet/>
      <dgm:spPr/>
      <dgm:t>
        <a:bodyPr/>
        <a:lstStyle/>
        <a:p>
          <a:endParaRPr lang="cs-CZ"/>
        </a:p>
      </dgm:t>
    </dgm:pt>
    <dgm:pt modelId="{9D6B3B80-98B3-4864-BA73-E08B47576A03}">
      <dgm:prSet phldrT="[Text]" custT="1"/>
      <dgm:spPr/>
      <dgm:t>
        <a:bodyPr/>
        <a:lstStyle/>
        <a:p>
          <a:r>
            <a:rPr lang="cs-CZ" sz="2000" dirty="0"/>
            <a:t>V čem je nadaný – oblast (druh, typ) nadání</a:t>
          </a:r>
        </a:p>
      </dgm:t>
    </dgm:pt>
    <dgm:pt modelId="{333B83A3-B4F8-402B-8E4D-6798F2878D2B}" type="parTrans" cxnId="{3DADA5C6-DCA0-4F47-9C9B-1B87538BE112}">
      <dgm:prSet/>
      <dgm:spPr/>
      <dgm:t>
        <a:bodyPr/>
        <a:lstStyle/>
        <a:p>
          <a:endParaRPr lang="cs-CZ"/>
        </a:p>
      </dgm:t>
    </dgm:pt>
    <dgm:pt modelId="{9F828A9F-F490-4CAB-992B-7FC61567BB7B}" type="sibTrans" cxnId="{3DADA5C6-DCA0-4F47-9C9B-1B87538BE112}">
      <dgm:prSet/>
      <dgm:spPr/>
      <dgm:t>
        <a:bodyPr/>
        <a:lstStyle/>
        <a:p>
          <a:endParaRPr lang="cs-CZ"/>
        </a:p>
      </dgm:t>
    </dgm:pt>
    <dgm:pt modelId="{67BA0F27-E428-4549-A32F-D8A1753B7A68}">
      <dgm:prSet phldrT="[Text]"/>
      <dgm:spPr/>
      <dgm:t>
        <a:bodyPr/>
        <a:lstStyle/>
        <a:p>
          <a:endParaRPr lang="cs-CZ" sz="1400" dirty="0"/>
        </a:p>
      </dgm:t>
    </dgm:pt>
    <dgm:pt modelId="{04773E67-301E-4BE8-9483-C12F4429599E}" type="parTrans" cxnId="{FE815043-D96E-4054-ACF8-3506D783BEBD}">
      <dgm:prSet/>
      <dgm:spPr/>
      <dgm:t>
        <a:bodyPr/>
        <a:lstStyle/>
        <a:p>
          <a:endParaRPr lang="cs-CZ"/>
        </a:p>
      </dgm:t>
    </dgm:pt>
    <dgm:pt modelId="{7750412B-850A-4C14-A026-376187FE85C7}" type="sibTrans" cxnId="{FE815043-D96E-4054-ACF8-3506D783BEBD}">
      <dgm:prSet/>
      <dgm:spPr/>
      <dgm:t>
        <a:bodyPr/>
        <a:lstStyle/>
        <a:p>
          <a:endParaRPr lang="cs-CZ"/>
        </a:p>
      </dgm:t>
    </dgm:pt>
    <dgm:pt modelId="{DAD72186-56E3-4246-A364-DF4E305DB7F2}">
      <dgm:prSet phldrT="[Text]" custT="1"/>
      <dgm:spPr/>
      <dgm:t>
        <a:bodyPr/>
        <a:lstStyle/>
        <a:p>
          <a:r>
            <a:rPr lang="cs-CZ" sz="2000" dirty="0"/>
            <a:t>Míra nadání </a:t>
          </a:r>
        </a:p>
      </dgm:t>
    </dgm:pt>
    <dgm:pt modelId="{2692F646-F6E7-4A1C-877B-AB48E731801E}" type="parTrans" cxnId="{81BE7DCF-801D-4AD0-AA51-4802A8356278}">
      <dgm:prSet/>
      <dgm:spPr/>
      <dgm:t>
        <a:bodyPr/>
        <a:lstStyle/>
        <a:p>
          <a:endParaRPr lang="cs-CZ"/>
        </a:p>
      </dgm:t>
    </dgm:pt>
    <dgm:pt modelId="{5661075D-454D-45EF-A4BF-17354602A12B}" type="sibTrans" cxnId="{81BE7DCF-801D-4AD0-AA51-4802A8356278}">
      <dgm:prSet/>
      <dgm:spPr/>
      <dgm:t>
        <a:bodyPr/>
        <a:lstStyle/>
        <a:p>
          <a:endParaRPr lang="cs-CZ"/>
        </a:p>
      </dgm:t>
    </dgm:pt>
    <dgm:pt modelId="{98A521D0-C6FE-4A23-AA74-3D72ECDDF4FC}">
      <dgm:prSet phldrT="[Text]"/>
      <dgm:spPr/>
      <dgm:t>
        <a:bodyPr/>
        <a:lstStyle/>
        <a:p>
          <a:endParaRPr lang="cs-CZ" sz="1400" dirty="0"/>
        </a:p>
      </dgm:t>
    </dgm:pt>
    <dgm:pt modelId="{559B49E8-7173-425F-A04B-394D6AFD44E7}" type="parTrans" cxnId="{60311714-1DC9-45F2-9FCD-4E6EAD069AA6}">
      <dgm:prSet/>
      <dgm:spPr/>
      <dgm:t>
        <a:bodyPr/>
        <a:lstStyle/>
        <a:p>
          <a:endParaRPr lang="cs-CZ"/>
        </a:p>
      </dgm:t>
    </dgm:pt>
    <dgm:pt modelId="{4BE84A09-BAF3-4FBC-9DCC-92B0DB324EE3}" type="sibTrans" cxnId="{60311714-1DC9-45F2-9FCD-4E6EAD069AA6}">
      <dgm:prSet/>
      <dgm:spPr/>
      <dgm:t>
        <a:bodyPr/>
        <a:lstStyle/>
        <a:p>
          <a:endParaRPr lang="cs-CZ"/>
        </a:p>
      </dgm:t>
    </dgm:pt>
    <dgm:pt modelId="{2F7A80E8-618B-42BE-AA5A-138C4FA35DB9}">
      <dgm:prSet phldrT="[Text]" custT="1"/>
      <dgm:spPr/>
      <dgm:t>
        <a:bodyPr/>
        <a:lstStyle/>
        <a:p>
          <a:r>
            <a:rPr lang="cs-CZ" sz="2000" dirty="0"/>
            <a:t>Typ nadaného žáka – osobnost nadaného – typ osobnosti, typ žáka…</a:t>
          </a:r>
        </a:p>
      </dgm:t>
    </dgm:pt>
    <dgm:pt modelId="{1295131F-CE1F-4675-AC6D-5C5C230BB2E7}" type="parTrans" cxnId="{EBEFAADC-DD45-45DB-9F65-4DDBD3D02B17}">
      <dgm:prSet/>
      <dgm:spPr/>
      <dgm:t>
        <a:bodyPr/>
        <a:lstStyle/>
        <a:p>
          <a:endParaRPr lang="cs-CZ"/>
        </a:p>
      </dgm:t>
    </dgm:pt>
    <dgm:pt modelId="{36BC853C-303B-41CA-A7B7-B7A0823C1B32}" type="sibTrans" cxnId="{EBEFAADC-DD45-45DB-9F65-4DDBD3D02B17}">
      <dgm:prSet/>
      <dgm:spPr/>
      <dgm:t>
        <a:bodyPr/>
        <a:lstStyle/>
        <a:p>
          <a:endParaRPr lang="cs-CZ"/>
        </a:p>
      </dgm:t>
    </dgm:pt>
    <dgm:pt modelId="{BB0F9978-87D4-44F1-964D-C838FD30DFAD}">
      <dgm:prSet phldrT="[Text]" custT="1"/>
      <dgm:spPr/>
      <dgm:t>
        <a:bodyPr/>
        <a:lstStyle/>
        <a:p>
          <a:r>
            <a:rPr lang="cs-CZ" sz="2000" dirty="0"/>
            <a:t>Metody obohacení a akcelerace</a:t>
          </a:r>
        </a:p>
      </dgm:t>
    </dgm:pt>
    <dgm:pt modelId="{0FFB4FA4-12BA-4954-926B-5070DFD1AEB8}" type="parTrans" cxnId="{7D57160A-CA93-48F8-97D9-6EB90CAD0EB9}">
      <dgm:prSet/>
      <dgm:spPr/>
      <dgm:t>
        <a:bodyPr/>
        <a:lstStyle/>
        <a:p>
          <a:endParaRPr lang="cs-CZ"/>
        </a:p>
      </dgm:t>
    </dgm:pt>
    <dgm:pt modelId="{F5D42958-FACE-440B-81F2-50160A57F927}" type="sibTrans" cxnId="{7D57160A-CA93-48F8-97D9-6EB90CAD0EB9}">
      <dgm:prSet/>
      <dgm:spPr/>
      <dgm:t>
        <a:bodyPr/>
        <a:lstStyle/>
        <a:p>
          <a:endParaRPr lang="cs-CZ"/>
        </a:p>
      </dgm:t>
    </dgm:pt>
    <dgm:pt modelId="{399562BA-03B0-458B-A040-5B352D526903}">
      <dgm:prSet phldrT="[Text]" custT="1"/>
      <dgm:spPr/>
      <dgm:t>
        <a:bodyPr/>
        <a:lstStyle/>
        <a:p>
          <a:r>
            <a:rPr lang="cs-CZ" sz="2000" dirty="0"/>
            <a:t>Doporučené postupy pro jednotlivé typy nadaných</a:t>
          </a:r>
        </a:p>
      </dgm:t>
    </dgm:pt>
    <dgm:pt modelId="{D62B4541-D88D-4C7C-8C23-50A83ACF702E}" type="parTrans" cxnId="{60990604-171E-4ADC-B430-E193C79F60E3}">
      <dgm:prSet/>
      <dgm:spPr/>
      <dgm:t>
        <a:bodyPr/>
        <a:lstStyle/>
        <a:p>
          <a:endParaRPr lang="cs-CZ"/>
        </a:p>
      </dgm:t>
    </dgm:pt>
    <dgm:pt modelId="{E7C34E55-4F28-4237-8736-FE6F3FF5CE06}" type="sibTrans" cxnId="{60990604-171E-4ADC-B430-E193C79F60E3}">
      <dgm:prSet/>
      <dgm:spPr/>
      <dgm:t>
        <a:bodyPr/>
        <a:lstStyle/>
        <a:p>
          <a:endParaRPr lang="cs-CZ"/>
        </a:p>
      </dgm:t>
    </dgm:pt>
    <dgm:pt modelId="{8C0BFAA8-7BC9-488C-87C4-53E93B470C90}">
      <dgm:prSet phldrT="[Text]" custT="1"/>
      <dgm:spPr/>
      <dgm:t>
        <a:bodyPr/>
        <a:lstStyle/>
        <a:p>
          <a:r>
            <a:rPr lang="cs-CZ" sz="2000" dirty="0"/>
            <a:t>Konkrétní osvědčené metody pro přírodovědné vzdělávání</a:t>
          </a:r>
        </a:p>
      </dgm:t>
    </dgm:pt>
    <dgm:pt modelId="{49977968-972E-4134-836E-73B510D32C21}" type="parTrans" cxnId="{428BC3EE-8962-4EA4-A79E-932809EC4323}">
      <dgm:prSet/>
      <dgm:spPr/>
      <dgm:t>
        <a:bodyPr/>
        <a:lstStyle/>
        <a:p>
          <a:endParaRPr lang="cs-CZ"/>
        </a:p>
      </dgm:t>
    </dgm:pt>
    <dgm:pt modelId="{734EC289-C338-4E44-AC94-C97098CDFC27}" type="sibTrans" cxnId="{428BC3EE-8962-4EA4-A79E-932809EC4323}">
      <dgm:prSet/>
      <dgm:spPr/>
      <dgm:t>
        <a:bodyPr/>
        <a:lstStyle/>
        <a:p>
          <a:endParaRPr lang="cs-CZ"/>
        </a:p>
      </dgm:t>
    </dgm:pt>
    <dgm:pt modelId="{33FA543F-E4E6-46DD-9DFE-ECADF7826D47}" type="pres">
      <dgm:prSet presAssocID="{1BBD2A97-0D78-4F69-B4E6-52D90D058FBC}" presName="Name0" presStyleCnt="0">
        <dgm:presLayoutVars>
          <dgm:dir/>
          <dgm:animLvl val="lvl"/>
          <dgm:resizeHandles/>
        </dgm:presLayoutVars>
      </dgm:prSet>
      <dgm:spPr/>
    </dgm:pt>
    <dgm:pt modelId="{E0F7F797-CFFD-429C-A13E-8655888F29B4}" type="pres">
      <dgm:prSet presAssocID="{B89ABFA6-DA1B-417B-BA82-B7A8320712DC}" presName="linNode" presStyleCnt="0"/>
      <dgm:spPr/>
    </dgm:pt>
    <dgm:pt modelId="{56496252-3207-44B6-9A1E-5C37D1C1DBE9}" type="pres">
      <dgm:prSet presAssocID="{B89ABFA6-DA1B-417B-BA82-B7A8320712DC}" presName="parentShp" presStyleLbl="node1" presStyleIdx="0" presStyleCnt="2" custScaleX="86567">
        <dgm:presLayoutVars>
          <dgm:bulletEnabled val="1"/>
        </dgm:presLayoutVars>
      </dgm:prSet>
      <dgm:spPr/>
    </dgm:pt>
    <dgm:pt modelId="{ABD09D50-8CE7-40D1-8511-27FED41A887A}" type="pres">
      <dgm:prSet presAssocID="{B89ABFA6-DA1B-417B-BA82-B7A8320712DC}" presName="childShp" presStyleLbl="bgAccFollowNode1" presStyleIdx="0" presStyleCnt="2" custScaleX="150005" custScaleY="121950">
        <dgm:presLayoutVars>
          <dgm:bulletEnabled val="1"/>
        </dgm:presLayoutVars>
      </dgm:prSet>
      <dgm:spPr/>
    </dgm:pt>
    <dgm:pt modelId="{EE39B313-D84A-4B21-9E48-25D932D07F67}" type="pres">
      <dgm:prSet presAssocID="{83E232CC-DEAF-4F64-BBEA-712018499444}" presName="spacing" presStyleCnt="0"/>
      <dgm:spPr/>
    </dgm:pt>
    <dgm:pt modelId="{444448E9-3FBA-4322-9E40-F4EB2AC882E1}" type="pres">
      <dgm:prSet presAssocID="{467E66E5-0B9B-4EFB-A0F4-898C5E1ACC71}" presName="linNode" presStyleCnt="0"/>
      <dgm:spPr/>
    </dgm:pt>
    <dgm:pt modelId="{B7467A51-A1D1-4D90-A70F-FD2097C0DC04}" type="pres">
      <dgm:prSet presAssocID="{467E66E5-0B9B-4EFB-A0F4-898C5E1ACC71}" presName="parentShp" presStyleLbl="node1" presStyleIdx="1" presStyleCnt="2" custScaleX="84303">
        <dgm:presLayoutVars>
          <dgm:bulletEnabled val="1"/>
        </dgm:presLayoutVars>
      </dgm:prSet>
      <dgm:spPr/>
    </dgm:pt>
    <dgm:pt modelId="{826735FB-1EEA-4CDB-A738-67E0D062C866}" type="pres">
      <dgm:prSet presAssocID="{467E66E5-0B9B-4EFB-A0F4-898C5E1ACC71}" presName="childShp" presStyleLbl="bgAccFollowNode1" presStyleIdx="1" presStyleCnt="2" custScaleX="146138" custScaleY="136589">
        <dgm:presLayoutVars>
          <dgm:bulletEnabled val="1"/>
        </dgm:presLayoutVars>
      </dgm:prSet>
      <dgm:spPr/>
    </dgm:pt>
  </dgm:ptLst>
  <dgm:cxnLst>
    <dgm:cxn modelId="{60990604-171E-4ADC-B430-E193C79F60E3}" srcId="{467E66E5-0B9B-4EFB-A0F4-898C5E1ACC71}" destId="{399562BA-03B0-458B-A040-5B352D526903}" srcOrd="1" destOrd="0" parTransId="{D62B4541-D88D-4C7C-8C23-50A83ACF702E}" sibTransId="{E7C34E55-4F28-4237-8736-FE6F3FF5CE06}"/>
    <dgm:cxn modelId="{7D57160A-CA93-48F8-97D9-6EB90CAD0EB9}" srcId="{467E66E5-0B9B-4EFB-A0F4-898C5E1ACC71}" destId="{BB0F9978-87D4-44F1-964D-C838FD30DFAD}" srcOrd="0" destOrd="0" parTransId="{0FFB4FA4-12BA-4954-926B-5070DFD1AEB8}" sibTransId="{F5D42958-FACE-440B-81F2-50160A57F927}"/>
    <dgm:cxn modelId="{D20FE410-8A41-4146-A339-CD4132FCE47C}" type="presOf" srcId="{BB0F9978-87D4-44F1-964D-C838FD30DFAD}" destId="{826735FB-1EEA-4CDB-A738-67E0D062C866}" srcOrd="0" destOrd="0" presId="urn:microsoft.com/office/officeart/2005/8/layout/vList6"/>
    <dgm:cxn modelId="{60311714-1DC9-45F2-9FCD-4E6EAD069AA6}" srcId="{B89ABFA6-DA1B-417B-BA82-B7A8320712DC}" destId="{98A521D0-C6FE-4A23-AA74-3D72ECDDF4FC}" srcOrd="4" destOrd="0" parTransId="{559B49E8-7173-425F-A04B-394D6AFD44E7}" sibTransId="{4BE84A09-BAF3-4FBC-9DCC-92B0DB324EE3}"/>
    <dgm:cxn modelId="{0E33A91F-C12E-432B-B647-FDDF5E4F1518}" type="presOf" srcId="{98A521D0-C6FE-4A23-AA74-3D72ECDDF4FC}" destId="{ABD09D50-8CE7-40D1-8511-27FED41A887A}" srcOrd="0" destOrd="4" presId="urn:microsoft.com/office/officeart/2005/8/layout/vList6"/>
    <dgm:cxn modelId="{F8298425-1984-4551-96AB-A4EA8F0E6210}" type="presOf" srcId="{1BBD2A97-0D78-4F69-B4E6-52D90D058FBC}" destId="{33FA543F-E4E6-46DD-9DFE-ECADF7826D47}" srcOrd="0" destOrd="0" presId="urn:microsoft.com/office/officeart/2005/8/layout/vList6"/>
    <dgm:cxn modelId="{F5F1C426-A6F1-46B6-94F1-D5561F230AAF}" type="presOf" srcId="{67BA0F27-E428-4549-A32F-D8A1753B7A68}" destId="{ABD09D50-8CE7-40D1-8511-27FED41A887A}" srcOrd="0" destOrd="5" presId="urn:microsoft.com/office/officeart/2005/8/layout/vList6"/>
    <dgm:cxn modelId="{72A08335-5DE6-4811-A958-5371BCB52D0A}" type="presOf" srcId="{467E66E5-0B9B-4EFB-A0F4-898C5E1ACC71}" destId="{B7467A51-A1D1-4D90-A70F-FD2097C0DC04}" srcOrd="0" destOrd="0" presId="urn:microsoft.com/office/officeart/2005/8/layout/vList6"/>
    <dgm:cxn modelId="{B4D6045D-8CA6-464B-A7DB-B6244C58DCE5}" srcId="{B89ABFA6-DA1B-417B-BA82-B7A8320712DC}" destId="{A42D9BC5-FB15-47F7-A3DF-1BF05DF870F4}" srcOrd="0" destOrd="0" parTransId="{8734A02E-5C35-4F2A-8FA2-F371F3D342BA}" sibTransId="{E6B8403F-AB35-467A-93E2-E336FB99B987}"/>
    <dgm:cxn modelId="{FE815043-D96E-4054-ACF8-3506D783BEBD}" srcId="{B89ABFA6-DA1B-417B-BA82-B7A8320712DC}" destId="{67BA0F27-E428-4549-A32F-D8A1753B7A68}" srcOrd="5" destOrd="0" parTransId="{04773E67-301E-4BE8-9483-C12F4429599E}" sibTransId="{7750412B-850A-4C14-A026-376187FE85C7}"/>
    <dgm:cxn modelId="{36B2B063-CF94-4FA1-9514-D21AA35E76B9}" type="presOf" srcId="{2F7A80E8-618B-42BE-AA5A-138C4FA35DB9}" destId="{ABD09D50-8CE7-40D1-8511-27FED41A887A}" srcOrd="0" destOrd="3" presId="urn:microsoft.com/office/officeart/2005/8/layout/vList6"/>
    <dgm:cxn modelId="{B861C864-0D73-4826-8B1A-98F5F67897B0}" type="presOf" srcId="{B89ABFA6-DA1B-417B-BA82-B7A8320712DC}" destId="{56496252-3207-44B6-9A1E-5C37D1C1DBE9}" srcOrd="0" destOrd="0" presId="urn:microsoft.com/office/officeart/2005/8/layout/vList6"/>
    <dgm:cxn modelId="{419B6252-1304-434D-8237-B1BF000598F4}" type="presOf" srcId="{8C0BFAA8-7BC9-488C-87C4-53E93B470C90}" destId="{826735FB-1EEA-4CDB-A738-67E0D062C866}" srcOrd="0" destOrd="2" presId="urn:microsoft.com/office/officeart/2005/8/layout/vList6"/>
    <dgm:cxn modelId="{11FB3297-D5A9-40DE-BA9D-DFD945A2CD38}" srcId="{467E66E5-0B9B-4EFB-A0F4-898C5E1ACC71}" destId="{6DEF0BB8-4209-49D2-86F2-31909B9E8EEE}" srcOrd="3" destOrd="0" parTransId="{621D6D40-C097-49BD-A993-4C13AB23149F}" sibTransId="{9C1CF9D0-ABCC-4AD2-83F2-744BA8E3EB21}"/>
    <dgm:cxn modelId="{026200A8-5D14-4311-BD31-0C148FEDA57E}" type="presOf" srcId="{399562BA-03B0-458B-A040-5B352D526903}" destId="{826735FB-1EEA-4CDB-A738-67E0D062C866}" srcOrd="0" destOrd="1" presId="urn:microsoft.com/office/officeart/2005/8/layout/vList6"/>
    <dgm:cxn modelId="{F5C52BC4-F36D-4927-ABD8-CD3E108DC112}" type="presOf" srcId="{9D6B3B80-98B3-4864-BA73-E08B47576A03}" destId="{ABD09D50-8CE7-40D1-8511-27FED41A887A}" srcOrd="0" destOrd="1" presId="urn:microsoft.com/office/officeart/2005/8/layout/vList6"/>
    <dgm:cxn modelId="{3DADA5C6-DCA0-4F47-9C9B-1B87538BE112}" srcId="{B89ABFA6-DA1B-417B-BA82-B7A8320712DC}" destId="{9D6B3B80-98B3-4864-BA73-E08B47576A03}" srcOrd="1" destOrd="0" parTransId="{333B83A3-B4F8-402B-8E4D-6798F2878D2B}" sibTransId="{9F828A9F-F490-4CAB-992B-7FC61567BB7B}"/>
    <dgm:cxn modelId="{81BE7DCF-801D-4AD0-AA51-4802A8356278}" srcId="{B89ABFA6-DA1B-417B-BA82-B7A8320712DC}" destId="{DAD72186-56E3-4246-A364-DF4E305DB7F2}" srcOrd="2" destOrd="0" parTransId="{2692F646-F6E7-4A1C-877B-AB48E731801E}" sibTransId="{5661075D-454D-45EF-A4BF-17354602A12B}"/>
    <dgm:cxn modelId="{EBEFAADC-DD45-45DB-9F65-4DDBD3D02B17}" srcId="{B89ABFA6-DA1B-417B-BA82-B7A8320712DC}" destId="{2F7A80E8-618B-42BE-AA5A-138C4FA35DB9}" srcOrd="3" destOrd="0" parTransId="{1295131F-CE1F-4675-AC6D-5C5C230BB2E7}" sibTransId="{36BC853C-303B-41CA-A7B7-B7A0823C1B32}"/>
    <dgm:cxn modelId="{AA0E01DF-3087-46BC-93DF-B20A7EEDCB36}" type="presOf" srcId="{DAD72186-56E3-4246-A364-DF4E305DB7F2}" destId="{ABD09D50-8CE7-40D1-8511-27FED41A887A}" srcOrd="0" destOrd="2" presId="urn:microsoft.com/office/officeart/2005/8/layout/vList6"/>
    <dgm:cxn modelId="{0CB1C0E6-42F2-4C85-88E1-8B41E2A62A4B}" srcId="{1BBD2A97-0D78-4F69-B4E6-52D90D058FBC}" destId="{467E66E5-0B9B-4EFB-A0F4-898C5E1ACC71}" srcOrd="1" destOrd="0" parTransId="{1492EFCB-966B-4386-B68C-BBBB27AA3487}" sibTransId="{3A914C65-81B2-44EE-AF05-B9E89ED440A8}"/>
    <dgm:cxn modelId="{B0B1BBE8-2605-4304-B85F-E153022317C9}" type="presOf" srcId="{6DEF0BB8-4209-49D2-86F2-31909B9E8EEE}" destId="{826735FB-1EEA-4CDB-A738-67E0D062C866}" srcOrd="0" destOrd="3" presId="urn:microsoft.com/office/officeart/2005/8/layout/vList6"/>
    <dgm:cxn modelId="{428BC3EE-8962-4EA4-A79E-932809EC4323}" srcId="{467E66E5-0B9B-4EFB-A0F4-898C5E1ACC71}" destId="{8C0BFAA8-7BC9-488C-87C4-53E93B470C90}" srcOrd="2" destOrd="0" parTransId="{49977968-972E-4134-836E-73B510D32C21}" sibTransId="{734EC289-C338-4E44-AC94-C97098CDFC27}"/>
    <dgm:cxn modelId="{8BB14DF0-F94B-44FB-8D73-284AF36D9C06}" srcId="{1BBD2A97-0D78-4F69-B4E6-52D90D058FBC}" destId="{B89ABFA6-DA1B-417B-BA82-B7A8320712DC}" srcOrd="0" destOrd="0" parTransId="{A72807FC-F8F2-49F0-B522-715E4EAFA52F}" sibTransId="{83E232CC-DEAF-4F64-BBEA-712018499444}"/>
    <dgm:cxn modelId="{6621A8FB-FDBE-411A-8BEB-850D975401C9}" type="presOf" srcId="{A42D9BC5-FB15-47F7-A3DF-1BF05DF870F4}" destId="{ABD09D50-8CE7-40D1-8511-27FED41A887A}" srcOrd="0" destOrd="0" presId="urn:microsoft.com/office/officeart/2005/8/layout/vList6"/>
    <dgm:cxn modelId="{382C8136-E63A-4A2D-A7AF-65216B81DC45}" type="presParOf" srcId="{33FA543F-E4E6-46DD-9DFE-ECADF7826D47}" destId="{E0F7F797-CFFD-429C-A13E-8655888F29B4}" srcOrd="0" destOrd="0" presId="urn:microsoft.com/office/officeart/2005/8/layout/vList6"/>
    <dgm:cxn modelId="{3B9F471B-875C-4A14-9F47-278DCC8411DB}" type="presParOf" srcId="{E0F7F797-CFFD-429C-A13E-8655888F29B4}" destId="{56496252-3207-44B6-9A1E-5C37D1C1DBE9}" srcOrd="0" destOrd="0" presId="urn:microsoft.com/office/officeart/2005/8/layout/vList6"/>
    <dgm:cxn modelId="{085ED7C0-1A25-43E4-92A2-DC8A889A77F2}" type="presParOf" srcId="{E0F7F797-CFFD-429C-A13E-8655888F29B4}" destId="{ABD09D50-8CE7-40D1-8511-27FED41A887A}" srcOrd="1" destOrd="0" presId="urn:microsoft.com/office/officeart/2005/8/layout/vList6"/>
    <dgm:cxn modelId="{C08CCECA-E6BF-4076-85CE-2227F3E8FA32}" type="presParOf" srcId="{33FA543F-E4E6-46DD-9DFE-ECADF7826D47}" destId="{EE39B313-D84A-4B21-9E48-25D932D07F67}" srcOrd="1" destOrd="0" presId="urn:microsoft.com/office/officeart/2005/8/layout/vList6"/>
    <dgm:cxn modelId="{678573C1-92E7-48F9-A24B-E60D410406D0}" type="presParOf" srcId="{33FA543F-E4E6-46DD-9DFE-ECADF7826D47}" destId="{444448E9-3FBA-4322-9E40-F4EB2AC882E1}" srcOrd="2" destOrd="0" presId="urn:microsoft.com/office/officeart/2005/8/layout/vList6"/>
    <dgm:cxn modelId="{B16A5467-7E11-4BBF-A50C-0D2EF616C79E}" type="presParOf" srcId="{444448E9-3FBA-4322-9E40-F4EB2AC882E1}" destId="{B7467A51-A1D1-4D90-A70F-FD2097C0DC04}" srcOrd="0" destOrd="0" presId="urn:microsoft.com/office/officeart/2005/8/layout/vList6"/>
    <dgm:cxn modelId="{906C3FD7-355C-4FFA-864C-2E7AE8554B3C}" type="presParOf" srcId="{444448E9-3FBA-4322-9E40-F4EB2AC882E1}" destId="{826735FB-1EEA-4CDB-A738-67E0D062C86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09D50-8CE7-40D1-8511-27FED41A887A}">
      <dsp:nvSpPr>
        <dsp:cNvPr id="0" name=""/>
        <dsp:cNvSpPr/>
      </dsp:nvSpPr>
      <dsp:spPr>
        <a:xfrm>
          <a:off x="2444202" y="1895"/>
          <a:ext cx="6333101" cy="20326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Jestli je nadaný – identifikace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 čem je nadaný – oblast (druh, typ) nadání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Míra nadání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Typ nadaného žáka – osobnost nadaného – typ osobnosti, typ žáka…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400" kern="1200" dirty="0"/>
        </a:p>
      </dsp:txBody>
      <dsp:txXfrm>
        <a:off x="2444202" y="255977"/>
        <a:ext cx="5570857" cy="1524489"/>
      </dsp:txXfrm>
    </dsp:sp>
    <dsp:sp modelId="{56496252-3207-44B6-9A1E-5C37D1C1DBE9}">
      <dsp:nvSpPr>
        <dsp:cNvPr id="0" name=""/>
        <dsp:cNvSpPr/>
      </dsp:nvSpPr>
      <dsp:spPr>
        <a:xfrm>
          <a:off x="7672" y="184825"/>
          <a:ext cx="2436530" cy="1666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Jak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(a co) poznat</a:t>
          </a:r>
        </a:p>
      </dsp:txBody>
      <dsp:txXfrm>
        <a:off x="89038" y="266191"/>
        <a:ext cx="2273798" cy="1504059"/>
      </dsp:txXfrm>
    </dsp:sp>
    <dsp:sp modelId="{826735FB-1EEA-4CDB-A738-67E0D062C866}">
      <dsp:nvSpPr>
        <dsp:cNvPr id="0" name=""/>
        <dsp:cNvSpPr/>
      </dsp:nvSpPr>
      <dsp:spPr>
        <a:xfrm>
          <a:off x="2441192" y="2201226"/>
          <a:ext cx="6341362" cy="22766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Metody obohacení a akcelerace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Doporučené postupy pro jednotlivé typy nadaných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Konkrétní osvědčené metody pro přírodovědné vzdělávání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Možnosti legislativy</a:t>
          </a:r>
        </a:p>
      </dsp:txBody>
      <dsp:txXfrm>
        <a:off x="2441192" y="2485808"/>
        <a:ext cx="5487617" cy="1707490"/>
      </dsp:txXfrm>
    </dsp:sp>
    <dsp:sp modelId="{B7467A51-A1D1-4D90-A70F-FD2097C0DC04}">
      <dsp:nvSpPr>
        <dsp:cNvPr id="0" name=""/>
        <dsp:cNvSpPr/>
      </dsp:nvSpPr>
      <dsp:spPr>
        <a:xfrm>
          <a:off x="2420" y="2506157"/>
          <a:ext cx="2438772" cy="1666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Jak vzdělávat</a:t>
          </a:r>
        </a:p>
      </dsp:txBody>
      <dsp:txXfrm>
        <a:off x="83786" y="2587523"/>
        <a:ext cx="2276040" cy="1504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3F23B3-612C-4473-99B7-600CC61DD3AC}" type="slidenum">
              <a:rPr lang="en-GB" altLang="cs-CZ" smtClean="0"/>
              <a:pPr eaLnBrk="1" hangingPunct="1"/>
              <a:t>15</a:t>
            </a:fld>
            <a:endParaRPr lang="en-GB" alt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95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98F657-7C9B-4247-A708-355DD312607B}" type="slidenum">
              <a:rPr lang="en-GB" altLang="cs-CZ" smtClean="0"/>
              <a:pPr eaLnBrk="1" hangingPunct="1"/>
              <a:t>16</a:t>
            </a:fld>
            <a:endParaRPr lang="en-GB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29858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98F657-7C9B-4247-A708-355DD312607B}" type="slidenum">
              <a:rPr lang="en-GB" altLang="cs-CZ" smtClean="0"/>
              <a:pPr eaLnBrk="1" hangingPunct="1"/>
              <a:t>29</a:t>
            </a:fld>
            <a:endParaRPr lang="en-GB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9194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enC9Sj9DiC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muni.cz/auth/de/26136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ivysilani/1096902795-studio-6/215411010101126/obsah/437389-jak-poznat-talent-deti" TargetMode="External"/><Relationship Id="rId2" Type="http://schemas.openxmlformats.org/officeDocument/2006/relationships/hyperlink" Target="https://www.nadanedeti.cz/domains/nadanedeti.cz/pro-odborniky-video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3UgExwWU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bchod.portal.cz/pedagogika/typologie-osobnosti-u-deti/#ukazky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danedeti.cz/domains/nadanedeti.cz/odborne-zdroje-zakladni-informace-skolska-legislativa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danedeti.cz/domains/nadanedeti.cz/pro-odborniky-video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4vGDmUwKR0" TargetMode="External"/><Relationship Id="rId2" Type="http://schemas.openxmlformats.org/officeDocument/2006/relationships/hyperlink" Target="https://www.youtube.com/watch?v=ERkJpVn5CY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07907959_Objevte_v_sobe_Einsteina" TargetMode="External"/><Relationship Id="rId2" Type="http://schemas.openxmlformats.org/officeDocument/2006/relationships/hyperlink" Target="https://invenio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Jak poznat a vzdělávat nadaného žáka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2D45D47-4FE2-9ED9-F515-D935F07E0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5589240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80120"/>
          </a:xfrm>
        </p:spPr>
        <p:txBody>
          <a:bodyPr/>
          <a:lstStyle/>
          <a:p>
            <a:pPr algn="ctr"/>
            <a:br>
              <a:rPr lang="cs-CZ" b="1" dirty="0"/>
            </a:br>
            <a:br>
              <a:rPr lang="cs-CZ" b="1" dirty="0"/>
            </a:br>
            <a:br>
              <a:rPr lang="en-GB" dirty="0"/>
            </a:br>
            <a:r>
              <a:rPr lang="cs-CZ" sz="4400" dirty="0"/>
              <a:t>Ú</a:t>
            </a:r>
            <a:r>
              <a:rPr lang="cs-CZ" sz="4400" b="1" dirty="0"/>
              <a:t>rovně kognitivních schopností jedince </a:t>
            </a:r>
            <a:r>
              <a:rPr lang="cs-CZ" sz="1600" dirty="0"/>
              <a:t>(</a:t>
            </a:r>
            <a:r>
              <a:rPr lang="cs-CZ" sz="1600" dirty="0" err="1"/>
              <a:t>Havigerová</a:t>
            </a:r>
            <a:r>
              <a:rPr lang="cs-CZ" sz="1600" dirty="0"/>
              <a:t>, 2011, s. 22)</a:t>
            </a:r>
            <a:endParaRPr lang="cs-CZ" sz="16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28801"/>
          <a:ext cx="8229600" cy="4309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IQ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Označení úrovně kognitivních schopností jedince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115-130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bystrý jedinec                             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13,59 %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clever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highlight>
                            <a:srgbClr val="00FF00"/>
                          </a:highlight>
                          <a:latin typeface="Arial"/>
                          <a:ea typeface="Calibri"/>
                          <a:cs typeface="Times New Roman"/>
                        </a:rPr>
                        <a:t>130</a:t>
                      </a: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-145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nadprůměrně nadaný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                2,14%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moderately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145-160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vysoce nadaný                          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0,13 %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higly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160-175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mimořádně nadaný                               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exceptionally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175-190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velmi vysoce nadaný                               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profoundly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2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190 +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„nevyléčitelně“ nadaný                           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„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terminally</a:t>
                      </a: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“ </a:t>
                      </a:r>
                      <a:r>
                        <a:rPr lang="cs-CZ" sz="14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gifted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98CC7D-BB6D-8EB3-A3DE-9A69354DE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7004917-D42C-B96F-9A05-677442677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5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dirty="0"/>
              <a:t>Intelektová pásma dle Mensy ČR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• IQ 89 a méně – Podprůměr </a:t>
            </a:r>
          </a:p>
          <a:p>
            <a:r>
              <a:rPr lang="cs-CZ" sz="2800" dirty="0"/>
              <a:t>• IQ 90–110 – Průměr </a:t>
            </a:r>
          </a:p>
          <a:p>
            <a:r>
              <a:rPr lang="cs-CZ" sz="2800" dirty="0"/>
              <a:t>• IQ 111–119 – Nadprůměr </a:t>
            </a:r>
          </a:p>
          <a:p>
            <a:r>
              <a:rPr lang="cs-CZ" sz="2800" dirty="0"/>
              <a:t>• IQ 120–129 – Intelektově nadaný </a:t>
            </a:r>
          </a:p>
          <a:p>
            <a:r>
              <a:rPr lang="cs-CZ" sz="2800" dirty="0"/>
              <a:t>• IQ 130 a více – Mimořádně intelektově nadaný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Video </a:t>
            </a:r>
            <a:r>
              <a:rPr lang="cs-CZ" sz="2000" dirty="0" err="1">
                <a:solidFill>
                  <a:srgbClr val="FF0000"/>
                </a:solidFill>
              </a:rPr>
              <a:t>Sheldon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Sheldon </a:t>
            </a:r>
            <a:r>
              <a:rPr lang="en-GB" sz="2000" dirty="0" err="1"/>
              <a:t>dela</a:t>
            </a:r>
            <a:r>
              <a:rPr lang="en-GB" sz="2000" dirty="0"/>
              <a:t> </a:t>
            </a:r>
            <a:r>
              <a:rPr lang="en-GB" sz="2000" dirty="0" err="1"/>
              <a:t>ridicak</a:t>
            </a:r>
            <a:r>
              <a:rPr lang="en-GB" sz="2000" dirty="0"/>
              <a:t> </a:t>
            </a:r>
            <a:r>
              <a:rPr lang="en-GB" sz="2400" u="sng" dirty="0">
                <a:hlinkClick r:id="rId2"/>
              </a:rPr>
              <a:t>https://www.youtube.com/watch?v=enC9Sj9DiCU</a:t>
            </a:r>
            <a:endParaRPr lang="cs-CZ" sz="2400" u="sng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463382-077A-BF2E-054B-093AFB73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D972C9A-53CF-532D-A846-E9F192157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34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" y="0"/>
            <a:ext cx="9133722" cy="6597352"/>
          </a:xfr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808637-60E7-4B3C-992A-28ED97C1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CB24930-7C0F-CB54-C9E6-0FDFD1F8C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00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 IQ dostatečným ukazatelem schopností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833643"/>
            <a:ext cx="8229600" cy="4389437"/>
          </a:xfrm>
        </p:spPr>
        <p:txBody>
          <a:bodyPr/>
          <a:lstStyle/>
          <a:p>
            <a:r>
              <a:rPr lang="cs-CZ" dirty="0" err="1"/>
              <a:t>Terman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sz="3200" i="1" dirty="0"/>
              <a:t>Test IQ ukazuje, jestli náš mozek jede čtyřicetikilometrovou rychlostí nebo stokilometrovou, ale neříká nic o tom, o našem motoru, tedy o mozku a jeho skutečných možnostech.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Menza gymnázium měří IQ – video</a:t>
            </a:r>
          </a:p>
          <a:p>
            <a:endParaRPr lang="cs-CZ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36EF0E-DDC2-3C70-EED8-0908779C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60F0999-8F62-1B2D-45C1-F0BB058E7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9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552" y="1844824"/>
            <a:ext cx="8229600" cy="2808312"/>
          </a:xfrm>
        </p:spPr>
        <p:txBody>
          <a:bodyPr/>
          <a:lstStyle/>
          <a:p>
            <a:pPr algn="ctr"/>
            <a:r>
              <a:rPr lang="cs-CZ" b="1" i="1" dirty="0"/>
              <a:t>Jak poznat nadaného žáka, když ne pomocí IQ?</a:t>
            </a:r>
            <a:br>
              <a:rPr lang="cs-CZ" b="1" i="1" dirty="0"/>
            </a:br>
            <a:r>
              <a:rPr lang="cs-CZ" sz="3200" b="1" i="1" dirty="0"/>
              <a:t>Aktivita ve skupině</a:t>
            </a:r>
            <a:br>
              <a:rPr lang="cs-CZ" sz="3200" b="1" i="1" dirty="0"/>
            </a:br>
            <a:endParaRPr lang="cs-CZ" sz="3200" b="1" i="1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B1896C-9031-B370-D44F-232E50D1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3358796-B741-6CE5-C566-6D4C0CD9A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34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09666"/>
            <a:ext cx="8745887" cy="1143000"/>
          </a:xfrm>
        </p:spPr>
        <p:txBody>
          <a:bodyPr/>
          <a:lstStyle/>
          <a:p>
            <a:pPr algn="ctr" eaLnBrk="1" hangingPunct="1"/>
            <a:r>
              <a:rPr lang="cs-CZ" altLang="cs-CZ" sz="4000" b="1" dirty="0"/>
              <a:t>  Obecné charakteristiky nadání</a:t>
            </a:r>
            <a:endParaRPr lang="en-US" altLang="cs-CZ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223019"/>
            <a:ext cx="8424935" cy="4525962"/>
          </a:xfrm>
        </p:spPr>
        <p:txBody>
          <a:bodyPr/>
          <a:lstStyle/>
          <a:p>
            <a:pPr marL="0" indent="0" eaLnBrk="1" hangingPunct="1">
              <a:buNone/>
            </a:pPr>
            <a:endParaRPr lang="cs-CZ" i="1" dirty="0">
              <a:latin typeface="Century Gothic"/>
              <a:ea typeface="Times New Roman"/>
              <a:cs typeface="Century Gothic"/>
            </a:endParaRPr>
          </a:p>
          <a:p>
            <a:pPr marL="0" indent="0" eaLnBrk="1" hangingPunct="1">
              <a:buNone/>
            </a:pPr>
            <a:endParaRPr lang="cs-CZ" i="1" dirty="0">
              <a:latin typeface="Century Gothic"/>
              <a:ea typeface="Times New Roman"/>
              <a:cs typeface="Century Gothic"/>
            </a:endParaRPr>
          </a:p>
          <a:p>
            <a:pPr marL="0" indent="0" eaLnBrk="1" hangingPunct="1">
              <a:buNone/>
            </a:pPr>
            <a:r>
              <a:rPr lang="cs-CZ" i="1" dirty="0">
                <a:latin typeface="Century Gothic"/>
                <a:ea typeface="Times New Roman"/>
                <a:cs typeface="Century Gothic"/>
              </a:rPr>
              <a:t>„Populace nadaných se jeví  </a:t>
            </a:r>
            <a:r>
              <a:rPr lang="cs-CZ" b="1" i="1" dirty="0">
                <a:latin typeface="Century Gothic"/>
                <a:ea typeface="Times New Roman"/>
                <a:cs typeface="Century Gothic"/>
              </a:rPr>
              <a:t>směrem ven </a:t>
            </a:r>
            <a:r>
              <a:rPr lang="cs-CZ" i="1" dirty="0">
                <a:latin typeface="Century Gothic"/>
                <a:ea typeface="Times New Roman"/>
                <a:cs typeface="Century Gothic"/>
              </a:rPr>
              <a:t>jako relativně homogenní, ale </a:t>
            </a:r>
            <a:r>
              <a:rPr lang="cs-CZ" b="1" i="1" dirty="0">
                <a:latin typeface="Century Gothic"/>
                <a:ea typeface="Times New Roman"/>
                <a:cs typeface="Century Gothic"/>
              </a:rPr>
              <a:t>směrem dovnitř </a:t>
            </a:r>
            <a:r>
              <a:rPr lang="cs-CZ" i="1" dirty="0">
                <a:latin typeface="Century Gothic"/>
                <a:ea typeface="Times New Roman"/>
                <a:cs typeface="Century Gothic"/>
              </a:rPr>
              <a:t>heterogenní skupina s pestrými </a:t>
            </a:r>
            <a:r>
              <a:rPr lang="cs-CZ" i="1" dirty="0" err="1">
                <a:latin typeface="Century Gothic"/>
                <a:ea typeface="Times New Roman"/>
                <a:cs typeface="Century Gothic"/>
              </a:rPr>
              <a:t>interindividuálními</a:t>
            </a:r>
            <a:r>
              <a:rPr lang="cs-CZ" i="1" dirty="0">
                <a:latin typeface="Century Gothic"/>
                <a:ea typeface="Times New Roman"/>
                <a:cs typeface="Century Gothic"/>
              </a:rPr>
              <a:t> rozdíly.“ </a:t>
            </a:r>
          </a:p>
          <a:p>
            <a:pPr marL="0" indent="0" eaLnBrk="1" hangingPunct="1">
              <a:buNone/>
            </a:pPr>
            <a:endParaRPr lang="cs-CZ" i="1" dirty="0">
              <a:latin typeface="Century Gothic"/>
              <a:ea typeface="Times New Roman"/>
              <a:cs typeface="Century Gothic"/>
            </a:endParaRPr>
          </a:p>
          <a:p>
            <a:pPr marL="0" indent="0" algn="ctr" eaLnBrk="1" hangingPunct="1">
              <a:buNone/>
            </a:pPr>
            <a:r>
              <a:rPr lang="cs-CZ" i="1" dirty="0">
                <a:latin typeface="Century Gothic"/>
                <a:ea typeface="Times New Roman"/>
                <a:cs typeface="Century Gothic"/>
              </a:rPr>
              <a:t>                                          Jurášková, 2006</a:t>
            </a:r>
            <a:endParaRPr lang="en-US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036009-A822-41B9-D0B8-9570FE507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E8A61EB-FA15-1DC8-6AB2-19B91D0BB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67161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404665"/>
            <a:ext cx="8278964" cy="864096"/>
          </a:xfrm>
        </p:spPr>
        <p:txBody>
          <a:bodyPr/>
          <a:lstStyle/>
          <a:p>
            <a:pPr algn="ctr" eaLnBrk="1" hangingPunct="1"/>
            <a:r>
              <a:rPr lang="cs-CZ" altLang="cs-CZ" sz="4000" b="1" dirty="0"/>
              <a:t>Obecné charakteristiky alias </a:t>
            </a:r>
            <a:r>
              <a:rPr lang="cs-CZ" altLang="cs-CZ" sz="4000" b="1" i="1" dirty="0"/>
              <a:t>prototyp</a:t>
            </a:r>
            <a:endParaRPr lang="en-US" altLang="cs-CZ" sz="4000" b="1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332828" cy="45802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3200" i="1" dirty="0"/>
              <a:t>Zkuste ve skupině vytvořit návrh charakteristik v jednotlivých oblastech:</a:t>
            </a:r>
          </a:p>
          <a:p>
            <a:pPr eaLnBrk="1" hangingPunct="1"/>
            <a:r>
              <a:rPr lang="cs-CZ" altLang="cs-CZ" sz="3600" dirty="0"/>
              <a:t>v kognitivní oblasti </a:t>
            </a:r>
          </a:p>
          <a:p>
            <a:pPr eaLnBrk="1" hangingPunct="1"/>
            <a:r>
              <a:rPr lang="cs-CZ" altLang="cs-CZ" sz="3600" dirty="0"/>
              <a:t>v afektivní oblasti</a:t>
            </a:r>
          </a:p>
          <a:p>
            <a:pPr eaLnBrk="1" hangingPunct="1"/>
            <a:r>
              <a:rPr lang="cs-CZ" altLang="cs-CZ" sz="3600" dirty="0"/>
              <a:t>v motorické oblasti</a:t>
            </a:r>
          </a:p>
          <a:p>
            <a:pPr eaLnBrk="1" hangingPunct="1"/>
            <a:r>
              <a:rPr lang="cs-CZ" altLang="cs-CZ" sz="3600" dirty="0"/>
              <a:t>v sociální oblasti</a:t>
            </a:r>
          </a:p>
          <a:p>
            <a:pPr eaLnBrk="1" hangingPunct="1"/>
            <a:endParaRPr lang="en-US" altLang="cs-CZ" sz="3200" dirty="0">
              <a:solidFill>
                <a:srgbClr val="92D050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19F785-35AC-FBE0-38C7-865D60370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C231975-8E97-3D6A-A1E6-B5B2E91C8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7748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/>
              <a:t>Jak poznat nadaného žáka?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Charakteristické znaky nadaných žáků – různí autoři uvádí různé výčty (připravený materiál)</a:t>
            </a:r>
          </a:p>
          <a:p>
            <a:pPr lvl="1" eaLnBrk="1" hangingPunct="1"/>
            <a:r>
              <a:rPr lang="cs-CZ" i="1" dirty="0"/>
              <a:t>často je uváděno rané čtenářství – </a:t>
            </a:r>
            <a:r>
              <a:rPr lang="cs-CZ" i="1" dirty="0">
                <a:solidFill>
                  <a:srgbClr val="FF0000"/>
                </a:solidFill>
              </a:rPr>
              <a:t>video </a:t>
            </a:r>
            <a:r>
              <a:rPr lang="cs-CZ" altLang="cs-CZ" sz="2000" dirty="0" err="1">
                <a:solidFill>
                  <a:srgbClr val="FF0000"/>
                </a:solidFill>
              </a:rPr>
              <a:t>Metůdek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/>
            <a:r>
              <a:rPr lang="cs-CZ" altLang="cs-CZ" sz="2000" dirty="0">
                <a:hlinkClick r:id="rId2"/>
              </a:rPr>
              <a:t>https://is.muni.cz/auth/de/26136/</a:t>
            </a:r>
            <a:endParaRPr lang="cs-CZ" altLang="cs-CZ" sz="2000" dirty="0"/>
          </a:p>
          <a:p>
            <a:r>
              <a:rPr lang="cs-CZ" i="1" dirty="0"/>
              <a:t>akcelerovaný vývoj – brzy chodí, mluví…</a:t>
            </a:r>
          </a:p>
          <a:p>
            <a:r>
              <a:rPr lang="cs-CZ" i="1" dirty="0"/>
              <a:t>logické, kritické myšlení…</a:t>
            </a:r>
          </a:p>
          <a:p>
            <a:r>
              <a:rPr lang="cs-CZ" i="1" dirty="0"/>
              <a:t>vynikající paměť, encyklopedické znalosti…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Které byste sem přidali?? S kterými souhlasíte na základě zkušeností??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8DEC70-D653-D616-5C5E-E505D0D2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A418DDC-CBAB-E971-FED8-0EFD49C34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90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/>
          <a:lstStyle/>
          <a:p>
            <a:r>
              <a:rPr lang="cs-CZ" sz="3600" b="1" dirty="0"/>
              <a:t>Charakteristika nadaných </a:t>
            </a:r>
            <a:r>
              <a:rPr lang="cs-CZ" sz="2800" b="1" dirty="0"/>
              <a:t>(podle </a:t>
            </a:r>
            <a:r>
              <a:rPr lang="cs-CZ" sz="2800" b="1" dirty="0" err="1"/>
              <a:t>Silverman</a:t>
            </a:r>
            <a:r>
              <a:rPr lang="cs-CZ" sz="2800" b="1" dirty="0"/>
              <a:t>)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989437"/>
          <a:ext cx="8229600" cy="562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Charakteristiky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Nadané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děti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"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Průměrné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" </a:t>
                      </a:r>
                      <a:r>
                        <a:rPr lang="en-GB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děti</a:t>
                      </a: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Velká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bdělost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42%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Velký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rozsah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paměti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Výborná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paměť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27%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Rozvoj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čtení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Rozšířená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slovní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zásoba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Pozorovací schopnosti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Velká zvídavost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Více než 1 imaginární kamarád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2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Živá představivost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Vysoký stupeň kreativity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90A6E79-6E99-26FE-3FAF-9D21FC6F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D7ABF9F-2FCE-3247-2A13-0FC254D0D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324600"/>
            <a:ext cx="3352801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45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Charakteristické znaky dle Hříbkové </a:t>
            </a:r>
            <a:r>
              <a:rPr lang="cs-CZ" sz="2800" dirty="0"/>
              <a:t>(2009)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dirty="0"/>
              <a:t>Kognitivní charakteristiky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sz="2200" dirty="0"/>
              <a:t>Nekognitivní charakteristiky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z="2800" dirty="0"/>
              <a:t>intelektové</a:t>
            </a:r>
          </a:p>
          <a:p>
            <a:r>
              <a:rPr lang="cs-CZ" sz="2800" dirty="0"/>
              <a:t>tvořivé</a:t>
            </a:r>
          </a:p>
          <a:p>
            <a:r>
              <a:rPr lang="cs-CZ" sz="2800" dirty="0"/>
              <a:t>paměťové </a:t>
            </a:r>
          </a:p>
          <a:p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800" dirty="0"/>
              <a:t>motivační, </a:t>
            </a:r>
          </a:p>
          <a:p>
            <a:r>
              <a:rPr lang="cs-CZ" sz="2800" dirty="0"/>
              <a:t>emocionální </a:t>
            </a:r>
          </a:p>
          <a:p>
            <a:r>
              <a:rPr lang="cs-CZ" sz="2800" dirty="0"/>
              <a:t>sociální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FD2F4A-D029-E117-CA69-E9758C1E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8" name="Obrázek 7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0240564-63DA-E5A5-E21B-666B25DBA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9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IS – přehled</a:t>
            </a:r>
          </a:p>
          <a:p>
            <a:r>
              <a:rPr lang="cs-CZ" dirty="0"/>
              <a:t>Hubatka – Úspěšní vychovávají své děti jinak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15F108-3D36-70E3-C330-1350D398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83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34870"/>
            <a:ext cx="8507288" cy="1593930"/>
          </a:xfrm>
        </p:spPr>
        <p:txBody>
          <a:bodyPr/>
          <a:lstStyle/>
          <a:p>
            <a:r>
              <a:rPr lang="cs-CZ" dirty="0"/>
              <a:t>Kresby 4 letého </a:t>
            </a:r>
            <a:br>
              <a:rPr lang="cs-CZ" dirty="0"/>
            </a:br>
            <a:r>
              <a:rPr lang="cs-CZ" dirty="0"/>
              <a:t>chlapce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75" y="1920085"/>
            <a:ext cx="4038600" cy="2271712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75" y="4365104"/>
            <a:ext cx="4038600" cy="2271712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4870"/>
            <a:ext cx="3857625" cy="6858000"/>
          </a:xfrm>
          <a:prstGeom prst="rect">
            <a:avLst/>
          </a:prstGeo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C9EBB0-CDDC-905E-B67A-828E36BD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4BF6BBE-C446-C4CE-9743-E3271953F9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561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o projevech nadaných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Materiál v </a:t>
            </a:r>
            <a:r>
              <a:rPr lang="cs-CZ" dirty="0" err="1"/>
              <a:t>Isu</a:t>
            </a:r>
            <a:r>
              <a:rPr lang="cs-CZ" dirty="0"/>
              <a:t> – shrnutí z několika zdrojů </a:t>
            </a:r>
            <a:r>
              <a:rPr lang="cs-CZ"/>
              <a:t>- kategorizace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06BA1E-784A-1198-81CC-9E54B788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1E11D77-B47E-5D45-E814-45C7B57E8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21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/>
          <a:lstStyle/>
          <a:p>
            <a:pPr algn="ctr"/>
            <a:r>
              <a:rPr lang="cs-CZ" sz="4800" dirty="0"/>
              <a:t>Nadaní a vrstevníci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343873"/>
          </a:xfrm>
        </p:spPr>
        <p:txBody>
          <a:bodyPr/>
          <a:lstStyle/>
          <a:p>
            <a:r>
              <a:rPr lang="cs-CZ" sz="2400" b="1" dirty="0"/>
              <a:t>Učitel, zejména v nižších ročnících, je nositelem postoje, který k nadanému dítěti zaujmou ostatní děti ve třídě.</a:t>
            </a:r>
            <a:endParaRPr lang="cs-CZ" sz="2400" dirty="0"/>
          </a:p>
          <a:p>
            <a:r>
              <a:rPr lang="cs-CZ" sz="2400" dirty="0" err="1"/>
              <a:t>Clasenovi</a:t>
            </a:r>
            <a:r>
              <a:rPr lang="cs-CZ" sz="2400" dirty="0"/>
              <a:t> (1985, cit. dle Vondráková, 2005) uvádějí pět variant vztahu mezi úspěšností nadaných a jejich přijetím skupinou vrstevníků:</a:t>
            </a:r>
          </a:p>
          <a:p>
            <a:r>
              <a:rPr lang="cs-CZ" sz="2400" b="1" dirty="0"/>
              <a:t>1. popření schopností</a:t>
            </a:r>
            <a:r>
              <a:rPr lang="cs-CZ" sz="2400" dirty="0"/>
              <a:t> – aby byl přijat vrstevníky, žák popře nebo odmítne své nadání,</a:t>
            </a:r>
          </a:p>
          <a:p>
            <a:r>
              <a:rPr lang="cs-CZ" sz="2400" b="1" dirty="0"/>
              <a:t>2. ponoření se do schopností</a:t>
            </a:r>
            <a:r>
              <a:rPr lang="cs-CZ" sz="2400" dirty="0"/>
              <a:t> – aby zmírnili bolest z odmítnutí vrstevníky, ponoří se do svého oboru a vyloučí všechno a všechny ostatní,</a:t>
            </a:r>
          </a:p>
          <a:p>
            <a:r>
              <a:rPr lang="cs-CZ" sz="2400" b="1" dirty="0"/>
              <a:t>3. ambivalence</a:t>
            </a:r>
            <a:r>
              <a:rPr lang="cs-CZ" sz="2400" dirty="0"/>
              <a:t> – nemohou se rozhodnout mezi přijetím a popřením svých schopností, jejich výkon kolísá,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03DE17-3848-AD4D-DD22-3A676561F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A270B1C-6FE5-7671-3BB7-590BF5970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38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pPr algn="ctr"/>
            <a:r>
              <a:rPr lang="cs-CZ" dirty="0"/>
              <a:t>Nadaní a vrstevníci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r>
              <a:rPr lang="cs-CZ" sz="2400" b="1" dirty="0"/>
              <a:t>4. odcizení</a:t>
            </a:r>
            <a:r>
              <a:rPr lang="cs-CZ" sz="2400" dirty="0"/>
              <a:t> – nechtějí být úspěšní ani se připojit ke skupině. Někteří jsou tak odcizeni, že opustí školu, buď doslova, nebo alespoň psychicky,</a:t>
            </a:r>
          </a:p>
          <a:p>
            <a:r>
              <a:rPr lang="cs-CZ" sz="2400" b="1" dirty="0"/>
              <a:t>5. rozhodnost</a:t>
            </a:r>
            <a:r>
              <a:rPr lang="cs-CZ" sz="2400" dirty="0"/>
              <a:t> – žáci, kteří úspěšně zvládnou tento konflikt, jsou nezávislí, mají svůj okruh přátel a často se aktivně zúčastňují školních činností. Obvykle mají vysoké sebehodnocení, důvěru ve své schopnosti a jejich vztahy s vrstevníky jsou bez problémů.</a:t>
            </a:r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Pozitivní vrstevnické vztahy podporují kognitivní vývoj dítěte, zlepšují jeho sociální dovednosti, podílejí se na vývoji zdravého sebepojetí a utvářejí morální a sociální hodnoty (Hříbková, 2009).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A1598E-B3F6-BB71-0318-5E82470E5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5110FF6-1BD0-E030-6778-E58299CF4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94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39552" y="1844824"/>
            <a:ext cx="8229600" cy="3384376"/>
          </a:xfrm>
        </p:spPr>
        <p:txBody>
          <a:bodyPr/>
          <a:lstStyle/>
          <a:p>
            <a:pPr algn="ctr"/>
            <a:r>
              <a:rPr lang="cs-CZ" dirty="0"/>
              <a:t>Jak poznat nadaného žáka?</a:t>
            </a:r>
            <a:br>
              <a:rPr lang="cs-CZ" dirty="0"/>
            </a:br>
            <a:r>
              <a:rPr lang="cs-CZ" sz="2000" dirty="0">
                <a:hlinkClick r:id="rId2"/>
              </a:rPr>
              <a:t>https://www.nadanedeti.cz/domains/nadanedeti.cz/pro-odborniky-video1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>
                <a:hlinkClick r:id="rId3"/>
              </a:rPr>
              <a:t>https://www.ceskatelevize.cz/ivysilani/1096902795-studio-6/215411010101126/obsah/437389-jak-poznat-talent-deti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78E037-E4E7-F13A-A853-157C17B8B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EF6EE89-18BC-25B0-C1AF-CC500405C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10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pPr algn="ctr"/>
            <a:r>
              <a:rPr lang="cs-CZ" sz="4800" b="1" dirty="0"/>
              <a:t>MŠMT </a:t>
            </a:r>
            <a:r>
              <a:rPr lang="cs-CZ" sz="2800" dirty="0"/>
              <a:t>(vyhláška č. 27/2016 Sb.,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/>
          <a:lstStyle/>
          <a:p>
            <a:pPr marL="0" indent="0" algn="just">
              <a:buNone/>
            </a:pPr>
            <a:r>
              <a:rPr lang="cs-CZ" i="1" dirty="0"/>
              <a:t>Zjišťování </a:t>
            </a:r>
            <a:r>
              <a:rPr lang="cs-CZ" b="1" i="1" dirty="0"/>
              <a:t>mimořádného nadání </a:t>
            </a:r>
            <a:r>
              <a:rPr lang="cs-CZ" i="1" dirty="0"/>
              <a:t>včetně vzdělávacích potřeb žáka provádí školské poradenské zařízení ve spolupráci se školou, která žáka vzdělává. Pokud se nadání žáka projevuje v oblastech pohybových, manuálních nebo uměleckých dovedností, vyjadřuje se školské poradenské zařízení zejména ke specifikům žákovy osobnosti, které mohou mít vliv na průběh jeho vzdělávání, a míru žákova nadání zhodnotí odborník v příslušném oboru, jehož odborný posudek žák nebo zákonný zástupce žáka školskému poradenskému zařízení poskytne.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FE54B4-BD12-BD48-E455-E8F09AE4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B15A7E3-32EA-56F0-EFD2-371EDD539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021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nadání - Hříbková </a:t>
            </a:r>
            <a:r>
              <a:rPr lang="cs-CZ" sz="2000" dirty="0"/>
              <a:t>(2009)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cap="all" dirty="0"/>
              <a:t>horizontální </a:t>
            </a:r>
          </a:p>
          <a:p>
            <a:pPr marL="0" indent="0">
              <a:buNone/>
            </a:pPr>
            <a:r>
              <a:rPr lang="cs-CZ" dirty="0"/>
              <a:t>podle druhu činnosti:</a:t>
            </a:r>
          </a:p>
          <a:p>
            <a:r>
              <a:rPr lang="cs-CZ" dirty="0"/>
              <a:t> hudební, výtvarné, sportovní, matematické, jazykové apod. </a:t>
            </a:r>
          </a:p>
          <a:p>
            <a:r>
              <a:rPr lang="cs-CZ" dirty="0"/>
              <a:t>často kopíruje předměty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cap="all" dirty="0"/>
              <a:t>Vertikální</a:t>
            </a:r>
          </a:p>
          <a:p>
            <a:r>
              <a:rPr lang="cs-CZ" dirty="0"/>
              <a:t>podle aktuálnosti:</a:t>
            </a:r>
          </a:p>
          <a:p>
            <a:r>
              <a:rPr lang="cs-CZ" dirty="0"/>
              <a:t>manifestní </a:t>
            </a:r>
          </a:p>
          <a:p>
            <a:r>
              <a:rPr lang="cs-CZ" dirty="0"/>
              <a:t>latentní nadání</a:t>
            </a:r>
            <a:endParaRPr lang="cs-CZ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603E0-D1AC-9F8E-4277-D84129F14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A22BEE7-D3A1-5C25-2E6F-698AFDA04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90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38849"/>
            <a:ext cx="8229600" cy="2017374"/>
          </a:xfrm>
        </p:spPr>
        <p:txBody>
          <a:bodyPr/>
          <a:lstStyle/>
          <a:p>
            <a:pPr algn="ctr"/>
            <a:r>
              <a:rPr lang="cs-CZ" sz="4800" b="1" dirty="0"/>
              <a:t>Manifestované x latentní nadání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85648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   </a:t>
            </a:r>
            <a:r>
              <a:rPr lang="cs-CZ" sz="3600" dirty="0"/>
              <a:t>Výkon  </a:t>
            </a:r>
            <a:r>
              <a:rPr lang="cs-CZ" dirty="0"/>
              <a:t>                                               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932040" y="2348880"/>
            <a:ext cx="1656184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3275856" y="2348880"/>
            <a:ext cx="1296144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7200" y="3140968"/>
            <a:ext cx="8363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                       Podává                           Nepodává</a:t>
            </a:r>
          </a:p>
          <a:p>
            <a:r>
              <a:rPr lang="cs-CZ" sz="2400" dirty="0"/>
              <a:t>                                                                 </a:t>
            </a:r>
          </a:p>
          <a:p>
            <a:r>
              <a:rPr lang="cs-CZ" sz="2400" dirty="0"/>
              <a:t>                                                                </a:t>
            </a:r>
          </a:p>
          <a:p>
            <a:r>
              <a:rPr lang="cs-CZ" sz="2400" dirty="0"/>
              <a:t>                                                              </a:t>
            </a:r>
          </a:p>
          <a:p>
            <a:r>
              <a:rPr lang="cs-CZ" sz="2400" dirty="0"/>
              <a:t>                                                  má         potenciál       nemá </a:t>
            </a:r>
          </a:p>
          <a:p>
            <a:endParaRPr lang="cs-CZ" sz="2400" dirty="0"/>
          </a:p>
          <a:p>
            <a:r>
              <a:rPr lang="cs-CZ" sz="2400" dirty="0"/>
              <a:t>Problém u mladších dětí – nemají-li příležitost nemohou projevit potenciál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Praktická ukázka – malby 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932040" y="3554685"/>
            <a:ext cx="1368152" cy="1026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843274" y="3527831"/>
            <a:ext cx="1311660" cy="1071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D930C1-C8CD-EEEE-8BF8-F42BDEB3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914F2FE-311D-C0DF-7E13-DBC281D68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48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algn="ctr"/>
            <a:r>
              <a:rPr lang="cs-CZ" sz="4800" b="1" dirty="0"/>
              <a:t>Druhy nadání - </a:t>
            </a:r>
            <a:r>
              <a:rPr lang="cs-CZ" sz="4800" b="1" dirty="0" err="1"/>
              <a:t>Sternberg</a:t>
            </a:r>
            <a:r>
              <a:rPr lang="cs-CZ" sz="4800" b="1" dirty="0"/>
              <a:t> </a:t>
            </a:r>
            <a:r>
              <a:rPr lang="cs-CZ" sz="1600" b="1" dirty="0"/>
              <a:t>(2003)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8863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Sternberg</a:t>
            </a:r>
            <a:r>
              <a:rPr lang="cs-CZ" sz="2400" dirty="0"/>
              <a:t> (psycholog) - na základě komponent, které jsou důležité při úspěšném řešení úkolů vyčlenil tři druhy nadání: </a:t>
            </a:r>
          </a:p>
          <a:p>
            <a:r>
              <a:rPr lang="cs-CZ" sz="2400" dirty="0"/>
              <a:t>analytické, </a:t>
            </a:r>
          </a:p>
          <a:p>
            <a:r>
              <a:rPr lang="cs-CZ" sz="2400" dirty="0"/>
              <a:t>tvořivé (syntetické), </a:t>
            </a:r>
          </a:p>
          <a:p>
            <a:r>
              <a:rPr lang="cs-CZ" sz="2400" dirty="0"/>
              <a:t>praktické.</a:t>
            </a:r>
          </a:p>
          <a:p>
            <a:pPr marL="0" indent="0">
              <a:buNone/>
            </a:pPr>
            <a:r>
              <a:rPr lang="cs-CZ" sz="1600" b="1" dirty="0"/>
              <a:t>Analyticky nadaní lidé </a:t>
            </a:r>
            <a:r>
              <a:rPr lang="cs-CZ" sz="1600" dirty="0"/>
              <a:t>mají výborné schopnosti porozumění problému a jeho částí. Dosahují vysokého skóre v IQ testech, které jsou z velké části založeny na analytických úkolech.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b="1" dirty="0"/>
              <a:t>Tvořivé nadání se</a:t>
            </a:r>
            <a:r>
              <a:rPr lang="cs-CZ" sz="1600" dirty="0"/>
              <a:t> projevuje nekonvenčními a novými způsoby řešení úkolů, proto je hůře kvantifikovatelné pomocí testů. </a:t>
            </a:r>
          </a:p>
          <a:p>
            <a:pPr marL="0" indent="0">
              <a:buNone/>
            </a:pPr>
            <a:r>
              <a:rPr lang="cs-CZ" sz="1600" b="1" dirty="0"/>
              <a:t>Prakticky nadaní lidé </a:t>
            </a:r>
            <a:r>
              <a:rPr lang="cs-CZ" sz="1600" dirty="0"/>
              <a:t>dokážou vhodně používat analytické a tvořivé nadání v každodenním životě. </a:t>
            </a:r>
          </a:p>
          <a:p>
            <a:pPr marL="0" indent="0">
              <a:buNone/>
            </a:pPr>
            <a:r>
              <a:rPr lang="cs-CZ" sz="1600" dirty="0"/>
              <a:t>Mnoho lidí nadaných analyticky nebo synteticky není schopno využít své schopnosti v běžném životě, například v sociálních interakcích nebo při budování kariéry. V populaci najdeme lidi nadané směsí těchto schopností, přičemž jejich poměr se v průběhu života mění v důsledku vlivu prostředí, výchovy, vzdělávání apod. Vyváženou kombinaci všech tří druhů intelektového nadání nazývá </a:t>
            </a:r>
            <a:r>
              <a:rPr lang="cs-CZ" sz="1600" dirty="0" err="1"/>
              <a:t>Sternberg</a:t>
            </a:r>
            <a:r>
              <a:rPr lang="cs-CZ" sz="1600" dirty="0"/>
              <a:t> </a:t>
            </a:r>
            <a:r>
              <a:rPr lang="cs-CZ" sz="1600" b="1" dirty="0"/>
              <a:t>úspěšnou inteligencí</a:t>
            </a:r>
            <a:r>
              <a:rPr lang="cs-CZ" sz="1600" dirty="0"/>
              <a:t>. Teorie úspěšné inteligence nutně zahrnuje i sociokulturní kontext (</a:t>
            </a:r>
            <a:r>
              <a:rPr lang="cs-CZ" sz="1600" dirty="0" err="1"/>
              <a:t>Sternberg</a:t>
            </a:r>
            <a:r>
              <a:rPr lang="cs-CZ" sz="1600" dirty="0"/>
              <a:t>, 2003). 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2C6643-8775-5DF8-FBAF-47C65190D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B7602A7-B37F-4CF6-63F0-D4D2A639C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26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3249"/>
            <a:ext cx="8280920" cy="959487"/>
          </a:xfrm>
        </p:spPr>
        <p:txBody>
          <a:bodyPr/>
          <a:lstStyle/>
          <a:p>
            <a:pPr eaLnBrk="1" hangingPunct="1"/>
            <a:r>
              <a:rPr lang="cs-CZ" altLang="cs-CZ" sz="4800" b="1" dirty="0">
                <a:sym typeface="Wingdings" panose="05000000000000000000" pitchFamily="2" charset="2"/>
              </a:rPr>
              <a:t>Typologie dle učitelek ZŠ </a:t>
            </a:r>
            <a:r>
              <a:rPr lang="cs-CZ" altLang="cs-CZ" sz="2400" b="1" dirty="0">
                <a:sym typeface="Wingdings" panose="05000000000000000000" pitchFamily="2" charset="2"/>
              </a:rPr>
              <a:t>(</a:t>
            </a:r>
            <a:r>
              <a:rPr lang="cs-CZ" altLang="cs-CZ" sz="2400" b="1" dirty="0" err="1">
                <a:sym typeface="Wingdings" panose="05000000000000000000" pitchFamily="2" charset="2"/>
              </a:rPr>
              <a:t>Havigerová</a:t>
            </a:r>
            <a:r>
              <a:rPr lang="cs-CZ" altLang="cs-CZ" sz="2400" b="1" dirty="0">
                <a:sym typeface="Wingdings" panose="05000000000000000000" pitchFamily="2" charset="2"/>
              </a:rPr>
              <a:t>)</a:t>
            </a:r>
            <a:endParaRPr lang="en-US" altLang="cs-CZ" sz="2400" b="1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1603245"/>
            <a:ext cx="7979223" cy="4562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4800" kern="0" dirty="0">
                <a:solidFill>
                  <a:schemeClr val="tx1"/>
                </a:solidFill>
                <a:sym typeface="Wingdings" panose="05000000000000000000" pitchFamily="2" charset="2"/>
              </a:rPr>
              <a:t>1. předčasný čtenář</a:t>
            </a:r>
          </a:p>
          <a:p>
            <a:pPr algn="l" eaLnBrk="1" hangingPunct="1"/>
            <a:r>
              <a:rPr lang="cs-CZ" altLang="cs-CZ" sz="4800" kern="0" dirty="0">
                <a:solidFill>
                  <a:schemeClr val="tx1"/>
                </a:solidFill>
                <a:sym typeface="Wingdings" panose="05000000000000000000" pitchFamily="2" charset="2"/>
              </a:rPr>
              <a:t>2. předčasný počtář </a:t>
            </a:r>
            <a:r>
              <a:rPr lang="cs-CZ" altLang="cs-CZ" sz="4800" kern="0" dirty="0">
                <a:solidFill>
                  <a:srgbClr val="FF0000"/>
                </a:solidFill>
                <a:sym typeface="Wingdings" panose="05000000000000000000" pitchFamily="2" charset="2"/>
                <a:hlinkClick r:id="rId3"/>
              </a:rPr>
              <a:t>–</a:t>
            </a:r>
            <a:r>
              <a:rPr lang="cs-CZ" altLang="cs-CZ" sz="4800" kern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2000" b="0" kern="0" dirty="0">
                <a:solidFill>
                  <a:srgbClr val="FF0000"/>
                </a:solidFill>
                <a:sym typeface="Wingdings" panose="05000000000000000000" pitchFamily="2" charset="2"/>
              </a:rPr>
              <a:t>video top 5 dětí </a:t>
            </a:r>
            <a:r>
              <a:rPr lang="cs-CZ" sz="2000" b="0" u="sng" dirty="0">
                <a:hlinkClick r:id="rId3"/>
              </a:rPr>
              <a:t>https://www.youtube.com/watch?v=L3UgExwWUoM</a:t>
            </a:r>
            <a:endParaRPr lang="cs-CZ" altLang="cs-CZ" sz="2000" b="0" kern="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l" eaLnBrk="1" hangingPunct="1"/>
            <a:r>
              <a:rPr lang="cs-CZ" altLang="cs-CZ" sz="4800" kern="0" dirty="0">
                <a:solidFill>
                  <a:schemeClr val="tx1"/>
                </a:solidFill>
                <a:sym typeface="Wingdings" panose="05000000000000000000" pitchFamily="2" charset="2"/>
              </a:rPr>
              <a:t>3. sportovec</a:t>
            </a:r>
          </a:p>
          <a:p>
            <a:pPr algn="l" eaLnBrk="1" hangingPunct="1"/>
            <a:r>
              <a:rPr lang="cs-CZ" altLang="cs-CZ" sz="4800" kern="0" dirty="0">
                <a:solidFill>
                  <a:schemeClr val="tx1"/>
                </a:solidFill>
                <a:sym typeface="Wingdings" panose="05000000000000000000" pitchFamily="2" charset="2"/>
              </a:rPr>
              <a:t>4. umělec</a:t>
            </a:r>
          </a:p>
          <a:p>
            <a:pPr algn="l" eaLnBrk="1" hangingPunct="1"/>
            <a:r>
              <a:rPr lang="cs-CZ" altLang="cs-CZ" sz="4800" kern="0" dirty="0">
                <a:solidFill>
                  <a:schemeClr val="tx1"/>
                </a:solidFill>
                <a:sym typeface="Wingdings" panose="05000000000000000000" pitchFamily="2" charset="2"/>
              </a:rPr>
              <a:t>5. dítě s vyhraněným zájmem</a:t>
            </a:r>
            <a:endParaRPr lang="en-US" altLang="cs-CZ" sz="4800" kern="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0D04E2-96BE-FC36-FA53-BD5EB8DD4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9F5B93B-8EC5-62ED-EAE1-AC88E36C6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864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cs-CZ" dirty="0"/>
              <a:t>Hlavní linie semináře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100349"/>
              </p:ext>
            </p:extLst>
          </p:nvPr>
        </p:nvGraphicFramePr>
        <p:xfrm>
          <a:off x="179512" y="1844825"/>
          <a:ext cx="8784976" cy="4479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ousměrná svislá šipka 4"/>
          <p:cNvSpPr/>
          <p:nvPr/>
        </p:nvSpPr>
        <p:spPr>
          <a:xfrm>
            <a:off x="1187624" y="3652665"/>
            <a:ext cx="484632" cy="8640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43048E-AC61-FC22-B4A4-3BCE93A8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470C177-02F8-A95A-C573-213AD29B3A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271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cs-CZ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GB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7" name="Zástupný symbol pro obsah 4"/>
          <p:cNvSpPr>
            <a:spLocks noGrp="1"/>
          </p:cNvSpPr>
          <p:nvPr>
            <p:ph idx="1"/>
          </p:nvPr>
        </p:nvSpPr>
        <p:spPr>
          <a:xfrm>
            <a:off x="539750" y="1557338"/>
            <a:ext cx="7986713" cy="4608512"/>
          </a:xfrm>
        </p:spPr>
        <p:txBody>
          <a:bodyPr/>
          <a:lstStyle/>
          <a:p>
            <a:r>
              <a:rPr lang="cs-CZ" altLang="en-US" sz="2800"/>
              <a:t>Podle Maureen Neihart </a:t>
            </a:r>
            <a:r>
              <a:rPr lang="cs-CZ" altLang="en-US"/>
              <a:t>(přednáška v Praze 2011 podle J. Škrabánkové) </a:t>
            </a:r>
            <a:r>
              <a:rPr lang="cs-CZ" altLang="en-US" sz="2800" i="1"/>
              <a:t>před 20-ti lety bylo za nadané považováno dítě, které se dobře chovalo, bylo úspěšné, toužilo po pochvale, dítě s dobrým sebevědomím, spokojené, nepřekračující osnovy, ale takové, kterému chybí dovednost učit se sám do hloubky. </a:t>
            </a:r>
          </a:p>
          <a:p>
            <a:r>
              <a:rPr lang="cs-CZ" altLang="en-US" sz="2800"/>
              <a:t>Uvádí následující aktuální typologii nadaných žáků:</a:t>
            </a:r>
            <a:endParaRPr lang="en-GB" altLang="en-US" sz="2800"/>
          </a:p>
        </p:txBody>
      </p:sp>
      <p:sp>
        <p:nvSpPr>
          <p:cNvPr id="16388" name="TextovéPole 5"/>
          <p:cNvSpPr txBox="1">
            <a:spLocks noChangeArrowheads="1"/>
          </p:cNvSpPr>
          <p:nvPr/>
        </p:nvSpPr>
        <p:spPr bwMode="auto">
          <a:xfrm>
            <a:off x="179512" y="-50800"/>
            <a:ext cx="8507288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 sz="3600" b="1" dirty="0"/>
          </a:p>
          <a:p>
            <a:pPr algn="ctr" eaLnBrk="1" hangingPunct="1"/>
            <a:r>
              <a:rPr lang="cs-CZ" altLang="en-US" sz="4400" b="1" dirty="0">
                <a:latin typeface="+mj-lt"/>
              </a:rPr>
              <a:t>Aktuální typologie nadaných žáků</a:t>
            </a:r>
            <a:br>
              <a:rPr lang="en-GB" altLang="en-US" sz="4400" dirty="0">
                <a:latin typeface="+mj-lt"/>
              </a:rPr>
            </a:br>
            <a:endParaRPr lang="en-GB" altLang="en-US" sz="4400" dirty="0">
              <a:latin typeface="+mj-lt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02922-13A5-9B25-4B9F-40069123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A7F3BA3-9AAB-C10E-815A-873E4151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18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5A173-49CF-09FA-986B-684385AF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nadaných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CCFA9A-4866-1414-0385-01100A126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800" b="1" i="1" dirty="0">
                <a:solidFill>
                  <a:schemeClr val="tx1"/>
                </a:solidFill>
              </a:rPr>
              <a:t>ÚSPĚŠNÝ </a:t>
            </a:r>
            <a:r>
              <a:rPr lang="cs-CZ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nadaný </a:t>
            </a:r>
            <a:endParaRPr lang="cs-CZ" altLang="en-US" sz="2800" b="1" i="1" dirty="0">
              <a:solidFill>
                <a:schemeClr val="tx1"/>
              </a:solidFill>
            </a:endParaRPr>
          </a:p>
          <a:p>
            <a:r>
              <a:rPr lang="cs-CZ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KREATIVNÍ nadaný</a:t>
            </a:r>
          </a:p>
          <a:p>
            <a:r>
              <a:rPr lang="cs-CZ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UTAJENÝ nadaný </a:t>
            </a:r>
          </a:p>
          <a:p>
            <a:r>
              <a:rPr lang="cs-CZ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ANTISOCIÁLNÍ nadaný </a:t>
            </a:r>
          </a:p>
          <a:p>
            <a:r>
              <a:rPr lang="cs-CZ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DVAKRÁT VÝJIMEČNÝ nadaný </a:t>
            </a:r>
          </a:p>
          <a:p>
            <a:r>
              <a:rPr lang="cs-CZ" alt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NEZÁVISLE SE UČÍCÍ nadaný 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6EC7B6-1EEC-E807-B336-8CF3FA76C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A5F5AE1-B2BC-0F26-98C7-1A1EC0070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835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r>
              <a:rPr lang="cs-CZ" dirty="0"/>
              <a:t>Shrnutí: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r>
              <a:rPr lang="cs-CZ" sz="3600" dirty="0"/>
              <a:t>Co bychom měli o nadaném vědět:</a:t>
            </a:r>
          </a:p>
          <a:p>
            <a:pPr lvl="1"/>
            <a:r>
              <a:rPr lang="cs-CZ" sz="3600" dirty="0"/>
              <a:t>v čem je nadané</a:t>
            </a:r>
          </a:p>
          <a:p>
            <a:pPr lvl="1"/>
            <a:r>
              <a:rPr lang="cs-CZ" sz="3600" dirty="0"/>
              <a:t>míru nadání</a:t>
            </a:r>
          </a:p>
          <a:p>
            <a:pPr lvl="1"/>
            <a:r>
              <a:rPr lang="cs-CZ" sz="3600" dirty="0"/>
              <a:t>jaký typ nadaného </a:t>
            </a:r>
          </a:p>
          <a:p>
            <a:pPr lvl="1"/>
            <a:r>
              <a:rPr lang="cs-CZ" sz="3600" dirty="0"/>
              <a:t> osobnost žáka </a:t>
            </a:r>
          </a:p>
          <a:p>
            <a:r>
              <a:rPr lang="cs-CZ" sz="1600" dirty="0"/>
              <a:t>(Hubatka Miloslav </a:t>
            </a:r>
            <a:r>
              <a:rPr lang="cs-CZ" sz="1600" b="1" dirty="0"/>
              <a:t>Úspěšní vychovávají děti jinak – pohled pedagoga</a:t>
            </a:r>
            <a:r>
              <a:rPr lang="cs-CZ" sz="1600" dirty="0"/>
              <a:t>; Miková, Šárka; </a:t>
            </a:r>
            <a:r>
              <a:rPr lang="cs-CZ" sz="1600" dirty="0" err="1"/>
              <a:t>Stang</a:t>
            </a:r>
            <a:r>
              <a:rPr lang="cs-CZ" sz="1600" dirty="0"/>
              <a:t>, Jiřina </a:t>
            </a:r>
            <a:r>
              <a:rPr lang="cs-CZ" sz="1600" b="1" dirty="0"/>
              <a:t>Typologie osobnosti u dětí – pohled psychologů  - </a:t>
            </a:r>
            <a:r>
              <a:rPr lang="cs-CZ" sz="1600" dirty="0"/>
              <a:t>ukázka z knížky </a:t>
            </a:r>
            <a:r>
              <a:rPr lang="cs-CZ" sz="1600" dirty="0">
                <a:hlinkClick r:id="rId2"/>
              </a:rPr>
              <a:t>https://obchod.portal.cz/pedagogika/typologie-osobnosti-u-deti/#ukazky</a:t>
            </a:r>
            <a:endParaRPr lang="cs-CZ" sz="1600" dirty="0"/>
          </a:p>
          <a:p>
            <a:endParaRPr lang="cs-CZ" sz="1600" dirty="0"/>
          </a:p>
          <a:p>
            <a:endParaRPr lang="cs-CZ" sz="3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B58E75-1694-0822-BA69-B1D8D5DCC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F8AE5B4-E1AC-ADDD-8C87-0EE8405BA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3137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99886" y="3068960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Jak tedy vzdělávat (přírodovědně) nadané žáky?</a:t>
            </a:r>
            <a:br>
              <a:rPr lang="cs-CZ" dirty="0"/>
            </a:br>
            <a:r>
              <a:rPr lang="cs-CZ" dirty="0"/>
              <a:t>Jaké faktory vzít v úvahu?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28CFB23-D04F-D486-C87F-0D16548DC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BE84F15-8BCE-7C34-A0D8-CED515FBD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7741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/>
          <a:lstStyle/>
          <a:p>
            <a:r>
              <a:rPr lang="cs-CZ" dirty="0"/>
              <a:t>Práce s nadanými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343873"/>
          </a:xfrm>
        </p:spPr>
        <p:txBody>
          <a:bodyPr/>
          <a:lstStyle/>
          <a:p>
            <a:r>
              <a:rPr lang="cs-CZ" sz="2400" dirty="0"/>
              <a:t>V centru pozornosti současných výzkumů, týkajících se nadání, </a:t>
            </a:r>
            <a:r>
              <a:rPr lang="cs-CZ" sz="2400" b="1" dirty="0"/>
              <a:t>je interakce mezi potenciálem dítěte a možnostmi jeho rozvoje.</a:t>
            </a:r>
            <a:r>
              <a:rPr lang="cs-CZ" sz="2400" dirty="0"/>
              <a:t> </a:t>
            </a:r>
          </a:p>
          <a:p>
            <a:r>
              <a:rPr lang="cs-CZ" sz="2400" dirty="0"/>
              <a:t>Přiměřené vzdělávání vyžaduje odpovídající vybavení a úroveň výuky. </a:t>
            </a:r>
          </a:p>
          <a:p>
            <a:r>
              <a:rPr lang="cs-CZ" sz="2400" dirty="0"/>
              <a:t>Vysoká úroveň potenciálu může být ve školách rozvíjena prostřednictvím:</a:t>
            </a:r>
            <a:endParaRPr lang="en-GB" sz="2400" dirty="0"/>
          </a:p>
          <a:p>
            <a:pPr marL="0" lvl="0" indent="0">
              <a:buNone/>
            </a:pPr>
            <a:r>
              <a:rPr lang="cs-CZ" sz="2400" b="1" dirty="0"/>
              <a:t>(a)diferenciace</a:t>
            </a:r>
            <a:r>
              <a:rPr lang="cs-CZ" sz="2400" dirty="0"/>
              <a:t> - přiměřenost kurikula a učiva vlastnostem konkrétního žáka (pestrá nabídka pro různé typy žáků)</a:t>
            </a:r>
            <a:endParaRPr lang="en-GB" sz="2400" dirty="0"/>
          </a:p>
          <a:p>
            <a:pPr marL="0" lvl="0" indent="0">
              <a:buNone/>
            </a:pPr>
            <a:r>
              <a:rPr lang="cs-CZ" sz="2400" b="1" dirty="0"/>
              <a:t>(b) individualizace</a:t>
            </a:r>
            <a:r>
              <a:rPr lang="cs-CZ" sz="2400" dirty="0"/>
              <a:t> - vzdělání „šité na míru“. Žák má větší odpovědnost za obsah a tempo svého vzdělávání. Měl by se vést k tomu, aby kvalitu svého učení sám kontroloval. Stanovování vlastních cílů vzdělávání a vlastních vzdělávacích strategií.   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D724AA-0528-F58F-499B-A1E55159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A293E42-0D1C-AE0F-B520-B313A25F6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625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2088"/>
          </a:xfrm>
        </p:spPr>
        <p:txBody>
          <a:bodyPr/>
          <a:lstStyle/>
          <a:p>
            <a:pPr algn="ctr"/>
            <a:r>
              <a:rPr lang="cs-CZ" sz="4000" b="1" dirty="0"/>
              <a:t>Základní způsoby práce s nadanými žáky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5"/>
          </a:xfrm>
        </p:spPr>
        <p:txBody>
          <a:bodyPr/>
          <a:lstStyle/>
          <a:p>
            <a:pPr lvl="0"/>
            <a:r>
              <a:rPr lang="cs-CZ" sz="2400" b="1" dirty="0"/>
              <a:t>akcelerace</a:t>
            </a:r>
            <a:r>
              <a:rPr lang="cs-CZ" sz="2400" dirty="0"/>
              <a:t> - urychlování postupu (předčasný vstup do školy, přeskočení ročníku). Princip akcelerace umožňuje seskupování žáků podle úrovně dosažených kompetencí, vytváření věkově heterogenních skupin. Tyto vzdělávací programy vyhovují zejména žákům s rychlým učebním tempem.</a:t>
            </a:r>
            <a:endParaRPr lang="en-GB" sz="2400" dirty="0"/>
          </a:p>
          <a:p>
            <a:pPr lvl="0"/>
            <a:r>
              <a:rPr lang="cs-CZ" sz="2400" b="1" dirty="0"/>
              <a:t>obohacování (</a:t>
            </a:r>
            <a:r>
              <a:rPr lang="cs-CZ" sz="2400" b="1" dirty="0" err="1"/>
              <a:t>enrichment</a:t>
            </a:r>
            <a:r>
              <a:rPr lang="cs-CZ" sz="2400" b="1" dirty="0"/>
              <a:t>)</a:t>
            </a:r>
            <a:r>
              <a:rPr lang="cs-CZ" sz="2400" dirty="0"/>
              <a:t> - rozšíření učiva, vyšší náročnost výuky. Je zaměřeno zejména na rozvoj vyšších mentálních procesů a rozvoj tvořivosti. Důraz je kladen především na řešení problémových úloh žákem, na strategii plánování řešení úloh a na rozvoj strategií myšlení.</a:t>
            </a:r>
            <a:endParaRPr lang="en-GB" sz="2400" dirty="0"/>
          </a:p>
          <a:p>
            <a:r>
              <a:rPr lang="cs-CZ" sz="2400" dirty="0"/>
              <a:t>Princip akcelerace je často doprovázen metodami obohacování, oba přístupy se při vzdělávání nadaného žáka doplňují.</a:t>
            </a:r>
            <a:endParaRPr lang="en-GB" sz="2400" dirty="0"/>
          </a:p>
          <a:p>
            <a:endParaRPr lang="cs-CZ" sz="24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EFE9BA-140E-49F3-A93A-58E94B27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7DB8A0F-21ED-4357-A66B-174139628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58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84176"/>
          </a:xfrm>
        </p:spPr>
        <p:txBody>
          <a:bodyPr/>
          <a:lstStyle/>
          <a:p>
            <a:pPr algn="ctr"/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Konkrétní problémy, se kterými se může pedagog setkat při výuce nadaných dětí </a:t>
            </a:r>
            <a:r>
              <a:rPr lang="cs-CZ" sz="1400" dirty="0"/>
              <a:t>(Jurášková, 2003).</a:t>
            </a:r>
            <a:br>
              <a:rPr lang="cs-CZ" sz="3200" dirty="0"/>
            </a:b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3"/>
            <a:ext cx="8435280" cy="5127848"/>
          </a:xfrm>
        </p:spPr>
        <p:txBody>
          <a:bodyPr/>
          <a:lstStyle/>
          <a:p>
            <a:r>
              <a:rPr lang="cs-CZ" sz="2400" b="1" i="1" dirty="0"/>
              <a:t>hyperaktivita</a:t>
            </a:r>
            <a:endParaRPr lang="cs-CZ" sz="2400" dirty="0"/>
          </a:p>
          <a:p>
            <a:r>
              <a:rPr lang="cs-CZ" sz="2400" b="1" i="1" dirty="0"/>
              <a:t>odmítání instrukcí učitele, negativismus</a:t>
            </a:r>
            <a:endParaRPr lang="cs-CZ" sz="2400" dirty="0"/>
          </a:p>
          <a:p>
            <a:r>
              <a:rPr lang="cs-CZ" sz="2400" b="1" i="1" dirty="0"/>
              <a:t>chytání za slovo, nesouhlas, kladení provokujících otázek</a:t>
            </a:r>
            <a:endParaRPr lang="cs-CZ" sz="2400" dirty="0"/>
          </a:p>
          <a:p>
            <a:r>
              <a:rPr lang="cs-CZ" sz="2400" b="1" i="1" dirty="0"/>
              <a:t>individualismus, neochota spolupracovat např. se spolužákem ve skupince</a:t>
            </a:r>
            <a:endParaRPr lang="cs-CZ" sz="2400" dirty="0"/>
          </a:p>
          <a:p>
            <a:r>
              <a:rPr lang="cs-CZ" sz="2400" b="1" i="1" dirty="0"/>
              <a:t>vlastní způsob řešení problémů, odmítání standardních postupů (např. mezikroky při </a:t>
            </a:r>
            <a:endParaRPr lang="cs-CZ" sz="2400" dirty="0"/>
          </a:p>
          <a:p>
            <a:pPr marL="0" indent="0">
              <a:buNone/>
            </a:pPr>
            <a:r>
              <a:rPr lang="cs-CZ" sz="2400" b="1" i="1" dirty="0"/>
              <a:t>výpočtech)</a:t>
            </a:r>
            <a:endParaRPr lang="cs-CZ" sz="2400" dirty="0"/>
          </a:p>
          <a:p>
            <a:r>
              <a:rPr lang="cs-CZ" sz="2400" b="1" i="1" dirty="0"/>
              <a:t> „černobílé“, kategorické myšlení (např. nemůže-li být nejlepší, bude nejhorší)</a:t>
            </a:r>
            <a:endParaRPr lang="cs-CZ" sz="2400" dirty="0"/>
          </a:p>
          <a:p>
            <a:r>
              <a:rPr lang="cs-CZ" sz="2400" b="1" i="1" dirty="0"/>
              <a:t>• výrazné afektivní reakce (např. projevy nespokojenosti při neúspěchu)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AA2681-A5DC-8637-7C53-FD8BC6D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B9B94E7-07D5-B189-AB61-48EB17965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23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pPr algn="ctr"/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5"/>
            <a:ext cx="8579296" cy="4839816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https://www.nadanedeti.cz/domains/nadanedeti.cz/odborne-zdroje-zakladni-informace-skolska-legislativa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Předčasné zahájení školní docházky</a:t>
            </a:r>
            <a:br>
              <a:rPr lang="cs-CZ" dirty="0"/>
            </a:br>
            <a:r>
              <a:rPr lang="cs-CZ" dirty="0"/>
              <a:t>Akcelerace v mateřské škole</a:t>
            </a:r>
            <a:br>
              <a:rPr lang="cs-CZ" dirty="0"/>
            </a:br>
            <a:r>
              <a:rPr lang="cs-CZ" dirty="0"/>
              <a:t>Individuální vzdělávací plán v MŠ</a:t>
            </a:r>
            <a:br>
              <a:rPr lang="cs-CZ" dirty="0"/>
            </a:br>
            <a:r>
              <a:rPr lang="cs-CZ" dirty="0"/>
              <a:t>Akcelerace na základní škole</a:t>
            </a:r>
            <a:br>
              <a:rPr lang="cs-CZ" dirty="0"/>
            </a:br>
            <a:r>
              <a:rPr lang="cs-CZ" dirty="0"/>
              <a:t>Zahájení školní docházky ve vyšším ročníku</a:t>
            </a:r>
            <a:br>
              <a:rPr lang="cs-CZ" dirty="0"/>
            </a:br>
            <a:r>
              <a:rPr lang="cs-CZ" dirty="0"/>
              <a:t>Třídy s rozšířenou výukou některých předmětů</a:t>
            </a:r>
            <a:br>
              <a:rPr lang="cs-CZ" dirty="0"/>
            </a:br>
            <a:r>
              <a:rPr lang="cs-CZ" dirty="0"/>
              <a:t>Individuální vzdělávací plán za základní škole</a:t>
            </a:r>
            <a:br>
              <a:rPr lang="cs-CZ" dirty="0"/>
            </a:br>
            <a:r>
              <a:rPr lang="cs-CZ" dirty="0"/>
              <a:t>Speciální školy pro mimořádně nadané žáky</a:t>
            </a:r>
            <a:br>
              <a:rPr lang="cs-CZ" dirty="0"/>
            </a:br>
            <a:r>
              <a:rPr lang="cs-CZ" dirty="0"/>
              <a:t>Individuální vzdělávací plán na střední škole</a:t>
            </a:r>
            <a:br>
              <a:rPr lang="cs-CZ" dirty="0"/>
            </a:br>
            <a:r>
              <a:rPr lang="cs-CZ" dirty="0"/>
              <a:t>Umělecky a sportovně nadaní žáci na SŠ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11FBBB-DDF2-4020-6B46-3A6562A4B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EFB3DB3-F4B2-E2D9-CF6F-275CA0E46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82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935163"/>
            <a:ext cx="7618040" cy="4389437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/>
              <a:t>Jak učit nadané?</a:t>
            </a:r>
          </a:p>
          <a:p>
            <a:r>
              <a:rPr lang="cs-CZ" dirty="0">
                <a:hlinkClick r:id="rId2"/>
              </a:rPr>
              <a:t>https://www.nadanedeti.cz/domains/nadanedeti.cz/pro-odborniky-video3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A63FA3-0514-E3A9-FDAE-3DE6D4EF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5C361C3-213C-8699-BF71-6B521E41B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8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Používaná terminologie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českém prostředí:</a:t>
            </a:r>
          </a:p>
          <a:p>
            <a:r>
              <a:rPr lang="cs-CZ" dirty="0"/>
              <a:t>nadání v kognitivní oblasti a talent v oblasti sportu a umění</a:t>
            </a:r>
          </a:p>
          <a:p>
            <a:r>
              <a:rPr lang="cs-CZ" dirty="0"/>
              <a:t>nadání a talent jako synonyma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D09ED2-EE9C-3638-384E-F5148A0AE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88E35D2-D7D5-D204-2214-69D46F114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8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Kdo je nadaný?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Aktivita ve skupině – návrhy vymezení pojmu nadání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9ADC42-1A03-3C24-E0EA-AAA2991E7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F916F02-68E7-3DFE-F038-85835A0F1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4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algn="ctr"/>
            <a:r>
              <a:rPr lang="cs-CZ" sz="4800" b="1" dirty="0"/>
              <a:t>Výkon – MŠMT vymezení </a:t>
            </a:r>
            <a:br>
              <a:rPr lang="cs-CZ" dirty="0"/>
            </a:br>
            <a:r>
              <a:rPr lang="cs-CZ" sz="1600" dirty="0"/>
              <a:t>(vyhláška č. 27/2016 Sb.,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/>
          <a:lstStyle/>
          <a:p>
            <a:r>
              <a:rPr lang="cs-CZ" b="1" i="1" dirty="0"/>
              <a:t>Za nadaného žáka </a:t>
            </a:r>
            <a:r>
              <a:rPr lang="cs-CZ" i="1" dirty="0"/>
              <a:t>se pro účely této vyhlášky považuje především žák, který při adekvátní podpoře </a:t>
            </a:r>
            <a:r>
              <a:rPr lang="cs-CZ" b="1" i="1" dirty="0">
                <a:solidFill>
                  <a:srgbClr val="FF0000"/>
                </a:solidFill>
              </a:rPr>
              <a:t>vykazuje</a:t>
            </a:r>
            <a:r>
              <a:rPr lang="cs-CZ" i="1" dirty="0"/>
              <a:t> ve srovnání s vrstevníky </a:t>
            </a:r>
            <a:r>
              <a:rPr lang="cs-CZ" b="1" i="1" dirty="0">
                <a:solidFill>
                  <a:srgbClr val="FF0000"/>
                </a:solidFill>
              </a:rPr>
              <a:t>vysokou úroveň </a:t>
            </a:r>
            <a:r>
              <a:rPr lang="cs-CZ" b="1" i="1" dirty="0"/>
              <a:t>v jedné či více oblastech rozumových schopností, v pohybových, manuálních, uměleckých nebo sociálních dovednostech.</a:t>
            </a:r>
          </a:p>
          <a:p>
            <a:r>
              <a:rPr lang="cs-CZ" b="1" i="1" dirty="0"/>
              <a:t>Za mimořádně nadaného žáka </a:t>
            </a:r>
            <a:r>
              <a:rPr lang="cs-CZ" i="1" dirty="0"/>
              <a:t>se pro účely této vyhlášky považuje především žák, jehož rozložení schopností </a:t>
            </a:r>
            <a:r>
              <a:rPr lang="cs-CZ" b="1" i="1" dirty="0">
                <a:solidFill>
                  <a:srgbClr val="FF0000"/>
                </a:solidFill>
              </a:rPr>
              <a:t>dosahuje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mimořádné úrovně při vysoké tvořivosti </a:t>
            </a:r>
            <a:r>
              <a:rPr lang="cs-CZ" b="1" i="1" dirty="0"/>
              <a:t>v celém okruhu činností nebo v jednotlivých oblastech rozumových schopností, v pohybových, manuálních, uměleckých nebo sociálních dovednostech.</a:t>
            </a:r>
            <a:br>
              <a:rPr lang="cs-CZ" i="1" dirty="0"/>
            </a:b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7748C1-1EA1-B98D-C60A-CF87521DE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D14D194-04BF-C43E-D638-9E3E52576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9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pPr algn="ctr"/>
            <a:r>
              <a:rPr lang="cs-CZ" sz="4400" b="1" dirty="0"/>
              <a:t>Oblasti nadání – MŠMT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endParaRPr lang="cs-CZ" sz="2800" b="1" i="1" dirty="0"/>
          </a:p>
          <a:p>
            <a:r>
              <a:rPr lang="cs-CZ" sz="3200" b="1" i="1" dirty="0"/>
              <a:t>Kognitivní (rozumové) </a:t>
            </a:r>
          </a:p>
          <a:p>
            <a:r>
              <a:rPr lang="cs-CZ" sz="2800" b="1" i="1" dirty="0"/>
              <a:t>Sportovní - </a:t>
            </a:r>
            <a:r>
              <a:rPr lang="cs-CZ" sz="1800" b="1" i="1" dirty="0"/>
              <a:t>video tanec </a:t>
            </a:r>
            <a:r>
              <a:rPr lang="cs-CZ" sz="1800" u="sng" dirty="0">
                <a:hlinkClick r:id="rId2"/>
              </a:rPr>
              <a:t>https://www.youtube.com/watch?v=ERkJpVn5CYk</a:t>
            </a:r>
            <a:endParaRPr lang="cs-CZ" sz="1800" b="1" i="1" dirty="0"/>
          </a:p>
          <a:p>
            <a:r>
              <a:rPr lang="cs-CZ" sz="2800" b="1" i="1" dirty="0"/>
              <a:t>Umělecké – </a:t>
            </a:r>
            <a:r>
              <a:rPr lang="cs-CZ" sz="1800" b="1" i="1" dirty="0"/>
              <a:t>video tříletý bubeník </a:t>
            </a:r>
            <a:r>
              <a:rPr lang="cs-CZ" sz="1800" dirty="0"/>
              <a:t> </a:t>
            </a:r>
            <a:r>
              <a:rPr lang="cs-CZ" sz="1800" u="sng" dirty="0">
                <a:hlinkClick r:id="rId3"/>
              </a:rPr>
              <a:t>https://www.youtube.com/watch?v=04vGDmUwKR0</a:t>
            </a:r>
            <a:endParaRPr lang="cs-CZ" sz="1800" b="1" i="1" dirty="0"/>
          </a:p>
          <a:p>
            <a:r>
              <a:rPr lang="cs-CZ" sz="2800" b="1" i="1" dirty="0"/>
              <a:t>Sociální</a:t>
            </a:r>
          </a:p>
          <a:p>
            <a:pPr marL="0" indent="0">
              <a:buNone/>
            </a:pPr>
            <a:endParaRPr lang="cs-CZ" sz="2800" b="1" i="1" dirty="0"/>
          </a:p>
          <a:p>
            <a:pPr marL="0" indent="0">
              <a:buNone/>
            </a:pPr>
            <a:r>
              <a:rPr lang="cs-CZ" sz="2800" b="1" i="1" dirty="0"/>
              <a:t>S kterou oblastí je spojeno školní vzdělávání nejvíce? </a:t>
            </a:r>
          </a:p>
          <a:p>
            <a:endParaRPr lang="cs-CZ" sz="2800" b="1" i="1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16406F-F157-22DA-97A8-9B9EBCDD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3980212-503E-F4E1-D5C7-D6A56F350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6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683568" y="1340768"/>
            <a:ext cx="7330008" cy="3096344"/>
          </a:xfrm>
        </p:spPr>
        <p:txBody>
          <a:bodyPr/>
          <a:lstStyle/>
          <a:p>
            <a:pPr algn="ctr"/>
            <a:r>
              <a:rPr lang="cs-CZ" i="1" dirty="0"/>
              <a:t>Jak „zjistit“ úroveň?</a:t>
            </a:r>
            <a:br>
              <a:rPr lang="cs-CZ" i="1" dirty="0"/>
            </a:br>
            <a:br>
              <a:rPr lang="cs-CZ" i="1" dirty="0"/>
            </a:br>
            <a:r>
              <a:rPr lang="cs-CZ" sz="4000" dirty="0">
                <a:solidFill>
                  <a:srgbClr val="FF0000"/>
                </a:solidFill>
              </a:rPr>
              <a:t>Prosím návrhy…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F9EDD5-D2BD-21FA-8D7B-AC6555E3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AF70CD5-0DEF-BAE9-6328-62993F749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87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49"/>
            <a:ext cx="8229600" cy="851943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dirty="0"/>
              <a:t>Jak zjistit úroveň?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415881"/>
          </a:xfrm>
        </p:spPr>
        <p:txBody>
          <a:bodyPr/>
          <a:lstStyle/>
          <a:p>
            <a:r>
              <a:rPr lang="cs-CZ" sz="2400" b="1" dirty="0"/>
              <a:t>Objektivní metody </a:t>
            </a:r>
            <a:r>
              <a:rPr lang="cs-CZ" sz="2400" dirty="0"/>
              <a:t>– standardizované testy</a:t>
            </a:r>
          </a:p>
          <a:p>
            <a:pPr lvl="1"/>
            <a:r>
              <a:rPr lang="cs-CZ" dirty="0"/>
              <a:t>IQ – není vhodné pro děti</a:t>
            </a:r>
          </a:p>
          <a:p>
            <a:pPr lvl="1"/>
            <a:r>
              <a:rPr lang="cs-CZ" dirty="0"/>
              <a:t>Menza snaha vytvořit vlastní testy – probíhá</a:t>
            </a:r>
          </a:p>
          <a:p>
            <a:pPr lvl="1"/>
            <a:r>
              <a:rPr lang="cs-CZ" dirty="0"/>
              <a:t>MU  - doc. </a:t>
            </a:r>
            <a:r>
              <a:rPr lang="cs-CZ" dirty="0" err="1"/>
              <a:t>Portešová</a:t>
            </a:r>
            <a:r>
              <a:rPr lang="cs-CZ" dirty="0"/>
              <a:t> – matematické nadání, INVENIO </a:t>
            </a:r>
            <a:r>
              <a:rPr lang="cs-CZ" sz="1600" u="sng" dirty="0">
                <a:hlinkClick r:id="rId2"/>
              </a:rPr>
              <a:t>https://invenio.muni.cz/</a:t>
            </a:r>
            <a:endParaRPr lang="cs-CZ" sz="1600" dirty="0"/>
          </a:p>
          <a:p>
            <a:pPr lvl="1"/>
            <a:r>
              <a:rPr lang="cs-CZ" dirty="0"/>
              <a:t>MU – Trna, Trnová – Poznejte v sobě Einsteina </a:t>
            </a:r>
            <a:r>
              <a:rPr lang="cs-CZ" sz="1600" u="sng" dirty="0">
                <a:hlinkClick r:id="rId3"/>
              </a:rPr>
              <a:t>https://www.researchgate.net/publication/307907959_Objevte_v_sobe_Einsteina</a:t>
            </a:r>
            <a:endParaRPr lang="cs-CZ" dirty="0"/>
          </a:p>
          <a:p>
            <a:pPr lvl="1"/>
            <a:r>
              <a:rPr lang="cs-CZ" dirty="0" err="1"/>
              <a:t>Havigerová</a:t>
            </a:r>
            <a:r>
              <a:rPr lang="cs-CZ" dirty="0"/>
              <a:t> – MŠ HK – testování předškolních dětí podle zahraničního originálu – CGS test - </a:t>
            </a:r>
            <a:r>
              <a:rPr lang="cs-CZ" sz="1400" b="1" dirty="0" err="1"/>
              <a:t>C</a:t>
            </a:r>
            <a:r>
              <a:rPr lang="cs-CZ" sz="1400" dirty="0" err="1"/>
              <a:t>haracteristics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b="1" dirty="0" err="1"/>
              <a:t>G</a:t>
            </a:r>
            <a:r>
              <a:rPr lang="cs-CZ" sz="1400" dirty="0" err="1"/>
              <a:t>iftedness</a:t>
            </a:r>
            <a:r>
              <a:rPr lang="cs-CZ" sz="1400" dirty="0"/>
              <a:t> </a:t>
            </a:r>
            <a:r>
              <a:rPr lang="cs-CZ" sz="1400" b="1" dirty="0" err="1"/>
              <a:t>S</a:t>
            </a:r>
            <a:r>
              <a:rPr lang="cs-CZ" sz="1400" dirty="0" err="1"/>
              <a:t>cale</a:t>
            </a:r>
            <a:r>
              <a:rPr lang="cs-CZ" sz="1400" dirty="0"/>
              <a:t> </a:t>
            </a:r>
            <a:r>
              <a:rPr lang="cs-CZ" dirty="0"/>
              <a:t>- </a:t>
            </a:r>
            <a:r>
              <a:rPr lang="cs-CZ" dirty="0" err="1"/>
              <a:t>Silvermanová</a:t>
            </a:r>
            <a:endParaRPr lang="cs-CZ" dirty="0"/>
          </a:p>
          <a:p>
            <a:r>
              <a:rPr lang="cs-CZ" sz="2400" b="1" dirty="0"/>
              <a:t>Subjektivní metody:</a:t>
            </a:r>
          </a:p>
          <a:p>
            <a:pPr lvl="1"/>
            <a:r>
              <a:rPr lang="cs-CZ" altLang="en-US" dirty="0"/>
              <a:t>pozorování žáků ve školní práci, rozbor výsledků práce žáka a portfolio žáka, hodnocení testů a úloh, rozhovory se žákem a jeho zákonnými zástupci. </a:t>
            </a:r>
          </a:p>
          <a:p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965FB5-B31F-EEA5-269C-82AB629E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D5F01A3-C9B8-E367-96FD-3376701BF2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1" y="6324600"/>
            <a:ext cx="3352800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2183</TotalTime>
  <Words>2049</Words>
  <Application>Microsoft Office PowerPoint</Application>
  <PresentationFormat>Předvádění na obrazovce (4:3)</PresentationFormat>
  <Paragraphs>255</Paragraphs>
  <Slides>38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Calibri</vt:lpstr>
      <vt:lpstr>Century Gothic</vt:lpstr>
      <vt:lpstr>Constantia</vt:lpstr>
      <vt:lpstr>Wingdings</vt:lpstr>
      <vt:lpstr>Wingdings 2</vt:lpstr>
      <vt:lpstr>Tok</vt:lpstr>
      <vt:lpstr>Jak poznat a vzdělávat nadaného žáka</vt:lpstr>
      <vt:lpstr>Literatura</vt:lpstr>
      <vt:lpstr>Hlavní linie semináře</vt:lpstr>
      <vt:lpstr>Používaná terminologie</vt:lpstr>
      <vt:lpstr>Kdo je nadaný?</vt:lpstr>
      <vt:lpstr>Výkon – MŠMT vymezení  (vyhláška č. 27/2016 Sb., 2016)</vt:lpstr>
      <vt:lpstr>Oblasti nadání – MŠMT vymezení</vt:lpstr>
      <vt:lpstr>Jak „zjistit“ úroveň?  Prosím návrhy…</vt:lpstr>
      <vt:lpstr>  Jak zjistit úroveň? </vt:lpstr>
      <vt:lpstr>   Úrovně kognitivních schopností jedince (Havigerová, 2011, s. 22)</vt:lpstr>
      <vt:lpstr>Intelektová pásma dle Mensy ČR </vt:lpstr>
      <vt:lpstr>Prezentace aplikace PowerPoint</vt:lpstr>
      <vt:lpstr>Je IQ dostatečným ukazatelem schopností ?</vt:lpstr>
      <vt:lpstr>Jak poznat nadaného žáka, když ne pomocí IQ? Aktivita ve skupině </vt:lpstr>
      <vt:lpstr>  Obecné charakteristiky nadání</vt:lpstr>
      <vt:lpstr>Obecné charakteristiky alias prototyp</vt:lpstr>
      <vt:lpstr>Jak poznat nadaného žáka?</vt:lpstr>
      <vt:lpstr>Charakteristika nadaných (podle Silverman)</vt:lpstr>
      <vt:lpstr>Charakteristické znaky dle Hříbkové (2009)</vt:lpstr>
      <vt:lpstr>Kresby 4 letého  chlapce</vt:lpstr>
      <vt:lpstr>Desatero o projevech nadaných </vt:lpstr>
      <vt:lpstr>Nadaní a vrstevníci 1</vt:lpstr>
      <vt:lpstr>Nadaní a vrstevníci 2</vt:lpstr>
      <vt:lpstr>Jak poznat nadaného žáka? https://www.nadanedeti.cz/domains/nadanedeti.cz/pro-odborniky-video1  https://www.ceskatelevize.cz/ivysilani/1096902795-studio-6/215411010101126/obsah/437389-jak-poznat-talent-deti </vt:lpstr>
      <vt:lpstr>MŠMT (vyhláška č. 27/2016 Sb., 2016)</vt:lpstr>
      <vt:lpstr>Druhy nadání - Hříbková (2009) </vt:lpstr>
      <vt:lpstr>Manifestované x latentní nadání</vt:lpstr>
      <vt:lpstr>Druhy nadání - Sternberg (2003) </vt:lpstr>
      <vt:lpstr>Typologie dle učitelek ZŠ (Havigerová)</vt:lpstr>
      <vt:lpstr>   </vt:lpstr>
      <vt:lpstr>Typologie nadaných</vt:lpstr>
      <vt:lpstr>Shrnutí:</vt:lpstr>
      <vt:lpstr>Jak tedy vzdělávat (přírodovědně) nadané žáky? Jaké faktory vzít v úvahu?</vt:lpstr>
      <vt:lpstr>Práce s nadanými</vt:lpstr>
      <vt:lpstr>Základní způsoby práce s nadanými žáky</vt:lpstr>
      <vt:lpstr>        Konkrétní problémy, se kterými se může pedagog setkat při výuce nadaných dětí (Jurášková, 2003).  </vt:lpstr>
      <vt:lpstr>Legislativa</vt:lpstr>
      <vt:lpstr>Prezentace aplikace PowerPoint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214</cp:revision>
  <dcterms:created xsi:type="dcterms:W3CDTF">2012-04-20T17:58:18Z</dcterms:created>
  <dcterms:modified xsi:type="dcterms:W3CDTF">2024-06-10T13:29:39Z</dcterms:modified>
</cp:coreProperties>
</file>