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40"/>
  </p:notesMasterIdLst>
  <p:sldIdLst>
    <p:sldId id="266" r:id="rId2"/>
    <p:sldId id="399" r:id="rId3"/>
    <p:sldId id="395" r:id="rId4"/>
    <p:sldId id="396" r:id="rId5"/>
    <p:sldId id="403" r:id="rId6"/>
    <p:sldId id="411" r:id="rId7"/>
    <p:sldId id="427" r:id="rId8"/>
    <p:sldId id="404" r:id="rId9"/>
    <p:sldId id="407" r:id="rId10"/>
    <p:sldId id="425" r:id="rId11"/>
    <p:sldId id="416" r:id="rId12"/>
    <p:sldId id="428" r:id="rId13"/>
    <p:sldId id="415" r:id="rId14"/>
    <p:sldId id="429" r:id="rId15"/>
    <p:sldId id="483" r:id="rId16"/>
    <p:sldId id="485" r:id="rId17"/>
    <p:sldId id="413" r:id="rId18"/>
    <p:sldId id="412" r:id="rId19"/>
    <p:sldId id="397" r:id="rId20"/>
    <p:sldId id="457" r:id="rId21"/>
    <p:sldId id="458" r:id="rId22"/>
    <p:sldId id="459" r:id="rId23"/>
    <p:sldId id="460" r:id="rId24"/>
    <p:sldId id="461" r:id="rId25"/>
    <p:sldId id="462" r:id="rId26"/>
    <p:sldId id="463" r:id="rId27"/>
    <p:sldId id="464" r:id="rId28"/>
    <p:sldId id="465" r:id="rId29"/>
    <p:sldId id="466" r:id="rId30"/>
    <p:sldId id="467" r:id="rId31"/>
    <p:sldId id="468" r:id="rId32"/>
    <p:sldId id="469" r:id="rId33"/>
    <p:sldId id="470" r:id="rId34"/>
    <p:sldId id="471" r:id="rId35"/>
    <p:sldId id="472" r:id="rId36"/>
    <p:sldId id="473" r:id="rId37"/>
    <p:sldId id="474" r:id="rId38"/>
    <p:sldId id="475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4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3F23B3-612C-4473-99B7-600CC61DD3AC}" type="slidenum">
              <a:rPr lang="en-GB" altLang="cs-CZ" smtClean="0"/>
              <a:pPr eaLnBrk="1" hangingPunct="1"/>
              <a:t>12</a:t>
            </a:fld>
            <a:endParaRPr lang="en-GB" alt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950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26A3D0-4192-4B86-A1E3-FEA944964D5E}" type="slidenum">
              <a:rPr lang="en-GB" altLang="en-US" smtClean="0">
                <a:latin typeface="Comic Sans MS" panose="030F0702030302020204" pitchFamily="66" charset="0"/>
              </a:rPr>
              <a:pPr>
                <a:spcBef>
                  <a:spcPct val="0"/>
                </a:spcBef>
              </a:pPr>
              <a:t>35</a:t>
            </a:fld>
            <a:endParaRPr lang="en-GB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36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muni.cz/auth/de/26136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ivysilani/1096902795-studio-6/215411010101126/obsah/437389-jak-poznat-talent-deti" TargetMode="External"/><Relationship Id="rId2" Type="http://schemas.openxmlformats.org/officeDocument/2006/relationships/hyperlink" Target="https://www.nadanedeti.cz/domains/nadanedeti.cz/pro-odborniky-video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bchod.portal.cz/pedagogika/typologie-osobnosti-u-deti/#ukazk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4vGDmUwKR0" TargetMode="External"/><Relationship Id="rId2" Type="http://schemas.openxmlformats.org/officeDocument/2006/relationships/hyperlink" Target="https://www.youtube.com/watch?v=ERkJpVn5CY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07907959_Objevte_v_sobe_Einsteina" TargetMode="External"/><Relationship Id="rId2" Type="http://schemas.openxmlformats.org/officeDocument/2006/relationships/hyperlink" Target="https://invenio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133528" cy="1828800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Typologie nadaných</a:t>
            </a:r>
            <a:br>
              <a:rPr lang="cs-CZ" sz="4800" dirty="0"/>
            </a:br>
            <a:endParaRPr lang="cs-CZ" sz="48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3200" dirty="0"/>
              <a:t>Eva Trnová</a:t>
            </a:r>
          </a:p>
          <a:p>
            <a:pPr algn="ctr"/>
            <a:r>
              <a:rPr lang="cs-CZ" sz="3200" dirty="0" err="1"/>
              <a:t>PdF</a:t>
            </a:r>
            <a:r>
              <a:rPr lang="cs-CZ" sz="3200" dirty="0"/>
              <a:t> MU</a:t>
            </a:r>
          </a:p>
          <a:p>
            <a:pPr algn="ctr"/>
            <a:r>
              <a:rPr lang="cs-CZ" sz="3200" dirty="0"/>
              <a:t>trnova@ped.muni.cz</a:t>
            </a:r>
          </a:p>
          <a:p>
            <a:endParaRPr lang="cs-CZ" dirty="0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B238C9E-6D30-E8FD-3C86-9192CBD2A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670" y="5949280"/>
            <a:ext cx="55346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 IQ dostatečným ukazatelem schopností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833643"/>
            <a:ext cx="8229600" cy="4389437"/>
          </a:xfrm>
        </p:spPr>
        <p:txBody>
          <a:bodyPr/>
          <a:lstStyle/>
          <a:p>
            <a:r>
              <a:rPr lang="cs-CZ" dirty="0" err="1"/>
              <a:t>Terman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sz="3200" i="1" dirty="0"/>
              <a:t>Test IQ ukazuje, jestli náš mozek jede čtyřicetikilometrovou rychlostí nebo stokilometrovou, ale neříká nic o tom, o našem motoru, tedy o mozku a jeho skutečných možnostech.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Menza gymnázium měří IQ – případně video</a:t>
            </a:r>
          </a:p>
          <a:p>
            <a:endParaRPr lang="cs-CZ" i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0E55DF-17AB-9805-14A8-35846A22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661F3E3-A495-0C03-C6BC-E605CE906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97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9552" y="1844824"/>
            <a:ext cx="8229600" cy="2808312"/>
          </a:xfrm>
        </p:spPr>
        <p:txBody>
          <a:bodyPr/>
          <a:lstStyle/>
          <a:p>
            <a:pPr algn="ctr"/>
            <a:r>
              <a:rPr lang="cs-CZ" b="1" i="1" dirty="0"/>
              <a:t>Jak poznat nadaného žáka, když ne pomocí IQ?</a:t>
            </a:r>
            <a:br>
              <a:rPr lang="cs-CZ" b="1" i="1" dirty="0"/>
            </a:br>
            <a:r>
              <a:rPr lang="cs-CZ" sz="3200" b="1" i="1" dirty="0"/>
              <a:t>Aktivita ve skupině</a:t>
            </a:r>
            <a:br>
              <a:rPr lang="cs-CZ" sz="3200" b="1" i="1" dirty="0"/>
            </a:br>
            <a:endParaRPr lang="cs-CZ" sz="3200" b="1" i="1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D9DFD8-74FD-FCA1-051F-98C344EC1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8DF5B61-B1F4-95FE-D3DD-82661ABC9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34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09666"/>
            <a:ext cx="8745887" cy="1143000"/>
          </a:xfrm>
        </p:spPr>
        <p:txBody>
          <a:bodyPr/>
          <a:lstStyle/>
          <a:p>
            <a:pPr algn="ctr" eaLnBrk="1" hangingPunct="1"/>
            <a:r>
              <a:rPr lang="cs-CZ" altLang="cs-CZ" sz="4000" b="1" dirty="0"/>
              <a:t>  Obecné charakteristiky nadání</a:t>
            </a:r>
            <a:endParaRPr lang="en-US" altLang="cs-CZ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223019"/>
            <a:ext cx="8424935" cy="4525962"/>
          </a:xfrm>
        </p:spPr>
        <p:txBody>
          <a:bodyPr/>
          <a:lstStyle/>
          <a:p>
            <a:pPr marL="0" indent="0" eaLnBrk="1" hangingPunct="1">
              <a:buNone/>
            </a:pPr>
            <a:endParaRPr lang="cs-CZ" i="1" dirty="0">
              <a:latin typeface="Century Gothic"/>
              <a:ea typeface="Times New Roman"/>
              <a:cs typeface="Century Gothic"/>
            </a:endParaRPr>
          </a:p>
          <a:p>
            <a:pPr marL="0" indent="0" eaLnBrk="1" hangingPunct="1">
              <a:buNone/>
            </a:pPr>
            <a:endParaRPr lang="cs-CZ" i="1" dirty="0">
              <a:latin typeface="Century Gothic"/>
              <a:ea typeface="Times New Roman"/>
              <a:cs typeface="Century Gothic"/>
            </a:endParaRPr>
          </a:p>
          <a:p>
            <a:pPr marL="0" indent="0" eaLnBrk="1" hangingPunct="1">
              <a:buNone/>
            </a:pPr>
            <a:r>
              <a:rPr lang="cs-CZ" i="1" dirty="0">
                <a:latin typeface="Century Gothic"/>
                <a:ea typeface="Times New Roman"/>
                <a:cs typeface="Century Gothic"/>
              </a:rPr>
              <a:t>„Populace nadaných se jeví  </a:t>
            </a:r>
            <a:r>
              <a:rPr lang="cs-CZ" b="1" i="1" dirty="0">
                <a:latin typeface="Century Gothic"/>
                <a:ea typeface="Times New Roman"/>
                <a:cs typeface="Century Gothic"/>
              </a:rPr>
              <a:t>směrem ven </a:t>
            </a:r>
            <a:r>
              <a:rPr lang="cs-CZ" i="1" dirty="0">
                <a:latin typeface="Century Gothic"/>
                <a:ea typeface="Times New Roman"/>
                <a:cs typeface="Century Gothic"/>
              </a:rPr>
              <a:t>jako relativně homogenní, ale </a:t>
            </a:r>
            <a:r>
              <a:rPr lang="cs-CZ" b="1" i="1" dirty="0">
                <a:latin typeface="Century Gothic"/>
                <a:ea typeface="Times New Roman"/>
                <a:cs typeface="Century Gothic"/>
              </a:rPr>
              <a:t>směrem dovnitř </a:t>
            </a:r>
            <a:r>
              <a:rPr lang="cs-CZ" i="1" dirty="0">
                <a:latin typeface="Century Gothic"/>
                <a:ea typeface="Times New Roman"/>
                <a:cs typeface="Century Gothic"/>
              </a:rPr>
              <a:t>heterogenní skupina s pestrými </a:t>
            </a:r>
            <a:r>
              <a:rPr lang="cs-CZ" i="1" dirty="0" err="1">
                <a:latin typeface="Century Gothic"/>
                <a:ea typeface="Times New Roman"/>
                <a:cs typeface="Century Gothic"/>
              </a:rPr>
              <a:t>interindividuálními</a:t>
            </a:r>
            <a:r>
              <a:rPr lang="cs-CZ" i="1" dirty="0">
                <a:latin typeface="Century Gothic"/>
                <a:ea typeface="Times New Roman"/>
                <a:cs typeface="Century Gothic"/>
              </a:rPr>
              <a:t> rozdíly.“ </a:t>
            </a:r>
          </a:p>
          <a:p>
            <a:pPr marL="0" indent="0" eaLnBrk="1" hangingPunct="1">
              <a:buNone/>
            </a:pPr>
            <a:endParaRPr lang="cs-CZ" i="1" dirty="0">
              <a:latin typeface="Century Gothic"/>
              <a:ea typeface="Times New Roman"/>
              <a:cs typeface="Century Gothic"/>
            </a:endParaRPr>
          </a:p>
          <a:p>
            <a:pPr marL="0" indent="0" algn="ctr" eaLnBrk="1" hangingPunct="1">
              <a:buNone/>
            </a:pPr>
            <a:r>
              <a:rPr lang="cs-CZ" i="1" dirty="0">
                <a:latin typeface="Century Gothic"/>
                <a:ea typeface="Times New Roman"/>
                <a:cs typeface="Century Gothic"/>
              </a:rPr>
              <a:t>                                          Jurášková, 2006</a:t>
            </a:r>
            <a:endParaRPr lang="en-US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EB7C63-3A41-BD7F-8E7F-F7EDA940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8D0EADA-18AD-E032-79CD-FE8E6CFAF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67161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/>
              <a:t>Jak poznat nadaného žáka?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Charakteristické znaky nadaných žáků – různí autoři uvádí různé výčty (připravený materiál)</a:t>
            </a:r>
          </a:p>
          <a:p>
            <a:pPr lvl="1" eaLnBrk="1" hangingPunct="1"/>
            <a:r>
              <a:rPr lang="cs-CZ" i="1" dirty="0"/>
              <a:t>často je uváděno rané čtenářství – </a:t>
            </a:r>
            <a:r>
              <a:rPr lang="cs-CZ" i="1" dirty="0">
                <a:solidFill>
                  <a:srgbClr val="FF0000"/>
                </a:solidFill>
              </a:rPr>
              <a:t>video </a:t>
            </a:r>
            <a:r>
              <a:rPr lang="cs-CZ" altLang="cs-CZ" sz="2000" dirty="0" err="1">
                <a:solidFill>
                  <a:srgbClr val="FF0000"/>
                </a:solidFill>
              </a:rPr>
              <a:t>Metůdek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lvl="1"/>
            <a:r>
              <a:rPr lang="cs-CZ" altLang="cs-CZ" sz="2000" dirty="0">
                <a:hlinkClick r:id="rId2"/>
              </a:rPr>
              <a:t>https://is.muni.cz/auth/de/26136/</a:t>
            </a:r>
            <a:endParaRPr lang="cs-CZ" altLang="cs-CZ" sz="2000" dirty="0"/>
          </a:p>
          <a:p>
            <a:r>
              <a:rPr lang="cs-CZ" i="1" dirty="0"/>
              <a:t>akcelerovaný vývoj – brzy chodí, mluví…</a:t>
            </a:r>
          </a:p>
          <a:p>
            <a:r>
              <a:rPr lang="cs-CZ" i="1" dirty="0"/>
              <a:t>logické, kritické myšlení…</a:t>
            </a:r>
          </a:p>
          <a:p>
            <a:r>
              <a:rPr lang="cs-CZ" i="1" dirty="0"/>
              <a:t>vynikající paměť, encyklopedické znalosti…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Které byste sem přidali?? S kterými souhlasíte na základě zkušeností??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DA98C2-8409-8F6D-2226-2A40B89F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31AD92B-5981-8EAE-D441-FE626078B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90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/>
          <a:lstStyle/>
          <a:p>
            <a:r>
              <a:rPr lang="cs-CZ" sz="3600" b="1" dirty="0"/>
              <a:t>Charakteristika nadaných </a:t>
            </a:r>
            <a:r>
              <a:rPr lang="cs-CZ" sz="2800" b="1" dirty="0"/>
              <a:t>(podle </a:t>
            </a:r>
            <a:r>
              <a:rPr lang="cs-CZ" sz="2800" b="1" dirty="0" err="1"/>
              <a:t>Silverman</a:t>
            </a:r>
            <a:r>
              <a:rPr lang="cs-CZ" sz="2800" b="1" dirty="0"/>
              <a:t>)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989437"/>
          <a:ext cx="8229600" cy="562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4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Charakteristiky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Nadané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děti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"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Průměrné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" 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děti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Velká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bdělost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42%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Velký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rozsah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paměti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Výborná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paměť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27%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Rozvoj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čtení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Rozšířená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slovní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zásoba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34%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Pozorovací schopnosti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34%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Velká zvídavost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40%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Více než 1 imaginární kamarád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Živá představivost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Vysoký stupeň kreativity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B56C36-56FD-DF6F-564B-8E3EB416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CC0927F-E339-A7DC-3DA5-9360724FC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45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34870"/>
            <a:ext cx="8507288" cy="1593930"/>
          </a:xfrm>
        </p:spPr>
        <p:txBody>
          <a:bodyPr/>
          <a:lstStyle/>
          <a:p>
            <a:r>
              <a:rPr lang="cs-CZ" dirty="0"/>
              <a:t>Kresby 4 letého </a:t>
            </a:r>
            <a:br>
              <a:rPr lang="cs-CZ" dirty="0"/>
            </a:br>
            <a:r>
              <a:rPr lang="cs-CZ" dirty="0"/>
              <a:t>chlapce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75" y="1920085"/>
            <a:ext cx="4038600" cy="2271712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75" y="4365104"/>
            <a:ext cx="4038600" cy="2271712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4870"/>
            <a:ext cx="3857625" cy="6858000"/>
          </a:xfrm>
          <a:prstGeom prst="rect">
            <a:avLst/>
          </a:prstGeo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ED1E527-E57A-33CE-BC45-A48671E9A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3463C56-497D-587F-471A-DF125EB2A3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561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Desatero o projevech nadaných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Materiál v </a:t>
            </a:r>
            <a:r>
              <a:rPr lang="cs-CZ" dirty="0" err="1"/>
              <a:t>Isu</a:t>
            </a:r>
            <a:r>
              <a:rPr lang="cs-CZ" dirty="0"/>
              <a:t> – shrnutí z několika zdrojů </a:t>
            </a:r>
            <a:r>
              <a:rPr lang="cs-CZ"/>
              <a:t>- kategorizace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B2DC9A-1877-684C-0C83-802173734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D765765-7FA7-DFE8-BAF6-105895377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121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9552" y="1844824"/>
            <a:ext cx="8229600" cy="3384376"/>
          </a:xfrm>
        </p:spPr>
        <p:txBody>
          <a:bodyPr/>
          <a:lstStyle/>
          <a:p>
            <a:pPr algn="ctr"/>
            <a:r>
              <a:rPr lang="cs-CZ" dirty="0"/>
              <a:t>Jak poznat nadaného žáka?</a:t>
            </a:r>
            <a:br>
              <a:rPr lang="cs-CZ" dirty="0"/>
            </a:br>
            <a:r>
              <a:rPr lang="cs-CZ" sz="2000" dirty="0">
                <a:hlinkClick r:id="rId2"/>
              </a:rPr>
              <a:t>https://www.nadanedeti.cz/domains/nadanedeti.cz/pro-odborniky-video1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>
                <a:hlinkClick r:id="rId3"/>
              </a:rPr>
              <a:t>https://www.ceskatelevize.cz/ivysilani/1096902795-studio-6/215411010101126/obsah/437389-jak-poznat-talent-deti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659FFC-94E9-E476-D637-FAADAEFF6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899CB7C-67AE-BD9A-D0D9-0E9CE553F6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10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pPr algn="ctr"/>
            <a:r>
              <a:rPr lang="cs-CZ" sz="4800" b="1" dirty="0"/>
              <a:t>MŠMT </a:t>
            </a:r>
            <a:r>
              <a:rPr lang="cs-CZ" sz="2800" dirty="0"/>
              <a:t>(vyhláška č. 27/2016 Sb., 2016)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767808"/>
          </a:xfrm>
        </p:spPr>
        <p:txBody>
          <a:bodyPr/>
          <a:lstStyle/>
          <a:p>
            <a:pPr marL="0" indent="0" algn="just">
              <a:buNone/>
            </a:pPr>
            <a:r>
              <a:rPr lang="cs-CZ" i="1" dirty="0"/>
              <a:t>Zjišťování </a:t>
            </a:r>
            <a:r>
              <a:rPr lang="cs-CZ" b="1" i="1" dirty="0"/>
              <a:t>mimořádného nadání </a:t>
            </a:r>
            <a:r>
              <a:rPr lang="cs-CZ" i="1" dirty="0"/>
              <a:t>včetně vzdělávacích potřeb žáka provádí školské poradenské zařízení ve spolupráci se školou, která žáka vzdělává. Pokud se nadání žáka projevuje v oblastech pohybových, manuálních nebo uměleckých dovedností, vyjadřuje se školské poradenské zařízení zejména ke specifikům žákovy osobnosti, které mohou mít vliv na průběh jeho vzdělávání, a míru žákova nadání zhodnotí odborník v příslušném oboru, jehož odborný posudek žák nebo zákonný zástupce žáka školskému poradenskému zařízení poskytne.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74B277-2610-B814-17FD-879F88CAE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6BD86D7-BA78-D2CD-B7C4-EFB161795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021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438849"/>
            <a:ext cx="8229600" cy="2017374"/>
          </a:xfrm>
        </p:spPr>
        <p:txBody>
          <a:bodyPr/>
          <a:lstStyle/>
          <a:p>
            <a:pPr algn="ctr"/>
            <a:r>
              <a:rPr lang="cs-CZ" sz="4800" b="1" dirty="0"/>
              <a:t>Manifestované x latentní nadání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856481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   </a:t>
            </a:r>
            <a:r>
              <a:rPr lang="cs-CZ" sz="3600" dirty="0"/>
              <a:t>Výkon  </a:t>
            </a:r>
            <a:r>
              <a:rPr lang="cs-CZ" dirty="0"/>
              <a:t>                                               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932040" y="2348880"/>
            <a:ext cx="1656184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3275856" y="2348880"/>
            <a:ext cx="1296144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57200" y="3140968"/>
            <a:ext cx="8363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                        Podává                           Nepodává</a:t>
            </a:r>
          </a:p>
          <a:p>
            <a:r>
              <a:rPr lang="cs-CZ" sz="2400" dirty="0"/>
              <a:t>                                                                 </a:t>
            </a:r>
          </a:p>
          <a:p>
            <a:r>
              <a:rPr lang="cs-CZ" sz="2400" dirty="0"/>
              <a:t>                                                                </a:t>
            </a:r>
          </a:p>
          <a:p>
            <a:r>
              <a:rPr lang="cs-CZ" sz="2400" dirty="0"/>
              <a:t>                                                              </a:t>
            </a:r>
          </a:p>
          <a:p>
            <a:r>
              <a:rPr lang="cs-CZ" sz="2400" dirty="0"/>
              <a:t>                                                  má         potenciál       nemá </a:t>
            </a:r>
          </a:p>
          <a:p>
            <a:endParaRPr lang="cs-CZ" sz="2400" dirty="0"/>
          </a:p>
          <a:p>
            <a:r>
              <a:rPr lang="cs-CZ" sz="2400" dirty="0"/>
              <a:t>Problém u mladších dětí – nemají-li příležitost nemohou projevit potenciál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Praktická ukázka – malby 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4932040" y="3554685"/>
            <a:ext cx="1368152" cy="1026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6843274" y="3527831"/>
            <a:ext cx="1311660" cy="1071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FFB147-66E9-A5A5-11B4-F7C6DF732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CD7605F-84E3-71EF-9A65-AC31BC29A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4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Používaná terminologie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českém prostředí:</a:t>
            </a:r>
          </a:p>
          <a:p>
            <a:r>
              <a:rPr lang="cs-CZ" dirty="0"/>
              <a:t>nadání v kognitivní oblasti a talent v oblasti sportu a umění</a:t>
            </a:r>
          </a:p>
          <a:p>
            <a:r>
              <a:rPr lang="cs-CZ" dirty="0"/>
              <a:t>nadání a talent jako synonyma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4423D7-849B-B9D5-912E-A28855D54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CF97D7E-015A-B139-83A2-B0FA6829F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86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altLang="en-US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87" name="Zástupný symbol pro obsah 4"/>
          <p:cNvSpPr>
            <a:spLocks noGrp="1"/>
          </p:cNvSpPr>
          <p:nvPr>
            <p:ph idx="1"/>
          </p:nvPr>
        </p:nvSpPr>
        <p:spPr>
          <a:xfrm>
            <a:off x="539750" y="1557338"/>
            <a:ext cx="7986713" cy="4608512"/>
          </a:xfrm>
        </p:spPr>
        <p:txBody>
          <a:bodyPr/>
          <a:lstStyle/>
          <a:p>
            <a:r>
              <a:rPr lang="cs-CZ" altLang="en-US" sz="2800"/>
              <a:t>Podle Maureen Neihart </a:t>
            </a:r>
            <a:r>
              <a:rPr lang="cs-CZ" altLang="en-US"/>
              <a:t>(přednáška v Praze 2011 podle J. Škrabánkové) </a:t>
            </a:r>
            <a:r>
              <a:rPr lang="cs-CZ" altLang="en-US" sz="2800" i="1"/>
              <a:t>před 20-ti lety bylo za nadané považováno dítě, které se dobře chovalo, bylo úspěšné, toužilo po pochvale, dítě s dobrým sebevědomím, spokojené, nepřekračující osnovy, ale takové, kterému chybí dovednost učit se sám do hloubky. </a:t>
            </a:r>
          </a:p>
          <a:p>
            <a:r>
              <a:rPr lang="cs-CZ" altLang="en-US" sz="2800"/>
              <a:t>Uvádí následující aktuální typologii nadaných žáků:</a:t>
            </a:r>
            <a:endParaRPr lang="en-GB" altLang="en-US" sz="2800"/>
          </a:p>
        </p:txBody>
      </p:sp>
      <p:sp>
        <p:nvSpPr>
          <p:cNvPr id="16388" name="TextovéPole 5"/>
          <p:cNvSpPr txBox="1">
            <a:spLocks noChangeArrowheads="1"/>
          </p:cNvSpPr>
          <p:nvPr/>
        </p:nvSpPr>
        <p:spPr bwMode="auto">
          <a:xfrm>
            <a:off x="179512" y="-50800"/>
            <a:ext cx="8507288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cs-CZ" altLang="en-US" sz="3600" b="1" dirty="0"/>
          </a:p>
          <a:p>
            <a:pPr algn="ctr" eaLnBrk="1" hangingPunct="1"/>
            <a:r>
              <a:rPr lang="cs-CZ" altLang="en-US" sz="4400" b="1" dirty="0">
                <a:latin typeface="+mj-lt"/>
              </a:rPr>
              <a:t>Aktuální typologie nadaných žáků</a:t>
            </a:r>
            <a:br>
              <a:rPr lang="en-GB" altLang="en-US" sz="4400" dirty="0">
                <a:latin typeface="+mj-lt"/>
              </a:rPr>
            </a:br>
            <a:endParaRPr lang="en-GB" altLang="en-US" sz="4400" dirty="0">
              <a:latin typeface="+mj-lt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23101B-A7D6-7E44-1778-5C44FBB5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6E4CB74-2073-6301-D76C-08C0D4B8F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91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107158" y="548680"/>
            <a:ext cx="9036050" cy="13319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br>
              <a:rPr lang="cs-CZ" altLang="en-US" sz="4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en-US" sz="4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cs-CZ" altLang="en-US" sz="4400" b="1" i="1" dirty="0">
                <a:solidFill>
                  <a:schemeClr val="tx1"/>
                </a:solidFill>
              </a:rPr>
              <a:t>. ÚSPĚŠNÝ nadaný </a:t>
            </a:r>
            <a:r>
              <a:rPr lang="cs-CZ" altLang="en-US" sz="4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-­ charakteristika:</a:t>
            </a:r>
            <a:br>
              <a:rPr lang="en-GB" altLang="en-US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712200" cy="4679950"/>
          </a:xfrm>
        </p:spPr>
        <p:txBody>
          <a:bodyPr rtlCol="0">
            <a:normAutofit/>
          </a:bodyPr>
          <a:lstStyle/>
          <a:p>
            <a:pPr marL="0" indent="0" fontAlgn="auto">
              <a:buFontTx/>
              <a:buNone/>
              <a:defRPr/>
            </a:pPr>
            <a:r>
              <a:rPr lang="cs-CZ" sz="2800" dirty="0"/>
              <a:t>V posledních letech se změnilo chápání tohoto typu nadání: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je úspěšný ve škole;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záleží mu na tom, aby se líbil učitelům a dostával dobré známky;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je konformní, závislý;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volí bezpečné činnosti, vyhýbá se riziku;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většinou je milován rodiči i učiteli, obdivován vrstevníky.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04BC10-711C-43E0-A580-187708FC7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30572C1-D246-B9B5-E9E2-EE71CEE9A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372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7637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Podpora pro tento typ nadaného doma a ve škole: </a:t>
            </a:r>
            <a:br>
              <a:rPr lang="en-GB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685800" y="1916113"/>
            <a:ext cx="7696200" cy="3570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předkládat složitější problémy k řešení;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akcelerovat výuku;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povzbuzovat rozvoj nadání;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systematicky povzbuzovat odvahu riskovat a osamostatňovat se.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CAFEE2-E9AA-1BCA-4D82-E6361A9A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6A36176-F760-60BB-ACBB-75CE35778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36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79388" y="152400"/>
            <a:ext cx="8353425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en-US" sz="3200" b="1" i="1">
                <a:solidFill>
                  <a:schemeClr val="tx1">
                    <a:lumMod val="95000"/>
                    <a:lumOff val="5000"/>
                  </a:schemeClr>
                </a:solidFill>
              </a:rPr>
              <a:t>2. kreativní nadaný - charakteristika:</a:t>
            </a:r>
            <a:br>
              <a:rPr lang="en-GB" altLang="en-US" sz="320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2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11188" y="1412875"/>
            <a:ext cx="7770812" cy="5040313"/>
          </a:xfrm>
        </p:spPr>
        <p:txBody>
          <a:bodyPr rtlCol="0">
            <a:normAutofit lnSpcReduction="10000"/>
          </a:bodyPr>
          <a:lstStyle/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cs-CZ" sz="3000" dirty="0"/>
              <a:t> má silnou vnitřní motivaci;</a:t>
            </a:r>
            <a:endParaRPr lang="en-GB" altLang="cs-CZ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cs-CZ" sz="3000" dirty="0"/>
              <a:t> je androgynní </a:t>
            </a:r>
            <a:r>
              <a:rPr lang="cs-CZ" altLang="cs-CZ" sz="1600" dirty="0"/>
              <a:t>(</a:t>
            </a:r>
            <a:r>
              <a:rPr lang="en-GB" altLang="cs-CZ" sz="1600" b="1" dirty="0" err="1"/>
              <a:t>člověk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mající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značné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množství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projevů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chování</a:t>
            </a:r>
            <a:r>
              <a:rPr lang="en-GB" altLang="cs-CZ" sz="1600" b="1" dirty="0"/>
              <a:t> a </a:t>
            </a:r>
            <a:r>
              <a:rPr lang="en-GB" altLang="cs-CZ" sz="1600" b="1" dirty="0" err="1"/>
              <a:t>prožívání</a:t>
            </a:r>
            <a:r>
              <a:rPr lang="en-GB" altLang="cs-CZ" sz="1600" b="1" dirty="0"/>
              <a:t>, </a:t>
            </a:r>
            <a:r>
              <a:rPr lang="en-GB" altLang="cs-CZ" sz="1600" b="1" dirty="0" err="1"/>
              <a:t>vlastností</a:t>
            </a:r>
            <a:r>
              <a:rPr lang="en-GB" altLang="cs-CZ" sz="1600" b="1" dirty="0"/>
              <a:t> a </a:t>
            </a:r>
            <a:r>
              <a:rPr lang="en-GB" altLang="cs-CZ" sz="1600" b="1" dirty="0" err="1"/>
              <a:t>rysů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osobnosti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mužských</a:t>
            </a:r>
            <a:r>
              <a:rPr lang="en-GB" altLang="cs-CZ" sz="1600" b="1" dirty="0"/>
              <a:t> (</a:t>
            </a:r>
            <a:r>
              <a:rPr lang="cs-CZ" altLang="cs-CZ" sz="1600" b="1" dirty="0"/>
              <a:t>maskulinních)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i</a:t>
            </a:r>
            <a:r>
              <a:rPr lang="en-GB" altLang="cs-CZ" sz="1600" b="1" dirty="0"/>
              <a:t> </a:t>
            </a:r>
            <a:r>
              <a:rPr lang="en-GB" altLang="cs-CZ" sz="1600" b="1" dirty="0" err="1"/>
              <a:t>ženských</a:t>
            </a:r>
            <a:r>
              <a:rPr lang="en-GB" altLang="cs-CZ" sz="1600" b="1" dirty="0"/>
              <a:t> (</a:t>
            </a:r>
            <a:r>
              <a:rPr lang="en-GB" altLang="cs-CZ" sz="1600" b="1" dirty="0" err="1"/>
              <a:t>feminních</a:t>
            </a:r>
            <a:r>
              <a:rPr lang="en-GB" altLang="cs-CZ" sz="1600" b="1" dirty="0"/>
              <a:t>)</a:t>
            </a:r>
            <a:r>
              <a:rPr lang="cs-CZ" altLang="cs-CZ" sz="1600" b="1" dirty="0"/>
              <a:t> – prof. Kohoutek);</a:t>
            </a:r>
            <a:r>
              <a:rPr lang="en-GB" altLang="cs-CZ" sz="1600" b="1" dirty="0"/>
              <a:t> </a:t>
            </a:r>
            <a:endParaRPr lang="en-GB" altLang="cs-CZ" sz="16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cs-CZ" sz="3000" dirty="0"/>
              <a:t> má snížené sebeovládání;</a:t>
            </a:r>
            <a:endParaRPr lang="en-GB" altLang="cs-CZ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cs-CZ" sz="3000" dirty="0"/>
              <a:t> je emocionálně labilní;</a:t>
            </a:r>
            <a:endParaRPr lang="en-GB" altLang="cs-CZ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cs-CZ" sz="3000" dirty="0"/>
              <a:t> má vysokou míru energie;</a:t>
            </a:r>
            <a:endParaRPr lang="en-GB" altLang="cs-CZ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cs-CZ" sz="3000" dirty="0"/>
              <a:t> má malý zájem vyhovět očekávání okolí, může být v konfliktu s vrstevníky.</a:t>
            </a:r>
            <a:endParaRPr lang="en-GB" altLang="cs-CZ" sz="3000" dirty="0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cs-CZ" dirty="0"/>
              <a:t> </a:t>
            </a:r>
            <a:r>
              <a:rPr lang="cs-CZ" altLang="cs-CZ" sz="2400" b="1" dirty="0"/>
              <a:t>P</a:t>
            </a:r>
            <a:r>
              <a:rPr lang="cs-CZ" altLang="cs-CZ" sz="2400" b="1" i="1" dirty="0"/>
              <a:t>oznámka:</a:t>
            </a:r>
            <a:r>
              <a:rPr lang="cs-CZ" altLang="cs-CZ" sz="2400" dirty="0"/>
              <a:t> </a:t>
            </a:r>
            <a:r>
              <a:rPr lang="cs-CZ" altLang="cs-CZ" sz="2400" i="1" dirty="0"/>
              <a:t>Je potřeba ptát se, v jakých oblastech je   kreativní, ne jak je kreativní!</a:t>
            </a:r>
            <a:endParaRPr lang="en-GB" altLang="cs-CZ" sz="2400" i="1" dirty="0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endParaRPr lang="en-GB" altLang="cs-CZ" sz="2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C55A0D-2EDD-EC21-9453-A79D9C8B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F8607F4-8427-0F21-1653-B6E56B7EA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338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424863" cy="100853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Podpora pro tento typ nadaného doma a ve škole: </a:t>
            </a:r>
            <a:br>
              <a:rPr lang="en-GB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625" y="1676400"/>
            <a:ext cx="8569325" cy="4144963"/>
          </a:xfrm>
        </p:spPr>
        <p:txBody>
          <a:bodyPr rtlCol="0">
            <a:normAutofit fontScale="92500" lnSpcReduction="20000"/>
          </a:bodyPr>
          <a:lstStyle/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3000" dirty="0"/>
              <a:t> odměňovat neotřelé myšlení;</a:t>
            </a:r>
            <a:endParaRPr lang="en-GB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3000" dirty="0"/>
              <a:t> odměňovat a podporovat překonávání překážek (plnění obtížných úkolů);</a:t>
            </a:r>
            <a:endParaRPr lang="en-GB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3000" dirty="0"/>
              <a:t> poskytnout </a:t>
            </a:r>
            <a:r>
              <a:rPr lang="cs-CZ" sz="3000" dirty="0" err="1"/>
              <a:t>mentoring</a:t>
            </a:r>
            <a:r>
              <a:rPr lang="cs-CZ" sz="3000" dirty="0"/>
              <a:t>;</a:t>
            </a:r>
            <a:endParaRPr lang="en-GB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3000" dirty="0"/>
              <a:t> zajistit možnost vzdělávání v oblasti nadání (zajistit někoho, kdo ho povede);</a:t>
            </a:r>
            <a:endParaRPr lang="en-GB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3000" dirty="0"/>
              <a:t> tolerovat typ výrazně odlišný od průměru </a:t>
            </a:r>
          </a:p>
          <a:p>
            <a:pPr fontAlgn="auto">
              <a:buFont typeface="Arial" panose="020B0604020202020204" pitchFamily="34" charset="0"/>
              <a:buChar char="•"/>
              <a:defRPr/>
            </a:pPr>
            <a:r>
              <a:rPr lang="cs-CZ" sz="3000" dirty="0"/>
              <a:t>v dospělosti vyšší nebezpečí psychických poruch ve srovnání s průměrnou populací,  především u výtvarně a literárně nadaných.</a:t>
            </a:r>
            <a:endParaRPr lang="en-GB" sz="3000" dirty="0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endParaRPr lang="en-GB" sz="2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9AD3C2-2842-17B6-1251-383C0B7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F84BEC5-20C8-DB98-E93E-CD66BA159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701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79388" y="152400"/>
            <a:ext cx="8785225" cy="12604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en-US" sz="3600" b="1" i="1">
                <a:solidFill>
                  <a:schemeClr val="tx1">
                    <a:lumMod val="95000"/>
                    <a:lumOff val="5000"/>
                  </a:schemeClr>
                </a:solidFill>
              </a:rPr>
              <a:t>3.„utajený“ nadaný -­ charakteristika:</a:t>
            </a:r>
            <a:br>
              <a:rPr lang="en-GB" altLang="en-US" sz="360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6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7986712" cy="4752975"/>
          </a:xfrm>
        </p:spPr>
        <p:txBody>
          <a:bodyPr rtlCol="0">
            <a:normAutofit/>
          </a:bodyPr>
          <a:lstStyle/>
          <a:p>
            <a:pPr marL="0" indent="0" fontAlgn="auto">
              <a:buFontTx/>
              <a:buNone/>
              <a:defRPr/>
            </a:pPr>
            <a:r>
              <a:rPr lang="cs-CZ" sz="2800" dirty="0"/>
              <a:t>M. </a:t>
            </a:r>
            <a:r>
              <a:rPr lang="cs-CZ" sz="2800" dirty="0" err="1"/>
              <a:t>Neihart</a:t>
            </a:r>
            <a:r>
              <a:rPr lang="cs-CZ" sz="2800" dirty="0"/>
              <a:t> i zde uvádí, že v posledních letech došlo ke změnám v chápání tohoto typu nadání.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 </a:t>
            </a:r>
            <a:r>
              <a:rPr lang="cs-CZ" sz="2800" dirty="0"/>
              <a:t>snižuje/znevažuje své nadání;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 má pocit, že ho okolí nutí vzdát se ctižádostivosti;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 pociťuje nesouhlas okolí s jeho cíli;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 úspěch pokládá za zradu své skupiny;</a:t>
            </a:r>
            <a:endParaRPr lang="en-GB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 opouští příležitosti k rozvoji svého  </a:t>
            </a:r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 nadání, nemá zájem (nechce) je využívat.</a:t>
            </a:r>
            <a:endParaRPr lang="en-GB" sz="2800" dirty="0"/>
          </a:p>
          <a:p>
            <a:pPr marL="0" indent="0" fontAlgn="auto">
              <a:buFontTx/>
              <a:buNone/>
              <a:defRPr/>
            </a:pPr>
            <a:endParaRPr lang="en-GB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DB8AF4-A68F-648E-1737-00B99A721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CEC4584-20EB-96B9-40C9-5CD29B352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286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Poznámka</a:t>
            </a:r>
            <a:endParaRPr lang="en-GB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685800" y="1196975"/>
            <a:ext cx="7696200" cy="4289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Tento typ nadání se týká především nižších sociálních skupin a vyskytuje se zejména mezi ženami.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Testy často velmi málo vypovídají o akademickém úspěchu tohoto typu, proto je není vhodné brát jako hlavní měřítko posuzování „utajeného“ nadání („underground“ gifted).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Skupinu těchto nadaných je vhodné zkoumat spíše podle výkonů při práci. 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51C1ED-42B4-69D2-04A7-D133EA9C4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76DCC6B-2858-A9DF-168E-CB0A17C14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7700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7920037" cy="16557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Podpora doma pro tento typ nadaného a ve škole:</a:t>
            </a:r>
            <a:br>
              <a:rPr lang="en-GB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058150" cy="4319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/>
              <a:t> vytvořit vstřícné prostředí pro vzdělávání;</a:t>
            </a:r>
            <a:endParaRPr lang="en-GB" altLang="cs-CZ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/>
              <a:t> pomoci jim vyrovnat se s vnitřními rozpory; </a:t>
            </a:r>
            <a:endParaRPr lang="en-GB" altLang="cs-CZ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/>
              <a:t> naučit je sociálním dovednostem tak, aby mohli uspět v různých situacích v rámci společnosti, ve které žijí;</a:t>
            </a:r>
            <a:endParaRPr lang="en-GB" altLang="cs-CZ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800"/>
              <a:t> otevřeně diskutovat o tom, „co stojí“ cesta k úspěchu (diskuse o řadě témat je velice důležitá, např. diskuse o genderových otázkách. Je také vhodné společně se dívat na filmy a pak si o nich povídat…)</a:t>
            </a:r>
            <a:endParaRPr lang="en-GB" altLang="cs-CZ" sz="2800"/>
          </a:p>
          <a:p>
            <a:endParaRPr lang="en-GB" altLang="cs-CZ" sz="28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B438CA-A666-135B-649E-FF52C5026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AF3140F-EB4E-3EBB-69A2-0E42CD994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36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50825" y="-485775"/>
            <a:ext cx="9036050" cy="9715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antisociální nadaný ­-charakteristika:</a:t>
            </a:r>
            <a:br>
              <a:rPr lang="en-GB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539750" y="1196975"/>
            <a:ext cx="7842250" cy="51847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vytváří krizové situace, působí rušivě;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potýká se s vážnými psychickými problémy;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má problémy s chováním;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není motivován učitelem udílenou odměnou;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je problémový, vzteklý, nezodpovědný;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má nerealistická očekávání od sebe samého;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vyhledává vzrušující zábavy;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má výchovné problémy;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nedovede si poradit s každodenním nezdarem.</a:t>
            </a:r>
            <a:endParaRPr lang="en-GB" altLang="en-US" sz="2800"/>
          </a:p>
          <a:p>
            <a:endParaRPr lang="en-GB" altLang="en-US" sz="28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2F9A07-6549-06DA-6055-506B3E93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1CB57E3-48E3-0BDC-C2E0-7DF249F7C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420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en-US">
                <a:solidFill>
                  <a:schemeClr val="tx1">
                    <a:lumMod val="95000"/>
                    <a:lumOff val="5000"/>
                  </a:schemeClr>
                </a:solidFill>
              </a:rPr>
              <a:t>Poznámka</a:t>
            </a:r>
            <a:endParaRPr lang="en-GB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1438"/>
            <a:ext cx="7696200" cy="41449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Tento typ nadání byl poprvé popsán v roce 1989, je hodně ovlivnitelný kamarády a rodinou.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Existují dvě hlavní skupiny, do nichž se větví - větší skupina je </a:t>
            </a:r>
            <a:r>
              <a:rPr lang="cs-CZ" altLang="en-US" sz="2800" b="1"/>
              <a:t>prosociální</a:t>
            </a:r>
            <a:r>
              <a:rPr lang="cs-CZ" altLang="en-US" sz="2800"/>
              <a:t>, menší skupina má </a:t>
            </a:r>
            <a:r>
              <a:rPr lang="cs-CZ" altLang="en-US" sz="2800" b="1"/>
              <a:t>kriminální sklony</a:t>
            </a:r>
            <a:r>
              <a:rPr lang="cs-CZ" altLang="en-US" sz="2800"/>
              <a:t>.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 Antisociálnímu typu je těžko pomoci, pokud pomoc přijde pozdě.</a:t>
            </a:r>
            <a:endParaRPr lang="en-GB" altLang="en-US" sz="2800"/>
          </a:p>
          <a:p>
            <a:r>
              <a:rPr lang="cs-CZ" altLang="en-US"/>
              <a:t> </a:t>
            </a:r>
            <a:endParaRPr lang="en-GB" altLang="en-US"/>
          </a:p>
          <a:p>
            <a:r>
              <a:rPr lang="cs-CZ" altLang="en-US" b="1" i="1"/>
              <a:t> 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46C5DC-F100-7C34-8860-270DE01A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A961D6A-0768-AB2F-3184-C26BC23C6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8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Kdo je nadaný?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Aktivita ve skupině – návrhy vymezení pojmu nadání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3A64E3-E6D7-287E-EEE6-E703F9A36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3C02E16-B306-31B3-F38C-AD2746529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44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134350" cy="13319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Podpora doma pro tento typ nadaného a ve škole:</a:t>
            </a:r>
            <a:br>
              <a:rPr lang="en-GB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696200" cy="3713162"/>
          </a:xfrm>
        </p:spPr>
        <p:txBody>
          <a:bodyPr rtlCol="0">
            <a:normAutofit fontScale="92500" lnSpcReduction="10000"/>
          </a:bodyPr>
          <a:lstStyle/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000" dirty="0"/>
              <a:t> nutná podpora a řád!!!</a:t>
            </a:r>
            <a:endParaRPr lang="en-GB" altLang="en-US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000" dirty="0"/>
              <a:t> nutná profesionální pomoc (poradenství - individuální, skupinové, rodinné);</a:t>
            </a:r>
            <a:endParaRPr lang="en-GB" altLang="en-US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000" dirty="0"/>
              <a:t> projevovat empatii;</a:t>
            </a:r>
            <a:endParaRPr lang="en-GB" altLang="en-US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000" dirty="0"/>
              <a:t> nabídnout konfrontaci a zodpovědnost; </a:t>
            </a:r>
            <a:endParaRPr lang="en-GB" altLang="en-US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000" dirty="0"/>
              <a:t> nesnižovat jim laťku (může být interpretováno jako ztráta důvěry v jejich schopnosti!);</a:t>
            </a:r>
            <a:endParaRPr lang="en-GB" altLang="en-US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000" dirty="0"/>
              <a:t> vztah s mentorem (velice důležité!).</a:t>
            </a:r>
            <a:endParaRPr lang="en-GB" altLang="en-US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endParaRPr lang="en-GB" altLang="en-US" sz="3000" dirty="0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endParaRPr lang="en-GB" alt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5AFB5B-8127-9377-2C67-138758A5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E94E825-607C-E7AD-0EC4-290DB64E6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45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8207375" cy="158417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altLang="en-US" sz="4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sz="4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en-US" sz="4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 „dvakrát výjimečný“ nadaný ­ charakteristika:</a:t>
            </a:r>
            <a:br>
              <a:rPr lang="en-GB" alt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685800" y="1916113"/>
            <a:ext cx="7696200" cy="4321175"/>
          </a:xfrm>
        </p:spPr>
        <p:txBody>
          <a:bodyPr rtlCol="0">
            <a:normAutofit fontScale="92500"/>
          </a:bodyPr>
          <a:lstStyle/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en-US" sz="3000" dirty="0"/>
              <a:t>M. </a:t>
            </a:r>
            <a:r>
              <a:rPr lang="cs-CZ" altLang="en-US" sz="3000" dirty="0" err="1"/>
              <a:t>Neihart</a:t>
            </a:r>
            <a:r>
              <a:rPr lang="cs-CZ" altLang="en-US" sz="3000" dirty="0"/>
              <a:t> také u tohoto typu nadání uvádí změny v jeho chápání.</a:t>
            </a:r>
            <a:endParaRPr lang="en-GB" altLang="en-US" sz="30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2800" dirty="0"/>
              <a:t> často je neúspěšný ve škole;</a:t>
            </a:r>
            <a:endParaRPr lang="en-GB" altLang="en-US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2800" dirty="0"/>
              <a:t> má sociální a emocionální problémy;</a:t>
            </a:r>
            <a:endParaRPr lang="en-GB" altLang="en-US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2800" dirty="0"/>
              <a:t> má problémové chování;</a:t>
            </a:r>
            <a:endParaRPr lang="en-GB" altLang="en-US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2800" dirty="0"/>
              <a:t> je náchylný k úzkostem a depresi;</a:t>
            </a:r>
            <a:endParaRPr lang="en-GB" altLang="en-US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2800" dirty="0"/>
              <a:t> má nízké sebevědomí (např. ve škole);</a:t>
            </a:r>
            <a:endParaRPr lang="en-GB" altLang="en-US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2800" dirty="0"/>
              <a:t> ve škole je nespokojený („otrávený“); </a:t>
            </a:r>
            <a:endParaRPr lang="en-GB" altLang="en-US" sz="28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2800" dirty="0"/>
              <a:t> ve srovnání s ostatními typy nadaných je nezralý.</a:t>
            </a:r>
            <a:endParaRPr lang="en-GB" altLang="en-US" sz="2800" dirty="0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endParaRPr lang="en-GB" alt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98EB04-03E1-AFDE-1090-324973FF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F5E4AFB-9E20-6B82-D817-231137E61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24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7726363" cy="504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(Dvojí výjimečnost)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8075612" cy="4784725"/>
          </a:xfrm>
        </p:spPr>
        <p:txBody>
          <a:bodyPr/>
          <a:lstStyle/>
          <a:p>
            <a:pPr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200" dirty="0"/>
              <a:t>Je obtížné ji u dětí diagnostikovat.</a:t>
            </a:r>
            <a:r>
              <a:rPr lang="en-GB" altLang="cs-CZ" sz="2200" dirty="0"/>
              <a:t> </a:t>
            </a:r>
            <a:endParaRPr lang="cs-CZ" altLang="cs-CZ" sz="2200" dirty="0"/>
          </a:p>
          <a:p>
            <a:pPr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cs-CZ" sz="2200" dirty="0"/>
              <a:t>H</a:t>
            </a:r>
            <a:r>
              <a:rPr lang="cs-CZ" altLang="cs-CZ" sz="2200" dirty="0"/>
              <a:t>e</a:t>
            </a:r>
            <a:r>
              <a:rPr lang="en-GB" altLang="cs-CZ" sz="2200" dirty="0" err="1"/>
              <a:t>ndi</a:t>
            </a:r>
            <a:r>
              <a:rPr lang="cs-CZ" altLang="cs-CZ" sz="2200" dirty="0"/>
              <a:t>ke</a:t>
            </a:r>
            <a:r>
              <a:rPr lang="en-GB" altLang="cs-CZ" sz="2200" dirty="0"/>
              <a:t>p a </a:t>
            </a:r>
            <a:r>
              <a:rPr lang="en-GB" altLang="cs-CZ" sz="2200" dirty="0" err="1"/>
              <a:t>nadání</a:t>
            </a:r>
            <a:r>
              <a:rPr lang="en-GB" altLang="cs-CZ" sz="2200" dirty="0"/>
              <a:t> se </a:t>
            </a:r>
            <a:r>
              <a:rPr lang="cs-CZ" altLang="cs-CZ" sz="2200" dirty="0"/>
              <a:t>mohou </a:t>
            </a:r>
            <a:r>
              <a:rPr lang="en-GB" altLang="cs-CZ" sz="2200" dirty="0" err="1"/>
              <a:t>často</a:t>
            </a:r>
            <a:r>
              <a:rPr lang="en-GB" altLang="cs-CZ" sz="2200" dirty="0"/>
              <a:t> </a:t>
            </a:r>
            <a:r>
              <a:rPr lang="en-GB" altLang="cs-CZ" sz="2200" dirty="0" err="1"/>
              <a:t>vzájemně</a:t>
            </a:r>
            <a:r>
              <a:rPr lang="en-GB" altLang="cs-CZ" sz="2200" dirty="0"/>
              <a:t> </a:t>
            </a:r>
            <a:r>
              <a:rPr lang="en-GB" altLang="cs-CZ" sz="2200" b="1" dirty="0" err="1"/>
              <a:t>kompenz</a:t>
            </a:r>
            <a:r>
              <a:rPr lang="cs-CZ" altLang="cs-CZ" sz="2200" b="1" dirty="0"/>
              <a:t>ovat </a:t>
            </a:r>
            <a:r>
              <a:rPr lang="cs-CZ" altLang="cs-CZ" sz="2200" dirty="0"/>
              <a:t>nebo</a:t>
            </a:r>
            <a:r>
              <a:rPr lang="en-GB" altLang="cs-CZ" sz="2200" dirty="0"/>
              <a:t> </a:t>
            </a:r>
            <a:r>
              <a:rPr lang="en-GB" altLang="cs-CZ" sz="2200" b="1" dirty="0"/>
              <a:t>mask</a:t>
            </a:r>
            <a:r>
              <a:rPr lang="cs-CZ" altLang="cs-CZ" sz="2200" b="1" dirty="0"/>
              <a:t>ovat</a:t>
            </a:r>
            <a:r>
              <a:rPr lang="en-GB" altLang="cs-CZ" sz="2200" dirty="0"/>
              <a:t>, a proto </a:t>
            </a:r>
            <a:r>
              <a:rPr lang="en-GB" altLang="cs-CZ" sz="2200" dirty="0" err="1"/>
              <a:t>bývají</a:t>
            </a:r>
            <a:r>
              <a:rPr lang="en-GB" altLang="cs-CZ" sz="2200" dirty="0"/>
              <a:t> </a:t>
            </a:r>
            <a:r>
              <a:rPr lang="en-GB" altLang="cs-CZ" sz="2200" dirty="0" err="1"/>
              <a:t>tyto</a:t>
            </a:r>
            <a:r>
              <a:rPr lang="en-GB" altLang="cs-CZ" sz="2200" dirty="0"/>
              <a:t> </a:t>
            </a:r>
            <a:r>
              <a:rPr lang="en-GB" altLang="cs-CZ" sz="2200" dirty="0" err="1"/>
              <a:t>děti</a:t>
            </a:r>
            <a:r>
              <a:rPr lang="en-GB" altLang="cs-CZ" sz="2200" dirty="0"/>
              <a:t> </a:t>
            </a:r>
            <a:r>
              <a:rPr lang="en-GB" altLang="cs-CZ" sz="2200" dirty="0" err="1"/>
              <a:t>učiteli</a:t>
            </a:r>
            <a:r>
              <a:rPr lang="en-GB" altLang="cs-CZ" sz="2200" dirty="0"/>
              <a:t> </a:t>
            </a:r>
            <a:r>
              <a:rPr lang="en-GB" altLang="cs-CZ" sz="2200" dirty="0" err="1"/>
              <a:t>označovány</a:t>
            </a:r>
            <a:r>
              <a:rPr lang="en-GB" altLang="cs-CZ" sz="2200" dirty="0"/>
              <a:t> </a:t>
            </a:r>
            <a:r>
              <a:rPr lang="en-GB" altLang="cs-CZ" sz="2200" dirty="0" err="1"/>
              <a:t>většinou</a:t>
            </a:r>
            <a:r>
              <a:rPr lang="en-GB" altLang="cs-CZ" sz="2200" dirty="0"/>
              <a:t> </a:t>
            </a:r>
            <a:r>
              <a:rPr lang="en-GB" altLang="cs-CZ" sz="2200" dirty="0" err="1"/>
              <a:t>jako</a:t>
            </a:r>
            <a:r>
              <a:rPr lang="en-GB" altLang="cs-CZ" sz="2200" dirty="0"/>
              <a:t> </a:t>
            </a:r>
            <a:r>
              <a:rPr lang="en-GB" altLang="cs-CZ" sz="2200" dirty="0" err="1"/>
              <a:t>průměrné</a:t>
            </a:r>
            <a:r>
              <a:rPr lang="cs-CZ" altLang="cs-CZ" sz="2200" dirty="0"/>
              <a:t> (někdy i podprůměrné, líné…)</a:t>
            </a:r>
            <a:endParaRPr lang="en-GB" altLang="cs-CZ" sz="2200" dirty="0"/>
          </a:p>
          <a:p>
            <a:pPr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cs-CZ" sz="2200" dirty="0" err="1"/>
              <a:t>Mezi</a:t>
            </a:r>
            <a:r>
              <a:rPr lang="en-GB" altLang="cs-CZ" sz="2200" dirty="0"/>
              <a:t> </a:t>
            </a:r>
            <a:r>
              <a:rPr lang="en-GB" altLang="cs-CZ" sz="2200" dirty="0" err="1"/>
              <a:t>nejčastější</a:t>
            </a:r>
            <a:r>
              <a:rPr lang="en-GB" altLang="cs-CZ" sz="2200" dirty="0"/>
              <a:t> </a:t>
            </a:r>
            <a:r>
              <a:rPr lang="en-GB" altLang="cs-CZ" sz="2200" dirty="0" err="1"/>
              <a:t>kombinace</a:t>
            </a:r>
            <a:r>
              <a:rPr lang="en-GB" altLang="cs-CZ" sz="2200" dirty="0"/>
              <a:t> </a:t>
            </a:r>
            <a:r>
              <a:rPr lang="en-GB" altLang="cs-CZ" sz="2200" dirty="0" err="1"/>
              <a:t>rozumového</a:t>
            </a:r>
            <a:r>
              <a:rPr lang="en-GB" altLang="cs-CZ" sz="2200" dirty="0"/>
              <a:t> </a:t>
            </a:r>
            <a:r>
              <a:rPr lang="en-GB" altLang="cs-CZ" sz="2200" dirty="0" err="1"/>
              <a:t>nadání</a:t>
            </a:r>
            <a:r>
              <a:rPr lang="en-GB" altLang="cs-CZ" sz="2200" dirty="0"/>
              <a:t> a </a:t>
            </a:r>
            <a:r>
              <a:rPr lang="en-GB" altLang="cs-CZ" sz="2200" dirty="0" err="1"/>
              <a:t>diagnózy</a:t>
            </a:r>
            <a:r>
              <a:rPr lang="en-GB" altLang="cs-CZ" sz="2200" dirty="0"/>
              <a:t> </a:t>
            </a:r>
            <a:r>
              <a:rPr lang="en-GB" altLang="cs-CZ" sz="2200" dirty="0" err="1"/>
              <a:t>patří</a:t>
            </a:r>
            <a:r>
              <a:rPr lang="en-GB" altLang="cs-CZ" sz="2200" dirty="0"/>
              <a:t> :</a:t>
            </a:r>
          </a:p>
          <a:p>
            <a:pPr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cs-CZ" sz="2200" b="1" dirty="0" err="1"/>
              <a:t>Nadané</a:t>
            </a:r>
            <a:r>
              <a:rPr lang="en-GB" altLang="cs-CZ" sz="2200" b="1" dirty="0"/>
              <a:t> </a:t>
            </a:r>
            <a:r>
              <a:rPr lang="en-GB" altLang="cs-CZ" sz="2200" b="1" dirty="0" err="1"/>
              <a:t>děti</a:t>
            </a:r>
            <a:r>
              <a:rPr lang="en-GB" altLang="cs-CZ" sz="2200" b="1" dirty="0"/>
              <a:t> se </a:t>
            </a:r>
            <a:r>
              <a:rPr lang="en-GB" altLang="cs-CZ" sz="2200" b="1" dirty="0" err="1"/>
              <a:t>specifickými</a:t>
            </a:r>
            <a:r>
              <a:rPr lang="en-GB" altLang="cs-CZ" sz="2200" b="1" dirty="0"/>
              <a:t> </a:t>
            </a:r>
            <a:r>
              <a:rPr lang="en-GB" altLang="cs-CZ" sz="2200" b="1" dirty="0" err="1"/>
              <a:t>vývojovými</a:t>
            </a:r>
            <a:r>
              <a:rPr lang="en-GB" altLang="cs-CZ" sz="2200" b="1" dirty="0"/>
              <a:t> </a:t>
            </a:r>
            <a:r>
              <a:rPr lang="en-GB" altLang="cs-CZ" sz="2200" b="1" dirty="0" err="1"/>
              <a:t>poruchami</a:t>
            </a:r>
            <a:r>
              <a:rPr lang="en-GB" altLang="cs-CZ" sz="2200" b="1" dirty="0"/>
              <a:t> </a:t>
            </a:r>
            <a:r>
              <a:rPr lang="en-GB" altLang="cs-CZ" sz="2200" b="1" dirty="0" err="1"/>
              <a:t>učení</a:t>
            </a:r>
            <a:r>
              <a:rPr lang="cs-CZ" altLang="cs-CZ" sz="2200" b="1" dirty="0"/>
              <a:t> -</a:t>
            </a:r>
            <a:r>
              <a:rPr lang="en-GB" altLang="cs-CZ" sz="2200" dirty="0"/>
              <a:t> </a:t>
            </a:r>
            <a:r>
              <a:rPr lang="en-GB" altLang="cs-CZ" sz="2200" dirty="0" err="1"/>
              <a:t>zejména</a:t>
            </a:r>
            <a:r>
              <a:rPr lang="en-GB" altLang="cs-CZ" sz="2200" dirty="0"/>
              <a:t> s </a:t>
            </a:r>
            <a:r>
              <a:rPr lang="en-GB" altLang="cs-CZ" sz="2200" dirty="0" err="1"/>
              <a:t>dyslexií</a:t>
            </a:r>
            <a:r>
              <a:rPr lang="en-GB" altLang="cs-CZ" sz="2200" dirty="0"/>
              <a:t>, </a:t>
            </a:r>
            <a:r>
              <a:rPr lang="en-GB" altLang="cs-CZ" sz="2200" dirty="0" err="1"/>
              <a:t>dysortografií</a:t>
            </a:r>
            <a:r>
              <a:rPr lang="en-GB" altLang="cs-CZ" sz="2200" dirty="0"/>
              <a:t>, </a:t>
            </a:r>
            <a:r>
              <a:rPr lang="en-GB" altLang="cs-CZ" sz="2200" dirty="0" err="1"/>
              <a:t>dysgrafií</a:t>
            </a:r>
            <a:r>
              <a:rPr lang="en-GB" altLang="cs-CZ" sz="2200" dirty="0"/>
              <a:t>.</a:t>
            </a:r>
          </a:p>
          <a:p>
            <a:pPr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cs-CZ" sz="2200" b="1" dirty="0" err="1"/>
              <a:t>Nadané</a:t>
            </a:r>
            <a:r>
              <a:rPr lang="en-GB" altLang="cs-CZ" sz="2200" b="1" dirty="0"/>
              <a:t> </a:t>
            </a:r>
            <a:r>
              <a:rPr lang="en-GB" altLang="cs-CZ" sz="2200" b="1" dirty="0" err="1"/>
              <a:t>děti</a:t>
            </a:r>
            <a:r>
              <a:rPr lang="en-GB" altLang="cs-CZ" sz="2200" b="1" dirty="0"/>
              <a:t> s </a:t>
            </a:r>
            <a:r>
              <a:rPr lang="en-GB" altLang="cs-CZ" sz="2200" b="1" dirty="0" err="1"/>
              <a:t>poruchami</a:t>
            </a:r>
            <a:r>
              <a:rPr lang="en-GB" altLang="cs-CZ" sz="2200" b="1" dirty="0"/>
              <a:t> </a:t>
            </a:r>
            <a:r>
              <a:rPr lang="en-GB" altLang="cs-CZ" sz="2200" b="1" dirty="0" err="1"/>
              <a:t>chování</a:t>
            </a:r>
            <a:r>
              <a:rPr lang="en-GB" altLang="cs-CZ" sz="2200" b="1" dirty="0"/>
              <a:t> </a:t>
            </a:r>
            <a:r>
              <a:rPr lang="cs-CZ" altLang="cs-CZ" sz="2200" b="1" dirty="0"/>
              <a:t> - </a:t>
            </a:r>
            <a:r>
              <a:rPr lang="en-GB" altLang="cs-CZ" sz="2200" b="1" dirty="0"/>
              <a:t>ADHD</a:t>
            </a:r>
            <a:r>
              <a:rPr lang="cs-CZ" altLang="cs-CZ" sz="2200" b="1" dirty="0"/>
              <a:t> </a:t>
            </a:r>
            <a:r>
              <a:rPr lang="cs-CZ" altLang="cs-CZ" sz="2200" dirty="0"/>
              <a:t>(</a:t>
            </a:r>
            <a:r>
              <a:rPr lang="cs-CZ" altLang="cs-CZ" sz="2200" dirty="0" err="1"/>
              <a:t>Attention</a:t>
            </a:r>
            <a:r>
              <a:rPr lang="cs-CZ" altLang="cs-CZ" sz="2200" dirty="0"/>
              <a:t> Deficit </a:t>
            </a:r>
            <a:r>
              <a:rPr lang="cs-CZ" altLang="cs-CZ" sz="2200" dirty="0" err="1"/>
              <a:t>Hyperactivity</a:t>
            </a:r>
            <a:r>
              <a:rPr lang="cs-CZ" altLang="cs-CZ" sz="2200" dirty="0"/>
              <a:t> </a:t>
            </a:r>
            <a:r>
              <a:rPr lang="cs-CZ" altLang="cs-CZ" sz="2200" dirty="0" err="1"/>
              <a:t>Disorders</a:t>
            </a:r>
            <a:r>
              <a:rPr lang="cs-CZ" altLang="cs-CZ" sz="2200" dirty="0"/>
              <a:t> – hyperaktivita s poruchou pozornosti), </a:t>
            </a:r>
            <a:r>
              <a:rPr lang="cs-CZ" altLang="cs-CZ" sz="2200" b="1" dirty="0"/>
              <a:t>ADD</a:t>
            </a:r>
            <a:r>
              <a:rPr lang="cs-CZ" altLang="cs-CZ" sz="2200" dirty="0"/>
              <a:t> (</a:t>
            </a:r>
            <a:r>
              <a:rPr lang="cs-CZ" altLang="cs-CZ" sz="2200" dirty="0" err="1"/>
              <a:t>Attention</a:t>
            </a:r>
            <a:r>
              <a:rPr lang="cs-CZ" altLang="cs-CZ" sz="2200" dirty="0"/>
              <a:t> Deficit </a:t>
            </a:r>
            <a:r>
              <a:rPr lang="cs-CZ" altLang="cs-CZ" sz="2200" dirty="0" err="1"/>
              <a:t>Disorders</a:t>
            </a:r>
            <a:r>
              <a:rPr lang="cs-CZ" altLang="cs-CZ" sz="2200" dirty="0"/>
              <a:t>- porucha pozornosti) </a:t>
            </a:r>
            <a:endParaRPr lang="en-GB" altLang="cs-CZ" sz="2200" dirty="0"/>
          </a:p>
          <a:p>
            <a:pPr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cs-CZ" sz="2200" b="1" dirty="0" err="1"/>
              <a:t>Nadané</a:t>
            </a:r>
            <a:r>
              <a:rPr lang="en-GB" altLang="cs-CZ" sz="2200" b="1" dirty="0"/>
              <a:t> </a:t>
            </a:r>
            <a:r>
              <a:rPr lang="en-GB" altLang="cs-CZ" sz="2200" b="1" dirty="0" err="1"/>
              <a:t>děti</a:t>
            </a:r>
            <a:r>
              <a:rPr lang="en-GB" altLang="cs-CZ" sz="2200" b="1" dirty="0"/>
              <a:t> s </a:t>
            </a:r>
            <a:r>
              <a:rPr lang="en-GB" altLang="cs-CZ" sz="2200" b="1" dirty="0" err="1"/>
              <a:t>Aspergerovým</a:t>
            </a:r>
            <a:r>
              <a:rPr lang="en-GB" altLang="cs-CZ" sz="2200" b="1" dirty="0"/>
              <a:t> </a:t>
            </a:r>
            <a:r>
              <a:rPr lang="en-GB" altLang="cs-CZ" sz="2200" b="1" dirty="0" err="1"/>
              <a:t>syndromem</a:t>
            </a:r>
            <a:r>
              <a:rPr lang="en-GB" altLang="cs-CZ" sz="2200" dirty="0"/>
              <a:t>.</a:t>
            </a:r>
            <a:endParaRPr lang="cs-CZ" altLang="en-US" sz="2200" dirty="0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0A4A85-A600-5DAA-0313-DD681E3D7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009C042-C74B-FAE0-3F38-348C81130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452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7556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en-US">
                <a:solidFill>
                  <a:schemeClr val="tx1">
                    <a:lumMod val="95000"/>
                    <a:lumOff val="5000"/>
                  </a:schemeClr>
                </a:solidFill>
              </a:rPr>
              <a:t>Poznámka</a:t>
            </a:r>
            <a:endParaRPr lang="en-GB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685800" y="1052513"/>
            <a:ext cx="7989888" cy="5472112"/>
          </a:xfrm>
        </p:spPr>
        <p:txBody>
          <a:bodyPr/>
          <a:lstStyle/>
          <a:p>
            <a:pPr algn="just"/>
            <a:r>
              <a:rPr lang="cs-CZ" altLang="en-US" sz="2400" dirty="0"/>
              <a:t>Od počátku osmdesátých let 20. století studie obecně charakterizují „dvakrát výjimečné“ děti jako ty, které jsou </a:t>
            </a:r>
            <a:r>
              <a:rPr lang="cs-CZ" altLang="en-US" sz="2400" b="1" dirty="0"/>
              <a:t>jednak výjimečně nadané a navíc mají nějaký diagnostikovaný handicap (fyzický, psychický nebo vývojovou poruchu učení). </a:t>
            </a:r>
          </a:p>
          <a:p>
            <a:pPr algn="just"/>
            <a:r>
              <a:rPr lang="cs-CZ" altLang="en-US" sz="2400" dirty="0"/>
              <a:t>Tato identifikace se aktuálně hodně změnila a testy z 80. let jsou dnes kritizovány pro závažné psychologické a teoretické nedostatky.</a:t>
            </a:r>
            <a:endParaRPr lang="en-GB" altLang="en-US" sz="2400" dirty="0"/>
          </a:p>
          <a:p>
            <a:pPr algn="just"/>
            <a:r>
              <a:rPr lang="cs-CZ" altLang="en-US" sz="2400" dirty="0"/>
              <a:t> Pro „dvakrát výjimečné“ nadané je velmi důležité, aby byla podporována </a:t>
            </a:r>
            <a:r>
              <a:rPr lang="cs-CZ" altLang="en-US" sz="2400" b="1" dirty="0"/>
              <a:t>jejich sociální kompetence a také emocionální stránka jejich osobnosti</a:t>
            </a:r>
            <a:r>
              <a:rPr lang="cs-CZ" altLang="en-US" sz="2400" dirty="0"/>
              <a:t>. </a:t>
            </a:r>
          </a:p>
          <a:p>
            <a:pPr algn="just"/>
            <a:r>
              <a:rPr lang="cs-CZ" altLang="en-US" sz="2400" dirty="0"/>
              <a:t>Intelektově jsou vždy před svými vrstevníky, sociálně a emocionálně však se zdají o 3 -­ 4 roky „mladší“ než jejich vrstevníci. </a:t>
            </a:r>
            <a:endParaRPr lang="en-GB" altLang="en-US" sz="2400" dirty="0"/>
          </a:p>
          <a:p>
            <a:pPr algn="just"/>
            <a:endParaRPr lang="en-GB" altLang="en-US" sz="24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4EAE86-CAE1-7847-21F9-03DADBF8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AA20570-7BC9-E8F2-168C-70B29CFC4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253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84213" y="152400"/>
            <a:ext cx="8135937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Podpora doma pro tento typ nadaného a ve škole:</a:t>
            </a:r>
            <a:br>
              <a:rPr lang="en-GB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684213" y="1628775"/>
            <a:ext cx="8280400" cy="4002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používat různá měřítka úspěchu;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zjistit, jak dítě funguje ve třídě;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zajistit hodnocení v rámci jeho kurikula;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ptát se dítěte;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zdůrazňovat talent, brát ohledy na postižení;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/>
              <a:t> prioritou by měly být dostatečně obtížné úkoly v oblasti jejich hlavního zájmu.</a:t>
            </a:r>
            <a:endParaRPr lang="en-GB" altLang="en-US" sz="280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B3BA3F-132D-2605-687B-74482CC1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0965CE9-FFD3-569E-908A-7B70CFD1F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102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611188" y="152400"/>
            <a:ext cx="8353425" cy="6127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6. nezávisle se učící nadaný ­ charakteristika:</a:t>
            </a:r>
            <a:br>
              <a:rPr lang="en-GB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611188" y="1773238"/>
            <a:ext cx="8208962" cy="3887787"/>
          </a:xfrm>
        </p:spPr>
        <p:txBody>
          <a:bodyPr rtlCol="0">
            <a:normAutofit fontScale="85000" lnSpcReduction="10000"/>
          </a:bodyPr>
          <a:lstStyle/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300" dirty="0"/>
              <a:t> je vytrvalý, klade si cíle;</a:t>
            </a:r>
            <a:endParaRPr lang="en-GB" altLang="en-US" sz="33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300" dirty="0"/>
              <a:t> vyhledává náročné úkoly;</a:t>
            </a:r>
            <a:endParaRPr lang="en-GB" altLang="en-US" sz="33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300" dirty="0"/>
              <a:t> je výkonný;</a:t>
            </a:r>
            <a:endParaRPr lang="en-GB" altLang="en-US" sz="33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300" dirty="0"/>
              <a:t> je odvážný;</a:t>
            </a:r>
            <a:endParaRPr lang="en-GB" altLang="en-US" sz="33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300" dirty="0"/>
              <a:t> má dobré sebeovládání;</a:t>
            </a:r>
            <a:endParaRPr lang="en-GB" altLang="en-US" sz="33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300" dirty="0"/>
              <a:t> může, ale nemusí, považovat akademické vzdělání za jednu ze svých priorit;</a:t>
            </a:r>
            <a:endParaRPr lang="en-GB" altLang="en-US" sz="33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r>
              <a:rPr lang="cs-CZ" altLang="en-US" sz="3300" dirty="0"/>
              <a:t> dokáže se vyrovnat se zklamáním a neúspěchem.</a:t>
            </a:r>
            <a:endParaRPr lang="en-GB" altLang="en-US" sz="3300" dirty="0"/>
          </a:p>
          <a:p>
            <a:pPr marL="91440" indent="-91440" fontAlgn="auto">
              <a:buFont typeface="Arial" panose="020B0604020202020204" pitchFamily="34" charset="0"/>
              <a:buChar char="•"/>
              <a:defRPr/>
            </a:pPr>
            <a:endParaRPr lang="en-GB" altLang="en-US" sz="3300" dirty="0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endParaRPr lang="en-GB" alt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105785-3BB3-F8FA-E0D5-5C6E1B94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A0C8ACF-F005-3386-82CA-1E5653F25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277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847013" cy="1981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Podpora doma pro tento typ nadaného a ve škole:</a:t>
            </a:r>
            <a:br>
              <a:rPr lang="en-GB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9138"/>
            <a:ext cx="8062664" cy="34972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en-US" sz="2800" dirty="0"/>
              <a:t> více podpory, ne méně!</a:t>
            </a:r>
            <a:endParaRPr lang="en-GB" alt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 dirty="0"/>
              <a:t> pomoc při zvládání sociálních a psychologických těžkostí související s jejich úspěchem;</a:t>
            </a:r>
            <a:endParaRPr lang="en-GB" alt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 dirty="0"/>
              <a:t> naučit je, jak mají sami sebe řídit;</a:t>
            </a:r>
            <a:endParaRPr lang="en-GB" alt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 dirty="0"/>
              <a:t> vytvořit podpůrný tým;</a:t>
            </a:r>
            <a:endParaRPr lang="en-GB" alt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en-US" sz="2800" dirty="0"/>
              <a:t> najít mentora.</a:t>
            </a:r>
            <a:endParaRPr lang="en-GB" alt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0911BC-51D7-39FE-DE71-AC895E31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8E963B5-C402-C6D3-FB6B-7A6EA942B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7770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en-U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Zajímavost k aktuální typologii nadaných</a:t>
            </a:r>
            <a:endParaRPr lang="en-GB" altLang="en-US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95288" y="1828800"/>
            <a:ext cx="8208962" cy="3657600"/>
          </a:xfrm>
        </p:spPr>
        <p:txBody>
          <a:bodyPr rtlCol="0">
            <a:normAutofit fontScale="92500"/>
          </a:bodyPr>
          <a:lstStyle/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en-US" sz="2800"/>
              <a:t>Maureen Neihart se zabýval otázkou, zda uvedené typy nadání jsou </a:t>
            </a:r>
            <a:r>
              <a:rPr lang="cs-CZ" altLang="en-US" sz="2800" b="1"/>
              <a:t>stejně vnímány ve všech zemích světa. </a:t>
            </a:r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en-US" sz="2800"/>
              <a:t>Podle jejích závěrů se identifikace typů nadaných v Evropě a v Asii liší. </a:t>
            </a:r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en-US" sz="2800"/>
              <a:t>Např. v Asii je v současnosti mnoho nadaných typu 6 ­ </a:t>
            </a:r>
            <a:r>
              <a:rPr lang="cs-CZ" altLang="en-US" sz="2800" i="1"/>
              <a:t>„nezávisle se učící nadaný“, </a:t>
            </a:r>
            <a:r>
              <a:rPr lang="cs-CZ" altLang="en-US" sz="2800"/>
              <a:t>zatímco typ 1 ­ </a:t>
            </a:r>
            <a:r>
              <a:rPr lang="cs-CZ" altLang="en-US" sz="2800" i="1"/>
              <a:t>„úspěšný nadaný“, </a:t>
            </a:r>
            <a:r>
              <a:rPr lang="cs-CZ" altLang="en-US" sz="2800"/>
              <a:t>se zde vyskytuje velmi málo.</a:t>
            </a:r>
            <a:endParaRPr lang="en-GB" altLang="en-US" sz="2800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r>
              <a:rPr lang="cs-CZ" altLang="en-US" b="1" i="1"/>
              <a:t> </a:t>
            </a:r>
            <a:endParaRPr lang="en-GB" altLang="en-US"/>
          </a:p>
          <a:p>
            <a:pPr marL="91440" indent="-91440" fontAlgn="auto">
              <a:buFont typeface="Tw Cen MT" panose="020B0602020104020603" pitchFamily="34" charset="0"/>
              <a:buChar char=" "/>
              <a:defRPr/>
            </a:pP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76C078-4B26-FCC8-D8C6-68918A6E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6FBC7B3-AD81-2E50-EF33-C8697190A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715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r>
              <a:rPr lang="cs-CZ" dirty="0"/>
              <a:t>Shrnutí: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/>
          <a:lstStyle/>
          <a:p>
            <a:r>
              <a:rPr lang="cs-CZ" sz="3600" dirty="0"/>
              <a:t>Co bychom měli o nadaném vědět:</a:t>
            </a:r>
          </a:p>
          <a:p>
            <a:pPr lvl="1"/>
            <a:r>
              <a:rPr lang="cs-CZ" sz="3600" dirty="0"/>
              <a:t>v čem je nadané</a:t>
            </a:r>
          </a:p>
          <a:p>
            <a:pPr lvl="1"/>
            <a:r>
              <a:rPr lang="cs-CZ" sz="3600" dirty="0"/>
              <a:t>míru nadání</a:t>
            </a:r>
          </a:p>
          <a:p>
            <a:pPr lvl="1"/>
            <a:r>
              <a:rPr lang="cs-CZ" sz="3600" dirty="0"/>
              <a:t>jaký typ nadaného </a:t>
            </a:r>
          </a:p>
          <a:p>
            <a:pPr lvl="1"/>
            <a:r>
              <a:rPr lang="cs-CZ" sz="3600" dirty="0"/>
              <a:t> osobnost žáka </a:t>
            </a:r>
          </a:p>
          <a:p>
            <a:r>
              <a:rPr lang="cs-CZ" sz="1600" dirty="0"/>
              <a:t>(Hubatka Miloslav </a:t>
            </a:r>
            <a:r>
              <a:rPr lang="cs-CZ" sz="1600" b="1" dirty="0"/>
              <a:t>Úspěšní vychovávají děti jinak – pohled pedagoga</a:t>
            </a:r>
            <a:r>
              <a:rPr lang="cs-CZ" sz="1600" dirty="0"/>
              <a:t>; Miková, Šárka; </a:t>
            </a:r>
            <a:r>
              <a:rPr lang="cs-CZ" sz="1600" dirty="0" err="1"/>
              <a:t>Stang</a:t>
            </a:r>
            <a:r>
              <a:rPr lang="cs-CZ" sz="1600" dirty="0"/>
              <a:t>, Jiřina </a:t>
            </a:r>
            <a:r>
              <a:rPr lang="cs-CZ" sz="1600" b="1" dirty="0"/>
              <a:t>Typologie osobnosti u dětí – pohled psychologů  - </a:t>
            </a:r>
            <a:r>
              <a:rPr lang="cs-CZ" sz="1600" dirty="0"/>
              <a:t>ukázka z knížky </a:t>
            </a:r>
            <a:r>
              <a:rPr lang="cs-CZ" sz="1600" dirty="0">
                <a:hlinkClick r:id="rId2"/>
              </a:rPr>
              <a:t>https://obchod.portal.cz/pedagogika/typologie-osobnosti-u-deti/#ukazky</a:t>
            </a:r>
            <a:endParaRPr lang="cs-CZ" sz="1600" dirty="0"/>
          </a:p>
          <a:p>
            <a:endParaRPr lang="cs-CZ" sz="1600" dirty="0"/>
          </a:p>
          <a:p>
            <a:endParaRPr lang="cs-CZ" sz="3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9459D2-5554-4191-8C13-70D91E9E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88968C2-594E-0ED1-78E7-F9CC1829A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31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 algn="ctr"/>
            <a:r>
              <a:rPr lang="cs-CZ" sz="4800" b="1" dirty="0"/>
              <a:t>Výkon – MŠMT vymezení </a:t>
            </a:r>
            <a:br>
              <a:rPr lang="cs-CZ" dirty="0"/>
            </a:br>
            <a:r>
              <a:rPr lang="cs-CZ" sz="1600" dirty="0"/>
              <a:t>(vyhláška č. 27/2016 Sb., 2016)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00600"/>
          </a:xfrm>
        </p:spPr>
        <p:txBody>
          <a:bodyPr/>
          <a:lstStyle/>
          <a:p>
            <a:r>
              <a:rPr lang="cs-CZ" b="1" i="1" dirty="0"/>
              <a:t>Za nadaného žáka </a:t>
            </a:r>
            <a:r>
              <a:rPr lang="cs-CZ" i="1" dirty="0"/>
              <a:t>se pro účely této vyhlášky považuje především žák, který při adekvátní podpoře </a:t>
            </a:r>
            <a:r>
              <a:rPr lang="cs-CZ" b="1" i="1" dirty="0">
                <a:solidFill>
                  <a:srgbClr val="FF0000"/>
                </a:solidFill>
              </a:rPr>
              <a:t>vykazuje</a:t>
            </a:r>
            <a:r>
              <a:rPr lang="cs-CZ" i="1" dirty="0"/>
              <a:t> ve srovnání s vrstevníky </a:t>
            </a:r>
            <a:r>
              <a:rPr lang="cs-CZ" b="1" i="1" dirty="0">
                <a:solidFill>
                  <a:srgbClr val="FF0000"/>
                </a:solidFill>
              </a:rPr>
              <a:t>vysokou úroveň </a:t>
            </a:r>
            <a:r>
              <a:rPr lang="cs-CZ" b="1" i="1" dirty="0"/>
              <a:t>v jedné či více oblastech rozumových schopností, v pohybových, manuálních, uměleckých nebo sociálních dovednostech.</a:t>
            </a:r>
          </a:p>
          <a:p>
            <a:r>
              <a:rPr lang="cs-CZ" b="1" i="1" dirty="0"/>
              <a:t>Za mimořádně nadaného žáka </a:t>
            </a:r>
            <a:r>
              <a:rPr lang="cs-CZ" i="1" dirty="0"/>
              <a:t>se pro účely této vyhlášky považuje především žák, jehož rozložení schopností </a:t>
            </a:r>
            <a:r>
              <a:rPr lang="cs-CZ" b="1" i="1" dirty="0">
                <a:solidFill>
                  <a:srgbClr val="FF0000"/>
                </a:solidFill>
              </a:rPr>
              <a:t>dosahuje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mimořádné úrovně při vysoké tvořivosti </a:t>
            </a:r>
            <a:r>
              <a:rPr lang="cs-CZ" b="1" i="1" dirty="0"/>
              <a:t>v celém okruhu činností nebo v jednotlivých oblastech rozumových schopností, v pohybových, manuálních, uměleckých nebo sociálních dovednostech.</a:t>
            </a:r>
            <a:br>
              <a:rPr lang="cs-CZ" i="1" dirty="0"/>
            </a:b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4A5F3E-8032-DB96-A857-6B8EBD32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783B749-AC27-5156-6DAD-541FE6CF0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9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pPr algn="ctr"/>
            <a:r>
              <a:rPr lang="cs-CZ" sz="4400" b="1" dirty="0"/>
              <a:t>Oblasti nadání – MŠMT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endParaRPr lang="cs-CZ" sz="2800" b="1" i="1" dirty="0"/>
          </a:p>
          <a:p>
            <a:r>
              <a:rPr lang="cs-CZ" sz="3200" b="1" i="1" dirty="0"/>
              <a:t>Kognitivní (rozumové) </a:t>
            </a:r>
          </a:p>
          <a:p>
            <a:r>
              <a:rPr lang="cs-CZ" sz="2800" b="1" i="1" dirty="0"/>
              <a:t>Sportovní - </a:t>
            </a:r>
            <a:r>
              <a:rPr lang="cs-CZ" sz="1800" b="1" i="1" dirty="0"/>
              <a:t>video tanec </a:t>
            </a:r>
            <a:r>
              <a:rPr lang="cs-CZ" sz="1800" u="sng" dirty="0">
                <a:hlinkClick r:id="rId2"/>
              </a:rPr>
              <a:t>https://www.youtube.com/watch?v=ERkJpVn5CYk</a:t>
            </a:r>
            <a:endParaRPr lang="cs-CZ" sz="1800" b="1" i="1" dirty="0"/>
          </a:p>
          <a:p>
            <a:r>
              <a:rPr lang="cs-CZ" sz="2800" b="1" i="1" dirty="0"/>
              <a:t>Umělecké – </a:t>
            </a:r>
            <a:r>
              <a:rPr lang="cs-CZ" sz="1800" b="1" i="1" dirty="0"/>
              <a:t>video tříletý bubeník </a:t>
            </a:r>
            <a:r>
              <a:rPr lang="cs-CZ" sz="1800" dirty="0"/>
              <a:t> </a:t>
            </a:r>
            <a:r>
              <a:rPr lang="cs-CZ" sz="1800" u="sng" dirty="0">
                <a:hlinkClick r:id="rId3"/>
              </a:rPr>
              <a:t>https://www.youtube.com/watch?v=04vGDmUwKR0</a:t>
            </a:r>
            <a:endParaRPr lang="cs-CZ" sz="1800" b="1" i="1" dirty="0"/>
          </a:p>
          <a:p>
            <a:r>
              <a:rPr lang="cs-CZ" sz="2800" b="1" i="1" dirty="0"/>
              <a:t>Sociální</a:t>
            </a:r>
          </a:p>
          <a:p>
            <a:pPr marL="0" indent="0">
              <a:buNone/>
            </a:pPr>
            <a:endParaRPr lang="cs-CZ" sz="2800" b="1" i="1" dirty="0"/>
          </a:p>
          <a:p>
            <a:pPr marL="0" indent="0">
              <a:buNone/>
            </a:pPr>
            <a:r>
              <a:rPr lang="cs-CZ" sz="2800" b="1" i="1" dirty="0"/>
              <a:t>S kterou oblastí je spojeno školní vzdělávání nejvíce? </a:t>
            </a:r>
          </a:p>
          <a:p>
            <a:endParaRPr lang="cs-CZ" sz="2800" b="1" i="1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FE024F-77CD-3079-C593-4CCD7C72D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829C1EC-C08F-6421-BA35-A4AB49174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6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683568" y="1340768"/>
            <a:ext cx="7330008" cy="3096344"/>
          </a:xfrm>
        </p:spPr>
        <p:txBody>
          <a:bodyPr/>
          <a:lstStyle/>
          <a:p>
            <a:pPr algn="ctr"/>
            <a:r>
              <a:rPr lang="cs-CZ" i="1" dirty="0"/>
              <a:t>Jak „zjistit“ úroveň?</a:t>
            </a:r>
            <a:br>
              <a:rPr lang="cs-CZ" i="1" dirty="0"/>
            </a:br>
            <a:br>
              <a:rPr lang="cs-CZ" i="1" dirty="0"/>
            </a:br>
            <a:r>
              <a:rPr lang="cs-CZ" sz="4000" dirty="0">
                <a:solidFill>
                  <a:srgbClr val="FF0000"/>
                </a:solidFill>
              </a:rPr>
              <a:t>Prosím návrhy…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79A52C-762C-74E3-28F5-541C25561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E498016-6981-B1C4-45CD-AC158CFA2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88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49"/>
            <a:ext cx="8229600" cy="851943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dirty="0"/>
              <a:t>Jak zjistit úroveň?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415881"/>
          </a:xfrm>
        </p:spPr>
        <p:txBody>
          <a:bodyPr/>
          <a:lstStyle/>
          <a:p>
            <a:r>
              <a:rPr lang="cs-CZ" sz="2400" b="1" dirty="0"/>
              <a:t>Objektivní metody </a:t>
            </a:r>
            <a:r>
              <a:rPr lang="cs-CZ" sz="2400" dirty="0"/>
              <a:t>– standardizované testy</a:t>
            </a:r>
          </a:p>
          <a:p>
            <a:pPr lvl="1"/>
            <a:r>
              <a:rPr lang="cs-CZ" dirty="0"/>
              <a:t>IQ – není vhodné pro děti</a:t>
            </a:r>
          </a:p>
          <a:p>
            <a:pPr lvl="1"/>
            <a:r>
              <a:rPr lang="cs-CZ" dirty="0"/>
              <a:t>Menza snaha vytvořit vlastní testy – probíhá</a:t>
            </a:r>
          </a:p>
          <a:p>
            <a:pPr lvl="1"/>
            <a:r>
              <a:rPr lang="cs-CZ" dirty="0"/>
              <a:t>MU  - doc. </a:t>
            </a:r>
            <a:r>
              <a:rPr lang="cs-CZ" dirty="0" err="1"/>
              <a:t>Portešová</a:t>
            </a:r>
            <a:r>
              <a:rPr lang="cs-CZ" dirty="0"/>
              <a:t> – matematické nadání, INVENIO </a:t>
            </a:r>
            <a:r>
              <a:rPr lang="cs-CZ" sz="1600" u="sng" dirty="0">
                <a:hlinkClick r:id="rId2"/>
              </a:rPr>
              <a:t>https://invenio.muni.cz/</a:t>
            </a:r>
            <a:endParaRPr lang="cs-CZ" sz="1600" dirty="0"/>
          </a:p>
          <a:p>
            <a:pPr lvl="1"/>
            <a:r>
              <a:rPr lang="cs-CZ" dirty="0"/>
              <a:t>MU – Trna, Trnová – Poznejte v sobě Einsteina </a:t>
            </a:r>
            <a:r>
              <a:rPr lang="cs-CZ" sz="1600" u="sng" dirty="0">
                <a:hlinkClick r:id="rId3"/>
              </a:rPr>
              <a:t>https://www.researchgate.net/publication/307907959_Objevte_v_sobe_Einsteina</a:t>
            </a:r>
            <a:endParaRPr lang="cs-CZ" dirty="0"/>
          </a:p>
          <a:p>
            <a:pPr lvl="1"/>
            <a:r>
              <a:rPr lang="cs-CZ" dirty="0" err="1"/>
              <a:t>Havigerová</a:t>
            </a:r>
            <a:r>
              <a:rPr lang="cs-CZ" dirty="0"/>
              <a:t> – MŠ HK – testování předškolních dětí podle zahraničního originálu – CGS test - </a:t>
            </a:r>
            <a:r>
              <a:rPr lang="cs-CZ" sz="1400" b="1" dirty="0" err="1"/>
              <a:t>C</a:t>
            </a:r>
            <a:r>
              <a:rPr lang="cs-CZ" sz="1400" dirty="0" err="1"/>
              <a:t>haracteristics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b="1" dirty="0" err="1"/>
              <a:t>G</a:t>
            </a:r>
            <a:r>
              <a:rPr lang="cs-CZ" sz="1400" dirty="0" err="1"/>
              <a:t>iftedness</a:t>
            </a:r>
            <a:r>
              <a:rPr lang="cs-CZ" sz="1400" dirty="0"/>
              <a:t> </a:t>
            </a:r>
            <a:r>
              <a:rPr lang="cs-CZ" sz="1400" b="1" dirty="0" err="1"/>
              <a:t>S</a:t>
            </a:r>
            <a:r>
              <a:rPr lang="cs-CZ" sz="1400" dirty="0" err="1"/>
              <a:t>cale</a:t>
            </a:r>
            <a:r>
              <a:rPr lang="cs-CZ" sz="1400" dirty="0"/>
              <a:t> </a:t>
            </a:r>
            <a:r>
              <a:rPr lang="cs-CZ" dirty="0"/>
              <a:t>- </a:t>
            </a:r>
            <a:r>
              <a:rPr lang="cs-CZ" dirty="0" err="1"/>
              <a:t>Silvermanová</a:t>
            </a:r>
            <a:endParaRPr lang="cs-CZ" dirty="0"/>
          </a:p>
          <a:p>
            <a:r>
              <a:rPr lang="cs-CZ" sz="2400" b="1" dirty="0"/>
              <a:t>Subjektivní metody:</a:t>
            </a:r>
          </a:p>
          <a:p>
            <a:pPr lvl="1"/>
            <a:r>
              <a:rPr lang="cs-CZ" altLang="en-US" dirty="0"/>
              <a:t>pozorování žáků ve školní práci, rozbor výsledků práce žáka a portfolio žáka, hodnocení testů a úloh, rozhovory se žákem a jeho zákonnými zástupci. </a:t>
            </a:r>
          </a:p>
          <a:p>
            <a:endParaRPr lang="cs-CZ" sz="2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6A6387-04AA-BBC2-C1B7-017FA9BF9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8E94205-8C6A-EBF0-C27E-6B6F6871F4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080120"/>
          </a:xfrm>
        </p:spPr>
        <p:txBody>
          <a:bodyPr/>
          <a:lstStyle/>
          <a:p>
            <a:pPr algn="ctr"/>
            <a:br>
              <a:rPr lang="cs-CZ" b="1" dirty="0"/>
            </a:br>
            <a:br>
              <a:rPr lang="cs-CZ" b="1" dirty="0"/>
            </a:br>
            <a:br>
              <a:rPr lang="en-GB" dirty="0"/>
            </a:br>
            <a:r>
              <a:rPr lang="cs-CZ" sz="4400" dirty="0"/>
              <a:t>Ú</a:t>
            </a:r>
            <a:r>
              <a:rPr lang="cs-CZ" sz="4400" b="1" dirty="0"/>
              <a:t>rovně kognitivních schopností jedince </a:t>
            </a:r>
            <a:r>
              <a:rPr lang="cs-CZ" sz="1600" dirty="0"/>
              <a:t>(</a:t>
            </a:r>
            <a:r>
              <a:rPr lang="cs-CZ" sz="1600" dirty="0" err="1"/>
              <a:t>Havigerová</a:t>
            </a:r>
            <a:r>
              <a:rPr lang="cs-CZ" sz="1600" dirty="0"/>
              <a:t>, 2011, s. 22)</a:t>
            </a:r>
            <a:endParaRPr lang="cs-CZ" sz="16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28801"/>
          <a:ext cx="8229600" cy="4309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IQ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Označení úrovně kognitivních schopností jedince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115-130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bystrý jedinec                             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13,59 %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clever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highlight>
                            <a:srgbClr val="00FF00"/>
                          </a:highlight>
                          <a:latin typeface="Arial"/>
                          <a:ea typeface="Calibri"/>
                          <a:cs typeface="Times New Roman"/>
                        </a:rPr>
                        <a:t>130</a:t>
                      </a: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-145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nadprůměrně nadaný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                2,14%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moderately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145-160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vysoce nadaný                          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0,13 %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higly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160-175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mimořádně nadaný                               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exceptionally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175-190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velmi vysoce nadaný                               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profoundly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190 +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„nevyléčitelně“ nadaný                           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„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terminally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“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DF616D-89B6-279D-F980-31CB495E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2C57C8B-3834-64AC-0F10-B22DB3043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53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" y="0"/>
            <a:ext cx="9133722" cy="6597352"/>
          </a:xfr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3BB32A2-526E-551C-0896-A9BFBBD5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300CE08-3125-337B-A870-ADFC54BAF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6339911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900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2175</TotalTime>
  <Words>2200</Words>
  <Application>Microsoft Office PowerPoint</Application>
  <PresentationFormat>Předvádění na obrazovce (4:3)</PresentationFormat>
  <Paragraphs>264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6" baseType="lpstr">
      <vt:lpstr>Arial</vt:lpstr>
      <vt:lpstr>Calibri</vt:lpstr>
      <vt:lpstr>Century Gothic</vt:lpstr>
      <vt:lpstr>Comic Sans MS</vt:lpstr>
      <vt:lpstr>Constantia</vt:lpstr>
      <vt:lpstr>Tw Cen MT</vt:lpstr>
      <vt:lpstr>Wingdings 2</vt:lpstr>
      <vt:lpstr>Tok</vt:lpstr>
      <vt:lpstr>Typologie nadaných </vt:lpstr>
      <vt:lpstr>Používaná terminologie</vt:lpstr>
      <vt:lpstr>Kdo je nadaný?</vt:lpstr>
      <vt:lpstr>Výkon – MŠMT vymezení  (vyhláška č. 27/2016 Sb., 2016)</vt:lpstr>
      <vt:lpstr>Oblasti nadání – MŠMT vymezení</vt:lpstr>
      <vt:lpstr>Jak „zjistit“ úroveň?  Prosím návrhy…</vt:lpstr>
      <vt:lpstr>  Jak zjistit úroveň? </vt:lpstr>
      <vt:lpstr>   Úrovně kognitivních schopností jedince (Havigerová, 2011, s. 22)</vt:lpstr>
      <vt:lpstr>Prezentace aplikace PowerPoint</vt:lpstr>
      <vt:lpstr>Je IQ dostatečným ukazatelem schopností ?</vt:lpstr>
      <vt:lpstr>Jak poznat nadaného žáka, když ne pomocí IQ? Aktivita ve skupině </vt:lpstr>
      <vt:lpstr>  Obecné charakteristiky nadání</vt:lpstr>
      <vt:lpstr>Jak poznat nadaného žáka?</vt:lpstr>
      <vt:lpstr>Charakteristika nadaných (podle Silverman)</vt:lpstr>
      <vt:lpstr>Kresby 4 letého  chlapce</vt:lpstr>
      <vt:lpstr>Desatero o projevech nadaných </vt:lpstr>
      <vt:lpstr>Jak poznat nadaného žáka? https://www.nadanedeti.cz/domains/nadanedeti.cz/pro-odborniky-video1  https://www.ceskatelevize.cz/ivysilani/1096902795-studio-6/215411010101126/obsah/437389-jak-poznat-talent-deti </vt:lpstr>
      <vt:lpstr>MŠMT (vyhláška č. 27/2016 Sb., 2016)</vt:lpstr>
      <vt:lpstr>Manifestované x latentní nadání</vt:lpstr>
      <vt:lpstr>   </vt:lpstr>
      <vt:lpstr> 1. ÚSPĚŠNÝ nadaný -­ charakteristika: </vt:lpstr>
      <vt:lpstr>  Podpora pro tento typ nadaného doma a ve škole:  </vt:lpstr>
      <vt:lpstr>2. kreativní nadaný - charakteristika: </vt:lpstr>
      <vt:lpstr>     Podpora pro tento typ nadaného doma a ve škole:  </vt:lpstr>
      <vt:lpstr>3.„utajený“ nadaný -­ charakteristika: </vt:lpstr>
      <vt:lpstr>Poznámka</vt:lpstr>
      <vt:lpstr>Podpora doma pro tento typ nadaného a ve škole: </vt:lpstr>
      <vt:lpstr>   4. antisociální nadaný ­-charakteristika: </vt:lpstr>
      <vt:lpstr>Poznámka</vt:lpstr>
      <vt:lpstr>  Podpora doma pro tento typ nadaného a ve škole: </vt:lpstr>
      <vt:lpstr>  5. „dvakrát výjimečný“ nadaný ­ charakteristika: </vt:lpstr>
      <vt:lpstr>(Dvojí výjimečnost)</vt:lpstr>
      <vt:lpstr>Poznámka</vt:lpstr>
      <vt:lpstr>Podpora doma pro tento typ nadaného a ve škole: </vt:lpstr>
      <vt:lpstr>   6. nezávisle se učící nadaný ­ charakteristika: </vt:lpstr>
      <vt:lpstr>Podpora doma pro tento typ nadaného a ve škole: </vt:lpstr>
      <vt:lpstr>Zajímavost k aktuální typologii nadaných</vt:lpstr>
      <vt:lpstr>Shrnutí: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213</cp:revision>
  <dcterms:created xsi:type="dcterms:W3CDTF">2012-04-20T17:58:18Z</dcterms:created>
  <dcterms:modified xsi:type="dcterms:W3CDTF">2024-06-10T13:42:44Z</dcterms:modified>
</cp:coreProperties>
</file>