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1" r:id="rId1"/>
  </p:sldMasterIdLst>
  <p:notesMasterIdLst>
    <p:notesMasterId r:id="rId22"/>
  </p:notesMasterIdLst>
  <p:sldIdLst>
    <p:sldId id="266" r:id="rId2"/>
    <p:sldId id="399" r:id="rId3"/>
    <p:sldId id="514" r:id="rId4"/>
    <p:sldId id="515" r:id="rId5"/>
    <p:sldId id="524" r:id="rId6"/>
    <p:sldId id="516" r:id="rId7"/>
    <p:sldId id="517" r:id="rId8"/>
    <p:sldId id="518" r:id="rId9"/>
    <p:sldId id="519" r:id="rId10"/>
    <p:sldId id="520" r:id="rId11"/>
    <p:sldId id="521" r:id="rId12"/>
    <p:sldId id="522" r:id="rId13"/>
    <p:sldId id="525" r:id="rId14"/>
    <p:sldId id="526" r:id="rId15"/>
    <p:sldId id="527" r:id="rId16"/>
    <p:sldId id="528" r:id="rId17"/>
    <p:sldId id="529" r:id="rId18"/>
    <p:sldId id="530" r:id="rId19"/>
    <p:sldId id="500" r:id="rId20"/>
    <p:sldId id="485" r:id="rId2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81" autoAdjust="0"/>
    <p:restoredTop sz="94434" autoAdjust="0"/>
  </p:normalViewPr>
  <p:slideViewPr>
    <p:cSldViewPr>
      <p:cViewPr varScale="1">
        <p:scale>
          <a:sx n="83" d="100"/>
          <a:sy n="83" d="100"/>
        </p:scale>
        <p:origin x="1493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CDA7C9B1-C199-4A14-8CB1-4F6EE1E8DBAA}" type="datetimeFigureOut">
              <a:rPr lang="cs-CZ"/>
              <a:pPr>
                <a:defRPr/>
              </a:pPr>
              <a:t>10.06.2024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4D25E6E3-C816-489B-8954-22A800CB33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6230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85681-8541-4793-AEB2-65ECB8BABB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0BB01-1C0D-43EF-8A74-16690D315B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63308-5BA6-424E-8A62-F5AC2EADCA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986BD-4A60-4D8A-8FC6-43907B9A69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5B19C-AA3E-4EB3-AB8A-30224B3BDA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8CCD5-88BD-4D9E-9D14-FF7E64352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AA6B0-9578-40D2-8D68-59F5EA0E80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94E9A-38B0-4458-92C2-F49E6D6BC4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7C4A1-30AB-4142-BC9C-ED0BBD2CBB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5EF1F-B397-496E-A368-3FDD5BEF1C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Pravoúhlý trojúhelník 14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Volný tvar 15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16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CE535-AED8-4710-A9B4-796D710916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1A725744-1775-476B-95A9-C92D476FEC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08" r:id="rId2"/>
    <p:sldLayoutId id="2147483817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8" r:id="rId9"/>
    <p:sldLayoutId id="2147483814" r:id="rId10"/>
    <p:sldLayoutId id="2147483815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nadanedeti.cz/odborne-zdroje-knihy-o-nadan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schema%20primerenosti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251520" y="1371600"/>
            <a:ext cx="8133528" cy="1828800"/>
          </a:xfrm>
        </p:spPr>
        <p:txBody>
          <a:bodyPr>
            <a:normAutofit/>
          </a:bodyPr>
          <a:lstStyle/>
          <a:p>
            <a:pPr algn="ctr"/>
            <a:r>
              <a:rPr lang="cs-CZ" sz="4800" dirty="0"/>
              <a:t>Uplatnění pedagogických zásad při vzdělávání nadaných 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sz="3200" dirty="0"/>
              <a:t>Eva Trnová</a:t>
            </a:r>
          </a:p>
          <a:p>
            <a:pPr algn="ctr"/>
            <a:r>
              <a:rPr lang="cs-CZ" sz="3200" dirty="0" err="1"/>
              <a:t>PdF</a:t>
            </a:r>
            <a:r>
              <a:rPr lang="cs-CZ" sz="3200" dirty="0"/>
              <a:t> MU</a:t>
            </a:r>
          </a:p>
          <a:p>
            <a:pPr algn="ctr"/>
            <a:r>
              <a:rPr lang="cs-CZ" sz="3200" dirty="0"/>
              <a:t>trnova@ped.muni.cz</a:t>
            </a:r>
          </a:p>
          <a:p>
            <a:endParaRPr lang="cs-CZ" dirty="0"/>
          </a:p>
        </p:txBody>
      </p:sp>
      <p:pic>
        <p:nvPicPr>
          <p:cNvPr id="2" name="Obrázek 1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965593A8-3979-708E-7CF6-0F226D256F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670" y="5496241"/>
            <a:ext cx="553466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158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B12C9A-8B69-C941-435D-7FA2DA849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b="1" dirty="0"/>
              <a:t>Přiměřenost míry - vynaložených prostředků - dodatek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E95B1A-8738-30DD-0324-9FF7B19AF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5163"/>
            <a:ext cx="8507288" cy="4389437"/>
          </a:xfrm>
        </p:spPr>
        <p:txBody>
          <a:bodyPr/>
          <a:lstStyle/>
          <a:p>
            <a:r>
              <a:rPr lang="cs-CZ" dirty="0"/>
              <a:t>Souvisí s poměrem </a:t>
            </a:r>
            <a:r>
              <a:rPr lang="cs-CZ" i="1" dirty="0"/>
              <a:t>rychle- dobře- hodně </a:t>
            </a:r>
            <a:r>
              <a:rPr lang="cs-CZ" dirty="0"/>
              <a:t>vzhledem k cíli.</a:t>
            </a:r>
          </a:p>
          <a:p>
            <a:r>
              <a:rPr lang="cs-CZ" dirty="0"/>
              <a:t>Nutné zvážit celkové množství vynaložených prostředků  - peníze, materiální prostředky, množství času, námahy , počet osob… vzhledem k možnosti rozvoje nadání.</a:t>
            </a:r>
          </a:p>
          <a:p>
            <a:r>
              <a:rPr lang="cs-CZ" dirty="0"/>
              <a:t>Porovnat nadaný bez podpory mentora s podporou.</a:t>
            </a:r>
          </a:p>
          <a:p>
            <a:r>
              <a:rPr lang="cs-CZ" dirty="0"/>
              <a:t>Příklad hokejista – dobrý trenér, k dispozici kluziště, různá míra nadání a zaujetí pro hokej (intenzita tréninku ze strany dítěte).  </a:t>
            </a:r>
          </a:p>
          <a:p>
            <a:endParaRPr lang="cs-CZ" i="1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6BD8BF9-C305-4FCF-86FB-2B23D1BE2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32EE9225-17DD-3800-9809-7FED5D955F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120" y="6297776"/>
            <a:ext cx="3381679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636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6C90BD-A731-8E93-5005-C76FA3166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79934"/>
          </a:xfrm>
        </p:spPr>
        <p:txBody>
          <a:bodyPr/>
          <a:lstStyle/>
          <a:p>
            <a:r>
              <a:rPr lang="cs-CZ" dirty="0"/>
              <a:t>Přiměřenost k sobě - dodatek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B811AB-9B2A-98F3-E0B5-AEC1045BD61D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cs-CZ" dirty="0"/>
              <a:t>Poměr mezi dispozicemi a jejich projevem v praxi je možné vyjádřit rovnicí:</a:t>
            </a:r>
          </a:p>
          <a:p>
            <a:r>
              <a:rPr lang="cs-CZ" dirty="0"/>
              <a:t>            V           +           V               =        VV 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sz="2200" dirty="0"/>
              <a:t>Ovlivněno mnoho faktory – nutné dbát na poměr, jaký má dítě potenciál, jaké vynakládá úsilí a jaký výstup je očekáván.</a:t>
            </a:r>
          </a:p>
          <a:p>
            <a:r>
              <a:rPr lang="cs-CZ" sz="2200" dirty="0"/>
              <a:t>Zvážit všechny okolnosti, které mohly ovlivnit výkon (výstup).</a:t>
            </a:r>
          </a:p>
          <a:p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2C6BA87-8464-7A56-9848-DFC1BC396D9D}"/>
              </a:ext>
            </a:extLst>
          </p:cNvPr>
          <p:cNvSpPr/>
          <p:nvPr/>
        </p:nvSpPr>
        <p:spPr>
          <a:xfrm>
            <a:off x="539552" y="3429000"/>
            <a:ext cx="2232248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tx1"/>
                </a:solidFill>
              </a:rPr>
              <a:t>Vrozený i vytvořený potenciál 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1E9590AD-1EDC-4A56-7EAA-DEFFB667BE83}"/>
              </a:ext>
            </a:extLst>
          </p:cNvPr>
          <p:cNvSpPr/>
          <p:nvPr/>
        </p:nvSpPr>
        <p:spPr>
          <a:xfrm>
            <a:off x="3369566" y="3429000"/>
            <a:ext cx="1778497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tx1"/>
                </a:solidFill>
              </a:rPr>
              <a:t>Odpovídající výkon</a:t>
            </a:r>
            <a:r>
              <a:rPr lang="cs-CZ" dirty="0">
                <a:solidFill>
                  <a:schemeClr val="tx1"/>
                </a:solidFill>
              </a:rPr>
              <a:t>         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07540F6-A783-F0AB-90A2-5E9A22020412}"/>
              </a:ext>
            </a:extLst>
          </p:cNvPr>
          <p:cNvSpPr/>
          <p:nvPr/>
        </p:nvSpPr>
        <p:spPr>
          <a:xfrm>
            <a:off x="5868144" y="3429000"/>
            <a:ext cx="163448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cs-CZ" sz="2000" b="1" dirty="0">
                <a:solidFill>
                  <a:schemeClr val="tx1"/>
                </a:solidFill>
              </a:rPr>
              <a:t>Adekvátní výstup</a:t>
            </a:r>
          </a:p>
          <a:p>
            <a:pPr marL="0" indent="0" algn="ctr">
              <a:buNone/>
            </a:pPr>
            <a:endParaRPr lang="cs-CZ" sz="2000" b="1" dirty="0">
              <a:solidFill>
                <a:schemeClr val="tx1"/>
              </a:solidFill>
            </a:endParaRPr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E9FA31D7-C1DD-3EF8-3170-70198FD7E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8" name="Obrázek 7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59970BA6-F50A-04EA-BB90-B10D6797AD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120" y="6297776"/>
            <a:ext cx="3381679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491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4D2E63-BE80-69FB-229F-CB562AF99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Princip opírání se o kladné stránky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0F84DE-DF61-9A0E-F027-72CAA43F65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solidFill>
                  <a:srgbClr val="15284B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Je vhodné podporovat kladné stránky a pozitivní vlastnosti nadaného jedince – viz jednotlivé typy nadaných.</a:t>
            </a:r>
          </a:p>
          <a:p>
            <a:r>
              <a:rPr lang="cs-CZ" sz="2800" dirty="0">
                <a:solidFill>
                  <a:srgbClr val="333333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Motivovat pomocí silných stránek a vyzvedáváním kladných vlastností. </a:t>
            </a:r>
          </a:p>
          <a:p>
            <a:r>
              <a:rPr lang="cs-CZ" sz="2800" dirty="0">
                <a:solidFill>
                  <a:srgbClr val="333333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Citlivě potlačovat </a:t>
            </a:r>
            <a:r>
              <a:rPr lang="cs-CZ" sz="2800" dirty="0">
                <a:solidFill>
                  <a:srgbClr val="333333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negativní projevy.</a:t>
            </a:r>
            <a:r>
              <a:rPr lang="cs-CZ" sz="2800" dirty="0">
                <a:solidFill>
                  <a:srgbClr val="15284B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800" dirty="0">
              <a:latin typeface="+mj-lt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22CFF50-CCB9-EA32-86A3-132D60B02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2FCD91BD-6620-7CB8-69AE-D8FDB5DFBB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120" y="6297776"/>
            <a:ext cx="3381679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6050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A802EC-73B6-001E-B813-CE4438BCB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419894"/>
          </a:xfrm>
        </p:spPr>
        <p:txBody>
          <a:bodyPr/>
          <a:lstStyle/>
          <a:p>
            <a:r>
              <a:rPr lang="cs-CZ" dirty="0"/>
              <a:t>Princip aktivnosti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61775B-2C44-BDDA-198C-1EAD1BFC6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5"/>
          </a:xfrm>
        </p:spPr>
        <p:txBody>
          <a:bodyPr/>
          <a:lstStyle/>
          <a:p>
            <a:r>
              <a:rPr lang="cs-CZ" sz="2800" i="1" dirty="0">
                <a:solidFill>
                  <a:srgbClr val="15284B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Nadaní se mají co nejtvořivěji a nejaktivněji podílet na výchovně-vzdělávacím procesu, aby jej přijímali za „svůj“.</a:t>
            </a:r>
            <a:endParaRPr lang="cs-CZ" sz="2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800" dirty="0">
                <a:solidFill>
                  <a:srgbClr val="333333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Nadaní preferují být aktivní – plánovat, realizovat, hodnotit.</a:t>
            </a:r>
          </a:p>
          <a:p>
            <a:r>
              <a:rPr lang="cs-CZ" sz="2800" dirty="0">
                <a:solidFill>
                  <a:srgbClr val="333333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Rozvíjet tvořivost nadaného.</a:t>
            </a:r>
            <a:endParaRPr lang="cs-CZ" sz="2800" dirty="0">
              <a:solidFill>
                <a:srgbClr val="333333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solidFill>
                  <a:srgbClr val="333333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 nejvíce aktivit přesunout na nadaného – podporovat jeho samostatnost.</a:t>
            </a:r>
          </a:p>
          <a:p>
            <a:r>
              <a:rPr lang="cs-CZ" sz="2800" dirty="0">
                <a:solidFill>
                  <a:srgbClr val="333333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Změna r</a:t>
            </a:r>
            <a:r>
              <a:rPr lang="cs-CZ" sz="2800" dirty="0">
                <a:solidFill>
                  <a:srgbClr val="333333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ole – neřídit ale pomáhat, usměrňovat: 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333333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  učitel   -  mentor.</a:t>
            </a:r>
            <a:endParaRPr lang="cs-CZ" sz="2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800" dirty="0">
                <a:solidFill>
                  <a:srgbClr val="15284B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sz="2800" dirty="0">
                <a:solidFill>
                  <a:srgbClr val="15284B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timulovat a motivovat.</a:t>
            </a:r>
            <a:endParaRPr lang="cs-CZ" sz="2800" dirty="0">
              <a:solidFill>
                <a:srgbClr val="333333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D0D787A-C337-96A8-00CF-E843D525A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706E020A-9C8E-9E23-29EA-83E77F29B3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120" y="6297776"/>
            <a:ext cx="3381679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285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C0AAE2-276B-FFE2-D4B9-DE9CB59A6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51942"/>
          </a:xfrm>
        </p:spPr>
        <p:txBody>
          <a:bodyPr/>
          <a:lstStyle/>
          <a:p>
            <a:r>
              <a:rPr lang="cs-CZ" dirty="0"/>
              <a:t>Princip důslednosti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1950A0-E55B-74D1-1752-AE9FB5F6E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7"/>
            <a:ext cx="8229600" cy="4551784"/>
          </a:xfrm>
        </p:spPr>
        <p:txBody>
          <a:bodyPr/>
          <a:lstStyle/>
          <a:p>
            <a:r>
              <a:rPr lang="cs-CZ" dirty="0"/>
              <a:t>Zejména u některých typů nadaných žáků je nutné:</a:t>
            </a:r>
          </a:p>
          <a:p>
            <a:r>
              <a:rPr lang="cs-CZ" dirty="0"/>
              <a:t>vést je k zodpovědnosti;</a:t>
            </a:r>
          </a:p>
          <a:p>
            <a:r>
              <a:rPr lang="cs-CZ" dirty="0"/>
              <a:t>rozvíjet sebereflexi.</a:t>
            </a:r>
          </a:p>
          <a:p>
            <a:pPr marL="0" indent="0">
              <a:buNone/>
            </a:pPr>
            <a:r>
              <a:rPr lang="cs-CZ" dirty="0"/>
              <a:t>Sebereflexe pomáhá:</a:t>
            </a:r>
          </a:p>
          <a:p>
            <a:pPr marL="709613" lvl="1" indent="-342900">
              <a:buFont typeface="Arial" panose="020B0604020202020204" pitchFamily="34" charset="0"/>
              <a:buChar char="•"/>
            </a:pPr>
            <a:r>
              <a:rPr lang="cs-CZ" dirty="0"/>
              <a:t>při přílišné náročnosti na sebe sama (perfekcionismus);</a:t>
            </a:r>
          </a:p>
          <a:p>
            <a:pPr marL="709613" lvl="1" indent="-342900">
              <a:buFont typeface="Arial" panose="020B0604020202020204" pitchFamily="34" charset="0"/>
              <a:buChar char="•"/>
            </a:pPr>
            <a:r>
              <a:rPr lang="cs-CZ" dirty="0"/>
              <a:t>k překonání podceňování se;</a:t>
            </a:r>
          </a:p>
          <a:p>
            <a:pPr marL="709613" lvl="1" indent="-342900">
              <a:buFont typeface="Arial" panose="020B0604020202020204" pitchFamily="34" charset="0"/>
              <a:buChar char="•"/>
            </a:pPr>
            <a:r>
              <a:rPr lang="cs-CZ" dirty="0"/>
              <a:t>přílišné závislosti na pomoci učitele, mentora.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2E579A1-3F5E-3C49-7FD4-1A88F1B9D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8380869B-ED06-6527-06AA-C59ADF7C65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120" y="6297776"/>
            <a:ext cx="3381679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0922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65C0B2-9665-4E19-B3C2-5FC793399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995958"/>
          </a:xfrm>
        </p:spPr>
        <p:txBody>
          <a:bodyPr/>
          <a:lstStyle/>
          <a:p>
            <a:r>
              <a:rPr lang="cs-CZ" dirty="0"/>
              <a:t>Princip trpělivosti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6D535A-F096-BF78-C89F-FC1086308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Trpělivost chybí dospělým i dětem!</a:t>
            </a:r>
          </a:p>
          <a:p>
            <a:r>
              <a:rPr lang="cs-CZ" dirty="0"/>
              <a:t>Trpělivost učitele, mentora – respekt k nadanému.</a:t>
            </a:r>
          </a:p>
          <a:p>
            <a:r>
              <a:rPr lang="cs-CZ" dirty="0"/>
              <a:t>Trpělivost nadaného:</a:t>
            </a:r>
          </a:p>
          <a:p>
            <a:r>
              <a:rPr lang="cs-CZ" b="1" dirty="0"/>
              <a:t>čas</a:t>
            </a:r>
            <a:r>
              <a:rPr lang="cs-CZ" dirty="0"/>
              <a:t>  - vytrvalost při překonávání překážek;</a:t>
            </a:r>
          </a:p>
          <a:p>
            <a:r>
              <a:rPr lang="cs-CZ" b="1" dirty="0"/>
              <a:t>energie</a:t>
            </a:r>
            <a:r>
              <a:rPr lang="cs-CZ" dirty="0"/>
              <a:t> - vynaložit jí dostatek;</a:t>
            </a:r>
          </a:p>
          <a:p>
            <a:r>
              <a:rPr lang="cs-CZ" b="1" dirty="0"/>
              <a:t>odvaha</a:t>
            </a:r>
            <a:r>
              <a:rPr lang="cs-CZ" dirty="0"/>
              <a:t> - hledat nová řešení - nevzdávat se při neúspěchu.</a:t>
            </a:r>
          </a:p>
          <a:p>
            <a:r>
              <a:rPr lang="cs-CZ" dirty="0"/>
              <a:t>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95CBF68-24C5-FD2A-7879-40CF21540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107C1839-D51A-5203-BD9E-EDCE6BEA8C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120" y="6297776"/>
            <a:ext cx="3381679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7615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0DC196-2E89-AF92-A35C-31485C49F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důvěry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128D0C-A466-3ED2-F4A3-C8BF9E381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Důvěra mezi nadaným učitelem, mentorem – základ spolupráce. Oboustranný proces.</a:t>
            </a:r>
          </a:p>
          <a:p>
            <a:r>
              <a:rPr lang="cs-CZ" dirty="0"/>
              <a:t>Sebedůvěra – nutné budovat zdravou sebedůvěru (souvisí se sebereflexí). U některých jedinců je potřeba potlačovat přílišné sebevědomí a u některých naopak podporovat jeho tvorbu.</a:t>
            </a:r>
          </a:p>
          <a:p>
            <a:r>
              <a:rPr lang="cs-CZ" dirty="0"/>
              <a:t> Důvěra a kritika (ta musí být konstruktivní, přiměřená a odůvodněná).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E494A06-E50A-6D30-21CB-F6D3AC777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BAF3240D-0C86-3A33-07BF-C118A2B9E3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120" y="6297776"/>
            <a:ext cx="3381679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443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C1664C-F09B-DF65-4413-BE1BD3AD4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specializace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D3EE34-7D42-E806-4AAB-62D698C0F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Specializace nezbytná pro správné zacílení k budoucí úspěšnosti dítěte.</a:t>
            </a:r>
          </a:p>
          <a:p>
            <a:r>
              <a:rPr lang="cs-CZ" dirty="0"/>
              <a:t>Někteří nadaní (především všestranně nadaní) potřebují pomoc při hledání své vhodné specializace.</a:t>
            </a:r>
          </a:p>
          <a:p>
            <a:r>
              <a:rPr lang="cs-CZ" dirty="0"/>
              <a:t>Mnohdy chyba rodičů – příliš mnoho kroužků, aktivit – tříštění energie, únava, vyhoření. </a:t>
            </a:r>
          </a:p>
          <a:p>
            <a:r>
              <a:rPr lang="cs-CZ" dirty="0"/>
              <a:t>Nutné vymezit priority – jinak nadaný se věnuje mnoha oblastem, ale je ve všech průměrný. Má velký potenciál, ale promrhá jej a je nespokojené.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34EBE82-F79C-FD17-D59E-CFD40DA9C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7728453F-7AF3-2542-2571-46B18806A6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120" y="6297776"/>
            <a:ext cx="3381679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2208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34BCEF-8D29-D57E-3EDB-6D4CD8F5A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2004070"/>
          </a:xfrm>
        </p:spPr>
        <p:txBody>
          <a:bodyPr/>
          <a:lstStyle/>
          <a:p>
            <a:pPr algn="ctr"/>
            <a:r>
              <a:rPr lang="cs-CZ" dirty="0"/>
              <a:t>Odlišnosti při vzdělávání nadaných</a:t>
            </a:r>
            <a:br>
              <a:rPr lang="cs-CZ" sz="5400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1B7D65-6C36-066A-FDC1-93115A74D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Nutný vzájemný respekt – získat jejich důvěru, přistupovat k nim jako k „partnerům“.</a:t>
            </a:r>
          </a:p>
          <a:p>
            <a:r>
              <a:rPr lang="cs-CZ" dirty="0"/>
              <a:t>Nutné poznat a reagovat jejich potřeby, které se mnohdy velmi liší od intaktní populace.</a:t>
            </a:r>
          </a:p>
          <a:p>
            <a:r>
              <a:rPr lang="cs-CZ" dirty="0"/>
              <a:t>Nadaní jsou velmi různorodá skupina a není možný „jednotný“ návod, jak s nimi pracovat. Nutný individuální přístup.</a:t>
            </a:r>
          </a:p>
          <a:p>
            <a:r>
              <a:rPr lang="cs-CZ" dirty="0"/>
              <a:t>I když jsou na velmi vysoké kognitivní úrovni, potřebují podporu – oblasti, kde ji potřebují se však mohou lišit.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0E72402-60F7-0F78-7DA5-E19552F86A31}"/>
              </a:ext>
            </a:extLst>
          </p:cNvPr>
          <p:cNvSpPr txBox="1"/>
          <p:nvPr/>
        </p:nvSpPr>
        <p:spPr>
          <a:xfrm>
            <a:off x="2281561" y="3677120"/>
            <a:ext cx="45808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Aft>
                <a:spcPct val="15000"/>
              </a:spcAft>
            </a:pPr>
            <a:r>
              <a:rPr lang="cs-CZ" sz="1800" dirty="0"/>
              <a:t>Odlišnosti při vzdělávání nadaných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2C95A07-0CA7-CE6A-1F69-89B7296AA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6" name="Obrázek 5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65BD113F-F3FC-45D6-2478-F00239616D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120" y="6297776"/>
            <a:ext cx="3381679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2053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B739ED-54CA-4572-A9F9-ED1648486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hledat informace - knihy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E9D6A3-D0B9-49C8-8E14-32246649EF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https://www.nadanedeti.cz/odborne-zdroje-knihy-o-nadani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9E12414-5D9E-F52E-3B26-7C62989F8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12A7C3A8-E6C5-1398-9D70-20BE5C6EF1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8120" y="6297776"/>
            <a:ext cx="3381679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945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Používaná terminologie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/>
              <a:t>Nadání  - talent</a:t>
            </a:r>
          </a:p>
          <a:p>
            <a:pPr marL="0" indent="0" algn="l">
              <a:buNone/>
            </a:pPr>
            <a:r>
              <a:rPr lang="cs-CZ" sz="2800" b="0" i="0" u="none" strike="noStrike" baseline="0" dirty="0"/>
              <a:t>Tři základní pohledy na vztah těchto pojmů: </a:t>
            </a:r>
          </a:p>
          <a:p>
            <a:pPr algn="l"/>
            <a:r>
              <a:rPr lang="cs-CZ" sz="2800" dirty="0"/>
              <a:t>t</a:t>
            </a:r>
            <a:r>
              <a:rPr lang="cs-CZ" sz="2800" b="0" i="0" u="none" strike="noStrike" baseline="0" dirty="0"/>
              <a:t>alent jako projevené nadání; </a:t>
            </a:r>
            <a:endParaRPr lang="cs-CZ" sz="2800" dirty="0"/>
          </a:p>
          <a:p>
            <a:r>
              <a:rPr lang="cs-CZ" sz="2800" dirty="0"/>
              <a:t>nadání a talent jako synonyma; </a:t>
            </a:r>
          </a:p>
          <a:p>
            <a:r>
              <a:rPr lang="cs-CZ" sz="2800" dirty="0"/>
              <a:t>v českém prostředí: nadání v kognitivní oblasti a talent v oblasti sportu a umění.</a:t>
            </a:r>
          </a:p>
          <a:p>
            <a:endParaRPr lang="cs-CZ" sz="2800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F033EBC-3EC6-45B1-618C-D81B0F544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FCF97D7E-015A-B139-83A2-B0FA6829FC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120" y="6297776"/>
            <a:ext cx="3381679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2862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399970-95FF-4EE7-B277-85EA648EA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315B66-8337-4961-89B0-8FC2F47E2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DOČKAL, V. Zaměřeno na talenty: aneb Nadání má každý. Praha: Nakladatelství Lidové noviny, 2005. 245 s. ISBN 80-7106-840-3.</a:t>
            </a:r>
          </a:p>
          <a:p>
            <a:r>
              <a:rPr lang="cs-CZ" sz="1600" dirty="0"/>
              <a:t>HŘÍBKOVÁ, L. Nadání a nadaní: pedagogicko-psychologické přístupy, modely, výzkumy a jejich vztah ke školské praxi. Praha: Grada, 2009. 255 s. ISBN 987-80- 247-1998-6. </a:t>
            </a:r>
          </a:p>
          <a:p>
            <a:r>
              <a:rPr lang="cs-CZ" sz="1600" dirty="0"/>
              <a:t>JURÁŠKOVÁ, J. Základy pedagogiky nadaných. 1. Vyd. Praha: Institut </a:t>
            </a:r>
            <a:r>
              <a:rPr lang="cs-CZ" sz="1600" dirty="0" err="1"/>
              <a:t>pedagogickopsychologického</a:t>
            </a:r>
            <a:r>
              <a:rPr lang="cs-CZ" sz="1600" dirty="0"/>
              <a:t> poradenství ČR, 2006. 131 s., ISBN 80-86856-19-4. </a:t>
            </a:r>
          </a:p>
          <a:p>
            <a:r>
              <a:rPr lang="cs-CZ" sz="1600" b="0" i="0" dirty="0">
                <a:solidFill>
                  <a:srgbClr val="222222"/>
                </a:solidFill>
                <a:effectLst/>
              </a:rPr>
              <a:t>HUBATKA, M. </a:t>
            </a:r>
            <a:r>
              <a:rPr lang="cs-CZ" sz="1600" b="0" dirty="0">
                <a:solidFill>
                  <a:srgbClr val="222222"/>
                </a:solidFill>
                <a:effectLst/>
              </a:rPr>
              <a:t>Úspěšní vychovávají své děti jinak. </a:t>
            </a:r>
            <a:r>
              <a:rPr lang="cs-CZ" sz="1600" b="0" dirty="0" err="1">
                <a:solidFill>
                  <a:srgbClr val="222222"/>
                </a:solidFill>
                <a:effectLst/>
              </a:rPr>
              <a:t>Edika</a:t>
            </a:r>
            <a:r>
              <a:rPr lang="cs-CZ" sz="1600" b="0" dirty="0">
                <a:solidFill>
                  <a:srgbClr val="222222"/>
                </a:solidFill>
                <a:effectLst/>
              </a:rPr>
              <a:t>, Albatros Media as, 2014. 248 s., ISBN 978-80-266-0551-5</a:t>
            </a:r>
            <a:endParaRPr lang="cs-CZ" sz="16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872DBE9-C98C-D2A1-E75F-1F4E109F2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DFEC3C2A-6E58-F948-11F4-057908D5B0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120" y="6297776"/>
            <a:ext cx="3381679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752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A33B6F-FC88-A2F2-CB64-94F8F5F1D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63910"/>
          </a:xfrm>
        </p:spPr>
        <p:txBody>
          <a:bodyPr/>
          <a:lstStyle/>
          <a:p>
            <a:pPr algn="ctr"/>
            <a:r>
              <a:rPr lang="cs-CZ" b="1" dirty="0"/>
              <a:t>Pedagogické principy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61F4B1-5A03-10B7-81C3-82BF25823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5055840"/>
          </a:xfrm>
        </p:spPr>
        <p:txBody>
          <a:bodyPr/>
          <a:lstStyle/>
          <a:p>
            <a:r>
              <a:rPr lang="cs-CZ" sz="2400" b="1" dirty="0">
                <a:latin typeface="+mj-lt"/>
              </a:rPr>
              <a:t>Cílevědomosti</a:t>
            </a:r>
          </a:p>
          <a:p>
            <a:r>
              <a:rPr lang="cs-CZ" sz="24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Princip uvědomělosti</a:t>
            </a:r>
            <a:endParaRPr lang="cs-CZ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Princip soustavnosti a systematičnosti</a:t>
            </a:r>
            <a:endParaRPr lang="cs-CZ" sz="24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latin typeface="+mj-lt"/>
              </a:rPr>
              <a:t>Přiměřenosti</a:t>
            </a:r>
          </a:p>
          <a:p>
            <a:r>
              <a:rPr lang="cs-CZ" sz="2400" b="1" dirty="0">
                <a:latin typeface="+mj-lt"/>
              </a:rPr>
              <a:t>Princip opírání se o kladné stránky</a:t>
            </a:r>
          </a:p>
          <a:p>
            <a:r>
              <a:rPr lang="cs-CZ" sz="2400" b="1" dirty="0">
                <a:latin typeface="+mj-lt"/>
              </a:rPr>
              <a:t>Aktivnosti</a:t>
            </a:r>
          </a:p>
          <a:p>
            <a:r>
              <a:rPr lang="cs-CZ" sz="2400" b="1" dirty="0">
                <a:latin typeface="+mj-lt"/>
              </a:rPr>
              <a:t>Důslednosti</a:t>
            </a:r>
          </a:p>
          <a:p>
            <a:r>
              <a:rPr lang="cs-CZ" sz="2400" b="1" dirty="0">
                <a:latin typeface="+mj-lt"/>
              </a:rPr>
              <a:t>Trpělivosti</a:t>
            </a:r>
          </a:p>
          <a:p>
            <a:r>
              <a:rPr lang="cs-CZ" sz="2400" b="1" dirty="0">
                <a:latin typeface="+mj-lt"/>
              </a:rPr>
              <a:t>Důvěry</a:t>
            </a:r>
          </a:p>
          <a:p>
            <a:r>
              <a:rPr lang="cs-CZ" sz="2400" b="1" dirty="0">
                <a:latin typeface="+mj-lt"/>
              </a:rPr>
              <a:t>Specializace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C39A9D1-A83E-E3C4-5A15-E66526470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B0894087-2556-CA1A-A3FD-DB3052A7D6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120" y="6297776"/>
            <a:ext cx="3381679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991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618417-18A8-F1F8-18ED-60BA52542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63910"/>
          </a:xfrm>
        </p:spPr>
        <p:txBody>
          <a:bodyPr/>
          <a:lstStyle/>
          <a:p>
            <a:pPr algn="ctr"/>
            <a:r>
              <a:rPr lang="cs-CZ" b="1" dirty="0"/>
              <a:t>Princip cílevědomosti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8DD95C-847B-C2C6-4002-8BF0FF348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/>
          <a:lstStyle/>
          <a:p>
            <a:pPr marL="0" lvl="0" indent="0" algn="just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cs-CZ" sz="2800" dirty="0">
                <a:latin typeface="+mj-lt"/>
              </a:rPr>
              <a:t>Nadaní vyžadují, aby cíle byly: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800" i="1" dirty="0">
                <a:solidFill>
                  <a:srgbClr val="15284B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jasně stanoveny;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800" i="1" dirty="0">
                <a:solidFill>
                  <a:srgbClr val="15284B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velmi fundovaně zdůvodněny;</a:t>
            </a:r>
            <a:endParaRPr lang="cs-CZ" sz="2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800" i="1" dirty="0">
                <a:solidFill>
                  <a:srgbClr val="15284B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 nadaného smysluplné;</a:t>
            </a:r>
            <a:r>
              <a:rPr lang="cs-CZ" sz="2800" i="1" dirty="0">
                <a:solidFill>
                  <a:srgbClr val="15284B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800" dirty="0">
                <a:latin typeface="+mj-lt"/>
              </a:rPr>
              <a:t>přijatelné - musí je nadaný přijmout za své cíle;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800" dirty="0">
                <a:latin typeface="+mj-lt"/>
              </a:rPr>
              <a:t>je vhodné, když se na jejich stanovení může nadaný podílet – lépe je přijme</a:t>
            </a:r>
            <a:r>
              <a:rPr lang="cs-CZ" dirty="0"/>
              <a:t>.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cs-CZ" dirty="0"/>
              <a:t>Tento princip by měl zodpovědět – </a:t>
            </a:r>
            <a:r>
              <a:rPr lang="cs-CZ" i="1" dirty="0"/>
              <a:t>PROČ SE TO MÁ UČIT.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0CC0313-67E0-E7B0-DA19-91BEF8A33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7876218C-E0B7-2669-F057-5450D4FA31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120" y="6297776"/>
            <a:ext cx="3381679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85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C32C5D-7D45-294C-8C7C-AEAD4F663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79934"/>
          </a:xfrm>
        </p:spPr>
        <p:txBody>
          <a:bodyPr/>
          <a:lstStyle/>
          <a:p>
            <a:pPr algn="ctr"/>
            <a:r>
              <a:rPr lang="cs-CZ" b="1" dirty="0"/>
              <a:t>Princip uvědomělosti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BF7CDE-366E-3392-7C2B-4D3ADEFF03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4695800"/>
          </a:xfrm>
        </p:spPr>
        <p:txBody>
          <a:bodyPr/>
          <a:lstStyle/>
          <a:p>
            <a:r>
              <a:rPr lang="cs-CZ" sz="2400" dirty="0">
                <a:latin typeface="+mj-lt"/>
              </a:rPr>
              <a:t>Tento princip navozuje na předchozí (cílevědomost), ale souvisí už s obsahem (učivem).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333333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Nadaný jedinec:</a:t>
            </a:r>
          </a:p>
          <a:p>
            <a:r>
              <a:rPr lang="cs-CZ" sz="2400" dirty="0">
                <a:solidFill>
                  <a:srgbClr val="333333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akceptuje výběr učiva; </a:t>
            </a:r>
            <a:r>
              <a:rPr lang="cs-CZ" sz="2400" dirty="0">
                <a:solidFill>
                  <a:srgbClr val="333333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2400" dirty="0">
                <a:solidFill>
                  <a:srgbClr val="333333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rozumí požadavkům na něj kladených a chápe jejich důležitost;</a:t>
            </a:r>
            <a:r>
              <a:rPr lang="cs-CZ" sz="2400" dirty="0">
                <a:solidFill>
                  <a:srgbClr val="333333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2400" dirty="0">
                <a:solidFill>
                  <a:srgbClr val="15284B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zkoumané jevy promýšlí a vystihuje jejich podstatu;</a:t>
            </a:r>
          </a:p>
          <a:p>
            <a:r>
              <a:rPr lang="cs-CZ" sz="2400" dirty="0">
                <a:solidFill>
                  <a:srgbClr val="15284B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zpracovává získané informace a zabudovává je do systému již osvojených.</a:t>
            </a:r>
            <a:endParaRPr lang="cs-CZ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400" dirty="0"/>
              <a:t>Tento princip by měl zodpovědět – ČEMU S</a:t>
            </a:r>
            <a:r>
              <a:rPr lang="cs-CZ" sz="2400" i="1" dirty="0"/>
              <a:t>E MÁ UČIT. </a:t>
            </a:r>
          </a:p>
          <a:p>
            <a:endParaRPr lang="cs-CZ" sz="2400" dirty="0">
              <a:latin typeface="+mj-lt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F5EE6D8-6E88-E56C-3673-2B3162CB5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F5D30F36-1687-9048-C2F1-2D06A01A19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120" y="6297776"/>
            <a:ext cx="3381679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028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E2BAEB-842A-84AA-707B-7D822BCBF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276872"/>
          </a:xfrm>
        </p:spPr>
        <p:txBody>
          <a:bodyPr/>
          <a:lstStyle/>
          <a:p>
            <a:pPr algn="ctr"/>
            <a:r>
              <a:rPr lang="cs-CZ" sz="48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Princip soustavnosti a systematičnosti</a:t>
            </a:r>
            <a:br>
              <a:rPr lang="cs-CZ" sz="5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E01A52-9CCB-B696-2CDF-4BE6B24501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>
                <a:latin typeface="+mj-lt"/>
              </a:rPr>
              <a:t>Nadaní vyžadují:</a:t>
            </a:r>
          </a:p>
          <a:p>
            <a:r>
              <a:rPr lang="cs-CZ" sz="2400" dirty="0">
                <a:latin typeface="+mj-lt"/>
              </a:rPr>
              <a:t>aby učivo mělo logickou strukturu; </a:t>
            </a:r>
          </a:p>
          <a:p>
            <a:r>
              <a:rPr lang="cs-CZ" sz="2400" dirty="0">
                <a:solidFill>
                  <a:srgbClr val="333333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2400" dirty="0">
                <a:solidFill>
                  <a:srgbClr val="333333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by výchovné podněty musí být uspořádány do systému umožňujícího osvojování v logickém pořádku;</a:t>
            </a:r>
            <a:endParaRPr lang="cs-CZ" sz="2400" dirty="0">
              <a:latin typeface="+mj-lt"/>
            </a:endParaRPr>
          </a:p>
          <a:p>
            <a:r>
              <a:rPr lang="cs-CZ" sz="2400" dirty="0">
                <a:solidFill>
                  <a:srgbClr val="333333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z této zásady vyplývají požadavky na vytvoření zdůvodněného systému vyučovacích předmětů, výběr a systematizaci učiva, tvorby systematického pracovního režimu pedagogické instituce a dosažení systematického pracovního postupu a jeho návaznosti na jiné předměty.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333333"/>
                </a:solidFill>
                <a:latin typeface="+mj-lt"/>
                <a:cs typeface="Times New Roman" panose="02020603050405020304" pitchFamily="18" charset="0"/>
              </a:rPr>
              <a:t>Pozor na akceleraci – může tuto zásadu narušovat.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333333"/>
                </a:solidFill>
                <a:latin typeface="+mj-lt"/>
                <a:cs typeface="Times New Roman" panose="02020603050405020304" pitchFamily="18" charset="0"/>
              </a:rPr>
              <a:t>Při mentoringu může být obdobně tento princip porušován.</a:t>
            </a:r>
            <a:endParaRPr lang="cs-CZ" sz="2400" dirty="0">
              <a:latin typeface="+mj-lt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59106CE-9DDD-E902-2838-5D069B846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1109CAE0-051D-825B-954C-F9D6095C31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120" y="6297776"/>
            <a:ext cx="3381679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08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83B930-1460-5563-5C74-901FF5E73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07926"/>
          </a:xfrm>
        </p:spPr>
        <p:txBody>
          <a:bodyPr/>
          <a:lstStyle/>
          <a:p>
            <a:pPr algn="ctr"/>
            <a:r>
              <a:rPr lang="cs-CZ" b="1" dirty="0"/>
              <a:t>Princip přiměřenosti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D00719-528A-2912-A465-F6D7EE2CF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7"/>
            <a:ext cx="8229600" cy="4623793"/>
          </a:xfrm>
        </p:spPr>
        <p:txBody>
          <a:bodyPr/>
          <a:lstStyle/>
          <a:p>
            <a:r>
              <a:rPr lang="cs-CZ" sz="2800" dirty="0"/>
              <a:t>V oblasti vzdělávání velmi důležitý.</a:t>
            </a:r>
          </a:p>
          <a:p>
            <a:r>
              <a:rPr lang="cs-CZ" sz="2800" dirty="0"/>
              <a:t> Zasahuje do mnoha oblastí – viz </a:t>
            </a:r>
            <a:r>
              <a:rPr lang="cs-CZ" sz="2800" dirty="0">
                <a:hlinkClick r:id="rId2" action="ppaction://hlinkfile"/>
              </a:rPr>
              <a:t>schéma</a:t>
            </a:r>
            <a:endParaRPr lang="cs-CZ" sz="28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5ABBF39-CE0F-2B3E-E9EF-8315E6AFD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52B02CB4-50F0-CAD5-946A-AAA78310A9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8120" y="6297776"/>
            <a:ext cx="3381679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830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53B49D-AE7B-E477-2E52-E13A43D3E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92088"/>
          </a:xfrm>
        </p:spPr>
        <p:txBody>
          <a:bodyPr/>
          <a:lstStyle/>
          <a:p>
            <a:r>
              <a:rPr lang="cs-CZ" b="1" dirty="0"/>
              <a:t>Přiměřenost času a míry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614FC4-B191-4C29-AF2D-6C5B1B012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5"/>
            <a:ext cx="8229600" cy="5184576"/>
          </a:xfrm>
        </p:spPr>
        <p:txBody>
          <a:bodyPr/>
          <a:lstStyle/>
          <a:p>
            <a:r>
              <a:rPr lang="cs-CZ" sz="2400" b="1" dirty="0"/>
              <a:t>Věk </a:t>
            </a:r>
            <a:r>
              <a:rPr lang="cs-CZ" sz="2400" dirty="0"/>
              <a:t>– u nadaných je nutné vzít v úvahu jejich vyspělost (převyšují své vrstevníky), ale také zvážit míru nadání – jak moc převyšují vrstevníky – podle toho stanovit cíle a postup vzdělávání.</a:t>
            </a:r>
          </a:p>
          <a:p>
            <a:r>
              <a:rPr lang="cs-CZ" sz="2400" b="1" dirty="0"/>
              <a:t>Doba - kdy</a:t>
            </a:r>
            <a:r>
              <a:rPr lang="cs-CZ" sz="2400" dirty="0"/>
              <a:t> – rozvoj jednotlivých schopností souvisí s vývojovou psychologií - „okna příležitostí“, ale je nutné zvážit </a:t>
            </a:r>
            <a:r>
              <a:rPr lang="cs-CZ" sz="2400" b="1" dirty="0"/>
              <a:t>míru </a:t>
            </a:r>
            <a:r>
              <a:rPr lang="cs-CZ" sz="2400" dirty="0"/>
              <a:t>– přiměřenost schopnostem nadaného = náročnost - nesmí být poddimenzována ani předimenzována.</a:t>
            </a:r>
          </a:p>
          <a:p>
            <a:r>
              <a:rPr lang="cs-CZ" sz="2400" b="1" dirty="0"/>
              <a:t>Délka </a:t>
            </a:r>
            <a:r>
              <a:rPr lang="cs-CZ" sz="2400" dirty="0"/>
              <a:t>– respektovat věkové i individuální možnosti nadaného – jak dlouho se může intenzivně věnovat určité aktivitě.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52EE87E-EC00-2569-1C4B-D8B9F4528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CCCE7B87-1D6E-174D-8945-E8247D9001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120" y="6297776"/>
            <a:ext cx="3381679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16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7C4D9C-0A9E-9F0E-428F-1193FE3AE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63910"/>
          </a:xfrm>
        </p:spPr>
        <p:txBody>
          <a:bodyPr/>
          <a:lstStyle/>
          <a:p>
            <a:r>
              <a:rPr lang="cs-CZ" dirty="0"/>
              <a:t>Přiměřenost míry - dodatek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61661A-F725-F822-E5A7-4AA9BD6306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9"/>
            <a:ext cx="8229600" cy="4623792"/>
          </a:xfrm>
        </p:spPr>
        <p:txBody>
          <a:bodyPr/>
          <a:lstStyle/>
          <a:p>
            <a:r>
              <a:rPr lang="cs-CZ" dirty="0"/>
              <a:t>Míra kvality- rovnováha mezi </a:t>
            </a:r>
            <a:r>
              <a:rPr lang="cs-CZ" b="1" dirty="0"/>
              <a:t>rychle- dobře – hodně</a:t>
            </a:r>
          </a:p>
        </p:txBody>
      </p:sp>
      <p:sp>
        <p:nvSpPr>
          <p:cNvPr id="4" name="Rovnoramenný trojúhelník 3">
            <a:extLst>
              <a:ext uri="{FF2B5EF4-FFF2-40B4-BE49-F238E27FC236}">
                <a16:creationId xmlns:a16="http://schemas.microsoft.com/office/drawing/2014/main" id="{4ED82DFB-45E4-68F2-E957-4270172F42B4}"/>
              </a:ext>
            </a:extLst>
          </p:cNvPr>
          <p:cNvSpPr/>
          <p:nvPr/>
        </p:nvSpPr>
        <p:spPr>
          <a:xfrm>
            <a:off x="2987824" y="2780928"/>
            <a:ext cx="2376264" cy="172819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C6DBDAF-0348-6660-A220-332F7C211598}"/>
              </a:ext>
            </a:extLst>
          </p:cNvPr>
          <p:cNvSpPr txBox="1"/>
          <p:nvPr/>
        </p:nvSpPr>
        <p:spPr>
          <a:xfrm>
            <a:off x="3779912" y="2459665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dobře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9E763CB-148F-4BD6-56E4-DCEBE0C8ED36}"/>
              </a:ext>
            </a:extLst>
          </p:cNvPr>
          <p:cNvSpPr txBox="1"/>
          <p:nvPr/>
        </p:nvSpPr>
        <p:spPr>
          <a:xfrm>
            <a:off x="2195736" y="4221088"/>
            <a:ext cx="822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hodně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215292D-D167-7287-2ADF-005069878DF0}"/>
              </a:ext>
            </a:extLst>
          </p:cNvPr>
          <p:cNvSpPr txBox="1"/>
          <p:nvPr/>
        </p:nvSpPr>
        <p:spPr>
          <a:xfrm>
            <a:off x="5394670" y="422108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rychle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C0D89D81-CA68-0D31-B97B-380C0DA6930D}"/>
              </a:ext>
            </a:extLst>
          </p:cNvPr>
          <p:cNvSpPr txBox="1"/>
          <p:nvPr/>
        </p:nvSpPr>
        <p:spPr>
          <a:xfrm>
            <a:off x="590872" y="4725144"/>
            <a:ext cx="8229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Překážkou pro správný poměr D-H-R bývá u některých typů nadaných perfekcionismus. Nutné naučit stanovit priority – na ty se zaměřit.</a:t>
            </a:r>
          </a:p>
          <a:p>
            <a:r>
              <a:rPr lang="cs-CZ" sz="2000" dirty="0"/>
              <a:t>Pozor na omezení kreativity – pokud dítě vykonává nějakou činnost rychle a správně, obvykle k tomu dochází díky zautomatizování („rutině“) , pak je  potlačena kreativita. </a:t>
            </a:r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C699F97A-2CE2-B7BF-821F-2E97BE2AA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10" name="Obrázek 9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421C61C6-9E43-177B-126B-8616892F42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120" y="6297776"/>
            <a:ext cx="3381679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7132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4058</TotalTime>
  <Words>1126</Words>
  <Application>Microsoft Office PowerPoint</Application>
  <PresentationFormat>Předvádění na obrazovce (4:3)</PresentationFormat>
  <Paragraphs>127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Constantia</vt:lpstr>
      <vt:lpstr>Wingdings 2</vt:lpstr>
      <vt:lpstr>Tok</vt:lpstr>
      <vt:lpstr>Uplatnění pedagogických zásad při vzdělávání nadaných </vt:lpstr>
      <vt:lpstr>Používaná terminologie</vt:lpstr>
      <vt:lpstr>Pedagogické principy</vt:lpstr>
      <vt:lpstr>Princip cílevědomosti</vt:lpstr>
      <vt:lpstr>Princip uvědomělosti</vt:lpstr>
      <vt:lpstr>Princip soustavnosti a systematičnosti </vt:lpstr>
      <vt:lpstr>Princip přiměřenosti</vt:lpstr>
      <vt:lpstr>Přiměřenost času a míry</vt:lpstr>
      <vt:lpstr>Přiměřenost míry - dodatek</vt:lpstr>
      <vt:lpstr>Přiměřenost míry - vynaložených prostředků - dodatek</vt:lpstr>
      <vt:lpstr>Přiměřenost k sobě - dodatek </vt:lpstr>
      <vt:lpstr>Princip opírání se o kladné stránky</vt:lpstr>
      <vt:lpstr>Princip aktivnosti</vt:lpstr>
      <vt:lpstr>Princip důslednosti</vt:lpstr>
      <vt:lpstr>Princip trpělivosti</vt:lpstr>
      <vt:lpstr>Princip důvěry </vt:lpstr>
      <vt:lpstr>Princip specializace</vt:lpstr>
      <vt:lpstr>Odlišnosti při vzdělávání nadaných </vt:lpstr>
      <vt:lpstr>Kde hledat informace - knihy</vt:lpstr>
      <vt:lpstr>Zdroje</vt:lpstr>
    </vt:vector>
  </TitlesOfParts>
  <Company>pokoj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IDENTIFIKACE A VÝBĚR NADANÝCH DĚTÍ</dc:title>
  <dc:creator>jana</dc:creator>
  <cp:lastModifiedBy>Eva Trnová</cp:lastModifiedBy>
  <cp:revision>282</cp:revision>
  <cp:lastPrinted>2023-03-27T10:15:58Z</cp:lastPrinted>
  <dcterms:created xsi:type="dcterms:W3CDTF">2012-04-20T17:58:18Z</dcterms:created>
  <dcterms:modified xsi:type="dcterms:W3CDTF">2024-06-10T13:44:52Z</dcterms:modified>
</cp:coreProperties>
</file>