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88" r:id="rId4"/>
    <p:sldId id="262" r:id="rId5"/>
    <p:sldId id="271" r:id="rId6"/>
    <p:sldId id="272" r:id="rId7"/>
    <p:sldId id="273" r:id="rId8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>
      <p:cViewPr varScale="1">
        <p:scale>
          <a:sx n="116" d="100"/>
          <a:sy n="116" d="100"/>
        </p:scale>
        <p:origin x="-222" y="-11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pPr/>
              <a:t>22. 3. 2024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pPr/>
              <a:t>22. 3. 2024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pPr algn="r" defTabSz="914400">
                <a:buNone/>
              </a:pPr>
              <a:t>3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679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25245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22. 3. 2024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44854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22. 3. 2024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29424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22. 3. 2024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94642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22. 3. 2024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45692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22. 3. 2024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97784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22. 3. 2024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62447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22. 3. 2024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36223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22. 3. 2024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53411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22. 3. 2024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58483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22. 3. 2024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92438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smtClean="0"/>
              <a:pPr/>
              <a:t>22. 3. 2024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Alternativní a inovativní pedagogika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25013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8298649-264F-49FA-83BE-184997794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E535BA1-199B-43A5-84A4-B16BC0E59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Výuka: 	</a:t>
            </a:r>
            <a:r>
              <a:rPr lang="cs-CZ" dirty="0" smtClean="0"/>
              <a:t>pátek 22.3.2024 14:00 </a:t>
            </a:r>
            <a:r>
              <a:rPr lang="cs-CZ" dirty="0"/>
              <a:t>– </a:t>
            </a:r>
            <a:r>
              <a:rPr lang="cs-CZ" dirty="0" smtClean="0"/>
              <a:t>15:50  </a:t>
            </a:r>
            <a:r>
              <a:rPr lang="cs-CZ" dirty="0" smtClean="0"/>
              <a:t>uč. </a:t>
            </a:r>
            <a:r>
              <a:rPr lang="cs-CZ" dirty="0" smtClean="0"/>
              <a:t>35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	</a:t>
            </a:r>
            <a:r>
              <a:rPr lang="cs-CZ"/>
              <a:t>	</a:t>
            </a:r>
            <a:r>
              <a:rPr lang="cs-CZ" smtClean="0"/>
              <a:t>pátek</a:t>
            </a:r>
            <a:r>
              <a:rPr lang="cs-CZ" smtClean="0"/>
              <a:t> 12.4.2024 14:00 </a:t>
            </a:r>
            <a:r>
              <a:rPr lang="cs-CZ"/>
              <a:t>– </a:t>
            </a:r>
            <a:r>
              <a:rPr lang="cs-CZ" smtClean="0"/>
              <a:t>15:50  </a:t>
            </a:r>
            <a:r>
              <a:rPr lang="cs-CZ" dirty="0" smtClean="0"/>
              <a:t>uč. 32</a:t>
            </a:r>
            <a:endParaRPr lang="cs-CZ" dirty="0"/>
          </a:p>
          <a:p>
            <a:r>
              <a:rPr lang="cs-CZ" dirty="0"/>
              <a:t>Podmínky ukončení:	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tvorba výukové pomůcky z vybrané alternativní koncepce obsahující vytvoření metodický list k použití pomůcky (teoretická východiska zvolené alternativy a metodický návod jak pomůcku využít)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Zápočet na konci semestru</a:t>
            </a:r>
          </a:p>
        </p:txBody>
      </p:sp>
    </p:spTree>
    <p:extLst>
      <p:ext uri="{BB962C8B-B14F-4D97-AF65-F5344CB8AC3E}">
        <p14:creationId xmlns:p14="http://schemas.microsoft.com/office/powerpoint/2010/main" xmlns="" val="720491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Co je alternativní škola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všechny druhy škol (soukromé, veřejné, státní), které se odlišují od hlavního proudu standardních škol určité vzdělávací soustavy</a:t>
            </a:r>
          </a:p>
          <a:p>
            <a:r>
              <a:rPr lang="cs-CZ" dirty="0"/>
              <a:t>školy s jinými metodami a organizací výuky, které se obvykle snaží o přiblížení učiva formou hry, diskuse, problémových úkolů, samostatné práce ad.</a:t>
            </a:r>
          </a:p>
        </p:txBody>
      </p:sp>
    </p:spTree>
    <p:extLst>
      <p:ext uri="{BB962C8B-B14F-4D97-AF65-F5344CB8AC3E}">
        <p14:creationId xmlns:p14="http://schemas.microsoft.com/office/powerpoint/2010/main" xmlns="" val="502801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nejznámějších alternativ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Montessori</a:t>
            </a:r>
            <a:r>
              <a:rPr lang="cs-CZ" dirty="0"/>
              <a:t> pedagogika</a:t>
            </a:r>
          </a:p>
          <a:p>
            <a:r>
              <a:rPr lang="cs-CZ" dirty="0"/>
              <a:t>Waldorfská pedagogika</a:t>
            </a:r>
          </a:p>
          <a:p>
            <a:r>
              <a:rPr lang="cs-CZ" dirty="0" err="1"/>
              <a:t>Daltonský</a:t>
            </a:r>
            <a:r>
              <a:rPr lang="cs-CZ" dirty="0"/>
              <a:t> plán</a:t>
            </a:r>
          </a:p>
          <a:p>
            <a:r>
              <a:rPr lang="cs-CZ" dirty="0"/>
              <a:t>Jenský plán</a:t>
            </a:r>
          </a:p>
          <a:p>
            <a:r>
              <a:rPr lang="cs-CZ" dirty="0"/>
              <a:t>Moderní škola Celestina </a:t>
            </a:r>
            <a:r>
              <a:rPr lang="cs-CZ" dirty="0" err="1"/>
              <a:t>Freineta</a:t>
            </a:r>
            <a:endParaRPr lang="cs-CZ" dirty="0"/>
          </a:p>
          <a:p>
            <a:r>
              <a:rPr lang="cs-CZ" dirty="0" err="1"/>
              <a:t>Winnetská</a:t>
            </a:r>
            <a:r>
              <a:rPr lang="cs-CZ" dirty="0"/>
              <a:t> soustava</a:t>
            </a:r>
          </a:p>
          <a:p>
            <a:r>
              <a:rPr lang="cs-CZ" dirty="0"/>
              <a:t>Step by Step (Začít spolu)</a:t>
            </a:r>
          </a:p>
          <a:p>
            <a:r>
              <a:rPr lang="cs-CZ" dirty="0"/>
              <a:t>Angažované učení</a:t>
            </a:r>
          </a:p>
          <a:p>
            <a:r>
              <a:rPr lang="cs-CZ" dirty="0"/>
              <a:t>Zdravá škola</a:t>
            </a:r>
          </a:p>
        </p:txBody>
      </p:sp>
    </p:spTree>
    <p:extLst>
      <p:ext uri="{BB962C8B-B14F-4D97-AF65-F5344CB8AC3E}">
        <p14:creationId xmlns:p14="http://schemas.microsoft.com/office/powerpoint/2010/main" xmlns="" val="2036594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Alternativní školy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Waldorfská (MŠ, 1. i 2. stupeň ZŠ, SŠ)</a:t>
            </a:r>
          </a:p>
          <a:p>
            <a:r>
              <a:rPr lang="cs-CZ" dirty="0" err="1"/>
              <a:t>Montessori</a:t>
            </a:r>
            <a:r>
              <a:rPr lang="cs-CZ" dirty="0"/>
              <a:t> (MŠ, 1. i 2. st. ZŠ)</a:t>
            </a:r>
          </a:p>
          <a:p>
            <a:r>
              <a:rPr lang="cs-CZ" dirty="0" err="1"/>
              <a:t>Daltonská</a:t>
            </a:r>
            <a:r>
              <a:rPr lang="cs-CZ" dirty="0"/>
              <a:t> (MŠ, 1. i 2. st. ZŠ, SŠ)</a:t>
            </a:r>
          </a:p>
          <a:p>
            <a:r>
              <a:rPr lang="cs-CZ" dirty="0"/>
              <a:t>Jenská (1. st. ZŠ)</a:t>
            </a:r>
          </a:p>
          <a:p>
            <a:r>
              <a:rPr lang="cs-CZ" dirty="0"/>
              <a:t>Začít spolu (MŠ, 1. st. ZŠ)</a:t>
            </a:r>
          </a:p>
          <a:p>
            <a:r>
              <a:rPr lang="cs-CZ" dirty="0"/>
              <a:t>Zdravá škola (MŠ, 1. i 2. st. ZŠ, SŠ)</a:t>
            </a:r>
          </a:p>
          <a:p>
            <a:r>
              <a:rPr lang="cs-CZ" dirty="0"/>
              <a:t>Integrovaná tematická výuka (MŠ, 1. st. ZŠ)</a:t>
            </a:r>
          </a:p>
          <a:p>
            <a:r>
              <a:rPr lang="cs-CZ" dirty="0"/>
              <a:t>Lesní / přírodní škola (MŠ, SŠ)</a:t>
            </a:r>
          </a:p>
          <a:p>
            <a:r>
              <a:rPr lang="cs-CZ" dirty="0"/>
              <a:t>Domácí vzdělávání (1. i 2. st. ZŠ)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83533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principy alternativních škol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snaha podpořit přirozenou touhu poznávat nové věci a jevy</a:t>
            </a:r>
          </a:p>
          <a:p>
            <a:r>
              <a:rPr lang="cs-CZ" dirty="0"/>
              <a:t>partnerský vztah mezi učitelem a žákem, podpora jejich kvalit i originality (chyba chápána jako stupeň učení, ne přestupek)</a:t>
            </a:r>
          </a:p>
          <a:p>
            <a:r>
              <a:rPr lang="cs-CZ" dirty="0"/>
              <a:t>spolupráce s rodinou dítěte</a:t>
            </a:r>
          </a:p>
          <a:p>
            <a:r>
              <a:rPr lang="cs-CZ" dirty="0"/>
              <a:t>aktivní zapojení dítěte, podpora spolupráce a rozvoj komunikace</a:t>
            </a:r>
          </a:p>
          <a:p>
            <a:r>
              <a:rPr lang="cs-CZ" dirty="0"/>
              <a:t>přenos odpovědnosti (spoluodpovědnosti) za rozhodování na děti</a:t>
            </a:r>
          </a:p>
          <a:p>
            <a:r>
              <a:rPr lang="cs-CZ" dirty="0"/>
              <a:t>propojování předmětů</a:t>
            </a:r>
          </a:p>
          <a:p>
            <a:r>
              <a:rPr lang="cs-CZ" dirty="0"/>
              <a:t>prostředí uzpůsobeno dětem (snadno dostupné pomůcky)</a:t>
            </a:r>
          </a:p>
          <a:p>
            <a:r>
              <a:rPr lang="cs-CZ" dirty="0"/>
              <a:t>vyučování nelimitované zvoněním, řídící se zaujetím či únavou dětí </a:t>
            </a:r>
          </a:p>
          <a:p>
            <a:r>
              <a:rPr lang="cs-CZ" dirty="0"/>
              <a:t>slovní hodnocení</a:t>
            </a:r>
          </a:p>
        </p:txBody>
      </p:sp>
    </p:spTree>
    <p:extLst>
      <p:ext uri="{BB962C8B-B14F-4D97-AF65-F5344CB8AC3E}">
        <p14:creationId xmlns:p14="http://schemas.microsoft.com/office/powerpoint/2010/main" xmlns="" val="1824801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ntinental_Europe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E656AC-A7D5-45C2-87E3-4F719BC503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světa – evropský kontinent (širokoúhlá)</Template>
  <TotalTime>0</TotalTime>
  <Words>130</Words>
  <Application>Microsoft Office PowerPoint</Application>
  <PresentationFormat>Vlastní</PresentationFormat>
  <Paragraphs>40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Continental_Europe_16x9</vt:lpstr>
      <vt:lpstr>Alternativní a inovativní pedagogika</vt:lpstr>
      <vt:lpstr>Organizace</vt:lpstr>
      <vt:lpstr>Co je alternativní škola</vt:lpstr>
      <vt:lpstr>Přehled nejznámějších alternativ</vt:lpstr>
      <vt:lpstr>Alternativní školy v ČR</vt:lpstr>
      <vt:lpstr>Obecné principy alternativních škol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2017-03-17T12:32:07Z</dcterms:created>
  <dcterms:modified xsi:type="dcterms:W3CDTF">2024-03-22T10:35:37Z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