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1"/>
  </p:notesMasterIdLst>
  <p:handoutMasterIdLst>
    <p:handoutMasterId r:id="rId42"/>
  </p:handoutMasterIdLst>
  <p:sldIdLst>
    <p:sldId id="256" r:id="rId3"/>
    <p:sldId id="328" r:id="rId4"/>
    <p:sldId id="257" r:id="rId5"/>
    <p:sldId id="291" r:id="rId6"/>
    <p:sldId id="292" r:id="rId7"/>
    <p:sldId id="293" r:id="rId8"/>
    <p:sldId id="294" r:id="rId9"/>
    <p:sldId id="259" r:id="rId10"/>
    <p:sldId id="260" r:id="rId11"/>
    <p:sldId id="295" r:id="rId12"/>
    <p:sldId id="296" r:id="rId13"/>
    <p:sldId id="305" r:id="rId14"/>
    <p:sldId id="306" r:id="rId15"/>
    <p:sldId id="307" r:id="rId16"/>
    <p:sldId id="308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63" r:id="rId25"/>
    <p:sldId id="311" r:id="rId26"/>
    <p:sldId id="312" r:id="rId27"/>
    <p:sldId id="266" r:id="rId28"/>
    <p:sldId id="267" r:id="rId29"/>
    <p:sldId id="313" r:id="rId30"/>
    <p:sldId id="314" r:id="rId31"/>
    <p:sldId id="268" r:id="rId32"/>
    <p:sldId id="315" r:id="rId33"/>
    <p:sldId id="269" r:id="rId34"/>
    <p:sldId id="316" r:id="rId35"/>
    <p:sldId id="275" r:id="rId36"/>
    <p:sldId id="323" r:id="rId37"/>
    <p:sldId id="324" r:id="rId38"/>
    <p:sldId id="325" r:id="rId39"/>
    <p:sldId id="327" r:id="rId4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6" d="100"/>
          <a:sy n="116" d="100"/>
        </p:scale>
        <p:origin x="-222" y="-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25245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485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942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A79BF8C-E02C-4E5F-AF0A-1C38D734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4AED63C3-971C-486A-8B1B-588EC000E6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C75DA075-817C-46E7-AD23-8B3C03B7D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986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05C0D12-4293-4C60-A044-14DC01D2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48BC8DC9-ABAD-4A6A-945B-518F522B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94F9B44-A307-44FB-8E34-D36E9BC5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CECDDF96-F046-4B37-AEF1-BE451F49DC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394459867"/>
      </p:ext>
    </p:extLst>
  </p:cSld>
  <p:clrMapOvr>
    <a:masterClrMapping/>
  </p:clrMapOvr>
  <p:transition spd="slow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3CA29ED-443E-46BD-A40E-7273F3D8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F0929406-9998-4A5E-9609-276E29C4521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1ECD3086-5A33-45DF-B809-D6961A1D5A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5986" y="1828801"/>
            <a:ext cx="5383398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9880A60E-1F97-4317-AD7B-7AD5AC164EA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5986" y="4056063"/>
            <a:ext cx="5383398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="" xmlns:a16="http://schemas.microsoft.com/office/drawing/2014/main" id="{1C9EF10B-A614-43F7-9C71-F0C30CA0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="" xmlns:a16="http://schemas.microsoft.com/office/drawing/2014/main" id="{B82F796A-B371-4B5D-83A7-375007D4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="" xmlns:a16="http://schemas.microsoft.com/office/drawing/2014/main" id="{F348793F-1FFA-4874-82D1-5A65878D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21AF7053-096C-4838-820F-E7032C807F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133841635"/>
      </p:ext>
    </p:extLst>
  </p:cSld>
  <p:clrMapOvr>
    <a:masterClrMapping/>
  </p:clrMapOvr>
  <p:transition spd="slow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FDBE4F6-9606-41A0-A791-ED9AA95F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CBD09B75-6655-441D-83A2-89DB3B11FDB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10969943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E39CF27-00FF-41A7-9029-152E0C88F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4056063"/>
            <a:ext cx="10969943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BF8A50E9-BF23-4050-BA54-C589F26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8C2833F-6DB1-4B65-8755-DBAEAB7F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0D7E655E-88EE-45A6-A019-A59624F9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B02B006D-07E0-4697-8A1C-E36E25BF32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730591448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4642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45692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7784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6244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622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53411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58483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9243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CU4J19bKs&amp;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1844" y="260648"/>
            <a:ext cx="9753600" cy="3048001"/>
          </a:xfrm>
        </p:spPr>
        <p:txBody>
          <a:bodyPr/>
          <a:lstStyle/>
          <a:p>
            <a:r>
              <a:rPr lang="cs-CZ" altLang="cs-CZ" sz="5400" dirty="0" err="1"/>
              <a:t>Daltonský</a:t>
            </a:r>
            <a:r>
              <a:rPr lang="cs-CZ" altLang="cs-CZ" sz="5400" dirty="0"/>
              <a:t> plán</a:t>
            </a:r>
            <a:endParaRPr lang="cs-CZ" dirty="0"/>
          </a:p>
        </p:txBody>
      </p:sp>
      <p:pic>
        <p:nvPicPr>
          <p:cNvPr id="5" name="Picture 6">
            <a:extLst>
              <a:ext uri="{FF2B5EF4-FFF2-40B4-BE49-F238E27FC236}">
                <a16:creationId xmlns="" xmlns:a16="http://schemas.microsoft.com/office/drawing/2014/main" id="{AEDA3115-F920-4A7A-85F1-E0CE3E941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57908" y="4271963"/>
            <a:ext cx="1900238" cy="1900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25013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="" xmlns:a16="http://schemas.microsoft.com/office/drawing/2014/main" id="{CDF952BB-5E31-4AF8-803B-34EDFEC1F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pic>
        <p:nvPicPr>
          <p:cNvPr id="77828" name="Picture 4">
            <a:extLst>
              <a:ext uri="{FF2B5EF4-FFF2-40B4-BE49-F238E27FC236}">
                <a16:creationId xmlns="" xmlns:a16="http://schemas.microsoft.com/office/drawing/2014/main" id="{6BE2621E-C490-43AF-8627-75FDC252D83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54551" y="2133600"/>
            <a:ext cx="3095625" cy="3600450"/>
          </a:xfrm>
          <a:noFill/>
          <a:ln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="" xmlns:a16="http://schemas.microsoft.com/office/drawing/2014/main" id="{21259E7E-C660-4B89-B073-C552D1546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sp>
        <p:nvSpPr>
          <p:cNvPr id="78851" name="Rectangle 3">
            <a:extLst>
              <a:ext uri="{FF2B5EF4-FFF2-40B4-BE49-F238E27FC236}">
                <a16:creationId xmlns="" xmlns:a16="http://schemas.microsoft.com/office/drawing/2014/main" id="{50F660AD-957A-4767-B834-803E2220D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3300"/>
              <a:t>Volnost (svoboda) - </a:t>
            </a:r>
            <a:r>
              <a:rPr lang="en-GB" altLang="cs-CZ" sz="2200"/>
              <a:t>nejedná se o absolutní svobodu. Žák se učí sám nakládat se svým časem, má svobodu výběru metody, času a místa, kdy a kde se bude učivu věnovat.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Samostatnost - </a:t>
            </a:r>
            <a:r>
              <a:rPr lang="en-GB" altLang="cs-CZ" sz="2200"/>
              <a:t>žák se učí jednat samostatně, má totiž za své vzdělání spoluzodpovědnost. K samostatnosti nutí i prvek volnosti.</a:t>
            </a:r>
            <a:r>
              <a:rPr lang="en-GB" altLang="cs-CZ" sz="3300"/>
              <a:t> 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Spolupráce – </a:t>
            </a:r>
            <a:r>
              <a:rPr lang="en-GB" altLang="cs-CZ" sz="2200"/>
              <a:t>žák si může vybrat při řešení úkolů </a:t>
            </a:r>
            <a:r>
              <a:rPr lang="cs-CZ" altLang="cs-CZ" sz="2200"/>
              <a:t>                          </a:t>
            </a:r>
            <a:r>
              <a:rPr lang="en-GB" altLang="cs-CZ" sz="2200"/>
              <a:t>i spolupráci s ostatními. Ve školní komunitě je posilována spolupráce mezi staršími a mladšími žáky a samozřejmě mezi žáky a učitelem.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="" xmlns:a16="http://schemas.microsoft.com/office/drawing/2014/main" id="{3E5F1D9C-DCBC-44CB-8806-6810A3AB9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Svoboda a zodpovědnost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="" xmlns:a16="http://schemas.microsoft.com/office/drawing/2014/main" id="{D56486EA-B70C-4EDB-A65F-D9F5D5E9A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/>
              <a:t>Svoboda umožňuje žákovi vybrat si, který úkol splní dříve a který později.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Děti si po dostatečném vysvětlení organizují celý blok úkolů samy.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Plní několik typů předem zadaných úkolů, mohou si však vybrat pořadí a tempo, které jim vyhovuje.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Rozhodnou se, co splní hned, co naopak až na závěr a kolik času danému úkolu věnují.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Zvolí si místo pro práci, pomůcky, rozmyslí se, s kým budou spolupracovat.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Učitel předává část zodpovědnosti žákovi. To znamená, že žák je spoluodpovědný za konečný výsledek, ale také za způsob, jakým ho bude dosaženo.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="" xmlns:a16="http://schemas.microsoft.com/office/drawing/2014/main" id="{1DE228C1-4CD5-4805-BC05-7A05A8597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Samostatnost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="" xmlns:a16="http://schemas.microsoft.com/office/drawing/2014/main" id="{25D108CC-C06B-41C5-8D1D-18DC2791E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Prostřednictvím tohoto principu se děti učí spoléhat samy na sebe.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Možnost samostatné práce ovlivňuje motivaci žáků. (Žáci jsou sami rádi aktivní.)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Samostatnost je také důležitým didakticko-organizačním faktorem. (Jestliže žáci mohou samostatně pracovat, dělají tak na vlastní úrovni a učitel má více času pomáhat těm, kteří jeho pomoc potřebují.)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Žáci se musí samy rozhodovat, nevyžadovat pomoc učitele pokaždé, když si neví rady, nespoléhat vždy na spolužáky v okolí.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Zpočátku je toto vše pro děti obtížné, protože musí zvládnout své úkoly bez cizí pomoci, ale postupně začínají být vedeny k samostatnosti i k sebekontrole.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="" xmlns:a16="http://schemas.microsoft.com/office/drawing/2014/main" id="{392B4610-FDAC-4F93-9888-A1361E91D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Spolupráce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="" xmlns:a16="http://schemas.microsoft.com/office/drawing/2014/main" id="{908C07D9-76E5-41BC-9720-E71609CE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Spolupráce spočívá v možnosti poradit se, pokud děti nevědí, kde hledat potřebnou informaci.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Pomocí učení se spolupracovat si žáci vytváří sociální a demokratické vědomí.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Rozlišujeme dvě formy skupinové spolupráce: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1)</a:t>
            </a:r>
            <a:r>
              <a:rPr lang="cs-CZ" altLang="cs-CZ" sz="2000">
                <a:solidFill>
                  <a:schemeClr val="tx2"/>
                </a:solidFill>
              </a:rPr>
              <a:t> Kooperativní skupiny</a:t>
            </a:r>
            <a:r>
              <a:rPr lang="cs-CZ" altLang="cs-CZ" sz="2000"/>
              <a:t> – žáci plní zadaný úkol společně ve dvojici nebo ve skupinkách po třech či čtyřech.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2) </a:t>
            </a:r>
            <a:r>
              <a:rPr lang="cs-CZ" altLang="cs-CZ" sz="2000">
                <a:solidFill>
                  <a:schemeClr val="tx2"/>
                </a:solidFill>
              </a:rPr>
              <a:t>Pomocné skupiny</a:t>
            </a:r>
            <a:r>
              <a:rPr lang="cs-CZ" altLang="cs-CZ" sz="2000"/>
              <a:t> – žáci plní zadaný úkol samostatně, ale pokud něčemu nerozumí, mohou se zeptat spolužáka.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="" xmlns:a16="http://schemas.microsoft.com/office/drawing/2014/main" id="{27BF59F6-8D7A-4B6B-912D-03C11D38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Pět klíčových bodů spolupráce (podle Ebbense)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="" xmlns:a16="http://schemas.microsoft.com/office/drawing/2014/main" id="{E68B0C18-D35A-4F6F-AAC3-D9A4F021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1)   Pozitivní vzájemná závislost</a:t>
            </a:r>
            <a:r>
              <a:rPr lang="cs-CZ" altLang="cs-CZ"/>
              <a:t> – úkol je formulován tak, že k dosažení dobrého výsledku se žáci navzájem potřebují.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2)   Individuální zodpovědnost</a:t>
            </a:r>
            <a:r>
              <a:rPr lang="cs-CZ" altLang="cs-CZ"/>
              <a:t> – každý člen skupiny je zodpovědný za vlastní přínos a za celkový výsledek.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3)   Schopnost oboustranné komunikace</a:t>
            </a:r>
            <a:r>
              <a:rPr lang="cs-CZ" altLang="cs-CZ"/>
              <a:t> – obsah zadání vyzývá ke spolupráci a podporuje vzájemnou komunikaci.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4)   Sociální pohotovost</a:t>
            </a:r>
            <a:r>
              <a:rPr lang="cs-CZ" altLang="cs-CZ"/>
              <a:t> – ke vzájemné spolupráci je nezbytně nutná a bude zhodnocena.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5)   Pozornost ke skupinové práci</a:t>
            </a:r>
            <a:r>
              <a:rPr lang="cs-CZ" altLang="cs-CZ"/>
              <a:t> – po splnění úkolu, který je určen ke společnému zpracování, probíhají závěrečné pohovory věnované jak obsahu, tak i procesu spolupráce.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="" xmlns:a16="http://schemas.microsoft.com/office/drawing/2014/main" id="{0F395AB8-1EA3-4494-BF94-1B959B941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Způsoby práce</a:t>
            </a:r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="" xmlns:a16="http://schemas.microsoft.com/office/drawing/2014/main" id="{99E177EE-CE8C-4BF4-8E37-DC880C270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 err="1"/>
              <a:t>Dlouhodobé</a:t>
            </a:r>
            <a:r>
              <a:rPr lang="en-GB" altLang="cs-CZ" dirty="0"/>
              <a:t> </a:t>
            </a:r>
            <a:r>
              <a:rPr lang="en-GB" altLang="cs-CZ" dirty="0" err="1"/>
              <a:t>úkoly</a:t>
            </a:r>
            <a:endParaRPr lang="en-GB" altLang="cs-CZ" dirty="0"/>
          </a:p>
          <a:p>
            <a:r>
              <a:rPr lang="en-GB" altLang="cs-CZ" dirty="0"/>
              <a:t>House</a:t>
            </a:r>
          </a:p>
          <a:p>
            <a:r>
              <a:rPr lang="en-GB" altLang="cs-CZ" dirty="0" err="1"/>
              <a:t>Laboratoř</a:t>
            </a:r>
            <a:endParaRPr lang="en-GB" altLang="cs-CZ" dirty="0"/>
          </a:p>
          <a:p>
            <a:r>
              <a:rPr lang="cs-CZ" altLang="cs-CZ" dirty="0"/>
              <a:t>O</a:t>
            </a:r>
            <a:r>
              <a:rPr lang="en-GB" altLang="cs-CZ" dirty="0" err="1"/>
              <a:t>dložená</a:t>
            </a:r>
            <a:r>
              <a:rPr lang="en-GB" altLang="cs-CZ" dirty="0"/>
              <a:t> </a:t>
            </a:r>
            <a:r>
              <a:rPr lang="en-GB" altLang="cs-CZ" dirty="0" err="1"/>
              <a:t>pozornost</a:t>
            </a:r>
            <a:endParaRPr lang="en-GB" altLang="cs-CZ" dirty="0"/>
          </a:p>
          <a:p>
            <a:r>
              <a:rPr lang="en-GB" altLang="cs-CZ" dirty="0" err="1"/>
              <a:t>Mnohé</a:t>
            </a:r>
            <a:r>
              <a:rPr lang="en-GB" altLang="cs-CZ" dirty="0"/>
              <a:t> </a:t>
            </a:r>
            <a:r>
              <a:rPr lang="en-GB" altLang="cs-CZ" dirty="0" err="1"/>
              <a:t>další</a:t>
            </a:r>
            <a:r>
              <a:rPr lang="en-GB" altLang="cs-CZ" dirty="0"/>
              <a:t> </a:t>
            </a:r>
            <a:r>
              <a:rPr lang="en-GB" altLang="cs-CZ" dirty="0" err="1"/>
              <a:t>dílčí</a:t>
            </a:r>
            <a:r>
              <a:rPr lang="en-GB" altLang="cs-CZ" dirty="0"/>
              <a:t> </a:t>
            </a:r>
            <a:r>
              <a:rPr lang="en-GB" altLang="cs-CZ" dirty="0" err="1"/>
              <a:t>metody</a:t>
            </a:r>
            <a:r>
              <a:rPr lang="en-GB" altLang="cs-CZ" dirty="0"/>
              <a:t>...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="" xmlns:a16="http://schemas.microsoft.com/office/drawing/2014/main" id="{82F2A925-095A-4858-AD94-2A39687EE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Dlouhodobé úkoly</a:t>
            </a:r>
            <a:endParaRPr lang="cs-CZ" altLang="cs-CZ"/>
          </a:p>
        </p:txBody>
      </p:sp>
      <p:sp>
        <p:nvSpPr>
          <p:cNvPr id="80899" name="Rectangle 3">
            <a:extLst>
              <a:ext uri="{FF2B5EF4-FFF2-40B4-BE49-F238E27FC236}">
                <a16:creationId xmlns="" xmlns:a16="http://schemas.microsoft.com/office/drawing/2014/main" id="{3E808687-A88B-40C4-B7E7-0C5C9AF40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2200"/>
              <a:t>Jedna z nejdůležitějších částí. Žák dostane dlouhodobý úkol.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Má stanovený cíl a aby se k němu dostal, musí si osvojit pečlivé časové plánování.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není jen soubor aktivit, ale vzdělávací projekt, na kterém se podílí i učitel. Jeden </a:t>
            </a:r>
            <a:r>
              <a:rPr lang="cs-CZ" altLang="cs-CZ" sz="2200"/>
              <a:t>z </a:t>
            </a:r>
            <a:r>
              <a:rPr lang="en-GB" altLang="cs-CZ" sz="2200"/>
              <a:t>význam</a:t>
            </a:r>
            <a:r>
              <a:rPr lang="cs-CZ" altLang="cs-CZ" sz="2200"/>
              <a:t>ů</a:t>
            </a:r>
            <a:r>
              <a:rPr lang="en-GB" altLang="cs-CZ" sz="2200"/>
              <a:t> základního </a:t>
            </a:r>
            <a:r>
              <a:rPr lang="en-GB" altLang="cs-CZ" sz="2200" i="1">
                <a:solidFill>
                  <a:srgbClr val="800000"/>
                </a:solidFill>
              </a:rPr>
              <a:t>principu spolupráce</a:t>
            </a:r>
            <a:r>
              <a:rPr lang="en-GB" altLang="cs-CZ" sz="2200"/>
              <a:t>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Součástí každého takového úkolu je základní materiál a soubor možných metod, které si může žák  vybrat (</a:t>
            </a:r>
            <a:r>
              <a:rPr lang="en-GB" altLang="cs-CZ" sz="2200" i="1">
                <a:solidFill>
                  <a:srgbClr val="800000"/>
                </a:solidFill>
              </a:rPr>
              <a:t>princip svobody</a:t>
            </a:r>
            <a:r>
              <a:rPr lang="en-GB" altLang="cs-CZ" sz="2200"/>
              <a:t>). 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Další částí úkolu jsou pak extra aktivity navíc např. pro ostatní žáky.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je završen testem nebo zkouškou. Teprve po dokončení jednoho úkolu smí žák uzavřít smlouvu na další úkol.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="" xmlns:a16="http://schemas.microsoft.com/office/drawing/2014/main" id="{697A550F-9076-4AFC-8B31-DB224DD79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House</a:t>
            </a:r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="" xmlns:a16="http://schemas.microsoft.com/office/drawing/2014/main" id="{4E1BF792-4788-4442-9643-C9950ADA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cs-CZ" sz="2600"/>
              <a:t>Tento prvek posiluje komunitu žáků a pomáhá jim získávání lepších sociálních dovedností.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Žáci se sdružují do „kmenové“ třídy. Každý den na začátku vyučování spolu diskutují o záležitostech školy </a:t>
            </a:r>
            <a:r>
              <a:rPr lang="cs-CZ" altLang="cs-CZ" sz="2600"/>
              <a:t>  </a:t>
            </a:r>
            <a:r>
              <a:rPr lang="en-GB" altLang="cs-CZ" sz="2600"/>
              <a:t>a svých problémech.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V Daltonu je tento prvek velmi podporován. Na nižším stupni jsou združeny děti ve stejném věku. Na vyšším stupni pak spíše žáci stejných zaměření z různých ročníků. Na střední škole (high school) spolu pak bydlí. 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Třídní učitel je zároveň něco jako trenér. Čím jsou žáci starší, tím se učitel mění v coache a předává zodpovědnost za vzdělávání na žáka.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="" xmlns:a16="http://schemas.microsoft.com/office/drawing/2014/main" id="{660FDB23-85D5-4A50-BFA1-89A596179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Laboratoř</a:t>
            </a:r>
            <a:endParaRPr lang="cs-CZ" altLang="cs-CZ"/>
          </a:p>
        </p:txBody>
      </p:sp>
      <p:sp>
        <p:nvSpPr>
          <p:cNvPr id="82947" name="Rectangle 3">
            <a:extLst>
              <a:ext uri="{FF2B5EF4-FFF2-40B4-BE49-F238E27FC236}">
                <a16:creationId xmlns="" xmlns:a16="http://schemas.microsoft.com/office/drawing/2014/main" id="{D7340C7B-818F-46D8-9180-85895C6F0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Nepředstavujte si chemickou laboratoř. </a:t>
            </a:r>
            <a:endParaRPr lang="cs-CZ" altLang="cs-CZ" sz="2900"/>
          </a:p>
          <a:p>
            <a:r>
              <a:rPr lang="en-GB" altLang="cs-CZ" sz="2900"/>
              <a:t>Jde o zvláštní předem </a:t>
            </a:r>
            <a:r>
              <a:rPr lang="cs-CZ" altLang="cs-CZ" sz="2900"/>
              <a:t>stanovenou </a:t>
            </a:r>
            <a:r>
              <a:rPr lang="en-GB" altLang="cs-CZ" sz="2900"/>
              <a:t>hodinu, kdy se žáci věnují pouze svým projektům. Pracují svým tempem a svou metodou.</a:t>
            </a:r>
          </a:p>
          <a:p>
            <a:r>
              <a:rPr lang="en-GB" altLang="cs-CZ" sz="2900"/>
              <a:t>Tyto hodiny je třeba dopředu dobře časově naplánovat, protože slouží jako konzultace. </a:t>
            </a:r>
            <a:endParaRPr lang="cs-CZ" altLang="cs-CZ" sz="2900"/>
          </a:p>
          <a:p>
            <a:r>
              <a:rPr lang="en-GB" altLang="cs-CZ" sz="2900"/>
              <a:t>Učitel vstupuje do procesu jen na požádání. 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B0BD3C4-91E3-4882-BAE1-D13800B4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7D340E8-C055-43F1-917D-486CD66E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hlinkClick r:id="rId2"/>
              </a:rPr>
              <a:t>https://www.youtube.com/watch?v=cxCU4J19bKs&amp;t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4545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="" xmlns:a16="http://schemas.microsoft.com/office/drawing/2014/main" id="{0CCF13D4-DD4B-40AC-8096-C878308EA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</a:t>
            </a:r>
            <a:r>
              <a:rPr lang="en-GB" altLang="cs-CZ"/>
              <a:t>dložená pozornost</a:t>
            </a:r>
            <a:endParaRPr lang="cs-CZ" altLang="cs-CZ"/>
          </a:p>
        </p:txBody>
      </p:sp>
      <p:sp>
        <p:nvSpPr>
          <p:cNvPr id="83971" name="Rectangle 3">
            <a:extLst>
              <a:ext uri="{FF2B5EF4-FFF2-40B4-BE49-F238E27FC236}">
                <a16:creationId xmlns="" xmlns:a16="http://schemas.microsoft.com/office/drawing/2014/main" id="{B8CD1F04-97E5-4E8C-B460-BCB033086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Česká verze Laboratoře.</a:t>
            </a:r>
          </a:p>
          <a:p>
            <a:r>
              <a:rPr lang="en-GB" altLang="cs-CZ" sz="2900"/>
              <a:t>Jde o učitelem určený čas v normální hodině běžného vyučování, kdy učitel </a:t>
            </a:r>
            <a:r>
              <a:rPr lang="cs-CZ" altLang="cs-CZ" sz="2900"/>
              <a:t>„</a:t>
            </a:r>
            <a:r>
              <a:rPr lang="en-GB" altLang="cs-CZ" sz="2900"/>
              <a:t>není k dispozici</a:t>
            </a:r>
            <a:r>
              <a:rPr lang="cs-CZ" altLang="cs-CZ" sz="2900"/>
              <a:t>“</a:t>
            </a:r>
            <a:r>
              <a:rPr lang="en-GB" altLang="cs-CZ" sz="2900"/>
              <a:t> </a:t>
            </a:r>
            <a:r>
              <a:rPr lang="cs-CZ" altLang="cs-CZ" sz="2900"/>
              <a:t>  </a:t>
            </a:r>
          </a:p>
          <a:p>
            <a:r>
              <a:rPr lang="cs-CZ" altLang="cs-CZ" sz="2900"/>
              <a:t>Ž</a:t>
            </a:r>
            <a:r>
              <a:rPr lang="en-GB" altLang="cs-CZ" sz="2900"/>
              <a:t>áci musí pracovat samostatně. Na nižších stupních se na katedru postaví </a:t>
            </a:r>
            <a:r>
              <a:rPr lang="cs-CZ" altLang="cs-CZ" sz="2900"/>
              <a:t>dohodnutý symbol (</a:t>
            </a:r>
            <a:r>
              <a:rPr lang="en-GB" altLang="cs-CZ" sz="2900"/>
              <a:t>plyšák</a:t>
            </a:r>
            <a:r>
              <a:rPr lang="cs-CZ" altLang="cs-CZ" sz="2900"/>
              <a:t>, míček,…), který „nedovoluje“ žákům spolupracovat s učitelem</a:t>
            </a:r>
            <a:r>
              <a:rPr lang="en-GB" altLang="cs-CZ" sz="29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="" xmlns:a16="http://schemas.microsoft.com/office/drawing/2014/main" id="{2223854B-86AB-4387-9B20-9D6B7D6A5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</a:t>
            </a:r>
            <a:endParaRPr lang="cs-CZ" altLang="cs-CZ"/>
          </a:p>
        </p:txBody>
      </p:sp>
      <p:sp>
        <p:nvSpPr>
          <p:cNvPr id="84995" name="Rectangle 3">
            <a:extLst>
              <a:ext uri="{FF2B5EF4-FFF2-40B4-BE49-F238E27FC236}">
                <a16:creationId xmlns="" xmlns:a16="http://schemas.microsoft.com/office/drawing/2014/main" id="{8ADC3008-CDF3-42F7-B4CC-07394AC4B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Daltonský plán není pro všechny.</a:t>
            </a:r>
          </a:p>
          <a:p>
            <a:r>
              <a:rPr lang="en-GB" altLang="cs-CZ" sz="2900"/>
              <a:t>Učitel je pro daltonský plán zásadní.</a:t>
            </a:r>
          </a:p>
          <a:p>
            <a:r>
              <a:rPr lang="en-GB" altLang="cs-CZ" sz="2900"/>
              <a:t>Vyhovuje kreativním učitelům.</a:t>
            </a:r>
          </a:p>
          <a:p>
            <a:r>
              <a:rPr lang="en-GB" altLang="cs-CZ" sz="2900"/>
              <a:t>Pro Dalton je zásadní komunikace mezi učiteli </a:t>
            </a:r>
            <a:r>
              <a:rPr lang="cs-CZ" altLang="cs-CZ" sz="2900"/>
              <a:t>               </a:t>
            </a:r>
            <a:r>
              <a:rPr lang="en-GB" altLang="cs-CZ" sz="2900"/>
              <a:t>a samozřejmě mezi učitelem a žákem.</a:t>
            </a:r>
          </a:p>
          <a:p>
            <a:r>
              <a:rPr lang="en-GB" altLang="cs-CZ" sz="2900"/>
              <a:t>Učitel se musí vzdát dominantního postavení ve třídě.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="" xmlns:a16="http://schemas.microsoft.com/office/drawing/2014/main" id="{F9697898-3F62-4FB5-A0C8-F9203D623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 plní následující úkoly</a:t>
            </a:r>
            <a:endParaRPr lang="cs-CZ" altLang="cs-CZ"/>
          </a:p>
        </p:txBody>
      </p:sp>
      <p:sp>
        <p:nvSpPr>
          <p:cNvPr id="86019" name="Rectangle 3">
            <a:extLst>
              <a:ext uri="{FF2B5EF4-FFF2-40B4-BE49-F238E27FC236}">
                <a16:creationId xmlns="" xmlns:a16="http://schemas.microsoft.com/office/drawing/2014/main" id="{11148D9D-1DE9-400F-A66A-ABBAC9BC4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900" dirty="0"/>
              <a:t>S</a:t>
            </a:r>
            <a:r>
              <a:rPr lang="en-GB" altLang="cs-CZ" sz="2900" dirty="0" err="1"/>
              <a:t>polu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připravuje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pracovní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, testy</a:t>
            </a:r>
            <a:r>
              <a:rPr lang="cs-CZ" altLang="cs-CZ" sz="2900" dirty="0"/>
              <a:t> </a:t>
            </a:r>
            <a:r>
              <a:rPr lang="en-GB" altLang="cs-CZ" sz="2900" dirty="0"/>
              <a:t>a </a:t>
            </a:r>
            <a:r>
              <a:rPr lang="en-GB" altLang="cs-CZ" sz="2900" dirty="0" err="1"/>
              <a:t>písemky</a:t>
            </a:r>
            <a:endParaRPr lang="cs-CZ" altLang="cs-CZ" sz="2900" dirty="0"/>
          </a:p>
          <a:p>
            <a:r>
              <a:rPr lang="en-GB" altLang="cs-CZ" sz="2900" dirty="0" err="1"/>
              <a:t>Úzce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spolupracuje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ostatními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učitely</a:t>
            </a:r>
            <a:r>
              <a:rPr lang="en-GB" altLang="cs-CZ" sz="2900" dirty="0"/>
              <a:t> a </a:t>
            </a:r>
            <a:r>
              <a:rPr lang="en-GB" altLang="cs-CZ" sz="2900" dirty="0" err="1"/>
              <a:t>rodiči</a:t>
            </a:r>
            <a:endParaRPr lang="cs-CZ" altLang="cs-CZ" sz="2900" dirty="0"/>
          </a:p>
          <a:p>
            <a:r>
              <a:rPr lang="en-GB" altLang="cs-CZ" sz="2900" dirty="0" err="1"/>
              <a:t>Komunikuje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o </a:t>
            </a:r>
            <a:r>
              <a:rPr lang="en-GB" altLang="cs-CZ" sz="2900" dirty="0" err="1"/>
              <a:t>učivu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hodinách</a:t>
            </a:r>
            <a:r>
              <a:rPr lang="en-GB" altLang="cs-CZ" sz="2900" dirty="0"/>
              <a:t> </a:t>
            </a:r>
            <a:r>
              <a:rPr lang="en-GB" altLang="cs-CZ" sz="2900" dirty="0" err="1"/>
              <a:t>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mimo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ně</a:t>
            </a:r>
            <a:endParaRPr lang="cs-CZ" altLang="cs-CZ" sz="2900" dirty="0"/>
          </a:p>
          <a:p>
            <a:r>
              <a:rPr lang="cs-CZ" altLang="cs-CZ" sz="2900" dirty="0"/>
              <a:t>P</a:t>
            </a:r>
            <a:r>
              <a:rPr lang="en-GB" altLang="cs-CZ" sz="2900" dirty="0" err="1"/>
              <a:t>omáhá</a:t>
            </a:r>
            <a:r>
              <a:rPr lang="en-GB" altLang="cs-CZ" sz="2900" dirty="0"/>
              <a:t> </a:t>
            </a:r>
            <a:r>
              <a:rPr lang="en-GB" altLang="cs-CZ" sz="2900" dirty="0" err="1"/>
              <a:t>žákům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dalším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výběrem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studia</a:t>
            </a:r>
            <a:r>
              <a:rPr lang="en-GB" altLang="cs-CZ" sz="2900" dirty="0"/>
              <a:t>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2732D7F5-D33B-4908-9140-BEEEC73A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6263" y="685801"/>
            <a:ext cx="7388225" cy="722313"/>
          </a:xfrm>
        </p:spPr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="" xmlns:a16="http://schemas.microsoft.com/office/drawing/2014/main" id="{04976151-EA8C-400D-984D-42D69512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3238" y="1412876"/>
            <a:ext cx="8664575" cy="52562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H. Parkhurstová rozdělila učebnu do předmětových okrsků (subject corners) podle ročníků a vybavila je potřebnými pomůckami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 zrušen tradiční systém vyučovacích hodin i organizace žáků  ve věkově homogenních třídách, což umožňuje žákovi postoupit v některém kurzu výše či níže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vyučování je založeno na individuální práci žáků za použití vhodných pomůcek a knihovny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žáci pracují v odborných učebnách podle individuálních plánů za poradní asistence učitele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="" xmlns:a16="http://schemas.microsoft.com/office/drawing/2014/main" id="{BE91806F-0207-40AD-832F-874B1533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="" xmlns:a16="http://schemas.microsoft.com/office/drawing/2014/main" id="{93E00886-7C94-4366-8C95-15EB12E1C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neruší se osnovy, učivo je dáno učebním plánem a je rozděleno na 10 kontraktů, které mají být během školního roku osvojeny (10 měsíců)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každý žák uzavírá s učitelem smlouvu a stvrzuje ji svým podpisem → dostává program práce na jeden měsíc (pro každý předmět zvlášť)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na začátku roku se program pro jednotlivé žáky sestaví na základě testem zjištěného nadání a stavu vědomostí každého dítěte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="" xmlns:a16="http://schemas.microsoft.com/office/drawing/2014/main" id="{8B253417-E8FB-47C0-9548-DC13A1809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200"/>
              <a:t>Tento program práce obsahuje úkoly, které má žák splnit a návody, jak má pracovat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="" xmlns:a16="http://schemas.microsoft.com/office/drawing/2014/main" id="{8A30CD2C-917A-488F-B300-B7D354E87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	úvod (seznámení s úkolem)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předmět (stanovení učiva, kterého se úkol týká)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problémy (otázky a úkoly pro žáka)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písemná práce (úkoly, které musí žák zpracovat písemně)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pamětní úkoly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konference (témata a termíny společných porad žáků a učitelů)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literární odkazy (konkrétní odkazy na knihy, časopisy a další studijní 	prameny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ekvivalenty (kolik bodů si žák připisuje během práce za  vyřešení 	určitých úkolů)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studium vývěsek (upozorňuje žáka, čeho si má všímat na nástěnkách - 	mapy, obrazy aj.)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C116EA05-269F-4AAE-A6FF-4CEE67D1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7700" y="1844676"/>
            <a:ext cx="8520112" cy="42513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program obsahuje minimální, normální a maximální výkony, kterých je třeba v určitém čase dosáhnout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žák začne libovolným předmětem podle vlastního uvážení a postupuje svým vlastním tempem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některé předměty se ale nadále vyučují hromadnou formou (např. tělesná výchova, hudební výchova, náboženství)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neukládají se domácí úkoly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 každodenních společných setkáních (30-40 minutových konferencích) žáci hovoří o výsledcích své práce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41B7B0C5-CE52-4A3F-A665-9D57EFE7E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1" y="836613"/>
            <a:ext cx="7367587" cy="838200"/>
          </a:xfrm>
        </p:spPr>
        <p:txBody>
          <a:bodyPr>
            <a:normAutofit fontScale="90000"/>
          </a:bodyPr>
          <a:lstStyle/>
          <a:p>
            <a:r>
              <a:rPr lang="cs-CZ" altLang="cs-CZ"/>
              <a:t>Žák  má k dispozici: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A87F726C-9FD0-49FF-B47D-12ABD6E45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9500" y="2133600"/>
            <a:ext cx="7772400" cy="4495800"/>
          </a:xfrm>
        </p:spPr>
        <p:txBody>
          <a:bodyPr/>
          <a:lstStyle/>
          <a:p>
            <a:r>
              <a:rPr lang="cs-CZ" altLang="cs-CZ"/>
              <a:t>strukturované pracovní návody</a:t>
            </a:r>
          </a:p>
          <a:p>
            <a:r>
              <a:rPr lang="cs-CZ" altLang="cs-CZ"/>
              <a:t>bibliografické údaje </a:t>
            </a:r>
          </a:p>
          <a:p>
            <a:r>
              <a:rPr lang="cs-CZ" altLang="cs-CZ"/>
              <a:t>pokyny</a:t>
            </a:r>
          </a:p>
          <a:p>
            <a:r>
              <a:rPr lang="cs-CZ" altLang="cs-CZ"/>
              <a:t>odborné pracovny (žáci mohou přecházet z jedné pracovny do druhé)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="" xmlns:a16="http://schemas.microsoft.com/office/drawing/2014/main" id="{02B3FABE-A363-4595-B140-8D870A411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7868" y="692696"/>
            <a:ext cx="6188075" cy="722313"/>
          </a:xfrm>
        </p:spPr>
        <p:txBody>
          <a:bodyPr/>
          <a:lstStyle/>
          <a:p>
            <a:r>
              <a:rPr lang="cs-CZ" altLang="cs-CZ" dirty="0"/>
              <a:t>Pensum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="" xmlns:a16="http://schemas.microsoft.com/office/drawing/2014/main" id="{4394733D-CC14-4667-B4AD-20D1C2F93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7868" y="198884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nejviditelnější znak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učební obsahy, které by měl žák za určité období zpracovat, zvládnout nebo se v nich jinak orientovat.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význam: Žák mám mít celkový přehled o veškerém vyučovacím obsahu v jeho ročníku pro jasnější konečný cíl vyučování.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musí zcela jasně říkat, co je a bude vyžadováno a s jakými obtížemi se mohou žáci setkat.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může mít různé podoby – procvičovací, učební, kreslení, samostatného zpracování tématu.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="" xmlns:a16="http://schemas.microsoft.com/office/drawing/2014/main" id="{32907BC2-9FCC-4E6D-97AF-C1457FE1F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Pensum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="" xmlns:a16="http://schemas.microsoft.com/office/drawing/2014/main" id="{A156AA86-1826-4976-9CC4-D61DE7963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Je vyvěšeno na speciální nástěnce, která může mít řadu grafických podob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Systém barev symbolizujících dny v týdnu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Barva ukazuje, v který den se dítě úspěšně zabývalo určitým předmětem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 algn="ctr">
              <a:lnSpc>
                <a:spcPct val="90000"/>
              </a:lnSpc>
            </a:pPr>
            <a:r>
              <a:rPr lang="cs-CZ" altLang="cs-CZ" i="1">
                <a:solidFill>
                  <a:srgbClr val="800000"/>
                </a:solidFill>
              </a:rPr>
              <a:t>Školní zvonění daltonské vyučování nenarušuje.</a:t>
            </a:r>
          </a:p>
          <a:p>
            <a:pPr algn="ctr">
              <a:lnSpc>
                <a:spcPct val="90000"/>
              </a:lnSpc>
            </a:pPr>
            <a:endParaRPr lang="cs-CZ" altLang="cs-CZ" i="1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F9355F17-BB62-4C4E-84AD-CFC90CAA9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98787" y="1196975"/>
            <a:ext cx="66167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/>
              <a:t>Daltonský plán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A0DAC21F-56EB-47FC-823E-A990908C1D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8425" y="2924176"/>
            <a:ext cx="3810000" cy="3933825"/>
          </a:xfrm>
        </p:spPr>
        <p:txBody>
          <a:bodyPr/>
          <a:lstStyle/>
          <a:p>
            <a:r>
              <a:rPr lang="cs-CZ" altLang="cs-CZ" sz="2800"/>
              <a:t>Zakladatelkou daltonského plánu byla </a:t>
            </a:r>
            <a:r>
              <a:rPr lang="cs-CZ" altLang="cs-CZ" sz="2800">
                <a:solidFill>
                  <a:schemeClr val="tx2"/>
                </a:solidFill>
              </a:rPr>
              <a:t>Helen Parkhurstová</a:t>
            </a:r>
          </a:p>
          <a:p>
            <a:r>
              <a:rPr lang="en-GB" altLang="cs-CZ" sz="2600"/>
              <a:t>(*1886 ,+1973)</a:t>
            </a:r>
            <a:endParaRPr lang="cs-CZ" altLang="cs-CZ" sz="2600"/>
          </a:p>
        </p:txBody>
      </p:sp>
      <p:pic>
        <p:nvPicPr>
          <p:cNvPr id="16389" name="Picture 5">
            <a:extLst>
              <a:ext uri="{FF2B5EF4-FFF2-40B4-BE49-F238E27FC236}">
                <a16:creationId xmlns="" xmlns:a16="http://schemas.microsoft.com/office/drawing/2014/main" id="{92BE1BE4-E1BE-4000-9887-560A4F6C52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238876" y="1700213"/>
            <a:ext cx="3959225" cy="4032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5ACD3019-F6D0-43E5-871A-82CA27864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380288" cy="722313"/>
          </a:xfrm>
        </p:spPr>
        <p:txBody>
          <a:bodyPr/>
          <a:lstStyle/>
          <a:p>
            <a:r>
              <a:rPr lang="cs-CZ" altLang="cs-CZ"/>
              <a:t>Role učitele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="" xmlns:a16="http://schemas.microsoft.com/office/drawing/2014/main" id="{EF00FD39-B260-4157-8D48-7451C6380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učitel se věnuje pouze jednomu předmětu</a:t>
            </a:r>
          </a:p>
          <a:p>
            <a:pPr>
              <a:lnSpc>
                <a:spcPct val="80000"/>
              </a:lnSpc>
            </a:pPr>
            <a:r>
              <a:rPr lang="cs-CZ" altLang="cs-CZ"/>
              <a:t>plní úlohu poradce, laboranta a hodnotitele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sestavuje úkoly pro žáky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zadává měsíční plány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seznámí žáka s úkolem a upozorní na dílčí problémy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usměrňuje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udržuje nezbytný sociální kontakt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zajišťuje společnou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řídí pracovní konference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osobní graf každého žáka i graf třídy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podrobné záznamy o žákově individuálním postupu</a:t>
            </a:r>
          </a:p>
          <a:p>
            <a:pPr>
              <a:lnSpc>
                <a:spcPct val="80000"/>
              </a:lnSpc>
            </a:pPr>
            <a:r>
              <a:rPr lang="cs-CZ" altLang="cs-CZ"/>
              <a:t>kontroluje zvládnutí učiva 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D1D36E0C-3753-4A07-BA31-5BE04AFB0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620000" cy="722313"/>
          </a:xfrm>
        </p:spPr>
        <p:txBody>
          <a:bodyPr/>
          <a:lstStyle/>
          <a:p>
            <a:r>
              <a:rPr lang="cs-CZ" altLang="cs-CZ"/>
              <a:t>Smysl daltonského plánu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="" xmlns:a16="http://schemas.microsoft.com/office/drawing/2014/main" id="{C440FEA3-5599-4B13-8865-78DAF14EE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stálá modernost a dobová aktuálnost, velmi dobrá     a funkční příprava pro občanský život v pospolitosti ostatních lidí</a:t>
            </a:r>
          </a:p>
          <a:p>
            <a:pPr>
              <a:lnSpc>
                <a:spcPct val="80000"/>
              </a:lnSpc>
            </a:pPr>
            <a:r>
              <a:rPr lang="cs-CZ" altLang="cs-CZ"/>
              <a:t>způsob životní cesty nebo nabídka pro pojetí života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800" i="1"/>
              <a:t>přednosti ve sféře 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morální</a:t>
            </a:r>
            <a:r>
              <a:rPr lang="cs-CZ" altLang="cs-CZ"/>
              <a:t> (pocit odpovědnosti za vlastní rozvoj)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sociální</a:t>
            </a:r>
            <a:r>
              <a:rPr lang="cs-CZ" altLang="cs-CZ"/>
              <a:t> (odmítání závisti, učení se spolupráci, odmítání uniformity)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pedagogické</a:t>
            </a:r>
            <a:r>
              <a:rPr lang="cs-CZ" altLang="cs-CZ"/>
              <a:t> (aktivizace žáků, změna vztahů ve škole)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didaktické</a:t>
            </a:r>
            <a:r>
              <a:rPr lang="cs-CZ" altLang="cs-CZ"/>
              <a:t> (rozvoj samoučení žáků, neblokování dobrých nebo slabých žáků, zvýšená motivace k učení)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="" xmlns:a16="http://schemas.microsoft.com/office/drawing/2014/main" id="{4E24EAE8-70AF-484B-9AD4-3DB5014CC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0" y="381000"/>
            <a:ext cx="8088312" cy="838200"/>
          </a:xfrm>
        </p:spPr>
        <p:txBody>
          <a:bodyPr>
            <a:normAutofit fontScale="90000"/>
          </a:bodyPr>
          <a:lstStyle/>
          <a:p>
            <a:r>
              <a:rPr lang="cs-CZ" altLang="cs-CZ" sz="3200"/>
              <a:t>Co bylo daltonskému plánu vytýkáno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="" xmlns:a16="http://schemas.microsoft.com/office/drawing/2014/main" id="{02B3C386-4818-445B-B6B7-6D746D773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nedostatečné opakování učiva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nesystematické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převaha knižního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činnosti, které by učily žáky naslouchat a komunikovat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učivo je s žákem málo prodiskutováno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učitelovo výchovné působení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žáci mají málo příležitostí ke společným činnostem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přeceňují se žákovy volní vlastnosti, aktivita a zájem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="" xmlns:a16="http://schemas.microsoft.com/office/drawing/2014/main" id="{483498A1-6E89-4CF2-9A2E-55CEF1FE5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Plusy a mínusy</a:t>
            </a:r>
            <a:endParaRPr lang="cs-CZ" altLang="cs-CZ"/>
          </a:p>
        </p:txBody>
      </p:sp>
      <p:sp>
        <p:nvSpPr>
          <p:cNvPr id="98308" name="Rectangle 4">
            <a:extLst>
              <a:ext uri="{FF2B5EF4-FFF2-40B4-BE49-F238E27FC236}">
                <a16:creationId xmlns="" xmlns:a16="http://schemas.microsoft.com/office/drawing/2014/main" id="{1BC2632C-34EE-46FB-A894-0BB66D3071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cs-CZ" sz="2600"/>
              <a:t>Variabilita vyučování</a:t>
            </a:r>
          </a:p>
          <a:p>
            <a:r>
              <a:rPr lang="en-GB" altLang="cs-CZ" sz="2600"/>
              <a:t>Výchova ke svobodě</a:t>
            </a:r>
          </a:p>
          <a:p>
            <a:r>
              <a:rPr lang="en-GB" altLang="cs-CZ" sz="2600"/>
              <a:t>Výchova k zodpovědnosti</a:t>
            </a:r>
          </a:p>
          <a:p>
            <a:r>
              <a:rPr lang="en-GB" altLang="cs-CZ" sz="2600"/>
              <a:t>Výchova ke spolupráci</a:t>
            </a:r>
          </a:p>
          <a:p>
            <a:endParaRPr lang="cs-CZ" altLang="cs-CZ" sz="2800"/>
          </a:p>
        </p:txBody>
      </p:sp>
      <p:sp>
        <p:nvSpPr>
          <p:cNvPr id="98309" name="Rectangle 5">
            <a:extLst>
              <a:ext uri="{FF2B5EF4-FFF2-40B4-BE49-F238E27FC236}">
                <a16:creationId xmlns="" xmlns:a16="http://schemas.microsoft.com/office/drawing/2014/main" id="{E5C33677-A79B-4488-89EF-7EEB6BC8542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cs-CZ" sz="2600"/>
              <a:t>Nedostatečné opakování látky</a:t>
            </a:r>
          </a:p>
          <a:p>
            <a:r>
              <a:rPr lang="en-GB" altLang="cs-CZ" sz="2600"/>
              <a:t>Nesystematičnost</a:t>
            </a:r>
          </a:p>
          <a:p>
            <a:r>
              <a:rPr lang="en-GB" altLang="cs-CZ" sz="2600"/>
              <a:t>Přílišné spoléhání na žákovu samostatnost.</a:t>
            </a:r>
          </a:p>
          <a:p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="" xmlns:a16="http://schemas.microsoft.com/office/drawing/2014/main" id="{8E052C5E-ABDF-425B-875B-52AF1E26A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1106487"/>
            <a:ext cx="6985000" cy="72231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Jak vypadá </a:t>
            </a:r>
            <a:r>
              <a:rPr lang="cs-CZ" altLang="cs-CZ" dirty="0" err="1"/>
              <a:t>daltonská</a:t>
            </a:r>
            <a:r>
              <a:rPr lang="cs-CZ" altLang="cs-CZ" dirty="0"/>
              <a:t> třída?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="" xmlns:a16="http://schemas.microsoft.com/office/drawing/2014/main" id="{04BDE96F-8BA0-46E4-9769-F9445D814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7614" y="1828800"/>
            <a:ext cx="9753600" cy="4912568"/>
          </a:xfrm>
        </p:spPr>
        <p:txBody>
          <a:bodyPr>
            <a:normAutofit fontScale="925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Uspořádání lavic by mělo umožňovat pohyb po třídě, skupinovou i samostatnou práci. </a:t>
            </a:r>
          </a:p>
          <a:p>
            <a:r>
              <a:rPr lang="cs-CZ" altLang="cs-CZ" dirty="0"/>
              <a:t>Někde se lavice na potřebnou dobu přemisťují.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 českých školách se vyučuje pouze v </a:t>
            </a:r>
            <a:r>
              <a:rPr lang="cs-CZ" altLang="cs-CZ" dirty="0" err="1"/>
              <a:t>daltonských</a:t>
            </a:r>
            <a:r>
              <a:rPr lang="cs-CZ" altLang="cs-CZ" dirty="0"/>
              <a:t> blocích např. třikrát týdně jednu vyučovací hodinu.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Blok je věnován procvičování a opakování látky. Děti si vybírají, kterému předmětu se budou věnovat a plní úkoly povinné, nepovinné a tzv. extra úkoly navíc.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Opírají se o literaturu nebo o pomoc spolužáka.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Řešení úkolů bývá vyvěšeno ve třídě pro snadnou sebekontrolu a splnění úkolů děti zaznamenávají na přehledné tabule, díky nimž vidí i učitel kolik a jaké práce komu zbývá.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="" xmlns:a16="http://schemas.microsoft.com/office/drawing/2014/main" id="{9E965C51-0AD4-4F57-A655-112C81DCD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Pokusy se zaváděním daltonského plánu u nás: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="" xmlns:a16="http://schemas.microsoft.com/office/drawing/2014/main" id="{E39AD8E0-DC4A-4572-956D-FEE9783BF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20. léta - prakticky byly prvky daltonského plánu vyzkoušeny ve školách na jižní Moravě a v letech 1927 až 1940 v Bakově nad Jizerou</a:t>
            </a:r>
          </a:p>
          <a:p>
            <a:pPr>
              <a:lnSpc>
                <a:spcPct val="90000"/>
              </a:lnSpc>
            </a:pPr>
            <a:r>
              <a:rPr lang="cs-CZ" altLang="cs-CZ"/>
              <a:t>30. léta – daltonský plán byl realizován na komeniu v Praze – Michli</a:t>
            </a:r>
          </a:p>
          <a:p>
            <a:pPr>
              <a:lnSpc>
                <a:spcPct val="90000"/>
              </a:lnSpc>
            </a:pPr>
            <a:r>
              <a:rPr lang="cs-CZ" altLang="cs-CZ"/>
              <a:t>90. léta – byly navázány kontakty s nizozemským daltonským hnutím a první čtyři školy v Brně se pokoušely uvést tento systém do vlastní praxe 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="" xmlns:a16="http://schemas.microsoft.com/office/drawing/2014/main" id="{4B525BC3-C4A0-4E68-A6F7-F7F76661E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685800"/>
            <a:ext cx="7921625" cy="1071563"/>
          </a:xfrm>
        </p:spPr>
        <p:txBody>
          <a:bodyPr>
            <a:normAutofit fontScale="90000"/>
          </a:bodyPr>
          <a:lstStyle/>
          <a:p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en-GB" altLang="cs-CZ" sz="2800" dirty="0"/>
              <a:t>CDA – Czech Dalton Association</a:t>
            </a:r>
            <a:r>
              <a:rPr lang="cs-CZ" altLang="cs-CZ" sz="2800" dirty="0"/>
              <a:t>, </a:t>
            </a:r>
            <a:r>
              <a:rPr lang="en-GB" altLang="cs-CZ" dirty="0"/>
              <a:t/>
            </a:r>
            <a:br>
              <a:rPr lang="en-GB" altLang="cs-CZ" dirty="0"/>
            </a:br>
            <a:r>
              <a:rPr lang="cs-CZ" altLang="cs-CZ" sz="3200" dirty="0"/>
              <a:t>seznam </a:t>
            </a:r>
            <a:r>
              <a:rPr lang="cs-CZ" altLang="cs-CZ" sz="3200" dirty="0" err="1"/>
              <a:t>daltonských</a:t>
            </a:r>
            <a:r>
              <a:rPr lang="cs-CZ" altLang="cs-CZ" sz="3200" dirty="0"/>
              <a:t> škol u nás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="" xmlns:a16="http://schemas.microsoft.com/office/drawing/2014/main" id="{ABCE0F8E-77CA-4683-9FDA-E8CACC218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ZŠ Brno, Husova 17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Chalabalova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Křídlovická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Mutěnická 3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Praha 5, Mohylová 1963 - jen v 1.-3. ročníku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Gymnásium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Slovanské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Náměstí</a:t>
            </a:r>
            <a:r>
              <a:rPr lang="en-GB" altLang="cs-CZ" sz="2000" dirty="0"/>
              <a:t>.</a:t>
            </a:r>
            <a:r>
              <a:rPr lang="cs-CZ" altLang="cs-CZ" sz="2000" dirty="0"/>
              <a:t> Brno</a:t>
            </a:r>
          </a:p>
          <a:p>
            <a:pPr>
              <a:lnSpc>
                <a:spcPct val="80000"/>
              </a:lnSpc>
            </a:pPr>
            <a:endParaRPr lang="en-GB" altLang="cs-CZ" sz="2000" dirty="0"/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Celkem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asi</a:t>
            </a:r>
            <a:r>
              <a:rPr lang="en-GB" altLang="cs-CZ" sz="2000" dirty="0"/>
              <a:t> </a:t>
            </a:r>
            <a:r>
              <a:rPr lang="cs-CZ" altLang="cs-CZ" sz="2000" dirty="0"/>
              <a:t>30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dalších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aplikujících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prvky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plánu</a:t>
            </a:r>
            <a:r>
              <a:rPr lang="en-GB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Vzhledem</a:t>
            </a:r>
            <a:r>
              <a:rPr lang="en-GB" altLang="cs-CZ" sz="2000" dirty="0"/>
              <a:t> k RVP </a:t>
            </a:r>
            <a:r>
              <a:rPr lang="en-GB" altLang="cs-CZ" sz="2000" dirty="0" err="1"/>
              <a:t>nejsou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naše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plně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!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="" xmlns:a16="http://schemas.microsoft.com/office/drawing/2014/main" id="{99FD6B11-8AA5-45AF-BA0E-950703B30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0726" y="188913"/>
            <a:ext cx="7551737" cy="838200"/>
          </a:xfrm>
        </p:spPr>
        <p:txBody>
          <a:bodyPr/>
          <a:lstStyle/>
          <a:p>
            <a:r>
              <a:rPr lang="cs-CZ" altLang="cs-CZ" sz="3200"/>
              <a:t>ZŠ Chalabalova, Brno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="" xmlns:a16="http://schemas.microsoft.com/office/drawing/2014/main" id="{AA534407-0CAC-4AAE-B7D5-C755AACDFB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7788" y="1124744"/>
            <a:ext cx="11017224" cy="2087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Spolupracuje s holandskými kolegy z Utrechtu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Realizuje třítýdenní cykly, jednu vyučovací hodinu týdně - úkoly z matematiky, českého jazyka a přírodopisu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Děti si předem volí pořadí, ve kterém splní úkoly jednotlivých předmětů a zapíší se do připravených formulářů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Jsou zavedeny odborné učebny matematiky, českého jazyka a přírodopisu, odborná literatura, alternativní učebnice daného předmětu</a:t>
            </a:r>
          </a:p>
        </p:txBody>
      </p:sp>
      <p:pic>
        <p:nvPicPr>
          <p:cNvPr id="111620" name="Picture 4">
            <a:extLst>
              <a:ext uri="{FF2B5EF4-FFF2-40B4-BE49-F238E27FC236}">
                <a16:creationId xmlns="" xmlns:a16="http://schemas.microsoft.com/office/drawing/2014/main" id="{B3C0BB83-85C6-4DD1-BC1D-1972F1535A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646487" y="3068638"/>
            <a:ext cx="5329238" cy="35417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="" xmlns:a16="http://schemas.microsoft.com/office/drawing/2014/main" id="{8A2B6B1A-30A7-41C6-9438-0EF915033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Úkoly jsou rozděleny na denní úkol a extra úkol. Důraz je kladen na samostatnost a sebekontrolu. Extra úkol si zapisují do zvláštního sešitu, který mají trvale uložený v učebně.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Vyučující předem vysvětlí, jaký úkol mají děti splnit. Ty pak kladou otázky a pak už spoléhají jen na své síly. Na závěr všechny čeká test.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Daltonský způsob práce umožňuje učiteli soustředit se na prospěchově slabší žáky. Především však utváří velký prostor pro schopnější děti.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="" xmlns:a16="http://schemas.microsoft.com/office/drawing/2014/main" id="{08B3FF4C-A775-4078-AE23-E73DC650A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="" xmlns:a16="http://schemas.microsoft.com/office/drawing/2014/main" id="{257C463D-21FF-4CCA-A60F-9FAD26720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i="1" dirty="0">
                <a:solidFill>
                  <a:srgbClr val="800000"/>
                </a:solidFill>
              </a:rPr>
              <a:t>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není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metoda</a:t>
            </a:r>
            <a:r>
              <a:rPr lang="en-GB" altLang="cs-CZ" sz="2800" b="1" i="1" dirty="0">
                <a:solidFill>
                  <a:srgbClr val="800000"/>
                </a:solidFill>
              </a:rPr>
              <a:t>,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nebo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systém</a:t>
            </a:r>
            <a:r>
              <a:rPr lang="en-GB" altLang="cs-CZ" sz="2800" b="1" i="1" dirty="0">
                <a:solidFill>
                  <a:srgbClr val="800000"/>
                </a:solidFill>
              </a:rPr>
              <a:t>. 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znamená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vliv</a:t>
            </a:r>
            <a:r>
              <a:rPr lang="en-GB" altLang="cs-CZ" sz="2800" b="1" i="1" dirty="0">
                <a:solidFill>
                  <a:srgbClr val="800000"/>
                </a:solidFill>
              </a:rPr>
              <a:t>.</a:t>
            </a:r>
          </a:p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dirty="0">
                <a:solidFill>
                  <a:srgbClr val="800000"/>
                </a:solidFill>
              </a:rPr>
              <a:t>Helen </a:t>
            </a:r>
            <a:r>
              <a:rPr lang="en-GB" altLang="cs-CZ" sz="2800" b="1" dirty="0" err="1">
                <a:solidFill>
                  <a:srgbClr val="800000"/>
                </a:solidFill>
              </a:rPr>
              <a:t>Parkhurstová</a:t>
            </a:r>
            <a:endParaRPr lang="en-GB" altLang="cs-CZ" sz="2800" b="1" dirty="0">
              <a:solidFill>
                <a:srgbClr val="800000"/>
              </a:solidFill>
            </a:endParaRPr>
          </a:p>
          <a:p>
            <a:pPr>
              <a:spcBef>
                <a:spcPts val="613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en-GB" altLang="cs-CZ" b="1" dirty="0">
              <a:solidFill>
                <a:srgbClr val="800000"/>
              </a:solidFill>
            </a:endParaRPr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 dirty="0" err="1"/>
              <a:t>Daltonský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navrhla</a:t>
            </a:r>
            <a:r>
              <a:rPr lang="en-GB" altLang="cs-CZ" sz="2900" dirty="0"/>
              <a:t> Helen </a:t>
            </a:r>
            <a:r>
              <a:rPr lang="en-GB" altLang="cs-CZ" sz="2900" dirty="0" err="1"/>
              <a:t>Parkhurstová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Daltonu</a:t>
            </a:r>
            <a:r>
              <a:rPr lang="en-GB" altLang="cs-CZ" sz="2900" dirty="0"/>
              <a:t> </a:t>
            </a:r>
            <a:r>
              <a:rPr lang="en-GB" altLang="cs-CZ" sz="2900" dirty="0" err="1"/>
              <a:t>kolem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roku</a:t>
            </a:r>
            <a:r>
              <a:rPr lang="en-GB" altLang="cs-CZ" sz="2900" dirty="0"/>
              <a:t> 1920.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="" xmlns:a16="http://schemas.microsoft.com/office/drawing/2014/main" id="{EB82DDA2-9A38-4B8F-8B9C-2A9625FFA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="" xmlns:a16="http://schemas.microsoft.com/office/drawing/2014/main" id="{7007DBB8-D3C3-4C79-92E8-B85DCC2FB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 algn="ctr"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/>
              <a:t>Alternativní přístup k vyučování, který se soustředí na vývoj žáka jako individuality pomocí </a:t>
            </a:r>
            <a:r>
              <a:rPr lang="cs-CZ" altLang="cs-CZ" sz="2900"/>
              <a:t>„</a:t>
            </a:r>
            <a:r>
              <a:rPr lang="en-GB" altLang="cs-CZ" sz="2900"/>
              <a:t>řízené sebevýchovy</a:t>
            </a:r>
            <a:r>
              <a:rPr lang="cs-CZ" altLang="cs-CZ" sz="2900"/>
              <a:t>“</a:t>
            </a:r>
            <a:endParaRPr lang="en-GB" altLang="cs-CZ" sz="2900"/>
          </a:p>
          <a:p>
            <a:pPr algn="ctr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="" xmlns:a16="http://schemas.microsoft.com/office/drawing/2014/main" id="{5568E5CD-1796-4D08-B174-DAEF69B22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="" xmlns:a16="http://schemas.microsoft.com/office/drawing/2014/main" id="{25401F00-C864-483E-9ABB-ADD4736BE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Helen Parkhurst vyučovala původně na jednotřídní škole ve Wisconsinu v USA – v roce 1905 tady jako začínající učitelka poprvé volí způsob vzdělávání,  přizpůsobený individuální potřebě žáka namísto "frontálního" způsobu vyučování.</a:t>
            </a:r>
            <a:br>
              <a:rPr lang="cs-CZ" altLang="cs-CZ" sz="2000"/>
            </a:br>
            <a:r>
              <a:rPr lang="cs-CZ" altLang="cs-CZ" sz="2000"/>
              <a:t/>
            </a: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Od roku 1911 organizovala vyučování 8 -12 letých žáků, aby se vyrovnala s jejich individuálními problémy.</a:t>
            </a:r>
            <a:br>
              <a:rPr lang="cs-CZ" altLang="cs-CZ" sz="2000"/>
            </a:br>
            <a:r>
              <a:rPr lang="cs-CZ" altLang="cs-CZ" sz="2000"/>
              <a:t/>
            </a: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Poté více jak čtyři roky – během let 1913-1915 - pobývala v Evropě . Tady spolupracovala s Marií Montessoriovou od níž získala důležité podněty pro svou vlastní školu  a prohlubovala své pedagogické vzdělání.</a:t>
            </a:r>
            <a:r>
              <a:rPr lang="en-GB" altLang="cs-CZ" sz="2900"/>
              <a:t> </a:t>
            </a:r>
            <a:r>
              <a:rPr lang="en-GB" altLang="cs-CZ" sz="2000"/>
              <a:t>Toto setkání ji velmi ovlivnilo.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="" xmlns:a16="http://schemas.microsoft.com/office/drawing/2014/main" id="{6CA252D7-D282-4522-91A6-64A5DECA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="" xmlns:a16="http://schemas.microsoft.com/office/drawing/2014/main" id="{A41A0B5C-1C41-4E11-9760-B3830943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/>
              <a:t>Následně se vrátila do USA a v roce 1919 založila ve městě Daltonu (stát New York) </a:t>
            </a:r>
            <a:r>
              <a:rPr lang="en-GB" altLang="cs-CZ"/>
              <a:t>Dětskou universitní školu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Škola byla </a:t>
            </a:r>
            <a:r>
              <a:rPr lang="en-GB" altLang="cs-CZ"/>
              <a:t>později přejmenov</a:t>
            </a:r>
            <a:r>
              <a:rPr lang="cs-CZ" altLang="cs-CZ"/>
              <a:t>ána</a:t>
            </a:r>
            <a:r>
              <a:rPr lang="en-GB" altLang="cs-CZ"/>
              <a:t> na Dalton School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Jednalo se o střední experimentální školu pro chlapce a dívky (High School for Boys and Girls).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Helen Parkhurstová zde</a:t>
            </a:r>
            <a:r>
              <a:rPr lang="en-GB" altLang="cs-CZ"/>
              <a:t> realizovala svůj pohled na vzdělávání mládeže. Tato škola funguje do</a:t>
            </a:r>
            <a:r>
              <a:rPr lang="cs-CZ" altLang="cs-CZ"/>
              <a:t>sud</a:t>
            </a:r>
            <a:r>
              <a:rPr lang="en-GB" altLang="cs-CZ"/>
              <a:t> spolu s dalšími institucemi všude po světě.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>
            <a:extLst>
              <a:ext uri="{FF2B5EF4-FFF2-40B4-BE49-F238E27FC236}">
                <a16:creationId xmlns="" xmlns:a16="http://schemas.microsoft.com/office/drawing/2014/main" id="{79B1C8D6-440F-48C1-9B3E-FB5A5028F5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3238" y="620714"/>
            <a:ext cx="4752975" cy="6237287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Záhy se vyučování podle daltonského plánu rozšířilo v Anglii a v průběhu 20. let se dále šířilo v Číně, Japonsku,  Sovětském Svazu a prostřednictvím Kanady, Austrálie, Indie a Jihoafrické republiky i do dalších zemí světa. V Evropě byl s velkým úspěchem zkoušen v Nizozemí, Polsku.</a:t>
            </a:r>
          </a:p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Daltonský plán nezískal žádný větší ohlas ve své mateřské zemi (USA). </a:t>
            </a:r>
          </a:p>
        </p:txBody>
      </p:sp>
      <p:pic>
        <p:nvPicPr>
          <p:cNvPr id="20489" name="Picture 9">
            <a:extLst>
              <a:ext uri="{FF2B5EF4-FFF2-40B4-BE49-F238E27FC236}">
                <a16:creationId xmlns="" xmlns:a16="http://schemas.microsoft.com/office/drawing/2014/main" id="{43C4F79D-7E12-45AE-B113-5A929590B34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524625" y="3992564"/>
            <a:ext cx="3219450" cy="207803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>
            <a:extLst>
              <a:ext uri="{FF2B5EF4-FFF2-40B4-BE49-F238E27FC236}">
                <a16:creationId xmlns="" xmlns:a16="http://schemas.microsoft.com/office/drawing/2014/main" id="{A69EA06D-81D6-473A-8C95-B4849B07BBF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742113" y="908050"/>
            <a:ext cx="3363913" cy="21717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="" xmlns:a16="http://schemas.microsoft.com/office/drawing/2014/main" id="{489D00A2-DC2A-4AB1-AC56-7E1A62917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989139"/>
            <a:ext cx="8208962" cy="3671887"/>
          </a:xfrm>
        </p:spPr>
        <p:txBody>
          <a:bodyPr/>
          <a:lstStyle/>
          <a:p>
            <a:r>
              <a:rPr lang="cs-CZ" altLang="cs-CZ" sz="3200">
                <a:solidFill>
                  <a:schemeClr val="tx1"/>
                </a:solidFill>
              </a:rPr>
              <a:t>Teoretické základy a praxi své reformní školy vyložila autorka v knize </a:t>
            </a:r>
            <a:r>
              <a:rPr lang="cs-CZ" altLang="cs-CZ" sz="3200"/>
              <a:t>Education on Dalton Plan</a:t>
            </a:r>
            <a:r>
              <a:rPr lang="cs-CZ" altLang="cs-CZ" sz="3200">
                <a:solidFill>
                  <a:schemeClr val="tx1"/>
                </a:solidFill>
              </a:rPr>
              <a:t> (Výchova podle Daltonského plánu) – kniha vyšla v roce 1923 v Londýně a byla přeložena do řady cizích jazyků.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1343</Words>
  <Application>Microsoft Office PowerPoint</Application>
  <PresentationFormat>Vlastní</PresentationFormat>
  <Paragraphs>231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Continental_Europe_16x9</vt:lpstr>
      <vt:lpstr>Daltonský plán</vt:lpstr>
      <vt:lpstr>Snímek 2</vt:lpstr>
      <vt:lpstr>Daltonský plán </vt:lpstr>
      <vt:lpstr>Co je daltonský plán?</vt:lpstr>
      <vt:lpstr>Co je daltonský plán?</vt:lpstr>
      <vt:lpstr>Historie, vývoj</vt:lpstr>
      <vt:lpstr>Historie, vývoj</vt:lpstr>
      <vt:lpstr>Snímek 8</vt:lpstr>
      <vt:lpstr>Teoretické základy a praxi své reformní školy vyložila autorka v knize Education on Dalton Plan (Výchova podle Daltonského plánu) – kniha vyšla v roce 1923 v Londýně a byla přeložena do řady cizích jazyků.</vt:lpstr>
      <vt:lpstr>Základní principy</vt:lpstr>
      <vt:lpstr>Základní principy</vt:lpstr>
      <vt:lpstr>Svoboda a zodpovědnost</vt:lpstr>
      <vt:lpstr>Samostatnost</vt:lpstr>
      <vt:lpstr>Spolupráce</vt:lpstr>
      <vt:lpstr>Pět klíčových bodů spolupráce (podle Ebbense)</vt:lpstr>
      <vt:lpstr>Způsoby práce</vt:lpstr>
      <vt:lpstr>Dlouhodobé úkoly</vt:lpstr>
      <vt:lpstr>House</vt:lpstr>
      <vt:lpstr>Laboratoř</vt:lpstr>
      <vt:lpstr>Odložená pozornost</vt:lpstr>
      <vt:lpstr>Učitel</vt:lpstr>
      <vt:lpstr>Učitel plní následující úkoly</vt:lpstr>
      <vt:lpstr>Charakteristické rysy</vt:lpstr>
      <vt:lpstr>Charakteristické rysy</vt:lpstr>
      <vt:lpstr>Tento program práce obsahuje úkoly, které má žák splnit a návody, jak má pracovat</vt:lpstr>
      <vt:lpstr>Snímek 26</vt:lpstr>
      <vt:lpstr>Žák  má k dispozici: </vt:lpstr>
      <vt:lpstr>Pensum</vt:lpstr>
      <vt:lpstr>Pensum</vt:lpstr>
      <vt:lpstr>Role učitele</vt:lpstr>
      <vt:lpstr>Smysl daltonského plánu</vt:lpstr>
      <vt:lpstr>Co bylo daltonskému plánu vytýkáno</vt:lpstr>
      <vt:lpstr>Plusy a mínusy</vt:lpstr>
      <vt:lpstr>Jak vypadá daltonská třída?</vt:lpstr>
      <vt:lpstr>Pokusy se zaváděním daltonského plánu u nás:</vt:lpstr>
      <vt:lpstr>                CDA – Czech Dalton Association,  seznam daltonských škol u nás</vt:lpstr>
      <vt:lpstr>ZŠ Chalabalova, Brno</vt:lpstr>
      <vt:lpstr>Snímek 38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2024-03-22T10:36:54Z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