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60" r:id="rId6"/>
    <p:sldId id="261" r:id="rId7"/>
    <p:sldId id="262" r:id="rId8"/>
    <p:sldId id="265" r:id="rId9"/>
    <p:sldId id="266" r:id="rId10"/>
    <p:sldId id="270" r:id="rId11"/>
    <p:sldId id="271" r:id="rId12"/>
    <p:sldId id="273" r:id="rId1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958" autoAdjust="0"/>
    <p:restoredTop sz="94660"/>
  </p:normalViewPr>
  <p:slideViewPr>
    <p:cSldViewPr snapToGrid="0" showGuides="1">
      <p:cViewPr varScale="1">
        <p:scale>
          <a:sx n="57" d="100"/>
          <a:sy n="57" d="100"/>
        </p:scale>
        <p:origin x="78" y="41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Úvodní snímek">
    <p:spTree>
      <p:nvGrpSpPr>
        <p:cNvPr id="1" name=""/>
        <p:cNvGrpSpPr/>
        <p:nvPr/>
      </p:nvGrpSpPr>
      <p:grpSpPr>
        <a:xfrm>
          <a:off x="0" y="0"/>
          <a:ext cx="0" cy="0"/>
          <a:chOff x="0" y="0"/>
          <a:chExt cx="0" cy="0"/>
        </a:xfrm>
      </p:grpSpPr>
      <p:grpSp>
        <p:nvGrpSpPr>
          <p:cNvPr id="7" name="Group 6"/>
          <p:cNvGrpSpPr/>
          <p:nvPr/>
        </p:nvGrpSpPr>
        <p:grpSpPr>
          <a:xfrm>
            <a:off x="-16934" y="0"/>
            <a:ext cx="12231160" cy="6856214"/>
            <a:chOff x="-16934" y="0"/>
            <a:chExt cx="12231160" cy="6856214"/>
          </a:xfrm>
        </p:grpSpPr>
        <p:pic>
          <p:nvPicPr>
            <p:cNvPr id="16" name="Picture 15" descr="HD-PanelTitleR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6" name="Rectangle 25"/>
            <p:cNvSpPr/>
            <p:nvPr/>
          </p:nvSpPr>
          <p:spPr>
            <a:xfrm>
              <a:off x="2328332" y="1540931"/>
              <a:ext cx="7543802" cy="3835401"/>
            </a:xfrm>
            <a:prstGeom prst="rect">
              <a:avLst/>
            </a:prstGeom>
            <a:noFill/>
            <a:ln w="15875">
              <a:miter lim="800000"/>
            </a:ln>
          </p:spPr>
          <p:style>
            <a:lnRef idx="1">
              <a:schemeClr val="accent1"/>
            </a:lnRef>
            <a:fillRef idx="3">
              <a:schemeClr val="accent1"/>
            </a:fillRef>
            <a:effectRef idx="2">
              <a:schemeClr val="accent1"/>
            </a:effectRef>
            <a:fontRef idx="minor">
              <a:schemeClr val="lt1"/>
            </a:fontRef>
          </p:style>
        </p:sp>
        <p:pic>
          <p:nvPicPr>
            <p:cNvPr id="17" name="Picture 16"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16934" y="3147609"/>
              <a:ext cx="2478024" cy="612648"/>
            </a:xfrm>
            <a:prstGeom prst="rect">
              <a:avLst/>
            </a:prstGeom>
          </p:spPr>
        </p:pic>
        <p:pic>
          <p:nvPicPr>
            <p:cNvPr id="20" name="Picture 19"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9736202" y="3147609"/>
              <a:ext cx="2478024" cy="612648"/>
            </a:xfrm>
            <a:prstGeom prst="rect">
              <a:avLst/>
            </a:prstGeom>
          </p:spPr>
        </p:pic>
      </p:grpSp>
      <p:sp>
        <p:nvSpPr>
          <p:cNvPr id="2" name="Title 1"/>
          <p:cNvSpPr>
            <a:spLocks noGrp="1"/>
          </p:cNvSpPr>
          <p:nvPr>
            <p:ph type="ctrTitle"/>
          </p:nvPr>
        </p:nvSpPr>
        <p:spPr>
          <a:xfrm>
            <a:off x="2692398" y="1871131"/>
            <a:ext cx="6815669" cy="1515533"/>
          </a:xfrm>
        </p:spPr>
        <p:txBody>
          <a:bodyPr anchor="b">
            <a:noAutofit/>
          </a:bodyPr>
          <a:lstStyle>
            <a:lvl1pPr algn="ctr">
              <a:defRPr sz="5400">
                <a:effectLst/>
              </a:defRPr>
            </a:lvl1pPr>
          </a:lstStyle>
          <a:p>
            <a:r>
              <a:rPr lang="cs-CZ" smtClean="0"/>
              <a:t>Kliknutím lze upravit styl.</a:t>
            </a:r>
            <a:endParaRPr lang="en-US" dirty="0"/>
          </a:p>
        </p:txBody>
      </p:sp>
      <p:sp>
        <p:nvSpPr>
          <p:cNvPr id="3" name="Subtitle 2"/>
          <p:cNvSpPr>
            <a:spLocks noGrp="1"/>
          </p:cNvSpPr>
          <p:nvPr>
            <p:ph type="subTitle" idx="1"/>
          </p:nvPr>
        </p:nvSpPr>
        <p:spPr>
          <a:xfrm>
            <a:off x="2692398" y="3657597"/>
            <a:ext cx="6815669" cy="1320802"/>
          </a:xfrm>
        </p:spPr>
        <p:txBody>
          <a:bodyPr anchor="t">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cs-CZ" smtClean="0"/>
              <a:t>Kliknutím lze upravit styl předlohy.</a:t>
            </a:r>
            <a:endParaRPr lang="en-US" dirty="0"/>
          </a:p>
        </p:txBody>
      </p:sp>
      <p:sp>
        <p:nvSpPr>
          <p:cNvPr id="4" name="Date Placeholder 3"/>
          <p:cNvSpPr>
            <a:spLocks noGrp="1"/>
          </p:cNvSpPr>
          <p:nvPr>
            <p:ph type="dt" sz="half" idx="10"/>
          </p:nvPr>
        </p:nvSpPr>
        <p:spPr>
          <a:xfrm>
            <a:off x="7983232" y="5037663"/>
            <a:ext cx="897467" cy="279400"/>
          </a:xfrm>
        </p:spPr>
        <p:txBody>
          <a:bodyPr/>
          <a:lstStyle/>
          <a:p>
            <a:fld id="{B61BEF0D-F0BB-DE4B-95CE-6DB70DBA9567}" type="datetimeFigureOut">
              <a:rPr lang="en-US" dirty="0"/>
              <a:pPr/>
              <a:t>5/5/2015</a:t>
            </a:fld>
            <a:endParaRPr lang="en-US" dirty="0"/>
          </a:p>
        </p:txBody>
      </p:sp>
      <p:sp>
        <p:nvSpPr>
          <p:cNvPr id="5" name="Footer Placeholder 4"/>
          <p:cNvSpPr>
            <a:spLocks noGrp="1"/>
          </p:cNvSpPr>
          <p:nvPr>
            <p:ph type="ftr" sz="quarter" idx="11"/>
          </p:nvPr>
        </p:nvSpPr>
        <p:spPr>
          <a:xfrm>
            <a:off x="2692397" y="5037663"/>
            <a:ext cx="5214635" cy="279400"/>
          </a:xfrm>
        </p:spPr>
        <p:txBody>
          <a:bodyPr/>
          <a:lstStyle/>
          <a:p>
            <a:endParaRPr lang="en-US" dirty="0"/>
          </a:p>
        </p:txBody>
      </p:sp>
      <p:sp>
        <p:nvSpPr>
          <p:cNvPr id="6" name="Slide Number Placeholder 5"/>
          <p:cNvSpPr>
            <a:spLocks noGrp="1"/>
          </p:cNvSpPr>
          <p:nvPr>
            <p:ph type="sldNum" sz="quarter" idx="12"/>
          </p:nvPr>
        </p:nvSpPr>
        <p:spPr>
          <a:xfrm>
            <a:off x="8956900" y="5037663"/>
            <a:ext cx="551167" cy="279400"/>
          </a:xfrm>
        </p:spPr>
        <p:txBody>
          <a:bodyPr/>
          <a:lstStyle/>
          <a:p>
            <a:fld id="{D57F1E4F-1CFF-5643-939E-217C01CDF565}" type="slidenum">
              <a:rPr lang="en-US" dirty="0"/>
              <a:pPr/>
              <a:t>‹#›</a:t>
            </a:fld>
            <a:endParaRPr lang="en-US" dirty="0"/>
          </a:p>
        </p:txBody>
      </p:sp>
      <p:cxnSp>
        <p:nvCxnSpPr>
          <p:cNvPr id="15" name="Straight Connector 14"/>
          <p:cNvCxnSpPr/>
          <p:nvPr/>
        </p:nvCxnSpPr>
        <p:spPr>
          <a:xfrm>
            <a:off x="2692399" y="3522131"/>
            <a:ext cx="6815668" cy="0"/>
          </a:xfrm>
          <a:prstGeom prst="line">
            <a:avLst/>
          </a:prstGeom>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atický obrázek s popiskem">
    <p:spTree>
      <p:nvGrpSpPr>
        <p:cNvPr id="1" name=""/>
        <p:cNvGrpSpPr/>
        <p:nvPr/>
      </p:nvGrpSpPr>
      <p:grpSpPr>
        <a:xfrm>
          <a:off x="0" y="0"/>
          <a:ext cx="0" cy="0"/>
          <a:chOff x="0" y="0"/>
          <a:chExt cx="0" cy="0"/>
        </a:xfrm>
      </p:grpSpPr>
      <p:sp>
        <p:nvSpPr>
          <p:cNvPr id="2" name="Title 1"/>
          <p:cNvSpPr>
            <a:spLocks noGrp="1"/>
          </p:cNvSpPr>
          <p:nvPr>
            <p:ph type="title"/>
          </p:nvPr>
        </p:nvSpPr>
        <p:spPr>
          <a:xfrm>
            <a:off x="1295401" y="4815415"/>
            <a:ext cx="9609666" cy="566738"/>
          </a:xfrm>
        </p:spPr>
        <p:txBody>
          <a:bodyPr anchor="b">
            <a:normAutofit/>
          </a:bodyPr>
          <a:lstStyle>
            <a:lvl1pPr algn="ctr">
              <a:defRPr sz="2400" b="0"/>
            </a:lvl1pPr>
          </a:lstStyle>
          <a:p>
            <a:r>
              <a:rPr lang="cs-CZ" smtClean="0"/>
              <a:t>Kliknutím lze upravit styl.</a:t>
            </a:r>
            <a:endParaRPr lang="en-US" dirty="0"/>
          </a:p>
        </p:txBody>
      </p:sp>
      <p:sp>
        <p:nvSpPr>
          <p:cNvPr id="3" name="Picture Placeholder 2"/>
          <p:cNvSpPr>
            <a:spLocks noGrp="1" noChangeAspect="1"/>
          </p:cNvSpPr>
          <p:nvPr>
            <p:ph type="pic" idx="1"/>
          </p:nvPr>
        </p:nvSpPr>
        <p:spPr>
          <a:xfrm>
            <a:off x="1041427" y="1041399"/>
            <a:ext cx="10105972" cy="3335869"/>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cs-CZ" smtClean="0"/>
              <a:t>Kliknutím na ikonu přidáte obrázek.</a:t>
            </a:r>
            <a:endParaRPr lang="en-US" dirty="0"/>
          </a:p>
        </p:txBody>
      </p:sp>
      <p:sp>
        <p:nvSpPr>
          <p:cNvPr id="4" name="Text Placeholder 3"/>
          <p:cNvSpPr>
            <a:spLocks noGrp="1"/>
          </p:cNvSpPr>
          <p:nvPr>
            <p:ph type="body" sz="half" idx="2"/>
          </p:nvPr>
        </p:nvSpPr>
        <p:spPr>
          <a:xfrm>
            <a:off x="1295401" y="5382153"/>
            <a:ext cx="9609666"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cs-CZ" smtClean="0"/>
              <a:t>Kliknutím lze upravit styly předlohy textu.</a:t>
            </a:r>
          </a:p>
        </p:txBody>
      </p:sp>
      <p:sp>
        <p:nvSpPr>
          <p:cNvPr id="5" name="Date Placeholder 4"/>
          <p:cNvSpPr>
            <a:spLocks noGrp="1"/>
          </p:cNvSpPr>
          <p:nvPr>
            <p:ph type="dt" sz="half" idx="10"/>
          </p:nvPr>
        </p:nvSpPr>
        <p:spPr/>
        <p:txBody>
          <a:bodyPr/>
          <a:lstStyle/>
          <a:p>
            <a:fld id="{B61BEF0D-F0BB-DE4B-95CE-6DB70DBA9567}" type="datetimeFigureOut">
              <a:rPr lang="en-US" dirty="0"/>
              <a:pPr/>
              <a:t>5/5/2015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Název a popisek">
    <p:spTree>
      <p:nvGrpSpPr>
        <p:cNvPr id="1" name=""/>
        <p:cNvGrpSpPr/>
        <p:nvPr/>
      </p:nvGrpSpPr>
      <p:grpSpPr>
        <a:xfrm>
          <a:off x="0" y="0"/>
          <a:ext cx="0" cy="0"/>
          <a:chOff x="0" y="0"/>
          <a:chExt cx="0" cy="0"/>
        </a:xfrm>
      </p:grpSpPr>
      <p:sp>
        <p:nvSpPr>
          <p:cNvPr id="2" name="Title 1"/>
          <p:cNvSpPr>
            <a:spLocks noGrp="1"/>
          </p:cNvSpPr>
          <p:nvPr>
            <p:ph type="title"/>
          </p:nvPr>
        </p:nvSpPr>
        <p:spPr>
          <a:xfrm>
            <a:off x="1303868" y="982132"/>
            <a:ext cx="9592732" cy="2954868"/>
          </a:xfrm>
        </p:spPr>
        <p:txBody>
          <a:bodyPr anchor="ctr">
            <a:normAutofit/>
          </a:bodyPr>
          <a:lstStyle>
            <a:lvl1pPr algn="ctr">
              <a:defRPr sz="3200" b="0" cap="none"/>
            </a:lvl1pPr>
          </a:lstStyle>
          <a:p>
            <a:r>
              <a:rPr lang="cs-CZ" smtClean="0"/>
              <a:t>Kliknutím lze upravit styl.</a:t>
            </a:r>
            <a:endParaRPr lang="en-US" dirty="0"/>
          </a:p>
        </p:txBody>
      </p:sp>
      <p:sp>
        <p:nvSpPr>
          <p:cNvPr id="3" name="Text Placeholder 2"/>
          <p:cNvSpPr>
            <a:spLocks noGrp="1"/>
          </p:cNvSpPr>
          <p:nvPr>
            <p:ph type="body" idx="1"/>
          </p:nvPr>
        </p:nvSpPr>
        <p:spPr>
          <a:xfrm>
            <a:off x="1303868" y="4343399"/>
            <a:ext cx="9592732"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cs-CZ" smtClean="0"/>
              <a:t>Kliknutím lze upravit styly předlohy textu.</a:t>
            </a:r>
          </a:p>
        </p:txBody>
      </p:sp>
      <p:sp>
        <p:nvSpPr>
          <p:cNvPr id="4" name="Date Placeholder 3"/>
          <p:cNvSpPr>
            <a:spLocks noGrp="1"/>
          </p:cNvSpPr>
          <p:nvPr>
            <p:ph type="dt" sz="half" idx="10"/>
          </p:nvPr>
        </p:nvSpPr>
        <p:spPr/>
        <p:txBody>
          <a:bodyPr/>
          <a:lstStyle/>
          <a:p>
            <a:fld id="{B61BEF0D-F0BB-DE4B-95CE-6DB70DBA9567}" type="datetimeFigureOut">
              <a:rPr lang="en-US" dirty="0"/>
              <a:pPr/>
              <a:t>5/5/2015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5" name="Straight Connector 14"/>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ce s popiskem">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370668"/>
          </a:xfrm>
        </p:spPr>
        <p:txBody>
          <a:bodyPr anchor="ctr">
            <a:normAutofit/>
          </a:bodyPr>
          <a:lstStyle>
            <a:lvl1pPr algn="ctr">
              <a:defRPr sz="3200" b="0" cap="none">
                <a:solidFill>
                  <a:schemeClr val="tx1"/>
                </a:solidFill>
              </a:defRPr>
            </a:lvl1pPr>
          </a:lstStyle>
          <a:p>
            <a:r>
              <a:rPr lang="cs-CZ" smtClean="0"/>
              <a:t>Kliknutím lze upravit styl.</a:t>
            </a:r>
            <a:endParaRPr lang="en-US" dirty="0"/>
          </a:p>
        </p:txBody>
      </p:sp>
      <p:sp>
        <p:nvSpPr>
          <p:cNvPr id="10" name="Text Placeholder 9"/>
          <p:cNvSpPr>
            <a:spLocks noGrp="1"/>
          </p:cNvSpPr>
          <p:nvPr>
            <p:ph type="body" sz="quarter" idx="13"/>
          </p:nvPr>
        </p:nvSpPr>
        <p:spPr>
          <a:xfrm>
            <a:off x="1674812" y="3352800"/>
            <a:ext cx="8839202" cy="584200"/>
          </a:xfrm>
        </p:spPr>
        <p:txBody>
          <a:bodyPr anchor="ctr">
            <a:normAutofit/>
          </a:bodyPr>
          <a:lstStyle>
            <a:lvl1pPr marL="0" indent="0" algn="r">
              <a:buFontTx/>
              <a:buNone/>
              <a:defRPr sz="20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cs-CZ" smtClean="0"/>
              <a:t>Kliknutím lze upravit styly předlohy textu.</a:t>
            </a:r>
          </a:p>
        </p:txBody>
      </p:sp>
      <p:sp>
        <p:nvSpPr>
          <p:cNvPr id="3" name="Text Placeholder 2"/>
          <p:cNvSpPr>
            <a:spLocks noGrp="1"/>
          </p:cNvSpPr>
          <p:nvPr>
            <p:ph type="body" idx="1"/>
          </p:nvPr>
        </p:nvSpPr>
        <p:spPr>
          <a:xfrm>
            <a:off x="1295401" y="4343399"/>
            <a:ext cx="9609666"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cs-CZ" smtClean="0"/>
              <a:t>Kliknutím lze upravit styly předlohy textu.</a:t>
            </a:r>
          </a:p>
        </p:txBody>
      </p:sp>
      <p:sp>
        <p:nvSpPr>
          <p:cNvPr id="4" name="Date Placeholder 3"/>
          <p:cNvSpPr>
            <a:spLocks noGrp="1"/>
          </p:cNvSpPr>
          <p:nvPr>
            <p:ph type="dt" sz="half" idx="10"/>
          </p:nvPr>
        </p:nvSpPr>
        <p:spPr/>
        <p:txBody>
          <a:bodyPr/>
          <a:lstStyle/>
          <a:p>
            <a:fld id="{B61BEF0D-F0BB-DE4B-95CE-6DB70DBA9567}" type="datetimeFigureOut">
              <a:rPr lang="en-US" dirty="0"/>
              <a:pPr/>
              <a:t>5/5/2015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14" name="TextBox 13"/>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600267" y="2827870"/>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19" name="Straight Connector 18"/>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Jmenovka">
    <p:spTree>
      <p:nvGrpSpPr>
        <p:cNvPr id="1" name=""/>
        <p:cNvGrpSpPr/>
        <p:nvPr/>
      </p:nvGrpSpPr>
      <p:grpSpPr>
        <a:xfrm>
          <a:off x="0" y="0"/>
          <a:ext cx="0" cy="0"/>
          <a:chOff x="0" y="0"/>
          <a:chExt cx="0" cy="0"/>
        </a:xfrm>
      </p:grpSpPr>
      <p:sp>
        <p:nvSpPr>
          <p:cNvPr id="2" name="Title 1"/>
          <p:cNvSpPr>
            <a:spLocks noGrp="1"/>
          </p:cNvSpPr>
          <p:nvPr>
            <p:ph type="title"/>
          </p:nvPr>
        </p:nvSpPr>
        <p:spPr>
          <a:xfrm>
            <a:off x="1295402" y="3308581"/>
            <a:ext cx="9609668" cy="1468800"/>
          </a:xfrm>
        </p:spPr>
        <p:txBody>
          <a:bodyPr anchor="b">
            <a:normAutofit/>
          </a:bodyPr>
          <a:lstStyle>
            <a:lvl1pPr algn="l">
              <a:defRPr sz="3200" b="0" cap="none"/>
            </a:lvl1pPr>
          </a:lstStyle>
          <a:p>
            <a:r>
              <a:rPr lang="cs-CZ" smtClean="0"/>
              <a:t>Kliknutím lze upravit styl.</a:t>
            </a:r>
            <a:endParaRPr lang="en-US" dirty="0"/>
          </a:p>
        </p:txBody>
      </p:sp>
      <p:sp>
        <p:nvSpPr>
          <p:cNvPr id="3" name="Text Placeholder 2"/>
          <p:cNvSpPr>
            <a:spLocks noGrp="1"/>
          </p:cNvSpPr>
          <p:nvPr>
            <p:ph type="body" idx="1"/>
          </p:nvPr>
        </p:nvSpPr>
        <p:spPr>
          <a:xfrm>
            <a:off x="1295401" y="4777381"/>
            <a:ext cx="9609668"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cs-CZ" smtClean="0"/>
              <a:t>Kliknutím lze upravit styly předlohy textu.</a:t>
            </a:r>
          </a:p>
        </p:txBody>
      </p:sp>
      <p:sp>
        <p:nvSpPr>
          <p:cNvPr id="4" name="Date Placeholder 3"/>
          <p:cNvSpPr>
            <a:spLocks noGrp="1"/>
          </p:cNvSpPr>
          <p:nvPr>
            <p:ph type="dt" sz="half" idx="10"/>
          </p:nvPr>
        </p:nvSpPr>
        <p:spPr/>
        <p:txBody>
          <a:bodyPr/>
          <a:lstStyle/>
          <a:p>
            <a:fld id="{B61BEF0D-F0BB-DE4B-95CE-6DB70DBA9567}" type="datetimeFigureOut">
              <a:rPr lang="en-US" dirty="0"/>
              <a:pPr/>
              <a:t>5/5/2015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Jmenovka s citací">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243668"/>
          </a:xfrm>
        </p:spPr>
        <p:txBody>
          <a:bodyPr anchor="ctr">
            <a:normAutofit/>
          </a:bodyPr>
          <a:lstStyle>
            <a:lvl1pPr algn="ctr">
              <a:defRPr sz="3200" b="0" cap="none">
                <a:solidFill>
                  <a:schemeClr val="tx1"/>
                </a:solidFill>
              </a:defRPr>
            </a:lvl1pPr>
          </a:lstStyle>
          <a:p>
            <a:r>
              <a:rPr lang="cs-CZ" smtClean="0"/>
              <a:t>Kliknutím lze upravit styl.</a:t>
            </a:r>
            <a:endParaRPr lang="en-US" dirty="0"/>
          </a:p>
        </p:txBody>
      </p:sp>
      <p:sp>
        <p:nvSpPr>
          <p:cNvPr id="23" name="Text Placeholder 2"/>
          <p:cNvSpPr>
            <a:spLocks noGrp="1"/>
          </p:cNvSpPr>
          <p:nvPr>
            <p:ph type="body" idx="13"/>
          </p:nvPr>
        </p:nvSpPr>
        <p:spPr>
          <a:xfrm>
            <a:off x="1295401" y="3639312"/>
            <a:ext cx="9609668" cy="886968"/>
          </a:xfrm>
        </p:spPr>
        <p:txBody>
          <a:bodyPr anchor="b">
            <a:normAutofit/>
          </a:bodyPr>
          <a:lstStyle>
            <a:lvl1pPr marL="0" indent="0" algn="l">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cs-CZ" smtClean="0"/>
              <a:t>Kliknutím lze upravit styly předlohy textu.</a:t>
            </a:r>
          </a:p>
        </p:txBody>
      </p:sp>
      <p:sp>
        <p:nvSpPr>
          <p:cNvPr id="3" name="Text Placeholder 2"/>
          <p:cNvSpPr>
            <a:spLocks noGrp="1"/>
          </p:cNvSpPr>
          <p:nvPr>
            <p:ph type="body" idx="1"/>
          </p:nvPr>
        </p:nvSpPr>
        <p:spPr>
          <a:xfrm>
            <a:off x="1295401" y="4529667"/>
            <a:ext cx="9609668" cy="13462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cs-CZ" smtClean="0"/>
              <a:t>Kliknutím lze upravit styly předlohy textu.</a:t>
            </a:r>
          </a:p>
        </p:txBody>
      </p:sp>
      <p:sp>
        <p:nvSpPr>
          <p:cNvPr id="4" name="Date Placeholder 3"/>
          <p:cNvSpPr>
            <a:spLocks noGrp="1"/>
          </p:cNvSpPr>
          <p:nvPr>
            <p:ph type="dt" sz="half" idx="10"/>
          </p:nvPr>
        </p:nvSpPr>
        <p:spPr/>
        <p:txBody>
          <a:bodyPr/>
          <a:lstStyle/>
          <a:p>
            <a:fld id="{B61BEF0D-F0BB-DE4B-95CE-6DB70DBA9567}" type="datetimeFigureOut">
              <a:rPr lang="en-US" dirty="0"/>
              <a:pPr/>
              <a:t>5/5/2015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12" name="TextBox 11"/>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10600267" y="259926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Pravda nebo nepravda">
    <p:spTree>
      <p:nvGrpSpPr>
        <p:cNvPr id="1" name=""/>
        <p:cNvGrpSpPr/>
        <p:nvPr/>
      </p:nvGrpSpPr>
      <p:grpSpPr>
        <a:xfrm>
          <a:off x="0" y="0"/>
          <a:ext cx="0" cy="0"/>
          <a:chOff x="0" y="0"/>
          <a:chExt cx="0" cy="0"/>
        </a:xfrm>
      </p:grpSpPr>
      <p:sp>
        <p:nvSpPr>
          <p:cNvPr id="2" name="Title 1"/>
          <p:cNvSpPr>
            <a:spLocks noGrp="1"/>
          </p:cNvSpPr>
          <p:nvPr>
            <p:ph type="title"/>
          </p:nvPr>
        </p:nvSpPr>
        <p:spPr>
          <a:xfrm>
            <a:off x="1295401" y="982132"/>
            <a:ext cx="9609666" cy="2243668"/>
          </a:xfrm>
        </p:spPr>
        <p:txBody>
          <a:bodyPr vert="horz" lIns="91440" tIns="45720" rIns="91440" bIns="45720" rtlCol="0" anchor="ctr">
            <a:normAutofit/>
          </a:bodyPr>
          <a:lstStyle>
            <a:lvl1pPr>
              <a:defRPr lang="en-US" b="0" dirty="0"/>
            </a:lvl1pPr>
          </a:lstStyle>
          <a:p>
            <a:pPr marL="0" lvl="0"/>
            <a:r>
              <a:rPr lang="cs-CZ" smtClean="0"/>
              <a:t>Kliknutím lze upravit styl.</a:t>
            </a:r>
            <a:endParaRPr lang="en-US" dirty="0"/>
          </a:p>
        </p:txBody>
      </p:sp>
      <p:sp>
        <p:nvSpPr>
          <p:cNvPr id="20" name="Text Placeholder 2"/>
          <p:cNvSpPr>
            <a:spLocks noGrp="1"/>
          </p:cNvSpPr>
          <p:nvPr>
            <p:ph type="body" idx="13"/>
          </p:nvPr>
        </p:nvSpPr>
        <p:spPr>
          <a:xfrm>
            <a:off x="1295401" y="3630168"/>
            <a:ext cx="9609668" cy="841248"/>
          </a:xfrm>
        </p:spPr>
        <p:txBody>
          <a:bodyPr anchor="b">
            <a:normAutofit/>
          </a:bodyPr>
          <a:lstStyle>
            <a:lvl1pPr marL="0" indent="0" algn="l">
              <a:spcBef>
                <a:spcPts val="0"/>
              </a:spcBef>
              <a:buNone/>
              <a:defRPr sz="2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cs-CZ" smtClean="0"/>
              <a:t>Kliknutím lze upravit styly předlohy textu.</a:t>
            </a:r>
          </a:p>
        </p:txBody>
      </p:sp>
      <p:sp>
        <p:nvSpPr>
          <p:cNvPr id="3" name="Text Placeholder 2"/>
          <p:cNvSpPr>
            <a:spLocks noGrp="1"/>
          </p:cNvSpPr>
          <p:nvPr>
            <p:ph type="body" idx="1"/>
          </p:nvPr>
        </p:nvSpPr>
        <p:spPr>
          <a:xfrm>
            <a:off x="1295400" y="4470399"/>
            <a:ext cx="9609670" cy="1405467"/>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cs-CZ" smtClean="0"/>
              <a:t>Kliknutím lze upravit styly předlohy textu.</a:t>
            </a:r>
          </a:p>
        </p:txBody>
      </p:sp>
      <p:sp>
        <p:nvSpPr>
          <p:cNvPr id="4" name="Date Placeholder 3"/>
          <p:cNvSpPr>
            <a:spLocks noGrp="1"/>
          </p:cNvSpPr>
          <p:nvPr>
            <p:ph type="dt" sz="half" idx="10"/>
          </p:nvPr>
        </p:nvSpPr>
        <p:spPr/>
        <p:txBody>
          <a:bodyPr/>
          <a:lstStyle/>
          <a:p>
            <a:fld id="{B61BEF0D-F0BB-DE4B-95CE-6DB70DBA9567}" type="datetimeFigureOut">
              <a:rPr lang="en-US" dirty="0"/>
              <a:pPr/>
              <a:t>5/5/2015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5" name="Straight Connector 14"/>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Nadpis a svislý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cs-CZ" smtClean="0"/>
              <a:t>Kliknutím lze upravit styl.</a:t>
            </a:r>
            <a:endParaRPr lang="en-US" dirty="0"/>
          </a:p>
        </p:txBody>
      </p:sp>
      <p:sp>
        <p:nvSpPr>
          <p:cNvPr id="3" name="Vertical Text Placeholder 2"/>
          <p:cNvSpPr>
            <a:spLocks noGrp="1"/>
          </p:cNvSpPr>
          <p:nvPr>
            <p:ph type="body" orient="vert" idx="1"/>
          </p:nvPr>
        </p:nvSpPr>
        <p:spPr/>
        <p:txBody>
          <a:bodyPr vert="eaVert" anchor="t"/>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5/5/2015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Svislý nadpis a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9356" y="982131"/>
            <a:ext cx="1890895" cy="4893735"/>
          </a:xfrm>
        </p:spPr>
        <p:txBody>
          <a:bodyPr vert="eaVert"/>
          <a:lstStyle/>
          <a:p>
            <a:r>
              <a:rPr lang="cs-CZ" smtClean="0"/>
              <a:t>Kliknutím lze upravit styl.</a:t>
            </a:r>
            <a:endParaRPr lang="en-US" dirty="0"/>
          </a:p>
        </p:txBody>
      </p:sp>
      <p:sp>
        <p:nvSpPr>
          <p:cNvPr id="3" name="Vertical Text Placeholder 2"/>
          <p:cNvSpPr>
            <a:spLocks noGrp="1"/>
          </p:cNvSpPr>
          <p:nvPr>
            <p:ph type="body" orient="vert" idx="1"/>
          </p:nvPr>
        </p:nvSpPr>
        <p:spPr>
          <a:xfrm>
            <a:off x="1295398" y="982132"/>
            <a:ext cx="7433025" cy="4893734"/>
          </a:xfrm>
        </p:spPr>
        <p:txBody>
          <a:bodyPr vert="eaVert" anchor="t"/>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5/5/2015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4" name="Straight Connector 13"/>
          <p:cNvCxnSpPr/>
          <p:nvPr/>
        </p:nvCxnSpPr>
        <p:spPr>
          <a:xfrm>
            <a:off x="8863890" y="990600"/>
            <a:ext cx="0" cy="487680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cxnSp>
        <p:nvCxnSpPr>
          <p:cNvPr id="7" name="Straight Connector 6"/>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cs-CZ" smtClean="0"/>
              <a:t>Kliknutím lze upravit styl.</a:t>
            </a:r>
            <a:endParaRPr lang="en-US" dirty="0"/>
          </a:p>
        </p:txBody>
      </p:sp>
      <p:sp>
        <p:nvSpPr>
          <p:cNvPr id="3" name="Content Placeholder 2"/>
          <p:cNvSpPr>
            <a:spLocks noGrp="1"/>
          </p:cNvSpPr>
          <p:nvPr>
            <p:ph idx="1"/>
          </p:nvPr>
        </p:nvSpPr>
        <p:spPr/>
        <p:txBody>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en-US" dirty="0"/>
          </a:p>
        </p:txBody>
      </p:sp>
      <p:sp>
        <p:nvSpPr>
          <p:cNvPr id="4" name="Date Placeholder 3"/>
          <p:cNvSpPr>
            <a:spLocks noGrp="1"/>
          </p:cNvSpPr>
          <p:nvPr>
            <p:ph type="dt" sz="half" idx="10"/>
          </p:nvPr>
        </p:nvSpPr>
        <p:spPr/>
        <p:txBody>
          <a:bodyPr/>
          <a:lstStyle/>
          <a:p>
            <a:fld id="{52647F38-B617-4D2F-AE0A-013F0C4D2C57}" type="datetimeFigureOut">
              <a:rPr lang="en-US" dirty="0"/>
              <a:t>5/5/2015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97799C9-84D9-46D2-A11E-BCF8A720529D}"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Záhlaví části">
    <p:spTree>
      <p:nvGrpSpPr>
        <p:cNvPr id="1" name=""/>
        <p:cNvGrpSpPr/>
        <p:nvPr/>
      </p:nvGrpSpPr>
      <p:grpSpPr>
        <a:xfrm>
          <a:off x="0" y="0"/>
          <a:ext cx="0" cy="0"/>
          <a:chOff x="0" y="0"/>
          <a:chExt cx="0" cy="0"/>
        </a:xfrm>
      </p:grpSpPr>
      <p:sp>
        <p:nvSpPr>
          <p:cNvPr id="2" name="Title 1"/>
          <p:cNvSpPr>
            <a:spLocks noGrp="1"/>
          </p:cNvSpPr>
          <p:nvPr>
            <p:ph type="title"/>
          </p:nvPr>
        </p:nvSpPr>
        <p:spPr>
          <a:xfrm>
            <a:off x="2015069" y="1752606"/>
            <a:ext cx="8158688" cy="1822514"/>
          </a:xfrm>
        </p:spPr>
        <p:txBody>
          <a:bodyPr anchor="b">
            <a:normAutofit/>
          </a:bodyPr>
          <a:lstStyle>
            <a:lvl1pPr algn="ctr">
              <a:defRPr sz="4400" b="0" cap="none"/>
            </a:lvl1pPr>
          </a:lstStyle>
          <a:p>
            <a:r>
              <a:rPr lang="cs-CZ" smtClean="0"/>
              <a:t>Kliknutím lze upravit styl.</a:t>
            </a:r>
            <a:endParaRPr lang="en-US" dirty="0"/>
          </a:p>
        </p:txBody>
      </p:sp>
      <p:sp>
        <p:nvSpPr>
          <p:cNvPr id="3" name="Text Placeholder 2"/>
          <p:cNvSpPr>
            <a:spLocks noGrp="1"/>
          </p:cNvSpPr>
          <p:nvPr>
            <p:ph type="body" idx="1"/>
          </p:nvPr>
        </p:nvSpPr>
        <p:spPr>
          <a:xfrm>
            <a:off x="2015067" y="3846051"/>
            <a:ext cx="8158690" cy="954547"/>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cs-CZ" smtClean="0"/>
              <a:t>Kliknutím lze upravit styly předlohy textu.</a:t>
            </a:r>
          </a:p>
        </p:txBody>
      </p:sp>
      <p:sp>
        <p:nvSpPr>
          <p:cNvPr id="4" name="Date Placeholder 3"/>
          <p:cNvSpPr>
            <a:spLocks noGrp="1"/>
          </p:cNvSpPr>
          <p:nvPr>
            <p:ph type="dt" sz="half" idx="10"/>
          </p:nvPr>
        </p:nvSpPr>
        <p:spPr/>
        <p:txBody>
          <a:bodyPr/>
          <a:lstStyle/>
          <a:p>
            <a:fld id="{B61BEF0D-F0BB-DE4B-95CE-6DB70DBA9567}" type="datetimeFigureOut">
              <a:rPr lang="en-US" dirty="0"/>
              <a:pPr/>
              <a:t>5/5/2015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6" name="Straight Connector 15"/>
          <p:cNvCxnSpPr/>
          <p:nvPr/>
        </p:nvCxnSpPr>
        <p:spPr>
          <a:xfrm>
            <a:off x="2012723" y="3710585"/>
            <a:ext cx="8163380"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cxnSp>
        <p:nvCxnSpPr>
          <p:cNvPr id="8" name="Straight Connector 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cs-CZ" smtClean="0"/>
              <a:t>Kliknutím lze upravit styl.</a:t>
            </a:r>
            <a:endParaRPr lang="en-US" dirty="0"/>
          </a:p>
        </p:txBody>
      </p:sp>
      <p:sp>
        <p:nvSpPr>
          <p:cNvPr id="3" name="Content Placeholder 2"/>
          <p:cNvSpPr>
            <a:spLocks noGrp="1"/>
          </p:cNvSpPr>
          <p:nvPr>
            <p:ph sz="half" idx="1"/>
          </p:nvPr>
        </p:nvSpPr>
        <p:spPr>
          <a:xfrm>
            <a:off x="1298448" y="2560320"/>
            <a:ext cx="4718304" cy="3310128"/>
          </a:xfrm>
        </p:spPr>
        <p:txBody>
          <a:bodyPr>
            <a:normAutofit/>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en-US" dirty="0"/>
          </a:p>
        </p:txBody>
      </p:sp>
      <p:sp>
        <p:nvSpPr>
          <p:cNvPr id="4" name="Content Placeholder 3"/>
          <p:cNvSpPr>
            <a:spLocks noGrp="1"/>
          </p:cNvSpPr>
          <p:nvPr>
            <p:ph sz="half" idx="2"/>
          </p:nvPr>
        </p:nvSpPr>
        <p:spPr>
          <a:xfrm>
            <a:off x="6181344" y="2560320"/>
            <a:ext cx="4718304" cy="3310128"/>
          </a:xfrm>
        </p:spPr>
        <p:txBody>
          <a:bodyPr>
            <a:normAutofit/>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en-US" dirty="0"/>
          </a:p>
        </p:txBody>
      </p:sp>
      <p:sp>
        <p:nvSpPr>
          <p:cNvPr id="5" name="Date Placeholder 4"/>
          <p:cNvSpPr>
            <a:spLocks noGrp="1"/>
          </p:cNvSpPr>
          <p:nvPr>
            <p:ph type="dt" sz="half" idx="10"/>
          </p:nvPr>
        </p:nvSpPr>
        <p:spPr/>
        <p:txBody>
          <a:bodyPr/>
          <a:lstStyle/>
          <a:p>
            <a:fld id="{05BFA754-D5C3-4E66-96A6-867B257F58DC}" type="datetimeFigureOut">
              <a:rPr lang="en-US" dirty="0"/>
              <a:t>5/5/2015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D84065D-F351-4B03-BD91-D8A6B8D4B362}"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ovnání">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cs-CZ" smtClean="0"/>
              <a:t>Kliknutím lze upravit styl.</a:t>
            </a:r>
            <a:endParaRPr lang="en-US" dirty="0"/>
          </a:p>
        </p:txBody>
      </p:sp>
      <p:sp>
        <p:nvSpPr>
          <p:cNvPr id="3" name="Text Placeholder 2"/>
          <p:cNvSpPr>
            <a:spLocks noGrp="1"/>
          </p:cNvSpPr>
          <p:nvPr>
            <p:ph type="body" idx="1"/>
          </p:nvPr>
        </p:nvSpPr>
        <p:spPr>
          <a:xfrm>
            <a:off x="129540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smtClean="0"/>
              <a:t>Kliknutím lze upravit styly předlohy textu.</a:t>
            </a:r>
          </a:p>
        </p:txBody>
      </p:sp>
      <p:sp>
        <p:nvSpPr>
          <p:cNvPr id="4" name="Content Placeholder 3"/>
          <p:cNvSpPr>
            <a:spLocks noGrp="1"/>
          </p:cNvSpPr>
          <p:nvPr>
            <p:ph sz="half" idx="2"/>
          </p:nvPr>
        </p:nvSpPr>
        <p:spPr>
          <a:xfrm>
            <a:off x="1295400" y="3243262"/>
            <a:ext cx="4718304" cy="2632605"/>
          </a:xfrm>
        </p:spPr>
        <p:txBody>
          <a:bodyPr anchor="t">
            <a:normAutofit/>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en-US" dirty="0"/>
          </a:p>
        </p:txBody>
      </p:sp>
      <p:sp>
        <p:nvSpPr>
          <p:cNvPr id="5" name="Text Placeholder 4"/>
          <p:cNvSpPr>
            <a:spLocks noGrp="1"/>
          </p:cNvSpPr>
          <p:nvPr>
            <p:ph type="body" sz="quarter" idx="3"/>
          </p:nvPr>
        </p:nvSpPr>
        <p:spPr>
          <a:xfrm>
            <a:off x="618067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smtClean="0"/>
              <a:t>Kliknutím lze upravit styly předlohy textu.</a:t>
            </a:r>
          </a:p>
        </p:txBody>
      </p:sp>
      <p:sp>
        <p:nvSpPr>
          <p:cNvPr id="6" name="Content Placeholder 5"/>
          <p:cNvSpPr>
            <a:spLocks noGrp="1"/>
          </p:cNvSpPr>
          <p:nvPr>
            <p:ph sz="quarter" idx="4"/>
          </p:nvPr>
        </p:nvSpPr>
        <p:spPr>
          <a:xfrm>
            <a:off x="6180670" y="3243262"/>
            <a:ext cx="4718304" cy="2632605"/>
          </a:xfrm>
        </p:spPr>
        <p:txBody>
          <a:bodyPr anchor="t">
            <a:normAutofit/>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5/5/2015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8" name="Straight Connector 1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Pouze nadpi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s-CZ" smtClean="0"/>
              <a:t>Kliknutím lze upravit styl.</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5/5/2015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rázdn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5/5/2015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Obsah s titulkem">
    <p:spTree>
      <p:nvGrpSpPr>
        <p:cNvPr id="1" name=""/>
        <p:cNvGrpSpPr/>
        <p:nvPr/>
      </p:nvGrpSpPr>
      <p:grpSpPr>
        <a:xfrm>
          <a:off x="0" y="0"/>
          <a:ext cx="0" cy="0"/>
          <a:chOff x="0" y="0"/>
          <a:chExt cx="0" cy="0"/>
        </a:xfrm>
      </p:grpSpPr>
      <p:sp>
        <p:nvSpPr>
          <p:cNvPr id="2" name="Title 1"/>
          <p:cNvSpPr>
            <a:spLocks noGrp="1"/>
          </p:cNvSpPr>
          <p:nvPr>
            <p:ph type="title"/>
          </p:nvPr>
        </p:nvSpPr>
        <p:spPr>
          <a:xfrm>
            <a:off x="1293811" y="1388534"/>
            <a:ext cx="3718455" cy="1371600"/>
          </a:xfrm>
        </p:spPr>
        <p:txBody>
          <a:bodyPr anchor="b">
            <a:normAutofit/>
          </a:bodyPr>
          <a:lstStyle>
            <a:lvl1pPr algn="ctr">
              <a:defRPr sz="2400" b="0"/>
            </a:lvl1pPr>
          </a:lstStyle>
          <a:p>
            <a:r>
              <a:rPr lang="cs-CZ" smtClean="0"/>
              <a:t>Kliknutím lze upravit styl.</a:t>
            </a:r>
            <a:endParaRPr lang="en-US" dirty="0"/>
          </a:p>
        </p:txBody>
      </p:sp>
      <p:sp>
        <p:nvSpPr>
          <p:cNvPr id="3" name="Content Placeholder 2"/>
          <p:cNvSpPr>
            <a:spLocks noGrp="1"/>
          </p:cNvSpPr>
          <p:nvPr>
            <p:ph idx="1"/>
          </p:nvPr>
        </p:nvSpPr>
        <p:spPr>
          <a:xfrm>
            <a:off x="5418668" y="982131"/>
            <a:ext cx="5469466" cy="4893735"/>
          </a:xfrm>
        </p:spPr>
        <p:txBody>
          <a:bodyPr anchor="ctr">
            <a:normAutofit/>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en-US" dirty="0"/>
          </a:p>
        </p:txBody>
      </p:sp>
      <p:sp>
        <p:nvSpPr>
          <p:cNvPr id="4" name="Text Placeholder 3"/>
          <p:cNvSpPr>
            <a:spLocks noGrp="1"/>
          </p:cNvSpPr>
          <p:nvPr>
            <p:ph type="body" sz="half" idx="2"/>
          </p:nvPr>
        </p:nvSpPr>
        <p:spPr>
          <a:xfrm>
            <a:off x="1293811" y="3031065"/>
            <a:ext cx="3718455"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cs-CZ" smtClean="0"/>
              <a:t>Kliknutím lze upravit styly předlohy textu.</a:t>
            </a:r>
          </a:p>
        </p:txBody>
      </p:sp>
      <p:sp>
        <p:nvSpPr>
          <p:cNvPr id="5" name="Date Placeholder 4"/>
          <p:cNvSpPr>
            <a:spLocks noGrp="1"/>
          </p:cNvSpPr>
          <p:nvPr>
            <p:ph type="dt" sz="half" idx="10"/>
          </p:nvPr>
        </p:nvSpPr>
        <p:spPr/>
        <p:txBody>
          <a:bodyPr/>
          <a:lstStyle/>
          <a:p>
            <a:fld id="{B61BEF0D-F0BB-DE4B-95CE-6DB70DBA9567}" type="datetimeFigureOut">
              <a:rPr lang="en-US" dirty="0"/>
              <a:pPr/>
              <a:t>5/5/2015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6" name="Straight Connector 15"/>
          <p:cNvCxnSpPr/>
          <p:nvPr/>
        </p:nvCxnSpPr>
        <p:spPr>
          <a:xfrm>
            <a:off x="1396169" y="2912533"/>
            <a:ext cx="35144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ázek s titulkem">
    <p:spTree>
      <p:nvGrpSpPr>
        <p:cNvPr id="1" name=""/>
        <p:cNvGrpSpPr/>
        <p:nvPr/>
      </p:nvGrpSpPr>
      <p:grpSpPr>
        <a:xfrm>
          <a:off x="0" y="0"/>
          <a:ext cx="0" cy="0"/>
          <a:chOff x="0" y="0"/>
          <a:chExt cx="0" cy="0"/>
        </a:xfrm>
      </p:grpSpPr>
      <p:sp>
        <p:nvSpPr>
          <p:cNvPr id="2" name="Title 1"/>
          <p:cNvSpPr>
            <a:spLocks noGrp="1"/>
          </p:cNvSpPr>
          <p:nvPr>
            <p:ph type="title"/>
          </p:nvPr>
        </p:nvSpPr>
        <p:spPr>
          <a:xfrm>
            <a:off x="1295399" y="1883832"/>
            <a:ext cx="6241816" cy="1371600"/>
          </a:xfrm>
        </p:spPr>
        <p:txBody>
          <a:bodyPr anchor="b">
            <a:normAutofit/>
          </a:bodyPr>
          <a:lstStyle>
            <a:lvl1pPr algn="ctr">
              <a:defRPr sz="2800" b="0"/>
            </a:lvl1pPr>
          </a:lstStyle>
          <a:p>
            <a:r>
              <a:rPr lang="cs-CZ" smtClean="0"/>
              <a:t>Kliknutím lze upravit styl.</a:t>
            </a:r>
            <a:endParaRPr lang="en-US" dirty="0"/>
          </a:p>
        </p:txBody>
      </p:sp>
      <p:sp>
        <p:nvSpPr>
          <p:cNvPr id="17" name="Picture Placeholder 2"/>
          <p:cNvSpPr>
            <a:spLocks noGrp="1" noChangeAspect="1"/>
          </p:cNvSpPr>
          <p:nvPr>
            <p:ph type="pic" idx="1"/>
          </p:nvPr>
        </p:nvSpPr>
        <p:spPr>
          <a:xfrm>
            <a:off x="8094831" y="1041400"/>
            <a:ext cx="3063347" cy="4775200"/>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cs-CZ" smtClean="0"/>
              <a:t>Kliknutím na ikonu přidáte obrázek.</a:t>
            </a:r>
            <a:endParaRPr lang="en-US" dirty="0"/>
          </a:p>
        </p:txBody>
      </p:sp>
      <p:sp>
        <p:nvSpPr>
          <p:cNvPr id="4" name="Text Placeholder 3"/>
          <p:cNvSpPr>
            <a:spLocks noGrp="1"/>
          </p:cNvSpPr>
          <p:nvPr>
            <p:ph type="body" sz="half" idx="2"/>
          </p:nvPr>
        </p:nvSpPr>
        <p:spPr>
          <a:xfrm>
            <a:off x="1295399" y="3255432"/>
            <a:ext cx="6241816" cy="1828800"/>
          </a:xfrm>
        </p:spPr>
        <p:txBody>
          <a:bodyPr anchor="t">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cs-CZ" smtClean="0"/>
              <a:t>Kliknutím lze upravit styly předlohy textu.</a:t>
            </a:r>
          </a:p>
        </p:txBody>
      </p:sp>
      <p:sp>
        <p:nvSpPr>
          <p:cNvPr id="5" name="Date Placeholder 4"/>
          <p:cNvSpPr>
            <a:spLocks noGrp="1"/>
          </p:cNvSpPr>
          <p:nvPr>
            <p:ph type="dt" sz="half" idx="10"/>
          </p:nvPr>
        </p:nvSpPr>
        <p:spPr/>
        <p:txBody>
          <a:bodyPr/>
          <a:lstStyle/>
          <a:p>
            <a:fld id="{B61BEF0D-F0BB-DE4B-95CE-6DB70DBA9567}" type="datetimeFigureOut">
              <a:rPr lang="en-US" dirty="0"/>
              <a:pPr/>
              <a:t>5/5/2015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7" name="Group 6"/>
          <p:cNvGrpSpPr/>
          <p:nvPr/>
        </p:nvGrpSpPr>
        <p:grpSpPr>
          <a:xfrm>
            <a:off x="-15736" y="0"/>
            <a:ext cx="12229962" cy="6856214"/>
            <a:chOff x="-15736" y="0"/>
            <a:chExt cx="12229962" cy="6856214"/>
          </a:xfrm>
        </p:grpSpPr>
        <p:pic>
          <p:nvPicPr>
            <p:cNvPr id="8" name="Picture 7" descr="HD-PanelContent.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9" name="Rectangle 8"/>
            <p:cNvSpPr/>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 name="Picture 9"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5736" y="3153832"/>
              <a:ext cx="777240" cy="606425"/>
            </a:xfrm>
            <a:prstGeom prst="rect">
              <a:avLst/>
            </a:prstGeom>
          </p:spPr>
        </p:pic>
        <p:pic>
          <p:nvPicPr>
            <p:cNvPr id="11" name="Picture 10"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1436986" y="3153832"/>
              <a:ext cx="777240" cy="606425"/>
            </a:xfrm>
            <a:prstGeom prst="rect">
              <a:avLst/>
            </a:prstGeom>
          </p:spPr>
        </p:pic>
      </p:grpSp>
      <p:sp>
        <p:nvSpPr>
          <p:cNvPr id="2" name="Title Placeholder 1"/>
          <p:cNvSpPr>
            <a:spLocks noGrp="1"/>
          </p:cNvSpPr>
          <p:nvPr>
            <p:ph type="title"/>
          </p:nvPr>
        </p:nvSpPr>
        <p:spPr>
          <a:xfrm>
            <a:off x="1295402" y="982132"/>
            <a:ext cx="9601196" cy="1303867"/>
          </a:xfrm>
          <a:prstGeom prst="rect">
            <a:avLst/>
          </a:prstGeom>
          <a:effectLst/>
        </p:spPr>
        <p:txBody>
          <a:bodyPr vert="horz" lIns="91440" tIns="45720" rIns="91440" bIns="45720" rtlCol="0" anchor="ctr">
            <a:normAutofit/>
          </a:bodyPr>
          <a:lstStyle/>
          <a:p>
            <a:r>
              <a:rPr lang="cs-CZ" smtClean="0"/>
              <a:t>Kliknutím lze upravit styl.</a:t>
            </a:r>
            <a:endParaRPr lang="en-US" dirty="0"/>
          </a:p>
        </p:txBody>
      </p:sp>
      <p:sp>
        <p:nvSpPr>
          <p:cNvPr id="3" name="Text Placeholder 2"/>
          <p:cNvSpPr>
            <a:spLocks noGrp="1"/>
          </p:cNvSpPr>
          <p:nvPr>
            <p:ph type="body" idx="1"/>
          </p:nvPr>
        </p:nvSpPr>
        <p:spPr>
          <a:xfrm>
            <a:off x="1295401" y="2556932"/>
            <a:ext cx="9601196" cy="3318936"/>
          </a:xfrm>
          <a:prstGeom prst="rect">
            <a:avLst/>
          </a:prstGeom>
        </p:spPr>
        <p:txBody>
          <a:bodyPr vert="horz" lIns="91440" tIns="45720" rIns="91440" bIns="45720" rtlCol="0" anchor="t">
            <a:normAutofit/>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en-US" dirty="0"/>
          </a:p>
        </p:txBody>
      </p:sp>
      <p:sp>
        <p:nvSpPr>
          <p:cNvPr id="4" name="Date Placeholder 3"/>
          <p:cNvSpPr>
            <a:spLocks noGrp="1"/>
          </p:cNvSpPr>
          <p:nvPr>
            <p:ph type="dt" sz="half" idx="2"/>
          </p:nvPr>
        </p:nvSpPr>
        <p:spPr>
          <a:xfrm>
            <a:off x="8677501" y="5969000"/>
            <a:ext cx="160020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B61BEF0D-F0BB-DE4B-95CE-6DB70DBA9567}" type="datetimeFigureOut">
              <a:rPr lang="en-US" dirty="0"/>
              <a:pPr/>
              <a:t>5/5/2015</a:t>
            </a:fld>
            <a:endParaRPr lang="en-US" dirty="0"/>
          </a:p>
        </p:txBody>
      </p:sp>
      <p:sp>
        <p:nvSpPr>
          <p:cNvPr id="5" name="Footer Placeholder 4"/>
          <p:cNvSpPr>
            <a:spLocks noGrp="1"/>
          </p:cNvSpPr>
          <p:nvPr>
            <p:ph type="ftr" sz="quarter" idx="3"/>
          </p:nvPr>
        </p:nvSpPr>
        <p:spPr>
          <a:xfrm>
            <a:off x="1295401" y="5969000"/>
            <a:ext cx="7305900"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dirty="0"/>
          </a:p>
        </p:txBody>
      </p:sp>
      <p:sp>
        <p:nvSpPr>
          <p:cNvPr id="6" name="Slide Number Placeholder 5"/>
          <p:cNvSpPr>
            <a:spLocks noGrp="1"/>
          </p:cNvSpPr>
          <p:nvPr>
            <p:ph type="sldNum" sz="quarter" idx="4"/>
          </p:nvPr>
        </p:nvSpPr>
        <p:spPr>
          <a:xfrm>
            <a:off x="10353901" y="5969000"/>
            <a:ext cx="542697"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68" r:id="rId2"/>
    <p:sldLayoutId id="2147483651" r:id="rId3"/>
    <p:sldLayoutId id="2147483669" r:id="rId4"/>
    <p:sldLayoutId id="2147483653" r:id="rId5"/>
    <p:sldLayoutId id="2147483654" r:id="rId6"/>
    <p:sldLayoutId id="2147483655" r:id="rId7"/>
    <p:sldLayoutId id="2147483656" r:id="rId8"/>
    <p:sldLayoutId id="2147483660" r:id="rId9"/>
    <p:sldLayoutId id="2147483657" r:id="rId10"/>
    <p:sldLayoutId id="2147483663" r:id="rId11"/>
    <p:sldLayoutId id="2147483664" r:id="rId12"/>
    <p:sldLayoutId id="2147483665" r:id="rId13"/>
    <p:sldLayoutId id="2147483666" r:id="rId14"/>
    <p:sldLayoutId id="2147483667" r:id="rId15"/>
    <p:sldLayoutId id="2147483658" r:id="rId16"/>
    <p:sldLayoutId id="2147483659" r:id="rId17"/>
  </p:sldLayoutIdLst>
  <p:txStyles>
    <p:title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ctrTitle"/>
          </p:nvPr>
        </p:nvSpPr>
        <p:spPr>
          <a:xfrm>
            <a:off x="2671233" y="1845731"/>
            <a:ext cx="6849534" cy="2954869"/>
          </a:xfrm>
        </p:spPr>
        <p:txBody>
          <a:bodyPr/>
          <a:lstStyle/>
          <a:p>
            <a:r>
              <a:rPr lang="cs-CZ" dirty="0" err="1" smtClean="0"/>
              <a:t>Social</a:t>
            </a:r>
            <a:r>
              <a:rPr lang="cs-CZ" dirty="0" smtClean="0"/>
              <a:t> and </a:t>
            </a:r>
            <a:r>
              <a:rPr lang="en-US" dirty="0" err="1"/>
              <a:t>e</a:t>
            </a:r>
            <a:r>
              <a:rPr lang="cs-CZ" dirty="0" err="1" smtClean="0"/>
              <a:t>motional</a:t>
            </a:r>
            <a:r>
              <a:rPr lang="cs-CZ" dirty="0" smtClean="0"/>
              <a:t> </a:t>
            </a:r>
            <a:r>
              <a:rPr lang="en-US" dirty="0" smtClean="0"/>
              <a:t/>
            </a:r>
            <a:br>
              <a:rPr lang="en-US" dirty="0" smtClean="0"/>
            </a:br>
            <a:r>
              <a:rPr lang="cs-CZ" dirty="0" err="1" smtClean="0"/>
              <a:t>dificulties</a:t>
            </a:r>
            <a:r>
              <a:rPr lang="cs-CZ" dirty="0" smtClean="0"/>
              <a:t> </a:t>
            </a:r>
            <a:r>
              <a:rPr lang="cs-CZ" dirty="0" err="1" smtClean="0"/>
              <a:t>of</a:t>
            </a:r>
            <a:r>
              <a:rPr lang="cs-CZ" dirty="0" smtClean="0"/>
              <a:t> </a:t>
            </a:r>
            <a:r>
              <a:rPr lang="en-US" dirty="0" err="1"/>
              <a:t>G</a:t>
            </a:r>
            <a:r>
              <a:rPr lang="cs-CZ" dirty="0" err="1" smtClean="0"/>
              <a:t>ifted</a:t>
            </a:r>
            <a:r>
              <a:rPr lang="cs-CZ" dirty="0" smtClean="0"/>
              <a:t> </a:t>
            </a:r>
            <a:r>
              <a:rPr lang="en-US" dirty="0" err="1" smtClean="0"/>
              <a:t>P</a:t>
            </a:r>
            <a:r>
              <a:rPr lang="cs-CZ" dirty="0" smtClean="0"/>
              <a:t>upils</a:t>
            </a:r>
            <a:endParaRPr lang="cs-CZ" dirty="0"/>
          </a:p>
        </p:txBody>
      </p:sp>
    </p:spTree>
    <p:extLst>
      <p:ext uri="{BB962C8B-B14F-4D97-AF65-F5344CB8AC3E}">
        <p14:creationId xmlns:p14="http://schemas.microsoft.com/office/powerpoint/2010/main" val="105320614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ástupný symbol pro obsah 2"/>
          <p:cNvSpPr>
            <a:spLocks noGrp="1"/>
          </p:cNvSpPr>
          <p:nvPr>
            <p:ph idx="1"/>
          </p:nvPr>
        </p:nvSpPr>
        <p:spPr>
          <a:xfrm>
            <a:off x="1193800" y="1032933"/>
            <a:ext cx="9702797" cy="4842935"/>
          </a:xfrm>
        </p:spPr>
        <p:txBody>
          <a:bodyPr>
            <a:normAutofit fontScale="70000" lnSpcReduction="20000"/>
          </a:bodyPr>
          <a:lstStyle/>
          <a:p>
            <a:r>
              <a:rPr lang="en-US" sz="3600" b="1" dirty="0"/>
              <a:t>Preventing Problems</a:t>
            </a:r>
            <a:endParaRPr lang="en-US" sz="3600" dirty="0"/>
          </a:p>
          <a:p>
            <a:endParaRPr lang="en-US" b="1" dirty="0" smtClean="0"/>
          </a:p>
          <a:p>
            <a:endParaRPr lang="en-US" b="1" dirty="0"/>
          </a:p>
          <a:p>
            <a:endParaRPr lang="en-US" b="1" dirty="0" smtClean="0"/>
          </a:p>
          <a:p>
            <a:endParaRPr lang="en-US" b="1" dirty="0" smtClean="0"/>
          </a:p>
          <a:p>
            <a:r>
              <a:rPr lang="en-US" b="1" dirty="0" smtClean="0"/>
              <a:t>Reach </a:t>
            </a:r>
            <a:r>
              <a:rPr lang="en-US" b="1" dirty="0"/>
              <a:t>out to Parents. </a:t>
            </a:r>
            <a:r>
              <a:rPr lang="en-US" dirty="0"/>
              <a:t>Parents are particularly important in preventing social or emotional problems. Teaching, no matter how excellent or supportive, </a:t>
            </a:r>
            <a:r>
              <a:rPr lang="en-US" dirty="0" smtClean="0"/>
              <a:t>cant </a:t>
            </a:r>
            <a:r>
              <a:rPr lang="en-US" dirty="0"/>
              <a:t>seldom counteract inappropriate parenting. Supportive family environments, on the other hand, can counteract unhappy school experiences. Parents need information </a:t>
            </a:r>
            <a:r>
              <a:rPr lang="en-US" dirty="0" smtClean="0"/>
              <a:t>.</a:t>
            </a:r>
          </a:p>
          <a:p>
            <a:r>
              <a:rPr lang="en-US" b="1" dirty="0" smtClean="0"/>
              <a:t>Focus on Parents of Young Children. </a:t>
            </a:r>
            <a:r>
              <a:rPr lang="en-US" dirty="0" smtClean="0"/>
              <a:t>Problems are best prevented by involving parents when children are young. Parents particularly must understand characteristics that may make gifted children seem different or difficult.</a:t>
            </a:r>
          </a:p>
          <a:p>
            <a:r>
              <a:rPr lang="en-US" b="1" dirty="0" smtClean="0"/>
              <a:t>Educate and Involve Health-Care and Other Professionals.</a:t>
            </a:r>
            <a:r>
              <a:rPr lang="en-US" dirty="0" smtClean="0"/>
              <a:t> Concentrated efforts should be made to involve such professionals in state and local meetings and in continuing education programs concerning gifted children. Pediatricians, psychologists, and other caregivers such as day-care providers typically have received little training about gifted children, and therefore can provide little assistance to parents.</a:t>
            </a:r>
          </a:p>
          <a:p>
            <a:endParaRPr lang="cs-CZ" dirty="0"/>
          </a:p>
        </p:txBody>
      </p:sp>
    </p:spTree>
    <p:extLst>
      <p:ext uri="{BB962C8B-B14F-4D97-AF65-F5344CB8AC3E}">
        <p14:creationId xmlns:p14="http://schemas.microsoft.com/office/powerpoint/2010/main" val="422652483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ástupný symbol pro obsah 2"/>
          <p:cNvSpPr>
            <a:spLocks noGrp="1"/>
          </p:cNvSpPr>
          <p:nvPr>
            <p:ph idx="1"/>
          </p:nvPr>
        </p:nvSpPr>
        <p:spPr>
          <a:xfrm>
            <a:off x="1253067" y="863600"/>
            <a:ext cx="9643530" cy="5012268"/>
          </a:xfrm>
        </p:spPr>
        <p:txBody>
          <a:bodyPr>
            <a:normAutofit fontScale="77500" lnSpcReduction="20000"/>
          </a:bodyPr>
          <a:lstStyle/>
          <a:p>
            <a:endParaRPr lang="en-US" dirty="0" smtClean="0"/>
          </a:p>
          <a:p>
            <a:endParaRPr lang="en-US" dirty="0"/>
          </a:p>
          <a:p>
            <a:endParaRPr lang="en-US" dirty="0" smtClean="0"/>
          </a:p>
          <a:p>
            <a:endParaRPr lang="en-US" b="1" dirty="0" smtClean="0"/>
          </a:p>
          <a:p>
            <a:endParaRPr lang="en-US" b="1" dirty="0"/>
          </a:p>
          <a:p>
            <a:r>
              <a:rPr lang="en-US" b="1" dirty="0" smtClean="0"/>
              <a:t>Use </a:t>
            </a:r>
            <a:r>
              <a:rPr lang="en-US" b="1" dirty="0"/>
              <a:t>Educational Flexibility. </a:t>
            </a:r>
            <a:r>
              <a:rPr lang="en-US" dirty="0"/>
              <a:t>Gifted children require different and more flexible educational experiences. When the children come from multicultural or low-income families, educational flexibility and reaching out may be particularly necessary. Seven flexibly paced educational options, relatively easy to implement in most school settings </a:t>
            </a:r>
            <a:r>
              <a:rPr lang="en-US" dirty="0" smtClean="0"/>
              <a:t>are</a:t>
            </a:r>
            <a:r>
              <a:rPr lang="en-US" dirty="0"/>
              <a:t>: early entrance; grade skipping; advanced level courses; compacted courses; continuous progress in the regular classroom; concurrent enrollment in advanced classes; and credit by examination. These options are based on competence and demonstrated ability, rather than on arbitrary age groupings.</a:t>
            </a:r>
          </a:p>
          <a:p>
            <a:r>
              <a:rPr lang="en-US" b="1" dirty="0"/>
              <a:t>Establish Parent Discussion Groups. </a:t>
            </a:r>
            <a:r>
              <a:rPr lang="en-US" dirty="0"/>
              <a:t>Parents of gifted children typically have few opportunities to talk with other parents of gifted children. Discussion groups provide opportunities to "swap parenting recipes" and child-rearing experiences. Such experiences provide perspective as well as specific information.</a:t>
            </a:r>
          </a:p>
          <a:p>
            <a:endParaRPr lang="cs-CZ" dirty="0"/>
          </a:p>
        </p:txBody>
      </p:sp>
    </p:spTree>
    <p:extLst>
      <p:ext uri="{BB962C8B-B14F-4D97-AF65-F5344CB8AC3E}">
        <p14:creationId xmlns:p14="http://schemas.microsoft.com/office/powerpoint/2010/main" val="252627563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ctrTitle"/>
          </p:nvPr>
        </p:nvSpPr>
        <p:spPr/>
        <p:txBody>
          <a:bodyPr/>
          <a:lstStyle/>
          <a:p>
            <a:r>
              <a:rPr lang="en-US" dirty="0" smtClean="0"/>
              <a:t>The End</a:t>
            </a:r>
            <a:endParaRPr lang="cs-CZ" dirty="0"/>
          </a:p>
        </p:txBody>
      </p:sp>
    </p:spTree>
    <p:extLst>
      <p:ext uri="{BB962C8B-B14F-4D97-AF65-F5344CB8AC3E}">
        <p14:creationId xmlns:p14="http://schemas.microsoft.com/office/powerpoint/2010/main" val="17338115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err="1" smtClean="0"/>
              <a:t>What</a:t>
            </a:r>
            <a:r>
              <a:rPr lang="cs-CZ" dirty="0" smtClean="0"/>
              <a:t> </a:t>
            </a:r>
            <a:r>
              <a:rPr lang="cs-CZ" dirty="0" err="1" smtClean="0"/>
              <a:t>is</a:t>
            </a:r>
            <a:r>
              <a:rPr lang="cs-CZ" dirty="0" smtClean="0"/>
              <a:t> a </a:t>
            </a:r>
            <a:r>
              <a:rPr lang="cs-CZ" dirty="0" err="1" smtClean="0"/>
              <a:t>Gifted</a:t>
            </a:r>
            <a:r>
              <a:rPr lang="cs-CZ" dirty="0" smtClean="0"/>
              <a:t> </a:t>
            </a:r>
            <a:r>
              <a:rPr lang="en-US" dirty="0" smtClean="0"/>
              <a:t>P</a:t>
            </a:r>
            <a:r>
              <a:rPr lang="cs-CZ" dirty="0" smtClean="0"/>
              <a:t>upil?</a:t>
            </a:r>
            <a:endParaRPr lang="cs-CZ" dirty="0"/>
          </a:p>
        </p:txBody>
      </p:sp>
      <p:sp>
        <p:nvSpPr>
          <p:cNvPr id="3" name="Zástupný symbol pro obsah 2"/>
          <p:cNvSpPr>
            <a:spLocks noGrp="1"/>
          </p:cNvSpPr>
          <p:nvPr>
            <p:ph idx="1"/>
          </p:nvPr>
        </p:nvSpPr>
        <p:spPr/>
        <p:txBody>
          <a:bodyPr>
            <a:normAutofit fontScale="85000" lnSpcReduction="20000"/>
          </a:bodyPr>
          <a:lstStyle/>
          <a:p>
            <a:r>
              <a:rPr lang="cs-CZ" i="1" dirty="0" err="1" smtClean="0"/>
              <a:t>Students</a:t>
            </a:r>
            <a:r>
              <a:rPr lang="cs-CZ" i="1" dirty="0" smtClean="0"/>
              <a:t> </a:t>
            </a:r>
            <a:r>
              <a:rPr lang="cs-CZ" i="1" dirty="0" err="1" smtClean="0"/>
              <a:t>diagnosed</a:t>
            </a:r>
            <a:r>
              <a:rPr lang="cs-CZ" i="1" dirty="0" smtClean="0"/>
              <a:t> </a:t>
            </a:r>
            <a:r>
              <a:rPr lang="cs-CZ" i="1" dirty="0" err="1" smtClean="0"/>
              <a:t>with</a:t>
            </a:r>
            <a:r>
              <a:rPr lang="cs-CZ" i="1" dirty="0" smtClean="0"/>
              <a:t> </a:t>
            </a:r>
            <a:r>
              <a:rPr lang="cs-CZ" i="1" dirty="0" err="1" smtClean="0"/>
              <a:t>potencial</a:t>
            </a:r>
            <a:r>
              <a:rPr lang="cs-CZ" i="1" dirty="0" smtClean="0"/>
              <a:t> </a:t>
            </a:r>
            <a:r>
              <a:rPr lang="cs-CZ" i="1" dirty="0" err="1" smtClean="0"/>
              <a:t>features</a:t>
            </a:r>
            <a:r>
              <a:rPr lang="cs-CZ" i="1" dirty="0" smtClean="0"/>
              <a:t> and </a:t>
            </a:r>
            <a:r>
              <a:rPr lang="cs-CZ" i="1" dirty="0" err="1" smtClean="0"/>
              <a:t>capabilities</a:t>
            </a:r>
            <a:r>
              <a:rPr lang="cs-CZ" i="1" dirty="0" smtClean="0"/>
              <a:t> in </a:t>
            </a:r>
            <a:r>
              <a:rPr lang="cs-CZ" i="1" dirty="0" err="1" smtClean="0"/>
              <a:t>intellectual</a:t>
            </a:r>
            <a:r>
              <a:rPr lang="cs-CZ" i="1" dirty="0" smtClean="0"/>
              <a:t>, </a:t>
            </a:r>
            <a:r>
              <a:rPr lang="cs-CZ" i="1" dirty="0" err="1" smtClean="0"/>
              <a:t>social</a:t>
            </a:r>
            <a:r>
              <a:rPr lang="cs-CZ" i="1" dirty="0" smtClean="0"/>
              <a:t>, motor </a:t>
            </a:r>
            <a:r>
              <a:rPr lang="cs-CZ" i="1" dirty="0" err="1" smtClean="0"/>
              <a:t>or</a:t>
            </a:r>
            <a:r>
              <a:rPr lang="cs-CZ" i="1" dirty="0" smtClean="0"/>
              <a:t> </a:t>
            </a:r>
            <a:r>
              <a:rPr lang="cs-CZ" i="1" dirty="0" err="1" smtClean="0"/>
              <a:t>aesthetic</a:t>
            </a:r>
            <a:r>
              <a:rPr lang="cs-CZ" i="1" dirty="0" smtClean="0"/>
              <a:t> area in </a:t>
            </a:r>
            <a:r>
              <a:rPr lang="cs-CZ" i="1" dirty="0" err="1" smtClean="0"/>
              <a:t>which</a:t>
            </a:r>
            <a:r>
              <a:rPr lang="cs-CZ" i="1" dirty="0" smtClean="0"/>
              <a:t> </a:t>
            </a:r>
            <a:r>
              <a:rPr lang="cs-CZ" i="1" dirty="0" err="1" smtClean="0"/>
              <a:t>they</a:t>
            </a:r>
            <a:r>
              <a:rPr lang="cs-CZ" i="1" dirty="0" smtClean="0"/>
              <a:t> exhibit a </a:t>
            </a:r>
            <a:r>
              <a:rPr lang="cs-CZ" i="1" dirty="0" err="1" smtClean="0"/>
              <a:t>repeated</a:t>
            </a:r>
            <a:r>
              <a:rPr lang="cs-CZ" i="1" dirty="0" smtClean="0"/>
              <a:t> performance </a:t>
            </a:r>
            <a:r>
              <a:rPr lang="cs-CZ" i="1" dirty="0" err="1" smtClean="0"/>
              <a:t>beyond</a:t>
            </a:r>
            <a:r>
              <a:rPr lang="cs-CZ" i="1" dirty="0" smtClean="0"/>
              <a:t> </a:t>
            </a:r>
            <a:r>
              <a:rPr lang="cs-CZ" i="1" dirty="0" err="1" smtClean="0"/>
              <a:t>average</a:t>
            </a:r>
            <a:r>
              <a:rPr lang="cs-CZ" i="1" dirty="0" smtClean="0"/>
              <a:t> </a:t>
            </a:r>
            <a:r>
              <a:rPr lang="cs-CZ" i="1" dirty="0" err="1" smtClean="0"/>
              <a:t>population</a:t>
            </a:r>
            <a:r>
              <a:rPr lang="cs-CZ" i="1" dirty="0" smtClean="0"/>
              <a:t> and </a:t>
            </a:r>
            <a:r>
              <a:rPr lang="cs-CZ" i="1" dirty="0" err="1" smtClean="0"/>
              <a:t>they</a:t>
            </a:r>
            <a:r>
              <a:rPr lang="cs-CZ" i="1" dirty="0" smtClean="0"/>
              <a:t>  are </a:t>
            </a:r>
            <a:r>
              <a:rPr lang="cs-CZ" i="1" dirty="0" err="1" smtClean="0"/>
              <a:t>able</a:t>
            </a:r>
            <a:r>
              <a:rPr lang="cs-CZ" i="1" dirty="0" smtClean="0"/>
              <a:t> to </a:t>
            </a:r>
            <a:r>
              <a:rPr lang="cs-CZ" i="1" dirty="0" err="1" smtClean="0"/>
              <a:t>develop</a:t>
            </a:r>
            <a:r>
              <a:rPr lang="cs-CZ" i="1" dirty="0" smtClean="0"/>
              <a:t> and </a:t>
            </a:r>
            <a:r>
              <a:rPr lang="cs-CZ" i="1" dirty="0" err="1" smtClean="0"/>
              <a:t>apply</a:t>
            </a:r>
            <a:r>
              <a:rPr lang="cs-CZ" i="1" dirty="0" smtClean="0"/>
              <a:t> </a:t>
            </a:r>
            <a:r>
              <a:rPr lang="cs-CZ" i="1" dirty="0" err="1" smtClean="0"/>
              <a:t>this</a:t>
            </a:r>
            <a:r>
              <a:rPr lang="cs-CZ" i="1" dirty="0" smtClean="0"/>
              <a:t> </a:t>
            </a:r>
            <a:r>
              <a:rPr lang="cs-CZ" i="1" dirty="0" err="1" smtClean="0"/>
              <a:t>potencial</a:t>
            </a:r>
            <a:r>
              <a:rPr lang="en-US" i="1" dirty="0" smtClean="0"/>
              <a:t>.</a:t>
            </a:r>
            <a:r>
              <a:rPr lang="cs-CZ" i="1" dirty="0" smtClean="0"/>
              <a:t>  </a:t>
            </a:r>
            <a:r>
              <a:rPr lang="en-US" sz="1900" i="1" dirty="0" smtClean="0"/>
              <a:t>(</a:t>
            </a:r>
            <a:r>
              <a:rPr lang="en-US" sz="1900" dirty="0" smtClean="0"/>
              <a:t>Jana </a:t>
            </a:r>
            <a:r>
              <a:rPr lang="en-US" sz="1900" dirty="0" err="1" smtClean="0"/>
              <a:t>Skrabankova</a:t>
            </a:r>
            <a:r>
              <a:rPr lang="en-US" sz="1900" dirty="0" smtClean="0"/>
              <a:t>)</a:t>
            </a:r>
          </a:p>
          <a:p>
            <a:pPr fontAlgn="base"/>
            <a:r>
              <a:rPr lang="en-US" i="1" dirty="0" smtClean="0"/>
              <a:t>Gifted </a:t>
            </a:r>
            <a:r>
              <a:rPr lang="en-US" i="1" dirty="0"/>
              <a:t>individuals are those who demonstrate outstanding levels of aptitude (defined as an exceptional ability to reason and learn) or competence (documented performance or achievement in top 10% or rarer) in one or more domains. Domains include any structured area of activity with its own symbol system (e.g., mathematics, music, language) and/or set of sensorimotor </a:t>
            </a:r>
            <a:r>
              <a:rPr lang="en-US" i="1" dirty="0" smtClean="0"/>
              <a:t>skills</a:t>
            </a:r>
            <a:r>
              <a:rPr lang="cs-CZ" i="1" dirty="0"/>
              <a:t> (</a:t>
            </a:r>
            <a:r>
              <a:rPr lang="cs-CZ" i="1" dirty="0" err="1"/>
              <a:t>e.g</a:t>
            </a:r>
            <a:r>
              <a:rPr lang="cs-CZ" i="1" dirty="0"/>
              <a:t>., </a:t>
            </a:r>
            <a:r>
              <a:rPr lang="cs-CZ" i="1" dirty="0" err="1"/>
              <a:t>painting</a:t>
            </a:r>
            <a:r>
              <a:rPr lang="cs-CZ" i="1" dirty="0"/>
              <a:t>, </a:t>
            </a:r>
            <a:r>
              <a:rPr lang="cs-CZ" i="1" dirty="0" err="1"/>
              <a:t>dance</a:t>
            </a:r>
            <a:r>
              <a:rPr lang="cs-CZ" i="1" dirty="0"/>
              <a:t>, </a:t>
            </a:r>
            <a:r>
              <a:rPr lang="cs-CZ" i="1" dirty="0" err="1"/>
              <a:t>sports</a:t>
            </a:r>
            <a:r>
              <a:rPr lang="cs-CZ" i="1" dirty="0" smtClean="0"/>
              <a:t>).</a:t>
            </a:r>
            <a:r>
              <a:rPr lang="en-US" i="1" dirty="0" smtClean="0"/>
              <a:t> </a:t>
            </a:r>
            <a:r>
              <a:rPr lang="en-US" sz="1900" dirty="0" smtClean="0"/>
              <a:t>(National Association for Gifted Children)</a:t>
            </a:r>
            <a:endParaRPr lang="cs-CZ" sz="1900" dirty="0"/>
          </a:p>
          <a:p>
            <a:r>
              <a:rPr lang="cs-CZ" dirty="0"/>
              <a:t/>
            </a:r>
            <a:br>
              <a:rPr lang="cs-CZ" dirty="0"/>
            </a:br>
            <a:r>
              <a:rPr lang="en-US" i="1" dirty="0" smtClean="0"/>
              <a:t>Children </a:t>
            </a:r>
            <a:r>
              <a:rPr lang="en-US" i="1" dirty="0"/>
              <a:t>and youth with outstanding talent who perform or show the potential for performing at remarkably high levels of accomplishment when compared with others of their age, experience, or </a:t>
            </a:r>
            <a:r>
              <a:rPr lang="en-US" i="1" dirty="0" smtClean="0"/>
              <a:t>environment.</a:t>
            </a:r>
            <a:r>
              <a:rPr lang="en-US" dirty="0" smtClean="0"/>
              <a:t> </a:t>
            </a:r>
            <a:r>
              <a:rPr lang="en-US" sz="1900" dirty="0" smtClean="0"/>
              <a:t>(US </a:t>
            </a:r>
            <a:r>
              <a:rPr lang="en-US" sz="1900" dirty="0"/>
              <a:t>Department of </a:t>
            </a:r>
            <a:r>
              <a:rPr lang="en-US" sz="1900" dirty="0" smtClean="0"/>
              <a:t>Education) </a:t>
            </a:r>
            <a:endParaRPr lang="cs-CZ" sz="1900" i="1" dirty="0"/>
          </a:p>
        </p:txBody>
      </p:sp>
    </p:spTree>
    <p:extLst>
      <p:ext uri="{BB962C8B-B14F-4D97-AF65-F5344CB8AC3E}">
        <p14:creationId xmlns:p14="http://schemas.microsoft.com/office/powerpoint/2010/main" val="77124324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en-US" dirty="0" smtClean="0"/>
              <a:t>Emotional difficulties of Gifted pupils</a:t>
            </a:r>
            <a:endParaRPr lang="cs-CZ" dirty="0"/>
          </a:p>
        </p:txBody>
      </p:sp>
      <p:sp>
        <p:nvSpPr>
          <p:cNvPr id="3" name="Zástupný symbol pro obsah 2"/>
          <p:cNvSpPr>
            <a:spLocks noGrp="1"/>
          </p:cNvSpPr>
          <p:nvPr>
            <p:ph idx="1"/>
          </p:nvPr>
        </p:nvSpPr>
        <p:spPr/>
        <p:txBody>
          <a:bodyPr/>
          <a:lstStyle/>
          <a:p>
            <a:r>
              <a:rPr lang="en-US" dirty="0"/>
              <a:t>Giftedness has an emotional as well as intellectual </a:t>
            </a:r>
            <a:r>
              <a:rPr lang="en-US" dirty="0" smtClean="0"/>
              <a:t>component, </a:t>
            </a:r>
            <a:r>
              <a:rPr lang="en-US" dirty="0"/>
              <a:t>their emotions </a:t>
            </a:r>
            <a:r>
              <a:rPr lang="en-US" dirty="0" smtClean="0"/>
              <a:t>are more </a:t>
            </a:r>
            <a:r>
              <a:rPr lang="en-US" dirty="0"/>
              <a:t>complex and more intense</a:t>
            </a:r>
            <a:r>
              <a:rPr lang="en-US" dirty="0" smtClean="0"/>
              <a:t>. 					</a:t>
            </a:r>
          </a:p>
          <a:p>
            <a:r>
              <a:rPr lang="en-US" dirty="0" smtClean="0"/>
              <a:t>Emotional </a:t>
            </a:r>
            <a:r>
              <a:rPr lang="en-US" dirty="0"/>
              <a:t>intensity in the gifted is not a matter of feeling more than other people, but a different way of experiencing the world: vivid, absorbing, penetrating, encompassing, complex, </a:t>
            </a:r>
            <a:r>
              <a:rPr lang="en-US" dirty="0" smtClean="0"/>
              <a:t>commanding.</a:t>
            </a:r>
            <a:endParaRPr lang="cs-CZ" dirty="0"/>
          </a:p>
        </p:txBody>
      </p:sp>
    </p:spTree>
    <p:extLst>
      <p:ext uri="{BB962C8B-B14F-4D97-AF65-F5344CB8AC3E}">
        <p14:creationId xmlns:p14="http://schemas.microsoft.com/office/powerpoint/2010/main" val="82354347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ástupný symbol pro obsah 2"/>
          <p:cNvSpPr>
            <a:spLocks noGrp="1"/>
          </p:cNvSpPr>
          <p:nvPr>
            <p:ph idx="1"/>
          </p:nvPr>
        </p:nvSpPr>
        <p:spPr>
          <a:xfrm>
            <a:off x="1126067" y="1024467"/>
            <a:ext cx="9770530" cy="4851401"/>
          </a:xfrm>
        </p:spPr>
        <p:txBody>
          <a:bodyPr>
            <a:normAutofit lnSpcReduction="10000"/>
          </a:bodyPr>
          <a:lstStyle/>
          <a:p>
            <a:pPr marL="0" indent="0">
              <a:buNone/>
            </a:pPr>
            <a:r>
              <a:rPr lang="en-US" sz="2800" dirty="0" smtClean="0"/>
              <a:t>Gifted Pupil have some emotionally intense characteristics</a:t>
            </a:r>
            <a:r>
              <a:rPr lang="en-US" dirty="0" smtClean="0"/>
              <a:t>:</a:t>
            </a:r>
          </a:p>
          <a:p>
            <a:endParaRPr lang="en-US" dirty="0" smtClean="0"/>
          </a:p>
          <a:p>
            <a:endParaRPr lang="en-US" dirty="0"/>
          </a:p>
          <a:p>
            <a:r>
              <a:rPr lang="en-US" dirty="0" smtClean="0"/>
              <a:t>Inner conflict</a:t>
            </a:r>
          </a:p>
          <a:p>
            <a:r>
              <a:rPr lang="en-US" dirty="0" smtClean="0"/>
              <a:t>Self criticism </a:t>
            </a:r>
            <a:r>
              <a:rPr lang="en-US" sz="1600" dirty="0"/>
              <a:t>(</a:t>
            </a:r>
            <a:r>
              <a:rPr lang="en-US" sz="1600" dirty="0" smtClean="0"/>
              <a:t>The </a:t>
            </a:r>
            <a:r>
              <a:rPr lang="en-US" sz="1600" dirty="0"/>
              <a:t>ability to see possibilities and alternatives may imply that youngsters see idealistic images of what they might be, and simultaneously berate themselves because they see how they are falling short of an </a:t>
            </a:r>
            <a:r>
              <a:rPr lang="en-US" sz="1600" dirty="0" smtClean="0"/>
              <a:t>ideal)</a:t>
            </a:r>
          </a:p>
          <a:p>
            <a:r>
              <a:rPr lang="en-US" dirty="0" smtClean="0"/>
              <a:t>Anxiety</a:t>
            </a:r>
          </a:p>
          <a:p>
            <a:r>
              <a:rPr lang="en-US" dirty="0" smtClean="0"/>
              <a:t>Feelings of inferiority/ low self-esteem </a:t>
            </a:r>
            <a:r>
              <a:rPr lang="en-US" sz="1600" dirty="0" smtClean="0"/>
              <a:t>(</a:t>
            </a:r>
            <a:r>
              <a:rPr lang="en-US" sz="1600" dirty="0"/>
              <a:t>Being gifted academically can make a child feel different from her </a:t>
            </a:r>
            <a:r>
              <a:rPr lang="en-US" sz="1600" dirty="0" smtClean="0"/>
              <a:t>peers)</a:t>
            </a:r>
          </a:p>
          <a:p>
            <a:r>
              <a:rPr lang="en-US" dirty="0" smtClean="0"/>
              <a:t>Perfectionism </a:t>
            </a:r>
            <a:r>
              <a:rPr lang="en-US" sz="1600" dirty="0" smtClean="0"/>
              <a:t>(The </a:t>
            </a:r>
            <a:r>
              <a:rPr lang="en-US" sz="1600" dirty="0"/>
              <a:t>ability to see how one might ideally perform, combined with emotional intensity, leads many gifted children to unrealistically high expectations of </a:t>
            </a:r>
            <a:r>
              <a:rPr lang="en-US" sz="1600" dirty="0" smtClean="0"/>
              <a:t>themselves.)</a:t>
            </a:r>
          </a:p>
        </p:txBody>
      </p:sp>
    </p:spTree>
    <p:extLst>
      <p:ext uri="{BB962C8B-B14F-4D97-AF65-F5344CB8AC3E}">
        <p14:creationId xmlns:p14="http://schemas.microsoft.com/office/powerpoint/2010/main" val="287097845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ástupný symbol pro obsah 2"/>
          <p:cNvSpPr>
            <a:spLocks noGrp="1"/>
          </p:cNvSpPr>
          <p:nvPr>
            <p:ph idx="1"/>
          </p:nvPr>
        </p:nvSpPr>
        <p:spPr>
          <a:xfrm>
            <a:off x="1151467" y="897466"/>
            <a:ext cx="9745130" cy="5147733"/>
          </a:xfrm>
        </p:spPr>
        <p:txBody>
          <a:bodyPr>
            <a:normAutofit fontScale="70000" lnSpcReduction="20000"/>
          </a:bodyPr>
          <a:lstStyle/>
          <a:p>
            <a:r>
              <a:rPr lang="en-US" sz="3800" dirty="0" smtClean="0"/>
              <a:t>Those characteristics may lead to some difficulties:</a:t>
            </a:r>
          </a:p>
          <a:p>
            <a:endParaRPr lang="en-US" sz="3800" dirty="0"/>
          </a:p>
          <a:p>
            <a:endParaRPr lang="en-US" dirty="0" smtClean="0"/>
          </a:p>
          <a:p>
            <a:pPr fontAlgn="base"/>
            <a:endParaRPr lang="en-US" dirty="0" smtClean="0"/>
          </a:p>
          <a:p>
            <a:pPr fontAlgn="base"/>
            <a:endParaRPr lang="en-US" dirty="0"/>
          </a:p>
          <a:p>
            <a:pPr fontAlgn="base"/>
            <a:r>
              <a:rPr lang="en-US" sz="3100" dirty="0" smtClean="0"/>
              <a:t>Perfectionism </a:t>
            </a:r>
            <a:r>
              <a:rPr lang="en-US" sz="3100" dirty="0"/>
              <a:t>can lead to fear of failure, in turn causing a gifted child to avoid failure by refusing to even try something (including doing a homework assignment!)</a:t>
            </a:r>
            <a:br>
              <a:rPr lang="en-US" sz="3100" dirty="0"/>
            </a:br>
            <a:r>
              <a:rPr lang="en-US" sz="3100" dirty="0"/>
              <a:t> </a:t>
            </a:r>
          </a:p>
          <a:p>
            <a:pPr fontAlgn="base"/>
            <a:r>
              <a:rPr lang="en-US" sz="3100" dirty="0"/>
              <a:t>Keen observation, imagination, and ability to see beyond the obvious can cause a gifted child to appear shy, holding back in new situations in order to consider all the implications.</a:t>
            </a:r>
            <a:br>
              <a:rPr lang="en-US" sz="3100" dirty="0"/>
            </a:br>
            <a:r>
              <a:rPr lang="en-US" sz="3100" dirty="0"/>
              <a:t> </a:t>
            </a:r>
          </a:p>
          <a:p>
            <a:pPr marL="0" indent="0" fontAlgn="base">
              <a:buNone/>
            </a:pPr>
            <a:r>
              <a:rPr lang="en-US" sz="3100" dirty="0"/>
              <a:t/>
            </a:r>
            <a:br>
              <a:rPr lang="en-US" sz="3100" dirty="0"/>
            </a:br>
            <a:r>
              <a:rPr lang="en-US" sz="3100" dirty="0"/>
              <a:t> </a:t>
            </a:r>
          </a:p>
          <a:p>
            <a:endParaRPr lang="cs-CZ" dirty="0"/>
          </a:p>
        </p:txBody>
      </p:sp>
    </p:spTree>
    <p:extLst>
      <p:ext uri="{BB962C8B-B14F-4D97-AF65-F5344CB8AC3E}">
        <p14:creationId xmlns:p14="http://schemas.microsoft.com/office/powerpoint/2010/main" val="75791577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ástupný symbol pro obsah 2"/>
          <p:cNvSpPr>
            <a:spLocks noGrp="1"/>
          </p:cNvSpPr>
          <p:nvPr>
            <p:ph idx="1"/>
          </p:nvPr>
        </p:nvSpPr>
        <p:spPr>
          <a:xfrm>
            <a:off x="1143000" y="1176867"/>
            <a:ext cx="9753597" cy="4699001"/>
          </a:xfrm>
        </p:spPr>
        <p:txBody>
          <a:bodyPr>
            <a:normAutofit lnSpcReduction="10000"/>
          </a:bodyPr>
          <a:lstStyle/>
          <a:p>
            <a:pPr fontAlgn="base"/>
            <a:endParaRPr lang="en-US" dirty="0" smtClean="0"/>
          </a:p>
          <a:p>
            <a:pPr fontAlgn="base"/>
            <a:endParaRPr lang="en-US" dirty="0"/>
          </a:p>
          <a:p>
            <a:pPr fontAlgn="base"/>
            <a:endParaRPr lang="en-US" dirty="0" smtClean="0"/>
          </a:p>
          <a:p>
            <a:pPr fontAlgn="base"/>
            <a:r>
              <a:rPr lang="en-US" dirty="0" smtClean="0"/>
              <a:t>Intense </a:t>
            </a:r>
            <a:r>
              <a:rPr lang="en-US" dirty="0"/>
              <a:t>sensitivity can cause gifted children to take criticism, or even general anger, very personally. Childhood slights do not roll off their backs.</a:t>
            </a:r>
            <a:br>
              <a:rPr lang="en-US" dirty="0"/>
            </a:br>
            <a:r>
              <a:rPr lang="en-US" dirty="0"/>
              <a:t> </a:t>
            </a:r>
          </a:p>
          <a:p>
            <a:pPr fontAlgn="base"/>
            <a:r>
              <a:rPr lang="en-US" dirty="0"/>
              <a:t>Sensitivity and well-developed sense of right and wrong can lead to concern over wars, starving children, pollution and other injustice and violence. If they are overloaded with images and discussions of these issues, they can become </a:t>
            </a:r>
            <a:r>
              <a:rPr lang="en-US" dirty="0" smtClean="0"/>
              <a:t>introverted</a:t>
            </a:r>
            <a:r>
              <a:rPr lang="en-US" dirty="0"/>
              <a:t> and withdrawn or even suffer from </a:t>
            </a:r>
            <a:r>
              <a:rPr lang="en-US" dirty="0" smtClean="0"/>
              <a:t>“existential depression”.</a:t>
            </a:r>
            <a:endParaRPr lang="en-US" dirty="0"/>
          </a:p>
          <a:p>
            <a:endParaRPr lang="cs-CZ" dirty="0"/>
          </a:p>
          <a:p>
            <a:endParaRPr lang="cs-CZ" dirty="0"/>
          </a:p>
        </p:txBody>
      </p:sp>
    </p:spTree>
    <p:extLst>
      <p:ext uri="{BB962C8B-B14F-4D97-AF65-F5344CB8AC3E}">
        <p14:creationId xmlns:p14="http://schemas.microsoft.com/office/powerpoint/2010/main" val="184799459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en-US" dirty="0" smtClean="0"/>
              <a:t>Social Difficulties of Gifted Pupils</a:t>
            </a:r>
            <a:endParaRPr lang="cs-CZ" dirty="0"/>
          </a:p>
        </p:txBody>
      </p:sp>
      <p:sp>
        <p:nvSpPr>
          <p:cNvPr id="3" name="Zástupný symbol pro obsah 2"/>
          <p:cNvSpPr>
            <a:spLocks noGrp="1"/>
          </p:cNvSpPr>
          <p:nvPr>
            <p:ph idx="1"/>
          </p:nvPr>
        </p:nvSpPr>
        <p:spPr/>
        <p:txBody>
          <a:bodyPr/>
          <a:lstStyle/>
          <a:p>
            <a:r>
              <a:rPr lang="en-US" dirty="0"/>
              <a:t>Giftedness </a:t>
            </a:r>
            <a:r>
              <a:rPr lang="en-US" dirty="0" smtClean="0"/>
              <a:t>also has a social as well as intellectual and emotional component.</a:t>
            </a:r>
          </a:p>
          <a:p>
            <a:r>
              <a:rPr lang="en-US" dirty="0"/>
              <a:t>Not all of the problems that gifted children encounter are due to their own personality characteristics or behaviors. They may also be confronted with lack of understanding </a:t>
            </a:r>
            <a:r>
              <a:rPr lang="en-US" dirty="0" smtClean="0"/>
              <a:t>from </a:t>
            </a:r>
            <a:r>
              <a:rPr lang="en-US" dirty="0"/>
              <a:t>peers</a:t>
            </a:r>
            <a:r>
              <a:rPr lang="en-US" dirty="0" smtClean="0"/>
              <a:t>, parents and teachers as well.</a:t>
            </a:r>
          </a:p>
          <a:p>
            <a:r>
              <a:rPr lang="en-US" dirty="0" smtClean="0"/>
              <a:t>The physical, the emotional, the social and the intellectual growth in Gifted  is often uneven.</a:t>
            </a:r>
          </a:p>
        </p:txBody>
      </p:sp>
    </p:spTree>
    <p:extLst>
      <p:ext uri="{BB962C8B-B14F-4D97-AF65-F5344CB8AC3E}">
        <p14:creationId xmlns:p14="http://schemas.microsoft.com/office/powerpoint/2010/main" val="270238293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ástupný symbol pro obsah 2"/>
          <p:cNvSpPr>
            <a:spLocks noGrp="1"/>
          </p:cNvSpPr>
          <p:nvPr>
            <p:ph idx="1"/>
          </p:nvPr>
        </p:nvSpPr>
        <p:spPr>
          <a:xfrm>
            <a:off x="1270000" y="1049867"/>
            <a:ext cx="9626597" cy="4826001"/>
          </a:xfrm>
        </p:spPr>
        <p:txBody>
          <a:bodyPr/>
          <a:lstStyle/>
          <a:p>
            <a:pPr marL="0" indent="0">
              <a:buNone/>
            </a:pPr>
            <a:r>
              <a:rPr lang="en-US" sz="2800" dirty="0"/>
              <a:t>Gifted Pupil  develop  some characteristic social behavior:</a:t>
            </a:r>
          </a:p>
          <a:p>
            <a:pPr marL="0" indent="0">
              <a:buNone/>
            </a:pPr>
            <a:endParaRPr lang="en-US" dirty="0"/>
          </a:p>
          <a:p>
            <a:endParaRPr lang="en-US" dirty="0" smtClean="0"/>
          </a:p>
          <a:p>
            <a:r>
              <a:rPr lang="en-US" dirty="0" smtClean="0">
                <a:solidFill>
                  <a:schemeClr val="tx1"/>
                </a:solidFill>
              </a:rPr>
              <a:t>Shyness</a:t>
            </a:r>
          </a:p>
          <a:p>
            <a:r>
              <a:rPr lang="en-US" dirty="0" smtClean="0">
                <a:solidFill>
                  <a:schemeClr val="tx1"/>
                </a:solidFill>
              </a:rPr>
              <a:t>Impatience with others </a:t>
            </a:r>
            <a:r>
              <a:rPr lang="en-US" sz="1600" dirty="0" smtClean="0">
                <a:solidFill>
                  <a:schemeClr val="tx1"/>
                </a:solidFill>
              </a:rPr>
              <a:t>(</a:t>
            </a:r>
            <a:r>
              <a:rPr lang="en-US" sz="1600" dirty="0"/>
              <a:t>can get frustrated with their classmates who don't grasp concepts as </a:t>
            </a:r>
            <a:r>
              <a:rPr lang="en-US" sz="1600" dirty="0" smtClean="0"/>
              <a:t>quickly)</a:t>
            </a:r>
            <a:endParaRPr lang="en-US" sz="1600" dirty="0"/>
          </a:p>
          <a:p>
            <a:r>
              <a:rPr lang="en-US" dirty="0" smtClean="0">
                <a:solidFill>
                  <a:schemeClr val="tx1"/>
                </a:solidFill>
              </a:rPr>
              <a:t>Intolerance </a:t>
            </a:r>
            <a:endParaRPr lang="cs-CZ" dirty="0">
              <a:solidFill>
                <a:schemeClr val="tx1"/>
              </a:solidFill>
            </a:endParaRPr>
          </a:p>
        </p:txBody>
      </p:sp>
    </p:spTree>
    <p:extLst>
      <p:ext uri="{BB962C8B-B14F-4D97-AF65-F5344CB8AC3E}">
        <p14:creationId xmlns:p14="http://schemas.microsoft.com/office/powerpoint/2010/main" val="35611718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ástupný symbol pro obsah 2"/>
          <p:cNvSpPr>
            <a:spLocks noGrp="1"/>
          </p:cNvSpPr>
          <p:nvPr>
            <p:ph idx="1"/>
          </p:nvPr>
        </p:nvSpPr>
        <p:spPr>
          <a:xfrm>
            <a:off x="1286933" y="1143000"/>
            <a:ext cx="9609664" cy="4732868"/>
          </a:xfrm>
        </p:spPr>
        <p:txBody>
          <a:bodyPr>
            <a:normAutofit fontScale="62500" lnSpcReduction="20000"/>
          </a:bodyPr>
          <a:lstStyle/>
          <a:p>
            <a:pPr marL="0" indent="0">
              <a:buNone/>
            </a:pPr>
            <a:r>
              <a:rPr lang="en-US" sz="4500" dirty="0" smtClean="0"/>
              <a:t>Those </a:t>
            </a:r>
            <a:r>
              <a:rPr lang="en-US" sz="4500" dirty="0"/>
              <a:t>characteristics may lead to some difficulties</a:t>
            </a:r>
            <a:r>
              <a:rPr lang="en-US" sz="4500" dirty="0" smtClean="0"/>
              <a:t>:</a:t>
            </a:r>
          </a:p>
          <a:p>
            <a:endParaRPr lang="en-US" dirty="0"/>
          </a:p>
          <a:p>
            <a:endParaRPr lang="en-US" dirty="0" smtClean="0"/>
          </a:p>
          <a:p>
            <a:endParaRPr lang="en-US" b="1" dirty="0" smtClean="0"/>
          </a:p>
          <a:p>
            <a:endParaRPr lang="en-US" b="1" dirty="0" smtClean="0"/>
          </a:p>
          <a:p>
            <a:r>
              <a:rPr lang="en-US" b="1" dirty="0" smtClean="0"/>
              <a:t>In School: </a:t>
            </a:r>
            <a:r>
              <a:rPr lang="en-US" dirty="0" smtClean="0"/>
              <a:t>Gifted </a:t>
            </a:r>
            <a:r>
              <a:rPr lang="en-US" dirty="0"/>
              <a:t>children, by definition, are "unusual" when compared with same-age children--at least in cognitive abilities--and require different </a:t>
            </a:r>
            <a:r>
              <a:rPr lang="en-US" dirty="0" smtClean="0"/>
              <a:t>educational experiences. Schools</a:t>
            </a:r>
            <a:r>
              <a:rPr lang="en-US" dirty="0"/>
              <a:t>, however, generally group children by age. The child often has a dilemma--conform to the expectations for the average child or be seen as nonconformist.</a:t>
            </a:r>
          </a:p>
          <a:p>
            <a:r>
              <a:rPr lang="en-US" b="1" dirty="0"/>
              <a:t>Expectations by </a:t>
            </a:r>
            <a:r>
              <a:rPr lang="en-US" b="1" dirty="0" smtClean="0"/>
              <a:t>Others:</a:t>
            </a:r>
            <a:r>
              <a:rPr lang="en-US" b="1" dirty="0"/>
              <a:t> </a:t>
            </a:r>
            <a:r>
              <a:rPr lang="en-US" dirty="0"/>
              <a:t>Gifted children--particularly the more creative--do not conform. Nonconformists violate or challenge traditions, rituals, roles, or expectations. Such behaviors often prompt discomfort in others</a:t>
            </a:r>
            <a:r>
              <a:rPr lang="en-US" dirty="0" smtClean="0"/>
              <a:t>.</a:t>
            </a:r>
            <a:endParaRPr lang="en-US" dirty="0"/>
          </a:p>
          <a:p>
            <a:r>
              <a:rPr lang="en-US" b="1" dirty="0"/>
              <a:t>Peer </a:t>
            </a:r>
            <a:r>
              <a:rPr lang="en-US" b="1" dirty="0" smtClean="0"/>
              <a:t>Relations: </a:t>
            </a:r>
            <a:r>
              <a:rPr lang="en-US" dirty="0" smtClean="0"/>
              <a:t>Gifted </a:t>
            </a:r>
            <a:r>
              <a:rPr lang="en-US" dirty="0"/>
              <a:t>children need several peer groups because their interests are so </a:t>
            </a:r>
            <a:r>
              <a:rPr lang="en-US" dirty="0" smtClean="0"/>
              <a:t>varied otherwise they search for solitude, once they rarely find peer who have similar interests.. And, they often prefer the company of older children, since  their mental age is usually higher. They </a:t>
            </a:r>
            <a:r>
              <a:rPr lang="en-US" dirty="0"/>
              <a:t>may choose peers by reading books</a:t>
            </a:r>
            <a:endParaRPr lang="en-US" dirty="0" smtClean="0"/>
          </a:p>
          <a:p>
            <a:r>
              <a:rPr lang="en-US" b="1" dirty="0" smtClean="0"/>
              <a:t>Family Relations:</a:t>
            </a:r>
            <a:r>
              <a:rPr lang="en-US" b="1" dirty="0"/>
              <a:t> </a:t>
            </a:r>
            <a:r>
              <a:rPr lang="en-US" dirty="0"/>
              <a:t>Families particularly influence the development of social and emotional competence. When problems occur, it is not because parents consciously decide to create difficulties for gifted children. It is because parents lack information about gifted children, or lack support for appropriate parenting, or are attempting to cope with their own unresolved problems (which may stem from their experiences with being gifted).</a:t>
            </a:r>
          </a:p>
          <a:p>
            <a:endParaRPr lang="en-US" dirty="0"/>
          </a:p>
          <a:p>
            <a:endParaRPr lang="cs-CZ" dirty="0"/>
          </a:p>
        </p:txBody>
      </p:sp>
    </p:spTree>
    <p:extLst>
      <p:ext uri="{BB962C8B-B14F-4D97-AF65-F5344CB8AC3E}">
        <p14:creationId xmlns:p14="http://schemas.microsoft.com/office/powerpoint/2010/main" val="2429129725"/>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Organický">
  <a:themeElements>
    <a:clrScheme name="Organic">
      <a:dk1>
        <a:sysClr val="windowText" lastClr="000000"/>
      </a:dk1>
      <a:lt1>
        <a:sysClr val="window" lastClr="FFFFFF"/>
      </a:lt1>
      <a:dk2>
        <a:srgbClr val="212121"/>
      </a:dk2>
      <a:lt2>
        <a:srgbClr val="DADADA"/>
      </a:lt2>
      <a:accent1>
        <a:srgbClr val="83992A"/>
      </a:accent1>
      <a:accent2>
        <a:srgbClr val="3C9770"/>
      </a:accent2>
      <a:accent3>
        <a:srgbClr val="44709D"/>
      </a:accent3>
      <a:accent4>
        <a:srgbClr val="A23C33"/>
      </a:accent4>
      <a:accent5>
        <a:srgbClr val="D97828"/>
      </a:accent5>
      <a:accent6>
        <a:srgbClr val="DEB340"/>
      </a:accent6>
      <a:hlink>
        <a:srgbClr val="A8BF4D"/>
      </a:hlink>
      <a:folHlink>
        <a:srgbClr val="B4CA80"/>
      </a:folHlink>
    </a:clrScheme>
    <a:fontScheme name="Organic">
      <a:majorFont>
        <a:latin typeface="Garamond" panose="020204040303010108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panose="02020404030301010803"/>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ganic">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name="Organic" id="{28CDC826-8792-45C0-861B-85EB3ADEDA33}" vid="{7DAC20F1-423D-49E2-BD0B-50532748BAD0}"/>
    </a:ext>
  </a:extLst>
</a:theme>
</file>

<file path=docProps/app.xml><?xml version="1.0" encoding="utf-8"?>
<Properties xmlns="http://schemas.openxmlformats.org/officeDocument/2006/extended-properties" xmlns:vt="http://schemas.openxmlformats.org/officeDocument/2006/docPropsVTypes">
  <Template>Organic</Template>
  <TotalTime>183</TotalTime>
  <Words>493</Words>
  <Application>Microsoft Office PowerPoint</Application>
  <PresentationFormat>Širokoúhlá obrazovka</PresentationFormat>
  <Paragraphs>64</Paragraphs>
  <Slides>12</Slides>
  <Notes>0</Notes>
  <HiddenSlides>0</HiddenSlides>
  <MMClips>0</MMClips>
  <ScaleCrop>false</ScaleCrop>
  <HeadingPairs>
    <vt:vector size="6" baseType="variant">
      <vt:variant>
        <vt:lpstr>Použitá písma</vt:lpstr>
      </vt:variant>
      <vt:variant>
        <vt:i4>2</vt:i4>
      </vt:variant>
      <vt:variant>
        <vt:lpstr>Motiv</vt:lpstr>
      </vt:variant>
      <vt:variant>
        <vt:i4>1</vt:i4>
      </vt:variant>
      <vt:variant>
        <vt:lpstr>Nadpisy snímků</vt:lpstr>
      </vt:variant>
      <vt:variant>
        <vt:i4>12</vt:i4>
      </vt:variant>
    </vt:vector>
  </HeadingPairs>
  <TitlesOfParts>
    <vt:vector size="15" baseType="lpstr">
      <vt:lpstr>Arial</vt:lpstr>
      <vt:lpstr>Garamond</vt:lpstr>
      <vt:lpstr>Organický</vt:lpstr>
      <vt:lpstr>Social and emotional  dificulties of Gifted Pupils</vt:lpstr>
      <vt:lpstr>What is a Gifted Pupil?</vt:lpstr>
      <vt:lpstr>Emotional difficulties of Gifted pupils</vt:lpstr>
      <vt:lpstr>Prezentace aplikace PowerPoint</vt:lpstr>
      <vt:lpstr>Prezentace aplikace PowerPoint</vt:lpstr>
      <vt:lpstr>Prezentace aplikace PowerPoint</vt:lpstr>
      <vt:lpstr>Social Difficulties of Gifted Pupils</vt:lpstr>
      <vt:lpstr>Prezentace aplikace PowerPoint</vt:lpstr>
      <vt:lpstr>Prezentace aplikace PowerPoint</vt:lpstr>
      <vt:lpstr>Prezentace aplikace PowerPoint</vt:lpstr>
      <vt:lpstr>Prezentace aplikace PowerPoint</vt:lpstr>
      <vt:lpstr>The End</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Social and Emotional dificulties of gifted pupils</dc:title>
  <dc:creator>student</dc:creator>
  <cp:lastModifiedBy>jskrabankova</cp:lastModifiedBy>
  <cp:revision>15</cp:revision>
  <dcterms:created xsi:type="dcterms:W3CDTF">2015-05-03T09:22:12Z</dcterms:created>
  <dcterms:modified xsi:type="dcterms:W3CDTF">2015-05-05T07:05:37Z</dcterms:modified>
</cp:coreProperties>
</file>