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94" r:id="rId3"/>
    <p:sldId id="295" r:id="rId4"/>
    <p:sldId id="296" r:id="rId5"/>
    <p:sldId id="257" r:id="rId6"/>
    <p:sldId id="259" r:id="rId7"/>
    <p:sldId id="258" r:id="rId8"/>
    <p:sldId id="265" r:id="rId9"/>
    <p:sldId id="266" r:id="rId10"/>
    <p:sldId id="260" r:id="rId11"/>
    <p:sldId id="261" r:id="rId12"/>
    <p:sldId id="267" r:id="rId13"/>
    <p:sldId id="262" r:id="rId14"/>
    <p:sldId id="268" r:id="rId15"/>
    <p:sldId id="263" r:id="rId16"/>
    <p:sldId id="264" r:id="rId17"/>
    <p:sldId id="289" r:id="rId18"/>
    <p:sldId id="290" r:id="rId19"/>
    <p:sldId id="291" r:id="rId20"/>
    <p:sldId id="292" r:id="rId21"/>
    <p:sldId id="293" r:id="rId22"/>
    <p:sldId id="270" r:id="rId23"/>
    <p:sldId id="275" r:id="rId24"/>
    <p:sldId id="276" r:id="rId25"/>
    <p:sldId id="277" r:id="rId26"/>
    <p:sldId id="271" r:id="rId27"/>
    <p:sldId id="278" r:id="rId28"/>
    <p:sldId id="279" r:id="rId29"/>
    <p:sldId id="280" r:id="rId30"/>
    <p:sldId id="272" r:id="rId31"/>
    <p:sldId id="281" r:id="rId32"/>
    <p:sldId id="282" r:id="rId33"/>
    <p:sldId id="283" r:id="rId34"/>
    <p:sldId id="273" r:id="rId35"/>
    <p:sldId id="284" r:id="rId36"/>
    <p:sldId id="285" r:id="rId37"/>
    <p:sldId id="286" r:id="rId38"/>
    <p:sldId id="28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1" r:id="rId53"/>
    <p:sldId id="312" r:id="rId54"/>
    <p:sldId id="288" r:id="rId55"/>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3" d="100"/>
          <a:sy n="53" d="100"/>
        </p:scale>
        <p:origin x="-11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2EFC30E1-9FE3-40D8-B059-0A3D4B185C67}" type="datetimeFigureOut">
              <a:rPr lang="cs-CZ" smtClean="0"/>
              <a:pPr/>
              <a:t>30.9.2015</a:t>
            </a:fld>
            <a:endParaRPr lang="cs-CZ"/>
          </a:p>
        </p:txBody>
      </p:sp>
      <p:sp>
        <p:nvSpPr>
          <p:cNvPr id="17" name="Footer Placeholder 16"/>
          <p:cNvSpPr>
            <a:spLocks noGrp="1"/>
          </p:cNvSpPr>
          <p:nvPr>
            <p:ph type="ftr" sz="quarter" idx="11"/>
          </p:nvPr>
        </p:nvSpPr>
        <p:spPr>
          <a:xfrm>
            <a:off x="2898648" y="6355080"/>
            <a:ext cx="3474720" cy="365760"/>
          </a:xfrm>
        </p:spPr>
        <p:txBody>
          <a:bodyPr/>
          <a:lstStyle/>
          <a:p>
            <a:endParaRPr lang="cs-CZ"/>
          </a:p>
        </p:txBody>
      </p:sp>
      <p:sp>
        <p:nvSpPr>
          <p:cNvPr id="29" name="Slide Number Placeholder 28"/>
          <p:cNvSpPr>
            <a:spLocks noGrp="1"/>
          </p:cNvSpPr>
          <p:nvPr>
            <p:ph type="sldNum" sz="quarter" idx="12"/>
          </p:nvPr>
        </p:nvSpPr>
        <p:spPr>
          <a:xfrm>
            <a:off x="1216152" y="6355080"/>
            <a:ext cx="1219200" cy="365760"/>
          </a:xfrm>
        </p:spPr>
        <p:txBody>
          <a:bodyPr/>
          <a:lstStyle/>
          <a:p>
            <a:fld id="{64C7925E-E333-42B7-8736-7174996448E0}" type="slidenum">
              <a:rPr lang="cs-CZ" smtClean="0"/>
              <a:pPr/>
              <a:t>‹#›</a:t>
            </a:fld>
            <a:endParaRPr lang="cs-CZ"/>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FC30E1-9FE3-40D8-B059-0A3D4B185C67}" type="datetimeFigureOut">
              <a:rPr lang="cs-CZ" smtClean="0"/>
              <a:pPr/>
              <a:t>30.9.2015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4C7925E-E333-42B7-8736-7174996448E0}"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FC30E1-9FE3-40D8-B059-0A3D4B185C67}" type="datetimeFigureOut">
              <a:rPr lang="cs-CZ" smtClean="0"/>
              <a:pPr/>
              <a:t>30.9.2015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4C7925E-E333-42B7-8736-7174996448E0}" type="slidenum">
              <a:rPr lang="cs-CZ" smtClean="0"/>
              <a:pPr/>
              <a:t>‹#›</a:t>
            </a:fld>
            <a:endParaRPr lang="cs-CZ"/>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EFC30E1-9FE3-40D8-B059-0A3D4B185C67}" type="datetimeFigureOut">
              <a:rPr lang="cs-CZ" smtClean="0"/>
              <a:pPr/>
              <a:t>30.9.2015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4C7925E-E333-42B7-8736-7174996448E0}" type="slidenum">
              <a:rPr lang="cs-CZ" smtClean="0"/>
              <a:pPr/>
              <a:t>‹#›</a:t>
            </a:fld>
            <a:endParaRPr lang="cs-CZ"/>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2EFC30E1-9FE3-40D8-B059-0A3D4B185C67}" type="datetimeFigureOut">
              <a:rPr lang="cs-CZ" smtClean="0"/>
              <a:pPr/>
              <a:t>30.9.2015</a:t>
            </a:fld>
            <a:endParaRPr lang="cs-CZ"/>
          </a:p>
        </p:txBody>
      </p:sp>
      <p:sp>
        <p:nvSpPr>
          <p:cNvPr id="5" name="Footer Placeholder 4"/>
          <p:cNvSpPr>
            <a:spLocks noGrp="1"/>
          </p:cNvSpPr>
          <p:nvPr>
            <p:ph type="ftr" sz="quarter" idx="11"/>
          </p:nvPr>
        </p:nvSpPr>
        <p:spPr>
          <a:xfrm>
            <a:off x="2898648" y="6355080"/>
            <a:ext cx="3474720" cy="365760"/>
          </a:xfrm>
        </p:spPr>
        <p:txBody>
          <a:bodyPr/>
          <a:lstStyle/>
          <a:p>
            <a:endParaRPr lang="cs-CZ"/>
          </a:p>
        </p:txBody>
      </p:sp>
      <p:sp>
        <p:nvSpPr>
          <p:cNvPr id="6" name="Slide Number Placeholder 5"/>
          <p:cNvSpPr>
            <a:spLocks noGrp="1"/>
          </p:cNvSpPr>
          <p:nvPr>
            <p:ph type="sldNum" sz="quarter" idx="12"/>
          </p:nvPr>
        </p:nvSpPr>
        <p:spPr>
          <a:xfrm>
            <a:off x="1069848" y="6355080"/>
            <a:ext cx="1520952" cy="365760"/>
          </a:xfrm>
        </p:spPr>
        <p:txBody>
          <a:bodyPr/>
          <a:lstStyle/>
          <a:p>
            <a:fld id="{64C7925E-E333-42B7-8736-7174996448E0}" type="slidenum">
              <a:rPr lang="cs-CZ" smtClean="0"/>
              <a:pPr/>
              <a:t>‹#›</a:t>
            </a:fld>
            <a:endParaRPr lang="cs-CZ"/>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EFC30E1-9FE3-40D8-B059-0A3D4B185C67}" type="datetimeFigureOut">
              <a:rPr lang="cs-CZ" smtClean="0"/>
              <a:pPr/>
              <a:t>30.9.2015</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4C7925E-E333-42B7-8736-7174996448E0}" type="slidenum">
              <a:rPr lang="cs-CZ" smtClean="0"/>
              <a:pPr/>
              <a:t>‹#›</a:t>
            </a:fld>
            <a:endParaRPr lang="cs-CZ"/>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EFC30E1-9FE3-40D8-B059-0A3D4B185C67}" type="datetimeFigureOut">
              <a:rPr lang="cs-CZ" smtClean="0"/>
              <a:pPr/>
              <a:t>30.9.2015</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64C7925E-E333-42B7-8736-7174996448E0}" type="slidenum">
              <a:rPr lang="cs-CZ" smtClean="0"/>
              <a:pPr/>
              <a:t>‹#›</a:t>
            </a:fld>
            <a:endParaRPr lang="cs-CZ"/>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EFC30E1-9FE3-40D8-B059-0A3D4B185C67}" type="datetimeFigureOut">
              <a:rPr lang="cs-CZ" smtClean="0"/>
              <a:pPr/>
              <a:t>30.9.2015</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64C7925E-E333-42B7-8736-7174996448E0}" type="slidenum">
              <a:rPr lang="cs-CZ" smtClean="0"/>
              <a:pPr/>
              <a:t>‹#›</a:t>
            </a:fld>
            <a:endParaRPr lang="cs-CZ"/>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FC30E1-9FE3-40D8-B059-0A3D4B185C67}" type="datetimeFigureOut">
              <a:rPr lang="cs-CZ" smtClean="0"/>
              <a:pPr/>
              <a:t>30.9.2015</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64C7925E-E333-42B7-8736-7174996448E0}" type="slidenum">
              <a:rPr lang="cs-CZ" smtClean="0"/>
              <a:pPr/>
              <a:t>‹#›</a:t>
            </a:fld>
            <a:endParaRPr lang="cs-CZ"/>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EFC30E1-9FE3-40D8-B059-0A3D4B185C67}" type="datetimeFigureOut">
              <a:rPr lang="cs-CZ" smtClean="0"/>
              <a:pPr/>
              <a:t>30.9.2015</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4C7925E-E333-42B7-8736-7174996448E0}" type="slidenum">
              <a:rPr lang="cs-CZ" smtClean="0"/>
              <a:pPr/>
              <a:t>‹#›</a:t>
            </a:fld>
            <a:endParaRPr lang="cs-CZ"/>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EFC30E1-9FE3-40D8-B059-0A3D4B185C67}" type="datetimeFigureOut">
              <a:rPr lang="cs-CZ" smtClean="0"/>
              <a:pPr/>
              <a:t>30.9.2015</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4C7925E-E333-42B7-8736-7174996448E0}" type="slidenum">
              <a:rPr lang="cs-CZ" smtClean="0"/>
              <a:pPr/>
              <a:t>‹#›</a:t>
            </a:fld>
            <a:endParaRPr lang="cs-CZ"/>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2EFC30E1-9FE3-40D8-B059-0A3D4B185C67}" type="datetimeFigureOut">
              <a:rPr lang="cs-CZ" smtClean="0"/>
              <a:pPr/>
              <a:t>30.9.2015</a:t>
            </a:fld>
            <a:endParaRPr lang="cs-CZ"/>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cs-CZ"/>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64C7925E-E333-42B7-8736-7174996448E0}" type="slidenum">
              <a:rPr lang="cs-CZ" smtClean="0"/>
              <a:pPr/>
              <a:t>‹#›</a:t>
            </a:fld>
            <a:endParaRPr lang="cs-CZ"/>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cs-CZ" dirty="0" smtClean="0"/>
              <a:t>Gifted pupil </a:t>
            </a:r>
            <a:endParaRPr lang="cs-CZ" dirty="0"/>
          </a:p>
        </p:txBody>
      </p:sp>
      <p:sp>
        <p:nvSpPr>
          <p:cNvPr id="3" name="Subtitle 2"/>
          <p:cNvSpPr>
            <a:spLocks noGrp="1"/>
          </p:cNvSpPr>
          <p:nvPr>
            <p:ph type="subTitle" idx="1"/>
          </p:nvPr>
        </p:nvSpPr>
        <p:spPr/>
        <p:txBody>
          <a:bodyPr/>
          <a:lstStyle/>
          <a:p>
            <a:r>
              <a:rPr lang="cs-CZ" dirty="0" smtClean="0"/>
              <a:t>Jana Škrabánková</a:t>
            </a:r>
            <a:endParaRPr lang="cs-CZ"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dirty="0" smtClean="0"/>
              <a:t>Contetnt</a:t>
            </a:r>
            <a:endParaRPr lang="cs-CZ" dirty="0"/>
          </a:p>
        </p:txBody>
      </p:sp>
      <p:sp>
        <p:nvSpPr>
          <p:cNvPr id="3" name="Content Placeholder 2"/>
          <p:cNvSpPr>
            <a:spLocks noGrp="1"/>
          </p:cNvSpPr>
          <p:nvPr>
            <p:ph sz="quarter" idx="1"/>
          </p:nvPr>
        </p:nvSpPr>
        <p:spPr/>
        <p:txBody>
          <a:bodyPr>
            <a:normAutofit/>
          </a:bodyPr>
          <a:lstStyle/>
          <a:p>
            <a:pPr marL="514350" indent="-514350">
              <a:buAutoNum type="arabicPeriod"/>
            </a:pPr>
            <a:r>
              <a:rPr lang="en-US" dirty="0" smtClean="0"/>
              <a:t>The concepts of talent and gift from historical and contemporary perspectives.</a:t>
            </a:r>
            <a:endParaRPr lang="cs-CZ" dirty="0" smtClean="0"/>
          </a:p>
          <a:p>
            <a:pPr marL="514350" indent="-514350">
              <a:buAutoNum type="arabicPeriod"/>
            </a:pPr>
            <a:r>
              <a:rPr lang="en-US" dirty="0" smtClean="0"/>
              <a:t>Definitions, models and concepts of talent, intelligence, creativity, Gaussian curve values of IQ in the current population.</a:t>
            </a:r>
            <a:endParaRPr lang="cs-CZ" dirty="0" smtClean="0"/>
          </a:p>
          <a:p>
            <a:pPr marL="514350" indent="-514350">
              <a:buAutoNum type="arabicPeriod"/>
            </a:pPr>
            <a:r>
              <a:rPr lang="en-US" dirty="0" smtClean="0"/>
              <a:t>The influence of heredity and environment on talent.</a:t>
            </a:r>
            <a:endParaRPr lang="cs-CZ" dirty="0" smtClean="0"/>
          </a:p>
          <a:p>
            <a:pPr marL="514350" indent="-514350">
              <a:buAutoNum type="arabicPeriod"/>
            </a:pPr>
            <a:r>
              <a:rPr lang="en-US" dirty="0" smtClean="0"/>
              <a:t>Identification of gifted students. </a:t>
            </a:r>
            <a:br>
              <a:rPr lang="en-US" dirty="0" smtClean="0"/>
            </a:br>
            <a:endParaRPr lang="cs-CZ"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dirty="0" smtClean="0"/>
              <a:t>Content</a:t>
            </a:r>
            <a:endParaRPr lang="cs-CZ" dirty="0"/>
          </a:p>
        </p:txBody>
      </p:sp>
      <p:sp>
        <p:nvSpPr>
          <p:cNvPr id="3" name="Content Placeholder 2"/>
          <p:cNvSpPr>
            <a:spLocks noGrp="1"/>
          </p:cNvSpPr>
          <p:nvPr>
            <p:ph sz="quarter" idx="1"/>
          </p:nvPr>
        </p:nvSpPr>
        <p:spPr/>
        <p:txBody>
          <a:bodyPr>
            <a:normAutofit/>
          </a:bodyPr>
          <a:lstStyle/>
          <a:p>
            <a:pPr>
              <a:buNone/>
            </a:pPr>
            <a:r>
              <a:rPr lang="en-US" dirty="0" smtClean="0"/>
              <a:t>5. Characteristics/signs of gifted students in the classroom. </a:t>
            </a:r>
            <a:endParaRPr lang="cs-CZ" dirty="0" smtClean="0"/>
          </a:p>
          <a:p>
            <a:pPr>
              <a:buNone/>
            </a:pPr>
            <a:r>
              <a:rPr lang="en-US" dirty="0" smtClean="0"/>
              <a:t>6. Specific approaches to teaching gifted students, learning needs of gifted students.</a:t>
            </a:r>
            <a:endParaRPr lang="cs-CZ" dirty="0" smtClean="0"/>
          </a:p>
          <a:p>
            <a:pPr>
              <a:buNone/>
            </a:pPr>
            <a:r>
              <a:rPr lang="cs-CZ" dirty="0" smtClean="0"/>
              <a:t>7. </a:t>
            </a:r>
            <a:r>
              <a:rPr lang="en-US" dirty="0" smtClean="0"/>
              <a:t>Social and emotional difficulties of gifted children.</a:t>
            </a:r>
            <a:endParaRPr lang="cs-CZ" dirty="0" smtClean="0"/>
          </a:p>
          <a:p>
            <a:pPr>
              <a:buNone/>
            </a:pPr>
            <a:r>
              <a:rPr lang="en-US" dirty="0" smtClean="0"/>
              <a:t>8. Preparing teachers for a lesson in which a gifted student is present.</a:t>
            </a:r>
            <a:br>
              <a:rPr lang="en-US" dirty="0" smtClean="0"/>
            </a:br>
            <a:r>
              <a:rPr lang="en-US" dirty="0" smtClean="0"/>
              <a:t/>
            </a:r>
            <a:br>
              <a:rPr lang="en-US" dirty="0" smtClean="0"/>
            </a:br>
            <a:endParaRPr lang="cs-CZ"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dirty="0" smtClean="0"/>
              <a:t>Content</a:t>
            </a:r>
            <a:endParaRPr lang="cs-CZ" dirty="0"/>
          </a:p>
        </p:txBody>
      </p:sp>
      <p:sp>
        <p:nvSpPr>
          <p:cNvPr id="3" name="Content Placeholder 2"/>
          <p:cNvSpPr>
            <a:spLocks noGrp="1"/>
          </p:cNvSpPr>
          <p:nvPr>
            <p:ph sz="quarter" idx="1"/>
          </p:nvPr>
        </p:nvSpPr>
        <p:spPr/>
        <p:txBody>
          <a:bodyPr>
            <a:normAutofit/>
          </a:bodyPr>
          <a:lstStyle/>
          <a:p>
            <a:pPr>
              <a:buNone/>
            </a:pPr>
            <a:r>
              <a:rPr lang="en-US" dirty="0" smtClean="0"/>
              <a:t>9. Inclusion of a gifted student in a traditional class group from the viewpoint of pedagogical practice.</a:t>
            </a:r>
            <a:endParaRPr lang="cs-CZ" dirty="0" smtClean="0"/>
          </a:p>
          <a:p>
            <a:pPr>
              <a:buNone/>
            </a:pPr>
            <a:r>
              <a:rPr lang="cs-CZ" dirty="0" smtClean="0"/>
              <a:t>10. </a:t>
            </a:r>
            <a:r>
              <a:rPr lang="en-US" dirty="0" smtClean="0"/>
              <a:t>Training in teaching skills for the work with gifted students - practical application of activating teaching methods, creation of materials for gifted students, creating an IEP for gifted students</a:t>
            </a:r>
            <a:endParaRPr lang="cs-CZ"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dirty="0" smtClean="0"/>
              <a:t>Students will acquire</a:t>
            </a:r>
            <a:endParaRPr lang="cs-CZ" dirty="0"/>
          </a:p>
        </p:txBody>
      </p:sp>
      <p:sp>
        <p:nvSpPr>
          <p:cNvPr id="3" name="Content Placeholder 2"/>
          <p:cNvSpPr>
            <a:spLocks noGrp="1"/>
          </p:cNvSpPr>
          <p:nvPr>
            <p:ph sz="quarter" idx="1"/>
          </p:nvPr>
        </p:nvSpPr>
        <p:spPr>
          <a:xfrm>
            <a:off x="457200" y="1124744"/>
            <a:ext cx="8229600" cy="5472608"/>
          </a:xfrm>
        </p:spPr>
        <p:txBody>
          <a:bodyPr>
            <a:normAutofit/>
          </a:bodyPr>
          <a:lstStyle/>
          <a:p>
            <a:pPr marL="0" indent="0">
              <a:buFont typeface="Wingdings" pitchFamily="2" charset="2"/>
              <a:buChar char="ü"/>
            </a:pPr>
            <a:r>
              <a:rPr lang="en-US" dirty="0" smtClean="0"/>
              <a:t>Ability to identify a gifted student</a:t>
            </a:r>
            <a:endParaRPr lang="cs-CZ" dirty="0" smtClean="0"/>
          </a:p>
          <a:p>
            <a:pPr marL="263525" indent="-263525">
              <a:buFont typeface="Wingdings" pitchFamily="2" charset="2"/>
              <a:buChar char="ü"/>
            </a:pPr>
            <a:r>
              <a:rPr lang="en-US" dirty="0" smtClean="0"/>
              <a:t>Knowledge of the specifics of gifted children and managing appropriate pedagogical approaches</a:t>
            </a:r>
            <a:endParaRPr lang="cs-CZ" dirty="0" smtClean="0"/>
          </a:p>
          <a:p>
            <a:pPr marL="0" indent="0">
              <a:buFont typeface="Wingdings" pitchFamily="2" charset="2"/>
              <a:buChar char="ü"/>
            </a:pPr>
            <a:r>
              <a:rPr lang="en-US" dirty="0" smtClean="0"/>
              <a:t>The ability to create an IEP for a gifted student</a:t>
            </a:r>
            <a:endParaRPr lang="cs-CZ" dirty="0" smtClean="0"/>
          </a:p>
          <a:p>
            <a:pPr marL="263525" indent="-263525">
              <a:buFont typeface="Wingdings" pitchFamily="2" charset="2"/>
              <a:buChar char="ü"/>
            </a:pPr>
            <a:r>
              <a:rPr lang="en-US" dirty="0" smtClean="0"/>
              <a:t>Knowledge of activating teaching methods for gifted students</a:t>
            </a:r>
            <a:endParaRPr lang="cs-CZ"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dirty="0" smtClean="0"/>
              <a:t>Students will acquire</a:t>
            </a:r>
            <a:endParaRPr lang="cs-CZ" dirty="0"/>
          </a:p>
        </p:txBody>
      </p:sp>
      <p:sp>
        <p:nvSpPr>
          <p:cNvPr id="3" name="Content Placeholder 2"/>
          <p:cNvSpPr>
            <a:spLocks noGrp="1"/>
          </p:cNvSpPr>
          <p:nvPr>
            <p:ph sz="quarter" idx="1"/>
          </p:nvPr>
        </p:nvSpPr>
        <p:spPr/>
        <p:txBody>
          <a:bodyPr>
            <a:normAutofit/>
          </a:bodyPr>
          <a:lstStyle/>
          <a:p>
            <a:pPr marL="263525" indent="-263525">
              <a:buFont typeface="Wingdings" pitchFamily="2" charset="2"/>
              <a:buChar char="ü"/>
            </a:pPr>
            <a:r>
              <a:rPr lang="en-US" dirty="0" smtClean="0"/>
              <a:t>The ability to use the presence of a gifted student to increase the efficiency of educational activities</a:t>
            </a:r>
            <a:endParaRPr lang="cs-CZ" dirty="0" smtClean="0"/>
          </a:p>
          <a:p>
            <a:pPr marL="263525" indent="-263525">
              <a:buFont typeface="Wingdings" pitchFamily="2" charset="2"/>
              <a:buChar char="ü"/>
            </a:pPr>
            <a:r>
              <a:rPr lang="en-US" dirty="0" smtClean="0"/>
              <a:t>Skill to use properly appropriate teaching methods, activating and motivating talented students - the ability to manage the presence of a gifted student in the class and adapt teaching strategies to their needs (with regard to the goal of teaching) </a:t>
            </a:r>
            <a:br>
              <a:rPr lang="en-US" dirty="0" smtClean="0"/>
            </a:br>
            <a:endParaRPr lang="cs-CZ" dirty="0" smtClean="0"/>
          </a:p>
          <a:p>
            <a:endParaRPr lang="cs-CZ"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dirty="0" smtClean="0"/>
              <a:t>Publishing resources</a:t>
            </a:r>
            <a:endParaRPr lang="cs-CZ" dirty="0"/>
          </a:p>
        </p:txBody>
      </p:sp>
      <p:sp>
        <p:nvSpPr>
          <p:cNvPr id="3" name="Content Placeholder 2"/>
          <p:cNvSpPr>
            <a:spLocks noGrp="1"/>
          </p:cNvSpPr>
          <p:nvPr>
            <p:ph sz="quarter" idx="1"/>
          </p:nvPr>
        </p:nvSpPr>
        <p:spPr>
          <a:xfrm>
            <a:off x="457200" y="1268760"/>
            <a:ext cx="8229600" cy="5256584"/>
          </a:xfrm>
        </p:spPr>
        <p:txBody>
          <a:bodyPr>
            <a:normAutofit fontScale="85000" lnSpcReduction="20000"/>
          </a:bodyPr>
          <a:lstStyle/>
          <a:p>
            <a:pPr>
              <a:buNone/>
            </a:pPr>
            <a:r>
              <a:rPr lang="cs-CZ" dirty="0" smtClean="0"/>
              <a:t>COLEMAN, L. J., &amp; CROSS, T. L. </a:t>
            </a:r>
            <a:r>
              <a:rPr lang="cs-CZ" i="1" dirty="0" smtClean="0"/>
              <a:t>Being gifted in school: An introduction to development, guidance, and teaching</a:t>
            </a:r>
            <a:r>
              <a:rPr lang="cs-CZ" dirty="0" smtClean="0"/>
              <a:t>. TX: Prufrock Press, 2001. </a:t>
            </a:r>
          </a:p>
          <a:p>
            <a:pPr marL="0" indent="0">
              <a:buNone/>
            </a:pPr>
            <a:r>
              <a:rPr lang="cs-CZ" dirty="0" smtClean="0"/>
              <a:t/>
            </a:r>
            <a:br>
              <a:rPr lang="cs-CZ" dirty="0" smtClean="0"/>
            </a:br>
            <a:r>
              <a:rPr lang="cs-CZ" dirty="0" smtClean="0"/>
              <a:t>STERNBERG, R. J., &amp; DAVIDSON, J. E. (Eds.). </a:t>
            </a:r>
            <a:r>
              <a:rPr lang="cs-CZ" i="1" dirty="0" smtClean="0"/>
              <a:t>Conceptions of giftedness 	(2nd Ed.)</a:t>
            </a:r>
            <a:r>
              <a:rPr lang="cs-CZ" dirty="0" smtClean="0"/>
              <a:t>. New York: Cambridge University Press, 2005. </a:t>
            </a:r>
          </a:p>
          <a:p>
            <a:pPr marL="0" indent="0">
              <a:buNone/>
            </a:pPr>
            <a:r>
              <a:rPr lang="cs-CZ" dirty="0" smtClean="0"/>
              <a:t/>
            </a:r>
            <a:br>
              <a:rPr lang="cs-CZ" dirty="0" smtClean="0"/>
            </a:br>
            <a:r>
              <a:rPr lang="cs-CZ" dirty="0" smtClean="0"/>
              <a:t> MÖNKS, F. J. &amp; PFLÜGER, R. </a:t>
            </a:r>
            <a:r>
              <a:rPr lang="cs-CZ" i="1" dirty="0" smtClean="0"/>
              <a:t>Gifted Education in 21 European 	Countries: Inventory and. Perspective</a:t>
            </a:r>
            <a:r>
              <a:rPr lang="cs-CZ" dirty="0" smtClean="0"/>
              <a:t>. Radboud University 	Nijmegen, 2005. </a:t>
            </a:r>
          </a:p>
          <a:p>
            <a:pPr marL="0" indent="0">
              <a:buNone/>
            </a:pPr>
            <a:r>
              <a:rPr lang="cs-CZ" dirty="0" smtClean="0"/>
              <a:t/>
            </a:r>
            <a:br>
              <a:rPr lang="cs-CZ" dirty="0" smtClean="0"/>
            </a:br>
            <a:r>
              <a:rPr lang="cs-CZ" dirty="0" smtClean="0"/>
              <a:t>COLANGELO, N. &amp; DAVIS N. A. (Eds.). </a:t>
            </a:r>
            <a:r>
              <a:rPr lang="cs-CZ" i="1" dirty="0" smtClean="0"/>
              <a:t>Handbook of Gifted Education</a:t>
            </a:r>
            <a:r>
              <a:rPr lang="cs-CZ" dirty="0" smtClean="0"/>
              <a:t>. 	Boston : Allyn and Bacon, 1997. </a:t>
            </a:r>
          </a:p>
          <a:p>
            <a:pPr marL="0" indent="0">
              <a:buNone/>
            </a:pPr>
            <a:r>
              <a:rPr lang="cs-CZ" dirty="0" smtClean="0"/>
              <a:t/>
            </a:r>
            <a:br>
              <a:rPr lang="cs-CZ" dirty="0" smtClean="0"/>
            </a:br>
            <a:r>
              <a:rPr lang="cs-CZ" dirty="0" smtClean="0"/>
              <a:t>HELLER, K. A., MONKS, F. A., STERNBERG, R. J., &amp; SUBOTNIK, R. F. 	(Eds.). </a:t>
            </a:r>
            <a:r>
              <a:rPr lang="cs-CZ" i="1" dirty="0" smtClean="0"/>
              <a:t>International handbook of giftedness and talent (2nd 	ed.)</a:t>
            </a:r>
            <a:r>
              <a:rPr lang="cs-CZ" dirty="0" smtClean="0"/>
              <a:t>. New York : Elsevier, 2000. </a:t>
            </a:r>
            <a:br>
              <a:rPr lang="cs-CZ" dirty="0" smtClean="0"/>
            </a:br>
            <a:endParaRPr lang="cs-CZ"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dirty="0" smtClean="0"/>
              <a:t>Publishing resources</a:t>
            </a:r>
            <a:endParaRPr lang="cs-CZ" dirty="0"/>
          </a:p>
        </p:txBody>
      </p:sp>
      <p:sp>
        <p:nvSpPr>
          <p:cNvPr id="3" name="Content Placeholder 2"/>
          <p:cNvSpPr>
            <a:spLocks noGrp="1"/>
          </p:cNvSpPr>
          <p:nvPr>
            <p:ph sz="quarter" idx="1"/>
          </p:nvPr>
        </p:nvSpPr>
        <p:spPr>
          <a:xfrm>
            <a:off x="467544" y="1484784"/>
            <a:ext cx="8229600" cy="5040560"/>
          </a:xfrm>
        </p:spPr>
        <p:txBody>
          <a:bodyPr>
            <a:normAutofit lnSpcReduction="10000"/>
          </a:bodyPr>
          <a:lstStyle/>
          <a:p>
            <a:pPr>
              <a:buNone/>
            </a:pPr>
            <a:r>
              <a:rPr lang="cs-CZ" dirty="0" smtClean="0"/>
              <a:t>STERNBERG, R. J. </a:t>
            </a:r>
            <a:r>
              <a:rPr lang="cs-CZ" i="1" dirty="0" smtClean="0"/>
              <a:t>Lies we live by: Misapplication of tests in identifying the gifted</a:t>
            </a:r>
            <a:r>
              <a:rPr lang="cs-CZ" dirty="0" smtClean="0"/>
              <a:t>. Gifted Child Quarterly, 1982. </a:t>
            </a:r>
          </a:p>
          <a:p>
            <a:pPr marL="0" indent="0">
              <a:buNone/>
            </a:pPr>
            <a:r>
              <a:rPr lang="cs-CZ" dirty="0" smtClean="0"/>
              <a:t/>
            </a:r>
            <a:br>
              <a:rPr lang="cs-CZ" dirty="0" smtClean="0"/>
            </a:br>
            <a:r>
              <a:rPr lang="cs-CZ" dirty="0" smtClean="0"/>
              <a:t>KARNES, F. A., &amp; BEAN, S. M. (Eds.). </a:t>
            </a:r>
            <a:r>
              <a:rPr lang="cs-CZ" i="1" dirty="0" smtClean="0"/>
              <a:t>Methods and materials for teaching the gifted (2nd Ed.)</a:t>
            </a:r>
            <a:r>
              <a:rPr lang="cs-CZ" dirty="0" smtClean="0"/>
              <a:t>. Waco: TX: Prufrock Press, 2005. </a:t>
            </a:r>
          </a:p>
          <a:p>
            <a:pPr marL="0" indent="0">
              <a:buNone/>
            </a:pPr>
            <a:r>
              <a:rPr lang="cs-CZ" dirty="0" smtClean="0"/>
              <a:t/>
            </a:r>
            <a:br>
              <a:rPr lang="cs-CZ" dirty="0" smtClean="0"/>
            </a:br>
            <a:r>
              <a:rPr lang="cs-CZ" dirty="0" smtClean="0"/>
              <a:t>RENZULLI, J. S., &amp; REIS, S. M. </a:t>
            </a:r>
            <a:r>
              <a:rPr lang="cs-CZ" i="1" dirty="0" smtClean="0"/>
              <a:t>The schoolwide enrichment model: A how-to guide for educational excellence. (2nd ed.)</a:t>
            </a:r>
            <a:r>
              <a:rPr lang="cs-CZ" dirty="0" smtClean="0"/>
              <a:t>. Mansfield Center, CT: Creative Learning Press, 1997. </a:t>
            </a:r>
          </a:p>
          <a:p>
            <a:pPr marL="0" indent="0">
              <a:buNone/>
            </a:pPr>
            <a:r>
              <a:rPr lang="cs-CZ" dirty="0" smtClean="0"/>
              <a:t/>
            </a:r>
            <a:br>
              <a:rPr lang="cs-CZ" dirty="0" smtClean="0"/>
            </a:br>
            <a:r>
              <a:rPr lang="cs-CZ" dirty="0" smtClean="0"/>
              <a:t>NEIHART, M. </a:t>
            </a:r>
            <a:r>
              <a:rPr lang="cs-CZ" i="1" dirty="0" smtClean="0"/>
              <a:t>The Social and Emotional Development of Gifted Children: What Do We Know?</a:t>
            </a:r>
            <a:r>
              <a:rPr lang="cs-CZ" dirty="0" smtClean="0"/>
              <a:t>. Prufrock Press, 2002.</a:t>
            </a:r>
            <a:endParaRPr lang="cs-CZ"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cs-CZ"/>
          </a:p>
        </p:txBody>
      </p:sp>
      <p:sp>
        <p:nvSpPr>
          <p:cNvPr id="3" name="Content Placeholder 2"/>
          <p:cNvSpPr>
            <a:spLocks noGrp="1"/>
          </p:cNvSpPr>
          <p:nvPr>
            <p:ph sz="quarter" idx="1"/>
          </p:nvPr>
        </p:nvSpPr>
        <p:spPr/>
        <p:txBody>
          <a:bodyPr>
            <a:normAutofit/>
          </a:bodyPr>
          <a:lstStyle/>
          <a:p>
            <a:r>
              <a:rPr lang="cs-CZ" dirty="0" smtClean="0"/>
              <a:t>When we ask what the talent is, currently look for an answer  many renowned educators in the field of scientific research, so on their own teaching practice. However, a uniform definition of talent is still not there. Talent is an entirely new phenomenon that requires a comprehensive solution for which are not enough generalizing approaches. For a long time, only exemplary students with straight "A" have been counted among the gifted pupils, which have no problems in the educational process and have fully cooperated with their teachers. </a:t>
            </a:r>
          </a:p>
          <a:p>
            <a:endParaRPr lang="cs-CZ"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cs-CZ"/>
          </a:p>
        </p:txBody>
      </p:sp>
      <p:sp>
        <p:nvSpPr>
          <p:cNvPr id="3" name="Content Placeholder 2"/>
          <p:cNvSpPr>
            <a:spLocks noGrp="1"/>
          </p:cNvSpPr>
          <p:nvPr>
            <p:ph sz="quarter" idx="1"/>
          </p:nvPr>
        </p:nvSpPr>
        <p:spPr/>
        <p:txBody>
          <a:bodyPr>
            <a:normAutofit/>
          </a:bodyPr>
          <a:lstStyle/>
          <a:p>
            <a:r>
              <a:rPr lang="cs-CZ" dirty="0" smtClean="0"/>
              <a:t>It is not true that gifted children would be successful in all subjects as well or it would not necessarily have to be popular and admired by his classmates. The areas of talents are different and talented children can be found at all levels of education. </a:t>
            </a:r>
            <a:endParaRPr lang="cs-CZ"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cs-CZ"/>
          </a:p>
        </p:txBody>
      </p:sp>
      <p:sp>
        <p:nvSpPr>
          <p:cNvPr id="3" name="Content Placeholder 2"/>
          <p:cNvSpPr>
            <a:spLocks noGrp="1"/>
          </p:cNvSpPr>
          <p:nvPr>
            <p:ph sz="quarter" idx="1"/>
          </p:nvPr>
        </p:nvSpPr>
        <p:spPr/>
        <p:txBody>
          <a:bodyPr/>
          <a:lstStyle/>
          <a:p>
            <a:r>
              <a:rPr lang="cs-CZ" dirty="0" smtClean="0"/>
              <a:t>It’s interesting that even when is talking about 2-3% of appearance of gifted individuals in the pediatric population, experts in research and development deal with long-term talent show that up to around 20-25% of children would be able in some areas of human activity to excel. However, there would have to be created the relevant conditions. </a:t>
            </a:r>
            <a:endParaRPr lang="cs-CZ"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cs-CZ"/>
          </a:p>
        </p:txBody>
      </p:sp>
      <p:sp>
        <p:nvSpPr>
          <p:cNvPr id="3" name="Content Placeholder 2"/>
          <p:cNvSpPr>
            <a:spLocks noGrp="1"/>
          </p:cNvSpPr>
          <p:nvPr>
            <p:ph sz="quarter" idx="1"/>
          </p:nvPr>
        </p:nvSpPr>
        <p:spPr/>
        <p:txBody>
          <a:bodyPr/>
          <a:lstStyle/>
          <a:p>
            <a:pPr>
              <a:buNone/>
            </a:pPr>
            <a:r>
              <a:rPr lang="cs-CZ" dirty="0" smtClean="0"/>
              <a:t>Dear students,</a:t>
            </a:r>
          </a:p>
          <a:p>
            <a:pPr>
              <a:buNone/>
            </a:pPr>
            <a:r>
              <a:rPr lang="cs-CZ" dirty="0" smtClean="0"/>
              <a:t> </a:t>
            </a:r>
          </a:p>
          <a:p>
            <a:pPr>
              <a:buNone/>
            </a:pPr>
            <a:r>
              <a:rPr lang="cs-CZ" dirty="0" smtClean="0"/>
              <a:t>I welcome </a:t>
            </a:r>
            <a:r>
              <a:rPr lang="cs-CZ" dirty="0" err="1" smtClean="0"/>
              <a:t>you</a:t>
            </a:r>
            <a:r>
              <a:rPr lang="cs-CZ" dirty="0" smtClean="0"/>
              <a:t> in the subject Gifted pupil.</a:t>
            </a:r>
          </a:p>
          <a:p>
            <a:endParaRPr lang="cs-CZ" dirty="0" smtClean="0"/>
          </a:p>
          <a:p>
            <a:endParaRPr lang="cs-CZ" dirty="0" smtClean="0"/>
          </a:p>
          <a:p>
            <a:endParaRPr lang="cs-CZ"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cs-CZ"/>
          </a:p>
        </p:txBody>
      </p:sp>
      <p:sp>
        <p:nvSpPr>
          <p:cNvPr id="3" name="Content Placeholder 2"/>
          <p:cNvSpPr>
            <a:spLocks noGrp="1"/>
          </p:cNvSpPr>
          <p:nvPr>
            <p:ph sz="quarter" idx="1"/>
          </p:nvPr>
        </p:nvSpPr>
        <p:spPr/>
        <p:txBody>
          <a:bodyPr/>
          <a:lstStyle/>
          <a:p>
            <a:r>
              <a:rPr lang="cs-CZ" dirty="0" smtClean="0"/>
              <a:t>If it is true, this result is not encouraging. The wide part of the human talent would remain undetected or neglected for various reasons, and the company would lose them.</a:t>
            </a:r>
          </a:p>
          <a:p>
            <a:endParaRPr lang="cs-CZ"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descr="Einstein"/>
          <p:cNvPicPr>
            <a:picLocks noChangeAspect="1" noChangeArrowheads="1"/>
          </p:cNvPicPr>
          <p:nvPr/>
        </p:nvPicPr>
        <p:blipFill>
          <a:blip r:embed="rId2" cstate="print"/>
          <a:srcRect/>
          <a:stretch>
            <a:fillRect/>
          </a:stretch>
        </p:blipFill>
        <p:spPr bwMode="auto">
          <a:xfrm>
            <a:off x="1231201" y="293791"/>
            <a:ext cx="6465600" cy="6368349"/>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b="1" dirty="0" smtClean="0"/>
              <a:t/>
            </a:r>
            <a:br>
              <a:rPr lang="cs-CZ" b="1" dirty="0" smtClean="0"/>
            </a:br>
            <a:r>
              <a:rPr lang="cs-CZ" b="1" dirty="0" smtClean="0"/>
              <a:t>The basic line of reflection about talent</a:t>
            </a:r>
            <a:r>
              <a:rPr lang="cs-CZ" dirty="0" smtClean="0"/>
              <a:t/>
            </a:r>
            <a:br>
              <a:rPr lang="cs-CZ" dirty="0" smtClean="0"/>
            </a:br>
            <a:endParaRPr lang="cs-CZ" dirty="0"/>
          </a:p>
        </p:txBody>
      </p:sp>
      <p:sp>
        <p:nvSpPr>
          <p:cNvPr id="3" name="Content Placeholder 2"/>
          <p:cNvSpPr>
            <a:spLocks noGrp="1"/>
          </p:cNvSpPr>
          <p:nvPr>
            <p:ph sz="quarter" idx="1"/>
          </p:nvPr>
        </p:nvSpPr>
        <p:spPr/>
        <p:txBody>
          <a:bodyPr>
            <a:normAutofit/>
          </a:bodyPr>
          <a:lstStyle/>
          <a:p>
            <a:pPr lvl="0"/>
            <a:r>
              <a:rPr lang="cs-CZ" i="1" dirty="0" smtClean="0"/>
              <a:t>Pathological line</a:t>
            </a:r>
            <a:r>
              <a:rPr lang="cs-CZ" dirty="0" smtClean="0"/>
              <a:t> - considers the relationship between genius and mental or somatic disease. This line of reasoning goes very deep into history and is one of the oldest. Many thinkers of the past wondered about the relationship between genius and mental and somatic morbidity. </a:t>
            </a:r>
          </a:p>
          <a:p>
            <a:endParaRPr lang="cs-CZ"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i="1" dirty="0" smtClean="0"/>
              <a:t>Pathological line</a:t>
            </a:r>
            <a:endParaRPr lang="cs-CZ" dirty="0"/>
          </a:p>
        </p:txBody>
      </p:sp>
      <p:sp>
        <p:nvSpPr>
          <p:cNvPr id="3" name="Content Placeholder 2"/>
          <p:cNvSpPr>
            <a:spLocks noGrp="1"/>
          </p:cNvSpPr>
          <p:nvPr>
            <p:ph sz="quarter" idx="1"/>
          </p:nvPr>
        </p:nvSpPr>
        <p:spPr/>
        <p:txBody>
          <a:bodyPr>
            <a:normAutofit/>
          </a:bodyPr>
          <a:lstStyle/>
          <a:p>
            <a:r>
              <a:rPr lang="cs-CZ" dirty="0" smtClean="0"/>
              <a:t>Among the followers of this line is for example the ancient philosopher Plato, who united genius with mental illness, </a:t>
            </a:r>
            <a:endParaRPr lang="cs-CZ"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i="1" dirty="0" smtClean="0"/>
              <a:t>Pathological line</a:t>
            </a:r>
            <a:endParaRPr lang="cs-CZ" dirty="0"/>
          </a:p>
        </p:txBody>
      </p:sp>
      <p:sp>
        <p:nvSpPr>
          <p:cNvPr id="3" name="Content Placeholder 2"/>
          <p:cNvSpPr>
            <a:spLocks noGrp="1"/>
          </p:cNvSpPr>
          <p:nvPr>
            <p:ph sz="quarter" idx="1"/>
          </p:nvPr>
        </p:nvSpPr>
        <p:spPr/>
        <p:txBody>
          <a:bodyPr/>
          <a:lstStyle/>
          <a:p>
            <a:r>
              <a:rPr lang="cs-CZ" dirty="0" smtClean="0"/>
              <a:t>an Italian psychiatrist Cesare Lombroso, who in the 19th century created the </a:t>
            </a:r>
            <a:r>
              <a:rPr lang="cs-CZ" dirty="0" smtClean="0">
                <a:solidFill>
                  <a:srgbClr val="FF0000"/>
                </a:solidFill>
              </a:rPr>
              <a:t>pathological theory of genius</a:t>
            </a:r>
            <a:r>
              <a:rPr lang="cs-CZ" dirty="0" smtClean="0"/>
              <a:t>, which completely eliminates the possibility of being a healthy genius (at that time already been dismissed as unscientific)</a:t>
            </a:r>
            <a:endParaRPr lang="cs-CZ"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i="1" dirty="0" smtClean="0"/>
              <a:t>Pathological line</a:t>
            </a:r>
            <a:endParaRPr lang="cs-CZ" dirty="0"/>
          </a:p>
        </p:txBody>
      </p:sp>
      <p:sp>
        <p:nvSpPr>
          <p:cNvPr id="3" name="Content Placeholder 2"/>
          <p:cNvSpPr>
            <a:spLocks noGrp="1"/>
          </p:cNvSpPr>
          <p:nvPr>
            <p:ph sz="quarter" idx="1"/>
          </p:nvPr>
        </p:nvSpPr>
        <p:spPr/>
        <p:txBody>
          <a:bodyPr/>
          <a:lstStyle/>
          <a:p>
            <a:r>
              <a:rPr lang="cs-CZ" dirty="0" smtClean="0"/>
              <a:t>or R. Eisenman, indicating that mild symptoms  of mental illness can certainly contribute to the creative process of individual and vent the creation of extraordinary work (1997).</a:t>
            </a:r>
            <a:endParaRPr lang="cs-CZ"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b="1" dirty="0" smtClean="0"/>
              <a:t/>
            </a:r>
            <a:br>
              <a:rPr lang="cs-CZ" b="1" dirty="0" smtClean="0"/>
            </a:br>
            <a:r>
              <a:rPr lang="cs-CZ" b="1" dirty="0" smtClean="0"/>
              <a:t>The basic line of reflection about talent</a:t>
            </a:r>
            <a:r>
              <a:rPr lang="cs-CZ" dirty="0" smtClean="0"/>
              <a:t/>
            </a:r>
            <a:br>
              <a:rPr lang="cs-CZ" dirty="0" smtClean="0"/>
            </a:br>
            <a:endParaRPr lang="cs-CZ" dirty="0"/>
          </a:p>
        </p:txBody>
      </p:sp>
      <p:sp>
        <p:nvSpPr>
          <p:cNvPr id="3" name="Content Placeholder 2"/>
          <p:cNvSpPr>
            <a:spLocks noGrp="1"/>
          </p:cNvSpPr>
          <p:nvPr>
            <p:ph sz="quarter" idx="1"/>
          </p:nvPr>
        </p:nvSpPr>
        <p:spPr/>
        <p:txBody>
          <a:bodyPr>
            <a:normAutofit/>
          </a:bodyPr>
          <a:lstStyle/>
          <a:p>
            <a:pPr lvl="0"/>
            <a:r>
              <a:rPr lang="cs-CZ" i="1" dirty="0" smtClean="0"/>
              <a:t>Biological line</a:t>
            </a:r>
            <a:r>
              <a:rPr lang="cs-CZ" dirty="0" smtClean="0"/>
              <a:t> - considers the fundamental importance of heredity and biological factors in the development of intelligence as a core of intellectual talent. Intensive research into the nature of intelligence as talent began after the Second World War. </a:t>
            </a:r>
            <a:endParaRPr lang="cs-CZ"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i="1" dirty="0" smtClean="0"/>
              <a:t>Biological line</a:t>
            </a:r>
            <a:endParaRPr lang="cs-CZ" dirty="0"/>
          </a:p>
        </p:txBody>
      </p:sp>
      <p:sp>
        <p:nvSpPr>
          <p:cNvPr id="3" name="Content Placeholder 2"/>
          <p:cNvSpPr>
            <a:spLocks noGrp="1"/>
          </p:cNvSpPr>
          <p:nvPr>
            <p:ph sz="quarter" idx="1"/>
          </p:nvPr>
        </p:nvSpPr>
        <p:spPr/>
        <p:txBody>
          <a:bodyPr>
            <a:normAutofit/>
          </a:bodyPr>
          <a:lstStyle/>
          <a:p>
            <a:pPr lvl="0"/>
            <a:r>
              <a:rPr lang="cs-CZ" dirty="0" smtClean="0"/>
              <a:t>The proponents of this line of reasoning talents include A.R. Jensen, who also pointed to the fact that individual differences in intelligence may be more evident when we focus on the research of individual differences in speed of information transmission in the nerves (1972). </a:t>
            </a:r>
          </a:p>
          <a:p>
            <a:endParaRPr lang="cs-CZ"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i="1" dirty="0" smtClean="0"/>
              <a:t>Biological line</a:t>
            </a:r>
            <a:endParaRPr lang="cs-CZ" dirty="0"/>
          </a:p>
        </p:txBody>
      </p:sp>
      <p:sp>
        <p:nvSpPr>
          <p:cNvPr id="3" name="Content Placeholder 2"/>
          <p:cNvSpPr>
            <a:spLocks noGrp="1"/>
          </p:cNvSpPr>
          <p:nvPr>
            <p:ph sz="quarter" idx="1"/>
          </p:nvPr>
        </p:nvSpPr>
        <p:spPr/>
        <p:txBody>
          <a:bodyPr>
            <a:normAutofit/>
          </a:bodyPr>
          <a:lstStyle/>
          <a:p>
            <a:r>
              <a:rPr lang="cs-CZ" dirty="0" smtClean="0"/>
              <a:t>Another proponent of the idea of the fundamental importance of heredity and biological factors in the development of intelligence was H. J. Eysenck. In examining the issue of individual differences on the biological level against  A. R. Jensen he stressed the idea that instead of the speed of information transmission is more appropriate to focus research on the fidelity of transmission (1986). </a:t>
            </a:r>
            <a:endParaRPr lang="cs-CZ"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i="1" dirty="0" smtClean="0"/>
              <a:t>Biological line</a:t>
            </a:r>
            <a:endParaRPr lang="cs-CZ" dirty="0"/>
          </a:p>
        </p:txBody>
      </p:sp>
      <p:sp>
        <p:nvSpPr>
          <p:cNvPr id="3" name="Content Placeholder 2"/>
          <p:cNvSpPr>
            <a:spLocks noGrp="1"/>
          </p:cNvSpPr>
          <p:nvPr>
            <p:ph sz="quarter" idx="1"/>
          </p:nvPr>
        </p:nvSpPr>
        <p:spPr/>
        <p:txBody>
          <a:bodyPr>
            <a:normAutofit/>
          </a:bodyPr>
          <a:lstStyle/>
          <a:p>
            <a:r>
              <a:rPr lang="cs-CZ" dirty="0" smtClean="0"/>
              <a:t>Eysenck's also known by the public stand in defense of Arthur Jensen and his claim that IQ cannot be increased significantly by well-meaning social programs because it is widely genetically determined. However, he admits that intelligence can be modified by environmental influences. It states that approximately 80% of human intelligence is innate, while 20% may be affected by the environment.</a:t>
            </a:r>
            <a:endParaRPr lang="cs-CZ"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
            </a:r>
            <a:br>
              <a:rPr lang="cs-CZ" dirty="0" smtClean="0"/>
            </a:br>
            <a:r>
              <a:rPr lang="cs-CZ" dirty="0" smtClean="0"/>
              <a:t/>
            </a:r>
            <a:br>
              <a:rPr lang="cs-CZ" dirty="0" smtClean="0"/>
            </a:br>
            <a:r>
              <a:rPr lang="cs-CZ" dirty="0" smtClean="0"/>
              <a:t/>
            </a:r>
            <a:br>
              <a:rPr lang="cs-CZ" dirty="0" smtClean="0"/>
            </a:br>
            <a:r>
              <a:rPr lang="cs-CZ" dirty="0" smtClean="0"/>
              <a:t/>
            </a:r>
            <a:br>
              <a:rPr lang="cs-CZ" dirty="0" smtClean="0"/>
            </a:br>
            <a:r>
              <a:rPr lang="cs-CZ" dirty="0" smtClean="0"/>
              <a:t>What are we going to do today?</a:t>
            </a:r>
            <a:br>
              <a:rPr lang="cs-CZ" dirty="0" smtClean="0"/>
            </a:br>
            <a:endParaRPr lang="cs-CZ" dirty="0"/>
          </a:p>
        </p:txBody>
      </p:sp>
      <p:sp>
        <p:nvSpPr>
          <p:cNvPr id="3" name="Content Placeholder 2"/>
          <p:cNvSpPr>
            <a:spLocks noGrp="1"/>
          </p:cNvSpPr>
          <p:nvPr>
            <p:ph sz="quarter" idx="1"/>
          </p:nvPr>
        </p:nvSpPr>
        <p:spPr/>
        <p:txBody>
          <a:bodyPr/>
          <a:lstStyle/>
          <a:p>
            <a:r>
              <a:rPr lang="cs-CZ" dirty="0" smtClean="0"/>
              <a:t>I will repeat the information about the subject Gifted pupil.</a:t>
            </a:r>
          </a:p>
          <a:p>
            <a:r>
              <a:rPr lang="cs-CZ" dirty="0" smtClean="0"/>
              <a:t>I will repeat the requirements for completion of the course.</a:t>
            </a:r>
          </a:p>
          <a:p>
            <a:r>
              <a:rPr lang="cs-CZ" dirty="0" smtClean="0"/>
              <a:t>The new students will choose the topics for their presentation and essay (</a:t>
            </a:r>
            <a:r>
              <a:rPr lang="en-US" dirty="0" smtClean="0"/>
              <a:t>Topic of presentation and of essay is the same</a:t>
            </a:r>
            <a:r>
              <a:rPr lang="cs-CZ" dirty="0" smtClean="0"/>
              <a:t>)</a:t>
            </a:r>
            <a:r>
              <a:rPr lang="en-US" dirty="0" smtClean="0"/>
              <a:t>.</a:t>
            </a:r>
            <a:endParaRPr lang="cs-CZ"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b="1" dirty="0" smtClean="0"/>
              <a:t/>
            </a:r>
            <a:br>
              <a:rPr lang="cs-CZ" b="1" dirty="0" smtClean="0"/>
            </a:br>
            <a:r>
              <a:rPr lang="cs-CZ" b="1" dirty="0" smtClean="0"/>
              <a:t>The basic line of reflection about talent</a:t>
            </a:r>
            <a:r>
              <a:rPr lang="cs-CZ" dirty="0" smtClean="0"/>
              <a:t/>
            </a:r>
            <a:br>
              <a:rPr lang="cs-CZ" dirty="0" smtClean="0"/>
            </a:br>
            <a:endParaRPr lang="cs-CZ" dirty="0"/>
          </a:p>
        </p:txBody>
      </p:sp>
      <p:sp>
        <p:nvSpPr>
          <p:cNvPr id="3" name="Content Placeholder 2"/>
          <p:cNvSpPr>
            <a:spLocks noGrp="1"/>
          </p:cNvSpPr>
          <p:nvPr>
            <p:ph sz="quarter" idx="1"/>
          </p:nvPr>
        </p:nvSpPr>
        <p:spPr/>
        <p:txBody>
          <a:bodyPr>
            <a:normAutofit/>
          </a:bodyPr>
          <a:lstStyle/>
          <a:p>
            <a:pPr lvl="0"/>
            <a:r>
              <a:rPr lang="cs-CZ" i="1" dirty="0" smtClean="0"/>
              <a:t>Psychoanalytic line</a:t>
            </a:r>
            <a:r>
              <a:rPr lang="cs-CZ" dirty="0" smtClean="0"/>
              <a:t> - emphasizes the role of motivational factors in explaining the extraordinary performances and creative productions. The difference with the above lines is that the proponents of psychoanalytic lines didn’t deal with talent within the meaning of genetic predisposition. In the foreground stood the question of how and why happens that we encounter some individuals with an extraordinary creative and production activity. </a:t>
            </a:r>
            <a:endParaRPr lang="cs-CZ"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i="1" dirty="0" smtClean="0"/>
              <a:t>Psychoanalytic line</a:t>
            </a:r>
            <a:endParaRPr lang="cs-CZ" dirty="0"/>
          </a:p>
        </p:txBody>
      </p:sp>
      <p:sp>
        <p:nvSpPr>
          <p:cNvPr id="3" name="Content Placeholder 2"/>
          <p:cNvSpPr>
            <a:spLocks noGrp="1"/>
          </p:cNvSpPr>
          <p:nvPr>
            <p:ph sz="quarter" idx="1"/>
          </p:nvPr>
        </p:nvSpPr>
        <p:spPr/>
        <p:txBody>
          <a:bodyPr>
            <a:normAutofit/>
          </a:bodyPr>
          <a:lstStyle/>
          <a:p>
            <a:pPr lvl="0"/>
            <a:r>
              <a:rPr lang="cs-CZ" dirty="0" smtClean="0"/>
              <a:t>To clarify this production, according to the founders of the psychoanalytic movement is used defense mechanisms of sublimation and compensation. According to Sigmund Freud is sublimation as a defense mechanism used to protect the individual, the Ego before the torment and anguish that is caused by conflicting demands of Id and Superego. </a:t>
            </a:r>
            <a:endParaRPr lang="cs-CZ"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i="1" dirty="0" smtClean="0"/>
              <a:t>Psychoanalytic line</a:t>
            </a:r>
            <a:endParaRPr lang="cs-CZ" dirty="0"/>
          </a:p>
        </p:txBody>
      </p:sp>
      <p:sp>
        <p:nvSpPr>
          <p:cNvPr id="3" name="Content Placeholder 2"/>
          <p:cNvSpPr>
            <a:spLocks noGrp="1"/>
          </p:cNvSpPr>
          <p:nvPr>
            <p:ph sz="quarter" idx="1"/>
          </p:nvPr>
        </p:nvSpPr>
        <p:spPr/>
        <p:txBody>
          <a:bodyPr>
            <a:normAutofit/>
          </a:bodyPr>
          <a:lstStyle/>
          <a:p>
            <a:pPr lvl="0"/>
            <a:r>
              <a:rPr lang="cs-CZ" dirty="0" smtClean="0"/>
              <a:t>During the sublimation is happening displacement of sexual goal and his replacement by cultural or social order. The sublimated goal is most obvious in creative creations, it is less clear in human relationships and social aspects. The term compensation is relating to the increased efforts that leads in creative activities, which rise by awareness of congenital and acquired somatic or mental deficiencies. </a:t>
            </a:r>
          </a:p>
          <a:p>
            <a:endParaRPr lang="cs-CZ"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i="1" dirty="0" smtClean="0"/>
              <a:t>Psychoanalytic line</a:t>
            </a:r>
            <a:endParaRPr lang="cs-CZ" dirty="0"/>
          </a:p>
        </p:txBody>
      </p:sp>
      <p:sp>
        <p:nvSpPr>
          <p:cNvPr id="3" name="Content Placeholder 2"/>
          <p:cNvSpPr>
            <a:spLocks noGrp="1"/>
          </p:cNvSpPr>
          <p:nvPr>
            <p:ph sz="quarter" idx="1"/>
          </p:nvPr>
        </p:nvSpPr>
        <p:spPr/>
        <p:txBody>
          <a:bodyPr/>
          <a:lstStyle/>
          <a:p>
            <a:pPr lvl="0"/>
            <a:r>
              <a:rPr lang="cs-CZ" dirty="0" smtClean="0"/>
              <a:t>According to A. Adler leads realizing their own inadequacy in certain areas and a sense of inferiority. Creativity and extraordinary production is motivated by conscious thought and A. Adler sees it as a result of mastery of his own deficit  that can be related to the physical and psychological area.</a:t>
            </a:r>
          </a:p>
          <a:p>
            <a:r>
              <a:rPr lang="cs-CZ" dirty="0" smtClean="0"/>
              <a:t> </a:t>
            </a:r>
            <a:endParaRPr lang="cs-CZ"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b="1" dirty="0" smtClean="0"/>
              <a:t/>
            </a:r>
            <a:br>
              <a:rPr lang="cs-CZ" b="1" dirty="0" smtClean="0"/>
            </a:br>
            <a:r>
              <a:rPr lang="cs-CZ" b="1" dirty="0" smtClean="0"/>
              <a:t>The basic line of reflection about talent</a:t>
            </a:r>
            <a:r>
              <a:rPr lang="cs-CZ" dirty="0" smtClean="0"/>
              <a:t/>
            </a:r>
            <a:br>
              <a:rPr lang="cs-CZ" dirty="0" smtClean="0"/>
            </a:br>
            <a:endParaRPr lang="cs-CZ" dirty="0"/>
          </a:p>
        </p:txBody>
      </p:sp>
      <p:sp>
        <p:nvSpPr>
          <p:cNvPr id="3" name="Content Placeholder 2"/>
          <p:cNvSpPr>
            <a:spLocks noGrp="1"/>
          </p:cNvSpPr>
          <p:nvPr>
            <p:ph sz="quarter" idx="1"/>
          </p:nvPr>
        </p:nvSpPr>
        <p:spPr/>
        <p:txBody>
          <a:bodyPr>
            <a:normAutofit/>
          </a:bodyPr>
          <a:lstStyle/>
          <a:p>
            <a:pPr lvl="0"/>
            <a:r>
              <a:rPr lang="cs-CZ" i="1" dirty="0" smtClean="0"/>
              <a:t>Environmental line</a:t>
            </a:r>
            <a:r>
              <a:rPr lang="cs-CZ" dirty="0" smtClean="0"/>
              <a:t> - elaborates the idea of depending of individual abilities and talents on external conditions. The first educational views of this line can be found already in ancient philosophy. </a:t>
            </a:r>
          </a:p>
          <a:p>
            <a:endParaRPr lang="cs-CZ"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i="1" dirty="0" smtClean="0"/>
              <a:t>Environmental line</a:t>
            </a:r>
            <a:endParaRPr lang="cs-CZ" dirty="0"/>
          </a:p>
        </p:txBody>
      </p:sp>
      <p:sp>
        <p:nvSpPr>
          <p:cNvPr id="3" name="Content Placeholder 2"/>
          <p:cNvSpPr>
            <a:spLocks noGrp="1"/>
          </p:cNvSpPr>
          <p:nvPr>
            <p:ph sz="quarter" idx="1"/>
          </p:nvPr>
        </p:nvSpPr>
        <p:spPr/>
        <p:txBody>
          <a:bodyPr>
            <a:normAutofit/>
          </a:bodyPr>
          <a:lstStyle/>
          <a:p>
            <a:r>
              <a:rPr lang="cs-CZ" dirty="0" smtClean="0"/>
              <a:t>Aristotle says in his book The politics that teaching should be implemented for all citizens and considers whether to be content merely learning the practical lessons for living things or whether to go to a high science and virtue.</a:t>
            </a:r>
            <a:endParaRPr lang="cs-CZ"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i="1" dirty="0" smtClean="0"/>
              <a:t>Environmental line</a:t>
            </a:r>
            <a:endParaRPr lang="cs-CZ" dirty="0"/>
          </a:p>
        </p:txBody>
      </p:sp>
      <p:sp>
        <p:nvSpPr>
          <p:cNvPr id="3" name="Content Placeholder 2"/>
          <p:cNvSpPr>
            <a:spLocks noGrp="1"/>
          </p:cNvSpPr>
          <p:nvPr>
            <p:ph sz="quarter" idx="1"/>
          </p:nvPr>
        </p:nvSpPr>
        <p:spPr/>
        <p:txBody>
          <a:bodyPr>
            <a:normAutofit/>
          </a:bodyPr>
          <a:lstStyle/>
          <a:p>
            <a:r>
              <a:rPr lang="cs-CZ" dirty="0" smtClean="0"/>
              <a:t>In Plato’s The constitution we meet with the belief that teaching should be done without pressure on students, because such an approach leads to the best selection of the best. This is an interesting expression at the present time often placed the statement that gifted children‘s intrinsic motivation prevails over external. </a:t>
            </a:r>
            <a:endParaRPr lang="cs-CZ"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i="1" dirty="0" smtClean="0"/>
              <a:t>Environmental line</a:t>
            </a:r>
            <a:endParaRPr lang="cs-CZ" dirty="0"/>
          </a:p>
        </p:txBody>
      </p:sp>
      <p:sp>
        <p:nvSpPr>
          <p:cNvPr id="3" name="Content Placeholder 2"/>
          <p:cNvSpPr>
            <a:spLocks noGrp="1"/>
          </p:cNvSpPr>
          <p:nvPr>
            <p:ph sz="quarter" idx="1"/>
          </p:nvPr>
        </p:nvSpPr>
        <p:spPr/>
        <p:txBody>
          <a:bodyPr>
            <a:normAutofit/>
          </a:bodyPr>
          <a:lstStyle/>
          <a:p>
            <a:r>
              <a:rPr lang="cs-CZ" dirty="0" smtClean="0"/>
              <a:t>Environmental line also demonstrates the work of J. A. Comenius, who believed that talent is not just a privilege of those who possess the innate ability known as artifice, but that is to some extent present in everyone and that each can also be developed. </a:t>
            </a:r>
            <a:endParaRPr lang="cs-CZ"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i="1" dirty="0" smtClean="0"/>
              <a:t>Environmental line</a:t>
            </a:r>
            <a:endParaRPr lang="cs-CZ" dirty="0"/>
          </a:p>
        </p:txBody>
      </p:sp>
      <p:sp>
        <p:nvSpPr>
          <p:cNvPr id="3" name="Content Placeholder 2"/>
          <p:cNvSpPr>
            <a:spLocks noGrp="1"/>
          </p:cNvSpPr>
          <p:nvPr>
            <p:ph sz="quarter" idx="1"/>
          </p:nvPr>
        </p:nvSpPr>
        <p:spPr/>
        <p:txBody>
          <a:bodyPr/>
          <a:lstStyle/>
          <a:p>
            <a:r>
              <a:rPr lang="cs-CZ" dirty="0" smtClean="0"/>
              <a:t>In the 20 century, with the topic of gifted children deal such writers as A. Adler and C. G. Jung. Specifically Jung express for example to the organization of gifted education in the sense that these kids should go to traditional classes with other pupils and should not be transferred to special classes because their unique position would be emphasized.</a:t>
            </a:r>
          </a:p>
          <a:p>
            <a:endParaRPr lang="cs-CZ"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cs-CZ" b="1" dirty="0" smtClean="0"/>
              <a:t/>
            </a:r>
            <a:br>
              <a:rPr lang="cs-CZ" b="1" dirty="0" smtClean="0"/>
            </a:br>
            <a:r>
              <a:rPr lang="cs-CZ" b="1" dirty="0" smtClean="0"/>
              <a:t/>
            </a:r>
            <a:br>
              <a:rPr lang="cs-CZ" b="1" dirty="0" smtClean="0"/>
            </a:br>
            <a:r>
              <a:rPr lang="cs-CZ" b="1" dirty="0" smtClean="0"/>
              <a:t/>
            </a:r>
            <a:br>
              <a:rPr lang="cs-CZ" b="1" dirty="0" smtClean="0"/>
            </a:br>
            <a:r>
              <a:rPr lang="cs-CZ" b="1" dirty="0" smtClean="0"/>
              <a:t/>
            </a:r>
            <a:br>
              <a:rPr lang="cs-CZ" b="1" dirty="0" smtClean="0"/>
            </a:br>
            <a:r>
              <a:rPr lang="cs-CZ" b="1" dirty="0" smtClean="0"/>
              <a:t/>
            </a:r>
            <a:br>
              <a:rPr lang="cs-CZ" b="1" dirty="0" smtClean="0"/>
            </a:br>
            <a:r>
              <a:rPr lang="cs-CZ" b="1" dirty="0" smtClean="0"/>
              <a:t/>
            </a:r>
            <a:br>
              <a:rPr lang="cs-CZ" b="1" dirty="0" smtClean="0"/>
            </a:br>
            <a:r>
              <a:rPr lang="cs-CZ" b="1" dirty="0" smtClean="0"/>
              <a:t/>
            </a:r>
            <a:br>
              <a:rPr lang="cs-CZ" b="1" dirty="0" smtClean="0"/>
            </a:br>
            <a:r>
              <a:rPr lang="cs-CZ" b="1" dirty="0" smtClean="0"/>
              <a:t/>
            </a:r>
            <a:br>
              <a:rPr lang="cs-CZ" b="1" dirty="0" smtClean="0"/>
            </a:br>
            <a:r>
              <a:rPr lang="cs-CZ" b="1" dirty="0" smtClean="0"/>
              <a:t/>
            </a:r>
            <a:br>
              <a:rPr lang="cs-CZ" b="1" dirty="0" smtClean="0"/>
            </a:br>
            <a:r>
              <a:rPr lang="cs-CZ" b="1" dirty="0" smtClean="0"/>
              <a:t/>
            </a:r>
            <a:br>
              <a:rPr lang="cs-CZ" b="1" dirty="0" smtClean="0"/>
            </a:br>
            <a:r>
              <a:rPr lang="cs-CZ" sz="2700" b="1" dirty="0" smtClean="0"/>
              <a:t>Distribution of intelligence in the population according to the Gaussian curve</a:t>
            </a:r>
            <a:r>
              <a:rPr lang="cs-CZ" sz="2700" dirty="0" smtClean="0"/>
              <a:t/>
            </a:r>
            <a:br>
              <a:rPr lang="cs-CZ" sz="2700" dirty="0" smtClean="0"/>
            </a:br>
            <a:endParaRPr lang="cs-CZ" sz="2700" dirty="0"/>
          </a:p>
        </p:txBody>
      </p:sp>
      <p:sp>
        <p:nvSpPr>
          <p:cNvPr id="3" name="Content Placeholder 2"/>
          <p:cNvSpPr>
            <a:spLocks noGrp="1"/>
          </p:cNvSpPr>
          <p:nvPr>
            <p:ph sz="quarter" idx="1"/>
          </p:nvPr>
        </p:nvSpPr>
        <p:spPr/>
        <p:txBody>
          <a:bodyPr/>
          <a:lstStyle/>
          <a:p>
            <a:r>
              <a:rPr lang="cs-CZ" dirty="0" smtClean="0"/>
              <a:t>Currently, intelligence and talent do not define on the basis of intelligence quotient only, but IQ as "a measure of quality individuals" at the general public continues. </a:t>
            </a:r>
          </a:p>
          <a:p>
            <a:r>
              <a:rPr lang="cs-CZ" dirty="0" smtClean="0"/>
              <a:t>Duchovičová J. (2009) in this regard says: "The understanding of giftedness as determining the value of IQ of 130 is at the level of education of gifted children very narrow, even if we admit that the definition of approximate limit is in terms of diagnostic and psychological required."</a:t>
            </a:r>
          </a:p>
          <a:p>
            <a:endParaRPr lang="cs-CZ"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cs-CZ"/>
          </a:p>
        </p:txBody>
      </p:sp>
      <p:sp>
        <p:nvSpPr>
          <p:cNvPr id="3" name="Content Placeholder 2"/>
          <p:cNvSpPr>
            <a:spLocks noGrp="1"/>
          </p:cNvSpPr>
          <p:nvPr>
            <p:ph sz="quarter" idx="1"/>
          </p:nvPr>
        </p:nvSpPr>
        <p:spPr/>
        <p:txBody>
          <a:bodyPr/>
          <a:lstStyle/>
          <a:p>
            <a:endParaRPr lang="cs-CZ" dirty="0" smtClean="0"/>
          </a:p>
          <a:p>
            <a:r>
              <a:rPr lang="cs-CZ" dirty="0" smtClean="0"/>
              <a:t>Those who already have the topic chosen from the previous seminar will present it in the next </a:t>
            </a:r>
            <a:r>
              <a:rPr lang="cs-CZ" dirty="0" err="1" smtClean="0"/>
              <a:t>seminar</a:t>
            </a:r>
            <a:r>
              <a:rPr lang="cs-CZ" dirty="0" smtClean="0"/>
              <a:t>.</a:t>
            </a:r>
          </a:p>
          <a:p>
            <a:endParaRPr lang="cs-CZ" dirty="0"/>
          </a:p>
          <a:p>
            <a:r>
              <a:rPr lang="cs-CZ" dirty="0" err="1"/>
              <a:t>I'll</a:t>
            </a:r>
            <a:r>
              <a:rPr lang="cs-CZ" dirty="0"/>
              <a:t> </a:t>
            </a:r>
            <a:r>
              <a:rPr lang="cs-CZ" dirty="0" err="1"/>
              <a:t>tell</a:t>
            </a:r>
            <a:r>
              <a:rPr lang="cs-CZ" dirty="0"/>
              <a:t> </a:t>
            </a:r>
            <a:r>
              <a:rPr lang="cs-CZ" dirty="0" err="1"/>
              <a:t>you</a:t>
            </a:r>
            <a:r>
              <a:rPr lang="cs-CZ" dirty="0"/>
              <a:t> (</a:t>
            </a:r>
            <a:r>
              <a:rPr lang="cs-CZ" dirty="0" err="1"/>
              <a:t>we</a:t>
            </a:r>
            <a:r>
              <a:rPr lang="cs-CZ" dirty="0"/>
              <a:t> </a:t>
            </a:r>
            <a:r>
              <a:rPr lang="cs-CZ" dirty="0" err="1"/>
              <a:t>will</a:t>
            </a:r>
            <a:r>
              <a:rPr lang="cs-CZ" dirty="0"/>
              <a:t> talk) </a:t>
            </a:r>
            <a:r>
              <a:rPr lang="cs-CZ" dirty="0" err="1"/>
              <a:t>about</a:t>
            </a:r>
            <a:r>
              <a:rPr lang="cs-CZ" dirty="0"/>
              <a:t> </a:t>
            </a:r>
            <a:r>
              <a:rPr lang="cs-CZ" dirty="0" err="1"/>
              <a:t>The</a:t>
            </a:r>
            <a:r>
              <a:rPr lang="cs-CZ" dirty="0"/>
              <a:t> basic lines </a:t>
            </a:r>
            <a:r>
              <a:rPr lang="cs-CZ" dirty="0" err="1"/>
              <a:t>of</a:t>
            </a:r>
            <a:r>
              <a:rPr lang="cs-CZ" dirty="0"/>
              <a:t> </a:t>
            </a:r>
            <a:r>
              <a:rPr lang="cs-CZ" dirty="0" err="1"/>
              <a:t>reflection</a:t>
            </a:r>
            <a:r>
              <a:rPr lang="cs-CZ" dirty="0"/>
              <a:t> </a:t>
            </a:r>
            <a:r>
              <a:rPr lang="cs-CZ" dirty="0" err="1"/>
              <a:t>about</a:t>
            </a:r>
            <a:r>
              <a:rPr lang="cs-CZ" dirty="0"/>
              <a:t> talent. </a:t>
            </a:r>
          </a:p>
          <a:p>
            <a:endParaRPr lang="cs-CZ"/>
          </a:p>
          <a:p>
            <a:endParaRPr lang="cs-CZ" dirty="0" smtClean="0"/>
          </a:p>
          <a:p>
            <a:endParaRPr lang="cs-CZ"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24272"/>
          </a:xfrm>
        </p:spPr>
        <p:txBody>
          <a:bodyPr>
            <a:normAutofit fontScale="90000"/>
          </a:bodyPr>
          <a:lstStyle/>
          <a:p>
            <a:endParaRPr lang="cs-CZ" dirty="0"/>
          </a:p>
        </p:txBody>
      </p:sp>
      <p:pic>
        <p:nvPicPr>
          <p:cNvPr id="4" name="Content Placeholder 3"/>
          <p:cNvPicPr>
            <a:picLocks noGrp="1"/>
          </p:cNvPicPr>
          <p:nvPr>
            <p:ph sz="quarter" idx="1"/>
          </p:nvPr>
        </p:nvPicPr>
        <p:blipFill>
          <a:blip r:embed="rId2" cstate="print"/>
          <a:srcRect/>
          <a:stretch>
            <a:fillRect/>
          </a:stretch>
        </p:blipFill>
        <p:spPr bwMode="auto">
          <a:xfrm>
            <a:off x="0" y="620688"/>
            <a:ext cx="9144000" cy="5688632"/>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cs-CZ" sz="2700" dirty="0" smtClean="0"/>
              <a:t/>
            </a:r>
            <a:br>
              <a:rPr lang="cs-CZ" sz="2700" dirty="0" smtClean="0"/>
            </a:br>
            <a:r>
              <a:rPr lang="cs-CZ" sz="2700" dirty="0" smtClean="0"/>
              <a:t/>
            </a:r>
            <a:br>
              <a:rPr lang="cs-CZ" sz="2700" dirty="0" smtClean="0"/>
            </a:br>
            <a:r>
              <a:rPr lang="cs-CZ" sz="2700" dirty="0" smtClean="0"/>
              <a:t/>
            </a:r>
            <a:br>
              <a:rPr lang="cs-CZ" sz="2700" dirty="0" smtClean="0"/>
            </a:br>
            <a:r>
              <a:rPr lang="cs-CZ" sz="2700" dirty="0" smtClean="0"/>
              <a:t/>
            </a:r>
            <a:br>
              <a:rPr lang="cs-CZ" sz="2700" dirty="0" smtClean="0"/>
            </a:br>
            <a:r>
              <a:rPr lang="cs-CZ" sz="2700" dirty="0" smtClean="0"/>
              <a:t/>
            </a:r>
            <a:br>
              <a:rPr lang="cs-CZ" sz="2700" dirty="0" smtClean="0"/>
            </a:br>
            <a:r>
              <a:rPr lang="cs-CZ" sz="2700" dirty="0" smtClean="0"/>
              <a:t>In relation to the talent currently monitor and measure other abilities, which are:</a:t>
            </a:r>
            <a:r>
              <a:rPr lang="cs-CZ" dirty="0" smtClean="0"/>
              <a:t/>
            </a:r>
            <a:br>
              <a:rPr lang="cs-CZ" dirty="0" smtClean="0"/>
            </a:br>
            <a:endParaRPr lang="cs-CZ" dirty="0"/>
          </a:p>
        </p:txBody>
      </p:sp>
      <p:sp>
        <p:nvSpPr>
          <p:cNvPr id="3" name="Content Placeholder 2"/>
          <p:cNvSpPr>
            <a:spLocks noGrp="1"/>
          </p:cNvSpPr>
          <p:nvPr>
            <p:ph sz="quarter" idx="1"/>
          </p:nvPr>
        </p:nvSpPr>
        <p:spPr/>
        <p:txBody>
          <a:bodyPr>
            <a:normAutofit lnSpcReduction="10000"/>
          </a:bodyPr>
          <a:lstStyle/>
          <a:p>
            <a:pPr lvl="0"/>
            <a:r>
              <a:rPr lang="cs-CZ" dirty="0" smtClean="0"/>
              <a:t>ability of logical thinking</a:t>
            </a:r>
          </a:p>
          <a:p>
            <a:pPr lvl="0"/>
            <a:r>
              <a:rPr lang="cs-CZ" dirty="0" smtClean="0"/>
              <a:t>abstract reasoning ability</a:t>
            </a:r>
          </a:p>
          <a:p>
            <a:pPr lvl="0"/>
            <a:r>
              <a:rPr lang="cs-CZ" dirty="0" smtClean="0"/>
              <a:t>ability to generalize</a:t>
            </a:r>
          </a:p>
          <a:p>
            <a:pPr lvl="0"/>
            <a:r>
              <a:rPr lang="cs-CZ" dirty="0" smtClean="0"/>
              <a:t>ability to express</a:t>
            </a:r>
          </a:p>
          <a:p>
            <a:pPr lvl="0"/>
            <a:r>
              <a:rPr lang="cs-CZ" dirty="0" smtClean="0"/>
              <a:t>vocabulary</a:t>
            </a:r>
          </a:p>
          <a:p>
            <a:pPr lvl="0"/>
            <a:r>
              <a:rPr lang="cs-CZ" dirty="0" smtClean="0"/>
              <a:t>memory (spatial, visual, verbal)</a:t>
            </a:r>
          </a:p>
          <a:p>
            <a:pPr lvl="0"/>
            <a:r>
              <a:rPr lang="cs-CZ" dirty="0" smtClean="0"/>
              <a:t>motor skills (fine and coarse)</a:t>
            </a:r>
          </a:p>
          <a:p>
            <a:pPr lvl="0"/>
            <a:endParaRPr lang="cs-CZ" dirty="0" smtClean="0"/>
          </a:p>
          <a:p>
            <a:pPr>
              <a:buNone/>
            </a:pPr>
            <a:r>
              <a:rPr lang="cs-CZ" dirty="0" smtClean="0"/>
              <a:t>Profile of abilities of each potentialy gifted individual should also affect the creativity, motivation, interests and personality.</a:t>
            </a:r>
          </a:p>
          <a:p>
            <a:endParaRPr lang="cs-CZ"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cs-CZ" sz="2400" b="1" dirty="0" smtClean="0"/>
              <a:t>Specifics of natural science gifted students</a:t>
            </a:r>
            <a:r>
              <a:rPr lang="cs-CZ" sz="2400" dirty="0" smtClean="0"/>
              <a:t/>
            </a:r>
            <a:br>
              <a:rPr lang="cs-CZ" sz="2400" dirty="0" smtClean="0"/>
            </a:br>
            <a:endParaRPr lang="cs-CZ" sz="2400" dirty="0"/>
          </a:p>
        </p:txBody>
      </p:sp>
      <p:sp>
        <p:nvSpPr>
          <p:cNvPr id="3" name="Content Placeholder 2"/>
          <p:cNvSpPr>
            <a:spLocks noGrp="1"/>
          </p:cNvSpPr>
          <p:nvPr>
            <p:ph sz="quarter" idx="1"/>
          </p:nvPr>
        </p:nvSpPr>
        <p:spPr/>
        <p:txBody>
          <a:bodyPr/>
          <a:lstStyle/>
          <a:p>
            <a:endParaRPr lang="cs-CZ" dirty="0" smtClean="0"/>
          </a:p>
          <a:p>
            <a:endParaRPr lang="cs-CZ" dirty="0" smtClean="0"/>
          </a:p>
          <a:p>
            <a:r>
              <a:rPr lang="cs-CZ" dirty="0" smtClean="0"/>
              <a:t>Talent brings some specifics, which are frequently and repeatedly reflected in the work with gifted students in their educational process. </a:t>
            </a:r>
            <a:endParaRPr lang="cs-CZ"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cs-CZ" sz="2400" b="1" dirty="0" smtClean="0"/>
              <a:t>Specifics of natural science gifted students</a:t>
            </a:r>
            <a:r>
              <a:rPr lang="cs-CZ" sz="2400" dirty="0" smtClean="0"/>
              <a:t/>
            </a:r>
            <a:br>
              <a:rPr lang="cs-CZ" sz="2400" dirty="0" smtClean="0"/>
            </a:br>
            <a:endParaRPr lang="cs-CZ" sz="2400" dirty="0"/>
          </a:p>
        </p:txBody>
      </p:sp>
      <p:sp>
        <p:nvSpPr>
          <p:cNvPr id="3" name="Content Placeholder 2"/>
          <p:cNvSpPr>
            <a:spLocks noGrp="1"/>
          </p:cNvSpPr>
          <p:nvPr>
            <p:ph sz="quarter" idx="1"/>
          </p:nvPr>
        </p:nvSpPr>
        <p:spPr/>
        <p:txBody>
          <a:bodyPr>
            <a:normAutofit/>
          </a:bodyPr>
          <a:lstStyle/>
          <a:p>
            <a:pPr>
              <a:buNone/>
            </a:pPr>
            <a:r>
              <a:rPr lang="cs-CZ" dirty="0" smtClean="0"/>
              <a:t>The most typical symptoms are listed below:</a:t>
            </a:r>
          </a:p>
          <a:p>
            <a:pPr>
              <a:buNone/>
            </a:pPr>
            <a:r>
              <a:rPr lang="cs-CZ" dirty="0" smtClean="0"/>
              <a:t> </a:t>
            </a:r>
          </a:p>
          <a:p>
            <a:pPr lvl="0"/>
            <a:r>
              <a:rPr lang="cs-CZ" dirty="0" smtClean="0"/>
              <a:t>pupil's knowledge exceeds the requirements set</a:t>
            </a:r>
          </a:p>
          <a:p>
            <a:pPr lvl="0"/>
            <a:r>
              <a:rPr lang="cs-CZ" dirty="0" smtClean="0"/>
              <a:t>problematic approach to the rules of school work</a:t>
            </a:r>
          </a:p>
          <a:p>
            <a:pPr lvl="0"/>
            <a:r>
              <a:rPr lang="cs-CZ" dirty="0" smtClean="0"/>
              <a:t>tendency to create their own rules</a:t>
            </a:r>
          </a:p>
          <a:p>
            <a:pPr lvl="0"/>
            <a:r>
              <a:rPr lang="cs-CZ" dirty="0" smtClean="0"/>
              <a:t>tendency towards perfectionism</a:t>
            </a:r>
          </a:p>
          <a:p>
            <a:pPr lvl="0"/>
            <a:r>
              <a:rPr lang="cs-CZ" dirty="0" smtClean="0"/>
              <a:t>preference to work independently</a:t>
            </a:r>
          </a:p>
          <a:p>
            <a:pPr lvl="0"/>
            <a:endParaRPr lang="cs-CZ" dirty="0" smtClean="0"/>
          </a:p>
          <a:p>
            <a:endParaRPr lang="cs-CZ"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cs-CZ"/>
          </a:p>
        </p:txBody>
      </p:sp>
      <p:sp>
        <p:nvSpPr>
          <p:cNvPr id="3" name="Content Placeholder 2"/>
          <p:cNvSpPr>
            <a:spLocks noGrp="1"/>
          </p:cNvSpPr>
          <p:nvPr>
            <p:ph sz="quarter" idx="1"/>
          </p:nvPr>
        </p:nvSpPr>
        <p:spPr/>
        <p:txBody>
          <a:bodyPr>
            <a:normAutofit/>
          </a:bodyPr>
          <a:lstStyle/>
          <a:p>
            <a:pPr lvl="0"/>
            <a:r>
              <a:rPr lang="cs-CZ" dirty="0" smtClean="0"/>
              <a:t>method of communication with teachers, which may also be controversial</a:t>
            </a:r>
          </a:p>
          <a:p>
            <a:pPr lvl="0"/>
            <a:r>
              <a:rPr lang="cs-CZ" dirty="0" smtClean="0"/>
              <a:t>quick orientation in teaching practices</a:t>
            </a:r>
          </a:p>
          <a:p>
            <a:pPr lvl="0"/>
            <a:r>
              <a:rPr lang="cs-CZ" dirty="0" smtClean="0"/>
              <a:t>penchant for problem solving, especially in connection with a high skills in subject</a:t>
            </a:r>
          </a:p>
          <a:p>
            <a:pPr lvl="0"/>
            <a:r>
              <a:rPr lang="cs-CZ" dirty="0" smtClean="0"/>
              <a:t>good concentration of attention</a:t>
            </a:r>
          </a:p>
          <a:p>
            <a:pPr lvl="0"/>
            <a:r>
              <a:rPr lang="cs-CZ" dirty="0" smtClean="0"/>
              <a:t>own work pace</a:t>
            </a:r>
          </a:p>
          <a:p>
            <a:pPr lvl="0"/>
            <a:r>
              <a:rPr lang="cs-CZ" dirty="0" smtClean="0"/>
              <a:t>create their own problem solving processes that allow for creativity</a:t>
            </a:r>
          </a:p>
          <a:p>
            <a:endParaRPr lang="cs-CZ"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cs-CZ"/>
          </a:p>
        </p:txBody>
      </p:sp>
      <p:sp>
        <p:nvSpPr>
          <p:cNvPr id="3" name="Content Placeholder 2"/>
          <p:cNvSpPr>
            <a:spLocks noGrp="1"/>
          </p:cNvSpPr>
          <p:nvPr>
            <p:ph sz="quarter" idx="1"/>
          </p:nvPr>
        </p:nvSpPr>
        <p:spPr/>
        <p:txBody>
          <a:bodyPr/>
          <a:lstStyle/>
          <a:p>
            <a:pPr lvl="0"/>
            <a:r>
              <a:rPr lang="cs-CZ" dirty="0" smtClean="0"/>
              <a:t>deep interests or the interests of more</a:t>
            </a:r>
          </a:p>
          <a:p>
            <a:pPr lvl="0"/>
            <a:r>
              <a:rPr lang="cs-CZ" dirty="0" smtClean="0"/>
              <a:t>insight into their own learning style </a:t>
            </a:r>
          </a:p>
          <a:p>
            <a:pPr lvl="0"/>
            <a:r>
              <a:rPr lang="cs-CZ" dirty="0" smtClean="0"/>
              <a:t>increased motivation to spread the basic curriculum mainly in the subjects that represent the student's talent</a:t>
            </a:r>
          </a:p>
          <a:p>
            <a:pPr lvl="0"/>
            <a:r>
              <a:rPr lang="cs-CZ" dirty="0" smtClean="0"/>
              <a:t>need of expression and application of knowledge and skills in school</a:t>
            </a:r>
          </a:p>
          <a:p>
            <a:pPr lvl="0"/>
            <a:r>
              <a:rPr lang="cs-CZ" dirty="0" smtClean="0"/>
              <a:t>good memory, rich vocabulary</a:t>
            </a:r>
          </a:p>
          <a:p>
            <a:pPr lvl="0"/>
            <a:r>
              <a:rPr lang="cs-CZ" dirty="0" smtClean="0"/>
              <a:t>curiosity, creativity</a:t>
            </a:r>
          </a:p>
          <a:p>
            <a:pPr lvl="0"/>
            <a:r>
              <a:rPr lang="cs-CZ" dirty="0" smtClean="0"/>
              <a:t>flexibility and originality of ideas</a:t>
            </a:r>
          </a:p>
          <a:p>
            <a:endParaRPr lang="cs-CZ"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cs-CZ"/>
          </a:p>
        </p:txBody>
      </p:sp>
      <p:sp>
        <p:nvSpPr>
          <p:cNvPr id="3" name="Content Placeholder 2"/>
          <p:cNvSpPr>
            <a:spLocks noGrp="1"/>
          </p:cNvSpPr>
          <p:nvPr>
            <p:ph sz="quarter" idx="1"/>
          </p:nvPr>
        </p:nvSpPr>
        <p:spPr/>
        <p:txBody>
          <a:bodyPr/>
          <a:lstStyle/>
          <a:p>
            <a:pPr>
              <a:buNone/>
            </a:pPr>
            <a:r>
              <a:rPr lang="cs-CZ" dirty="0" smtClean="0"/>
              <a:t>Despite being an entirely autonomous individual like everybody else, it is possible to find the common symptoms of gifted children, characteristic for natural science gifted children, but not only for them. This includes:</a:t>
            </a:r>
          </a:p>
          <a:p>
            <a:endParaRPr lang="cs-CZ"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cs-CZ"/>
          </a:p>
        </p:txBody>
      </p:sp>
      <p:sp>
        <p:nvSpPr>
          <p:cNvPr id="3" name="Content Placeholder 2"/>
          <p:cNvSpPr>
            <a:spLocks noGrp="1"/>
          </p:cNvSpPr>
          <p:nvPr>
            <p:ph sz="quarter" idx="1"/>
          </p:nvPr>
        </p:nvSpPr>
        <p:spPr/>
        <p:txBody>
          <a:bodyPr/>
          <a:lstStyle/>
          <a:p>
            <a:pPr lvl="0"/>
            <a:r>
              <a:rPr lang="cs-CZ" dirty="0" smtClean="0"/>
              <a:t>demands on the environment</a:t>
            </a:r>
          </a:p>
          <a:p>
            <a:pPr lvl="0"/>
            <a:r>
              <a:rPr lang="cs-CZ" dirty="0" smtClean="0"/>
              <a:t>need for respect for their personality</a:t>
            </a:r>
          </a:p>
          <a:p>
            <a:pPr lvl="0"/>
            <a:r>
              <a:rPr lang="cs-CZ" dirty="0" smtClean="0"/>
              <a:t>desire to experiment (both practically and theoretically), passing to the playfulness with the topic of their interest, addressing Olympics</a:t>
            </a:r>
          </a:p>
          <a:p>
            <a:pPr lvl="0"/>
            <a:r>
              <a:rPr lang="cs-CZ" dirty="0" smtClean="0"/>
              <a:t>by-case approach (question of inclusion X selection of talents)</a:t>
            </a:r>
          </a:p>
          <a:p>
            <a:pPr lvl="0"/>
            <a:r>
              <a:rPr lang="cs-CZ" dirty="0" smtClean="0"/>
              <a:t>ability to work with abstract symbols</a:t>
            </a:r>
          </a:p>
          <a:p>
            <a:endParaRPr lang="cs-CZ"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cs-CZ"/>
          </a:p>
        </p:txBody>
      </p:sp>
      <p:sp>
        <p:nvSpPr>
          <p:cNvPr id="3" name="Content Placeholder 2"/>
          <p:cNvSpPr>
            <a:spLocks noGrp="1"/>
          </p:cNvSpPr>
          <p:nvPr>
            <p:ph sz="quarter" idx="1"/>
          </p:nvPr>
        </p:nvSpPr>
        <p:spPr/>
        <p:txBody>
          <a:bodyPr/>
          <a:lstStyle/>
          <a:p>
            <a:pPr lvl="0"/>
            <a:r>
              <a:rPr lang="cs-CZ" dirty="0" smtClean="0"/>
              <a:t>ability of original and creative thinking</a:t>
            </a:r>
          </a:p>
          <a:p>
            <a:pPr lvl="0"/>
            <a:r>
              <a:rPr lang="cs-CZ" dirty="0" smtClean="0"/>
              <a:t>motivation of their own success (just solved example)</a:t>
            </a:r>
          </a:p>
          <a:p>
            <a:pPr lvl="0"/>
            <a:r>
              <a:rPr lang="cs-CZ" dirty="0" smtClean="0"/>
              <a:t>dissatisfaction with their own ignorance</a:t>
            </a:r>
          </a:p>
          <a:p>
            <a:pPr lvl="0"/>
            <a:r>
              <a:rPr lang="cs-CZ" dirty="0" smtClean="0"/>
              <a:t>often "multidimensional" individuals, who have some "extras" in addition to their primary talent, for example playing one or more musical instruments, achievements in sport, the assumptions for logic games (Go, chess, poker, ...)</a:t>
            </a:r>
          </a:p>
          <a:p>
            <a:endParaRPr lang="cs-CZ"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cs-CZ"/>
          </a:p>
        </p:txBody>
      </p:sp>
      <p:sp>
        <p:nvSpPr>
          <p:cNvPr id="3" name="Content Placeholder 2"/>
          <p:cNvSpPr>
            <a:spLocks noGrp="1"/>
          </p:cNvSpPr>
          <p:nvPr>
            <p:ph sz="quarter" idx="1"/>
          </p:nvPr>
        </p:nvSpPr>
        <p:spPr/>
        <p:txBody>
          <a:bodyPr/>
          <a:lstStyle/>
          <a:p>
            <a:pPr lvl="0"/>
            <a:r>
              <a:rPr lang="cs-CZ" dirty="0" smtClean="0"/>
              <a:t>dissatisfaction with the low dynamic teaching ("just" the normal teaching methods  and forms of work, but has to be more frequently alternating, intensively applied and used effectively, the need to use different learning strategies)</a:t>
            </a:r>
          </a:p>
          <a:p>
            <a:pPr lvl="0"/>
            <a:r>
              <a:rPr lang="cs-CZ" dirty="0" smtClean="0"/>
              <a:t>appreciation and respect for the teacher who "knows" the ability to express admiration for his work, ability to inspire teachers</a:t>
            </a:r>
          </a:p>
          <a:p>
            <a:endParaRPr lang="cs-CZ"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cs-CZ"/>
          </a:p>
        </p:txBody>
      </p:sp>
      <p:sp>
        <p:nvSpPr>
          <p:cNvPr id="3" name="Content Placeholder 2"/>
          <p:cNvSpPr>
            <a:spLocks noGrp="1"/>
          </p:cNvSpPr>
          <p:nvPr>
            <p:ph sz="quarter" idx="1"/>
          </p:nvPr>
        </p:nvSpPr>
        <p:spPr/>
        <p:txBody>
          <a:bodyPr/>
          <a:lstStyle/>
          <a:p>
            <a:r>
              <a:rPr lang="cs-CZ" dirty="0" smtClean="0"/>
              <a:t>Způsob zakončení předmětu - zápočet </a:t>
            </a:r>
          </a:p>
          <a:p>
            <a:endParaRPr lang="cs-CZ" dirty="0"/>
          </a:p>
          <a:p>
            <a:r>
              <a:rPr lang="cs-CZ" dirty="0" smtClean="0"/>
              <a:t>Course completion - credit</a:t>
            </a:r>
          </a:p>
          <a:p>
            <a:r>
              <a:rPr lang="cs-CZ" dirty="0" smtClean="0"/>
              <a:t>8 kreditů     credits grant ... 8</a:t>
            </a:r>
            <a:endParaRPr lang="cs-CZ"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cs-CZ"/>
          </a:p>
        </p:txBody>
      </p:sp>
      <p:sp>
        <p:nvSpPr>
          <p:cNvPr id="3" name="Content Placeholder 2"/>
          <p:cNvSpPr>
            <a:spLocks noGrp="1"/>
          </p:cNvSpPr>
          <p:nvPr>
            <p:ph sz="quarter" idx="1"/>
          </p:nvPr>
        </p:nvSpPr>
        <p:spPr/>
        <p:txBody>
          <a:bodyPr/>
          <a:lstStyle/>
          <a:p>
            <a:pPr>
              <a:buNone/>
            </a:pPr>
            <a:r>
              <a:rPr lang="cs-CZ" dirty="0" smtClean="0"/>
              <a:t>It is also necessary to mention the different manifestations of natural science gifted students. These include for example:</a:t>
            </a:r>
          </a:p>
          <a:p>
            <a:endParaRPr lang="cs-CZ"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cs-CZ"/>
          </a:p>
        </p:txBody>
      </p:sp>
      <p:sp>
        <p:nvSpPr>
          <p:cNvPr id="3" name="Content Placeholder 2"/>
          <p:cNvSpPr>
            <a:spLocks noGrp="1"/>
          </p:cNvSpPr>
          <p:nvPr>
            <p:ph sz="quarter" idx="1"/>
          </p:nvPr>
        </p:nvSpPr>
        <p:spPr/>
        <p:txBody>
          <a:bodyPr>
            <a:normAutofit/>
          </a:bodyPr>
          <a:lstStyle/>
          <a:p>
            <a:pPr lvl="0"/>
            <a:r>
              <a:rPr lang="cs-CZ" dirty="0" smtClean="0"/>
              <a:t>unique ways of teaching behaviors, from a quiet and generous tolerance to violent argument "at all costs" (maturing personality)</a:t>
            </a:r>
          </a:p>
          <a:p>
            <a:pPr lvl="0"/>
            <a:r>
              <a:rPr lang="cs-CZ" dirty="0" smtClean="0"/>
              <a:t>approach to receive didactic information (from the declared focus on "head in the clouds")</a:t>
            </a:r>
          </a:p>
          <a:p>
            <a:pPr lvl="0"/>
            <a:r>
              <a:rPr lang="cs-CZ" dirty="0" smtClean="0"/>
              <a:t>individualism</a:t>
            </a:r>
          </a:p>
          <a:p>
            <a:pPr lvl="0"/>
            <a:r>
              <a:rPr lang="cs-CZ" dirty="0" smtClean="0"/>
              <a:t>outward styling - often a specific physical appearance (hair, clothes, shoes ...)</a:t>
            </a:r>
          </a:p>
          <a:p>
            <a:pPr lvl="0"/>
            <a:r>
              <a:rPr lang="cs-CZ" dirty="0" smtClean="0"/>
              <a:t>sense of humor (the teacher's job spices)</a:t>
            </a:r>
            <a:r>
              <a:rPr lang="cs-CZ" b="1" dirty="0" smtClean="0"/>
              <a:t> </a:t>
            </a:r>
            <a:endParaRPr lang="cs-CZ" dirty="0" smtClean="0"/>
          </a:p>
          <a:p>
            <a:endParaRPr lang="cs-CZ"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cs-CZ"/>
          </a:p>
        </p:txBody>
      </p:sp>
      <p:sp>
        <p:nvSpPr>
          <p:cNvPr id="3" name="Content Placeholder 2"/>
          <p:cNvSpPr>
            <a:spLocks noGrp="1"/>
          </p:cNvSpPr>
          <p:nvPr>
            <p:ph sz="quarter" idx="1"/>
          </p:nvPr>
        </p:nvSpPr>
        <p:spPr/>
        <p:txBody>
          <a:bodyPr/>
          <a:lstStyle/>
          <a:p>
            <a:pPr lvl="0"/>
            <a:r>
              <a:rPr lang="cs-CZ" dirty="0" smtClean="0"/>
              <a:t>negative behaviors (less frequent, but then it is necessary to "define territories" to each other)</a:t>
            </a:r>
            <a:br>
              <a:rPr lang="cs-CZ" dirty="0" smtClean="0"/>
            </a:br>
            <a:endParaRPr lang="cs-CZ" dirty="0" smtClean="0"/>
          </a:p>
          <a:p>
            <a:pPr lvl="0"/>
            <a:r>
              <a:rPr lang="cs-CZ" dirty="0" smtClean="0"/>
              <a:t>moodiness</a:t>
            </a:r>
            <a:br>
              <a:rPr lang="cs-CZ" dirty="0" smtClean="0"/>
            </a:br>
            <a:endParaRPr lang="cs-CZ" dirty="0" smtClean="0"/>
          </a:p>
          <a:p>
            <a:pPr lvl="0"/>
            <a:r>
              <a:rPr lang="cs-CZ" dirty="0" smtClean="0"/>
              <a:t>effort to catch the teacher (the victim of self-importance)</a:t>
            </a:r>
            <a:r>
              <a:rPr lang="cs-CZ" b="1" dirty="0" smtClean="0"/>
              <a:t> </a:t>
            </a:r>
            <a:endParaRPr lang="cs-CZ" dirty="0" smtClean="0"/>
          </a:p>
          <a:p>
            <a:endParaRPr lang="cs-CZ"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cs-CZ"/>
          </a:p>
        </p:txBody>
      </p:sp>
      <p:sp>
        <p:nvSpPr>
          <p:cNvPr id="3" name="Content Placeholder 2"/>
          <p:cNvSpPr>
            <a:spLocks noGrp="1"/>
          </p:cNvSpPr>
          <p:nvPr>
            <p:ph sz="quarter" idx="1"/>
          </p:nvPr>
        </p:nvSpPr>
        <p:spPr/>
        <p:txBody>
          <a:bodyPr/>
          <a:lstStyle/>
          <a:p>
            <a:pPr>
              <a:buNone/>
            </a:pPr>
            <a:endParaRPr lang="cs-CZ" dirty="0" smtClean="0"/>
          </a:p>
          <a:p>
            <a:pPr algn="ctr">
              <a:buNone/>
            </a:pPr>
            <a:endParaRPr lang="cs-CZ" dirty="0" smtClean="0"/>
          </a:p>
          <a:p>
            <a:pPr algn="ctr">
              <a:buNone/>
            </a:pPr>
            <a:r>
              <a:rPr lang="en-US" dirty="0" smtClean="0"/>
              <a:t>I am looking forward to the next meeting</a:t>
            </a:r>
            <a:endParaRPr lang="cs-CZ"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cs-CZ"/>
          </a:p>
        </p:txBody>
      </p:sp>
      <p:sp>
        <p:nvSpPr>
          <p:cNvPr id="3" name="Content Placeholder 2"/>
          <p:cNvSpPr>
            <a:spLocks noGrp="1"/>
          </p:cNvSpPr>
          <p:nvPr>
            <p:ph sz="quarter" idx="1"/>
          </p:nvPr>
        </p:nvSpPr>
        <p:spPr/>
        <p:txBody>
          <a:bodyPr/>
          <a:lstStyle/>
          <a:p>
            <a:pPr algn="ctr"/>
            <a:endParaRPr lang="cs-CZ" dirty="0" smtClean="0"/>
          </a:p>
          <a:p>
            <a:pPr algn="ctr"/>
            <a:endParaRPr lang="cs-CZ" dirty="0" smtClean="0"/>
          </a:p>
          <a:p>
            <a:pPr algn="ctr"/>
            <a:endParaRPr lang="cs-CZ" dirty="0" smtClean="0"/>
          </a:p>
          <a:p>
            <a:pPr algn="ctr"/>
            <a:r>
              <a:rPr lang="cs-CZ" dirty="0" smtClean="0"/>
              <a:t>Thank you for your attention.</a:t>
            </a:r>
            <a:endParaRPr lang="cs-CZ"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Požadavky na studenta</a:t>
            </a:r>
            <a:br>
              <a:rPr lang="cs-CZ" dirty="0" smtClean="0"/>
            </a:br>
            <a:r>
              <a:rPr lang="cs-CZ" dirty="0" smtClean="0"/>
              <a:t>Requirements for student</a:t>
            </a:r>
            <a:endParaRPr lang="cs-CZ" dirty="0"/>
          </a:p>
        </p:txBody>
      </p:sp>
      <p:sp>
        <p:nvSpPr>
          <p:cNvPr id="3" name="Content Placeholder 2"/>
          <p:cNvSpPr>
            <a:spLocks noGrp="1"/>
          </p:cNvSpPr>
          <p:nvPr>
            <p:ph sz="quarter" idx="1"/>
          </p:nvPr>
        </p:nvSpPr>
        <p:spPr/>
        <p:txBody>
          <a:bodyPr/>
          <a:lstStyle/>
          <a:p>
            <a:r>
              <a:rPr lang="cs-CZ" dirty="0" smtClean="0"/>
              <a:t>presentation (student have to prepare  the presentation on selected topic)</a:t>
            </a:r>
          </a:p>
          <a:p>
            <a:r>
              <a:rPr lang="cs-CZ" dirty="0" smtClean="0"/>
              <a:t>time for presentation  15 minutes</a:t>
            </a:r>
          </a:p>
          <a:p>
            <a:endParaRPr lang="cs-CZ" dirty="0" smtClean="0"/>
          </a:p>
          <a:p>
            <a:r>
              <a:rPr lang="cs-CZ" dirty="0" smtClean="0"/>
              <a:t>essay (student have to write essay on selected topic) </a:t>
            </a:r>
          </a:p>
          <a:p>
            <a:r>
              <a:rPr lang="cs-CZ" dirty="0" smtClean="0"/>
              <a:t>Rozsah eseje 6 stran</a:t>
            </a:r>
            <a:br>
              <a:rPr lang="cs-CZ" dirty="0" smtClean="0"/>
            </a:br>
            <a:r>
              <a:rPr lang="en-US" dirty="0" smtClean="0"/>
              <a:t> Scope of essays </a:t>
            </a:r>
            <a:r>
              <a:rPr lang="cs-CZ" dirty="0" smtClean="0"/>
              <a:t> is </a:t>
            </a:r>
            <a:r>
              <a:rPr lang="en-US" dirty="0" smtClean="0"/>
              <a:t>6 pages</a:t>
            </a:r>
            <a:endParaRPr lang="cs-CZ"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dirty="0" smtClean="0"/>
              <a:t>Abstract</a:t>
            </a:r>
            <a:endParaRPr lang="cs-CZ" dirty="0"/>
          </a:p>
        </p:txBody>
      </p:sp>
      <p:sp>
        <p:nvSpPr>
          <p:cNvPr id="3" name="Content Placeholder 2"/>
          <p:cNvSpPr>
            <a:spLocks noGrp="1"/>
          </p:cNvSpPr>
          <p:nvPr>
            <p:ph sz="quarter" idx="1"/>
          </p:nvPr>
        </p:nvSpPr>
        <p:spPr/>
        <p:txBody>
          <a:bodyPr>
            <a:normAutofit/>
          </a:bodyPr>
          <a:lstStyle/>
          <a:p>
            <a:pPr>
              <a:buNone/>
            </a:pPr>
            <a:r>
              <a:rPr lang="en-US" dirty="0" smtClean="0"/>
              <a:t>The subject is based on current approaches to the education of gifted students in elementary and secondary schools. The presence of gifted students is a part of legislation in the current school curriculum documents. </a:t>
            </a:r>
            <a:endParaRPr lang="cs-CZ" dirty="0" smtClean="0"/>
          </a:p>
          <a:p>
            <a:pPr>
              <a:buNone/>
            </a:pPr>
            <a:r>
              <a:rPr lang="en-US" dirty="0" smtClean="0"/>
              <a:t>The seminar offers students familiarization with pedagogical activities necessary to manage educational specifics of the work with gifted students. </a:t>
            </a:r>
            <a:endParaRPr lang="cs-CZ"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dirty="0" smtClean="0"/>
              <a:t>Abstract</a:t>
            </a:r>
            <a:endParaRPr lang="cs-CZ" dirty="0"/>
          </a:p>
        </p:txBody>
      </p:sp>
      <p:sp>
        <p:nvSpPr>
          <p:cNvPr id="3" name="Content Placeholder 2"/>
          <p:cNvSpPr>
            <a:spLocks noGrp="1"/>
          </p:cNvSpPr>
          <p:nvPr>
            <p:ph sz="quarter" idx="1"/>
          </p:nvPr>
        </p:nvSpPr>
        <p:spPr/>
        <p:txBody>
          <a:bodyPr>
            <a:normAutofit/>
          </a:bodyPr>
          <a:lstStyle/>
          <a:p>
            <a:pPr>
              <a:buNone/>
            </a:pPr>
            <a:r>
              <a:rPr lang="en-US" dirty="0" smtClean="0"/>
              <a:t>Students will be introduced to methods for identification of gifted students in classes that are based on the key concept of talent and gift in Europe. </a:t>
            </a:r>
            <a:endParaRPr lang="cs-CZ" dirty="0" smtClean="0"/>
          </a:p>
          <a:p>
            <a:endParaRPr lang="cs-CZ"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dirty="0" smtClean="0"/>
              <a:t>Abstract</a:t>
            </a:r>
            <a:endParaRPr lang="cs-CZ" dirty="0"/>
          </a:p>
        </p:txBody>
      </p:sp>
      <p:sp>
        <p:nvSpPr>
          <p:cNvPr id="3" name="Content Placeholder 2"/>
          <p:cNvSpPr>
            <a:spLocks noGrp="1"/>
          </p:cNvSpPr>
          <p:nvPr>
            <p:ph sz="quarter" idx="1"/>
          </p:nvPr>
        </p:nvSpPr>
        <p:spPr/>
        <p:txBody>
          <a:bodyPr/>
          <a:lstStyle/>
          <a:p>
            <a:pPr>
              <a:buNone/>
            </a:pPr>
            <a:r>
              <a:rPr lang="en-US" dirty="0" smtClean="0"/>
              <a:t>After completing the course the student will be able to identify the presence of a gifted student in the classroom, to use modern educational strategies, to create individual learning plans for a gifted pupil, to respect specifics of a gifted pupil and to use educational offer for a gifted pupil´s education effectively. </a:t>
            </a:r>
            <a:endParaRPr lang="cs-CZ" dirty="0" smtClean="0"/>
          </a:p>
          <a:p>
            <a:endParaRPr lang="cs-CZ"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101</TotalTime>
  <Words>2328</Words>
  <Application>Microsoft Office PowerPoint</Application>
  <PresentationFormat>Předvádění na obrazovce (4:3)</PresentationFormat>
  <Paragraphs>169</Paragraphs>
  <Slides>54</Slides>
  <Notes>0</Notes>
  <HiddenSlides>0</HiddenSlides>
  <MMClips>0</MMClips>
  <ScaleCrop>false</ScaleCrop>
  <HeadingPairs>
    <vt:vector size="4" baseType="variant">
      <vt:variant>
        <vt:lpstr>Motiv</vt:lpstr>
      </vt:variant>
      <vt:variant>
        <vt:i4>1</vt:i4>
      </vt:variant>
      <vt:variant>
        <vt:lpstr>Nadpisy snímků</vt:lpstr>
      </vt:variant>
      <vt:variant>
        <vt:i4>54</vt:i4>
      </vt:variant>
    </vt:vector>
  </HeadingPairs>
  <TitlesOfParts>
    <vt:vector size="55" baseType="lpstr">
      <vt:lpstr>Origin</vt:lpstr>
      <vt:lpstr>Gifted pupil </vt:lpstr>
      <vt:lpstr>Prezentace aplikace PowerPoint</vt:lpstr>
      <vt:lpstr>    What are we going to do today? </vt:lpstr>
      <vt:lpstr>Prezentace aplikace PowerPoint</vt:lpstr>
      <vt:lpstr>Prezentace aplikace PowerPoint</vt:lpstr>
      <vt:lpstr>Požadavky na studenta Requirements for student</vt:lpstr>
      <vt:lpstr>Abstract</vt:lpstr>
      <vt:lpstr>Abstract</vt:lpstr>
      <vt:lpstr>Abstract</vt:lpstr>
      <vt:lpstr>Contetnt</vt:lpstr>
      <vt:lpstr>Content</vt:lpstr>
      <vt:lpstr>Content</vt:lpstr>
      <vt:lpstr>Students will acquire</vt:lpstr>
      <vt:lpstr>Students will acquire</vt:lpstr>
      <vt:lpstr>Publishing resources</vt:lpstr>
      <vt:lpstr>Publishing resources</vt:lpstr>
      <vt:lpstr>Prezentace aplikace PowerPoint</vt:lpstr>
      <vt:lpstr>Prezentace aplikace PowerPoint</vt:lpstr>
      <vt:lpstr>Prezentace aplikace PowerPoint</vt:lpstr>
      <vt:lpstr>Prezentace aplikace PowerPoint</vt:lpstr>
      <vt:lpstr>Prezentace aplikace PowerPoint</vt:lpstr>
      <vt:lpstr> The basic line of reflection about talent </vt:lpstr>
      <vt:lpstr>Pathological line</vt:lpstr>
      <vt:lpstr>Pathological line</vt:lpstr>
      <vt:lpstr>Pathological line</vt:lpstr>
      <vt:lpstr> The basic line of reflection about talent </vt:lpstr>
      <vt:lpstr>Biological line</vt:lpstr>
      <vt:lpstr>Biological line</vt:lpstr>
      <vt:lpstr>Biological line</vt:lpstr>
      <vt:lpstr> The basic line of reflection about talent </vt:lpstr>
      <vt:lpstr>Psychoanalytic line</vt:lpstr>
      <vt:lpstr>Psychoanalytic line</vt:lpstr>
      <vt:lpstr>Psychoanalytic line</vt:lpstr>
      <vt:lpstr> The basic line of reflection about talent </vt:lpstr>
      <vt:lpstr>Environmental line</vt:lpstr>
      <vt:lpstr>Environmental line</vt:lpstr>
      <vt:lpstr>Environmental line</vt:lpstr>
      <vt:lpstr>Environmental line</vt:lpstr>
      <vt:lpstr>          Distribution of intelligence in the population according to the Gaussian curve </vt:lpstr>
      <vt:lpstr>Prezentace aplikace PowerPoint</vt:lpstr>
      <vt:lpstr>     In relation to the talent currently monitor and measure other abilities, which are: </vt:lpstr>
      <vt:lpstr>Specifics of natural science gifted students </vt:lpstr>
      <vt:lpstr>Specifics of natural science gifted students </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Gifted pupil </dc:title>
  <dc:creator>Jana</dc:creator>
  <cp:lastModifiedBy>OEM</cp:lastModifiedBy>
  <cp:revision>40</cp:revision>
  <dcterms:created xsi:type="dcterms:W3CDTF">2013-09-13T17:54:22Z</dcterms:created>
  <dcterms:modified xsi:type="dcterms:W3CDTF">2015-09-30T08:48:38Z</dcterms:modified>
</cp:coreProperties>
</file>