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7" r:id="rId3"/>
    <p:sldId id="287" r:id="rId4"/>
    <p:sldId id="278" r:id="rId5"/>
    <p:sldId id="279" r:id="rId6"/>
    <p:sldId id="280" r:id="rId7"/>
    <p:sldId id="281" r:id="rId8"/>
    <p:sldId id="282" r:id="rId9"/>
    <p:sldId id="284" r:id="rId10"/>
    <p:sldId id="286" r:id="rId11"/>
    <p:sldId id="262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26.4.2015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135912" cy="1816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tr-TR" dirty="0" smtClean="0"/>
              <a:t>IDENTIFICATION OF GIFTED STUDENTS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8062912" cy="720080"/>
          </a:xfrm>
        </p:spPr>
        <p:txBody>
          <a:bodyPr/>
          <a:lstStyle/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Meltem </a:t>
            </a:r>
            <a:r>
              <a:rPr lang="tr-T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Onder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3 Resim" descr="gif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645024"/>
            <a:ext cx="5832648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tr-TR" sz="2500" dirty="0" smtClean="0"/>
              <a:t>In </a:t>
            </a:r>
            <a:r>
              <a:rPr lang="tr-TR" sz="2500" dirty="0" err="1" smtClean="0"/>
              <a:t>any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 process:</a:t>
            </a:r>
          </a:p>
          <a:p>
            <a:pPr algn="just"/>
            <a:r>
              <a:rPr lang="tr-TR" sz="2500" dirty="0" err="1" smtClean="0"/>
              <a:t>Educators</a:t>
            </a:r>
            <a:r>
              <a:rPr lang="tr-TR" sz="2500" dirty="0" smtClean="0"/>
              <a:t> </a:t>
            </a:r>
            <a:r>
              <a:rPr lang="tr-TR" sz="2500" dirty="0" smtClean="0"/>
              <a:t>and </a:t>
            </a:r>
            <a:r>
              <a:rPr lang="tr-TR" sz="2500" dirty="0" err="1" smtClean="0"/>
              <a:t>parents</a:t>
            </a:r>
            <a:r>
              <a:rPr lang="tr-TR" sz="2500" dirty="0" smtClean="0"/>
              <a:t> </a:t>
            </a:r>
            <a:r>
              <a:rPr lang="tr-TR" sz="2500" dirty="0" err="1" smtClean="0"/>
              <a:t>matter</a:t>
            </a:r>
            <a:r>
              <a:rPr lang="tr-TR" sz="2500" dirty="0" smtClean="0"/>
              <a:t> in </a:t>
            </a:r>
            <a:r>
              <a:rPr lang="tr-TR" sz="2500" dirty="0" err="1" smtClean="0"/>
              <a:t>identifying</a:t>
            </a:r>
            <a:r>
              <a:rPr lang="tr-TR" sz="2500" dirty="0" smtClean="0"/>
              <a:t> and </a:t>
            </a:r>
            <a:r>
              <a:rPr lang="tr-TR" sz="2500" dirty="0" err="1" smtClean="0"/>
              <a:t>nurturing</a:t>
            </a:r>
            <a:r>
              <a:rPr lang="tr-TR" sz="2500" dirty="0" smtClean="0"/>
              <a:t> </a:t>
            </a:r>
            <a:r>
              <a:rPr lang="tr-TR" sz="2500" dirty="0" err="1" smtClean="0"/>
              <a:t>giftedness</a:t>
            </a:r>
            <a:endParaRPr lang="tr-TR" sz="2500" dirty="0" smtClean="0"/>
          </a:p>
          <a:p>
            <a:pPr algn="just"/>
            <a:r>
              <a:rPr lang="tr-TR" sz="2500" dirty="0" smtClean="0"/>
              <a:t> </a:t>
            </a:r>
            <a:r>
              <a:rPr lang="tr-TR" sz="2500" dirty="0" err="1" smtClean="0"/>
              <a:t>Evidence</a:t>
            </a:r>
            <a:r>
              <a:rPr lang="tr-TR" sz="2500" dirty="0" smtClean="0"/>
              <a:t>-</a:t>
            </a:r>
            <a:r>
              <a:rPr lang="tr-TR" sz="2500" dirty="0" err="1" smtClean="0"/>
              <a:t>based</a:t>
            </a:r>
            <a:r>
              <a:rPr lang="tr-TR" sz="2500" dirty="0" smtClean="0"/>
              <a:t> </a:t>
            </a:r>
            <a:r>
              <a:rPr lang="tr-TR" sz="2500" dirty="0" err="1" smtClean="0"/>
              <a:t>characteristics</a:t>
            </a:r>
            <a:r>
              <a:rPr lang="tr-TR" sz="2500" dirty="0" smtClean="0"/>
              <a:t> are a </a:t>
            </a:r>
            <a:r>
              <a:rPr lang="tr-TR" sz="2500" dirty="0" err="1" smtClean="0"/>
              <a:t>guide</a:t>
            </a:r>
            <a:r>
              <a:rPr lang="tr-TR" sz="2500" dirty="0" smtClean="0"/>
              <a:t> to </a:t>
            </a:r>
            <a:r>
              <a:rPr lang="tr-TR" sz="2500" dirty="0" err="1" smtClean="0"/>
              <a:t>recognising</a:t>
            </a:r>
            <a:r>
              <a:rPr lang="tr-TR" sz="2500" dirty="0" smtClean="0"/>
              <a:t> and </a:t>
            </a:r>
            <a:r>
              <a:rPr lang="tr-TR" sz="2500" dirty="0" err="1" smtClean="0"/>
              <a:t>understanding</a:t>
            </a:r>
            <a:r>
              <a:rPr lang="tr-TR" sz="2500" dirty="0" smtClean="0"/>
              <a:t> </a:t>
            </a:r>
            <a:r>
              <a:rPr lang="tr-TR" sz="2500" dirty="0" err="1" smtClean="0"/>
              <a:t>giftedness</a:t>
            </a:r>
            <a:endParaRPr lang="tr-TR" sz="2500" dirty="0" smtClean="0"/>
          </a:p>
          <a:p>
            <a:pPr algn="just"/>
            <a:r>
              <a:rPr lang="tr-TR" sz="2500" dirty="0" smtClean="0"/>
              <a:t> </a:t>
            </a:r>
            <a:r>
              <a:rPr lang="tr-TR" sz="2500" dirty="0" err="1" smtClean="0"/>
              <a:t>We</a:t>
            </a:r>
            <a:r>
              <a:rPr lang="tr-TR" sz="2500" dirty="0" smtClean="0"/>
              <a:t> should be </a:t>
            </a:r>
            <a:r>
              <a:rPr lang="tr-TR" sz="2500" dirty="0" err="1" smtClean="0"/>
              <a:t>alert</a:t>
            </a:r>
            <a:r>
              <a:rPr lang="tr-TR" sz="2500" dirty="0" smtClean="0"/>
              <a:t> to factors that can mask a </a:t>
            </a:r>
            <a:r>
              <a:rPr lang="tr-TR" sz="2500" dirty="0" err="1" smtClean="0"/>
              <a:t>child’s</a:t>
            </a:r>
            <a:r>
              <a:rPr lang="tr-TR" sz="2500" dirty="0" smtClean="0"/>
              <a:t> </a:t>
            </a:r>
            <a:r>
              <a:rPr lang="tr-TR" sz="2500" dirty="0" err="1" smtClean="0"/>
              <a:t>abilities</a:t>
            </a:r>
            <a:r>
              <a:rPr lang="tr-TR" sz="2500" dirty="0" smtClean="0"/>
              <a:t>, </a:t>
            </a:r>
            <a:r>
              <a:rPr lang="tr-TR" sz="2500" dirty="0" err="1" smtClean="0"/>
              <a:t>including</a:t>
            </a:r>
            <a:r>
              <a:rPr lang="tr-TR" sz="2500" dirty="0" smtClean="0"/>
              <a:t> </a:t>
            </a:r>
            <a:r>
              <a:rPr lang="tr-TR" sz="2500" dirty="0" err="1" smtClean="0"/>
              <a:t>our</a:t>
            </a:r>
            <a:r>
              <a:rPr lang="tr-TR" sz="2500" dirty="0" smtClean="0"/>
              <a:t> </a:t>
            </a:r>
            <a:r>
              <a:rPr lang="tr-TR" sz="2500" dirty="0" err="1" smtClean="0"/>
              <a:t>beliefs</a:t>
            </a:r>
            <a:endParaRPr lang="tr-TR" sz="2500" dirty="0" smtClean="0"/>
          </a:p>
          <a:p>
            <a:pPr algn="just"/>
            <a:r>
              <a:rPr lang="tr-TR" sz="2500" dirty="0" smtClean="0"/>
              <a:t> </a:t>
            </a:r>
            <a:r>
              <a:rPr lang="tr-TR" sz="2500" dirty="0" err="1" smtClean="0"/>
              <a:t>Informal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 is </a:t>
            </a:r>
            <a:r>
              <a:rPr lang="tr-TR" sz="2500" dirty="0" err="1" smtClean="0"/>
              <a:t>necessary</a:t>
            </a:r>
            <a:r>
              <a:rPr lang="tr-TR" sz="2500" dirty="0" smtClean="0"/>
              <a:t> to ‘</a:t>
            </a:r>
            <a:r>
              <a:rPr lang="tr-TR" sz="2500" dirty="0" err="1" smtClean="0"/>
              <a:t>recognise</a:t>
            </a:r>
            <a:r>
              <a:rPr lang="tr-TR" sz="2500" dirty="0" smtClean="0"/>
              <a:t>’ (</a:t>
            </a:r>
            <a:r>
              <a:rPr lang="tr-TR" sz="2500" dirty="0" err="1" smtClean="0"/>
              <a:t>possible</a:t>
            </a:r>
            <a:r>
              <a:rPr lang="tr-TR" sz="2500" dirty="0" smtClean="0"/>
              <a:t>)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in order for formal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 to </a:t>
            </a:r>
            <a:r>
              <a:rPr lang="tr-TR" sz="2500" dirty="0" err="1" smtClean="0"/>
              <a:t>occur</a:t>
            </a:r>
            <a:r>
              <a:rPr lang="tr-TR" sz="2500" dirty="0" smtClean="0"/>
              <a:t>.</a:t>
            </a:r>
          </a:p>
          <a:p>
            <a:endParaRPr lang="tr-TR" dirty="0"/>
          </a:p>
        </p:txBody>
      </p:sp>
      <p:pic>
        <p:nvPicPr>
          <p:cNvPr id="5" name="4 Resim" descr="670px-Identify-a-Gifted-Child-Step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653136"/>
            <a:ext cx="2952328" cy="19442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/>
          </a:bodyPr>
          <a:lstStyle/>
          <a:p>
            <a:r>
              <a:rPr lang="tr-TR" sz="3300" dirty="0" err="1" smtClean="0"/>
              <a:t>Informal</a:t>
            </a:r>
            <a:r>
              <a:rPr lang="tr-TR" sz="3300" dirty="0" smtClean="0"/>
              <a:t> </a:t>
            </a:r>
            <a:r>
              <a:rPr lang="tr-TR" sz="3300" dirty="0" err="1" smtClean="0"/>
              <a:t>Identification</a:t>
            </a:r>
            <a:endParaRPr lang="tr-TR" sz="33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 fontScale="92500"/>
          </a:bodyPr>
          <a:lstStyle/>
          <a:p>
            <a:pPr algn="just"/>
            <a:r>
              <a:rPr lang="tr-TR" sz="2700" dirty="0" err="1" smtClean="0"/>
              <a:t>There</a:t>
            </a:r>
            <a:r>
              <a:rPr lang="tr-TR" sz="2700" dirty="0" smtClean="0"/>
              <a:t> is a </a:t>
            </a:r>
            <a:r>
              <a:rPr lang="tr-TR" sz="2700" dirty="0" err="1" smtClean="0"/>
              <a:t>range</a:t>
            </a:r>
            <a:r>
              <a:rPr lang="tr-TR" sz="2700" dirty="0" smtClean="0"/>
              <a:t> of informal </a:t>
            </a:r>
            <a:r>
              <a:rPr lang="tr-TR" sz="2700" dirty="0" err="1" smtClean="0"/>
              <a:t>approaches</a:t>
            </a:r>
            <a:r>
              <a:rPr lang="tr-TR" sz="2700" dirty="0" smtClean="0"/>
              <a:t> and </a:t>
            </a:r>
            <a:r>
              <a:rPr lang="tr-TR" sz="2700" dirty="0" err="1" smtClean="0"/>
              <a:t>strategies</a:t>
            </a:r>
            <a:r>
              <a:rPr lang="tr-TR" sz="2700" dirty="0" smtClean="0"/>
              <a:t> </a:t>
            </a:r>
            <a:r>
              <a:rPr lang="tr-TR" sz="2700" dirty="0" smtClean="0"/>
              <a:t>that </a:t>
            </a:r>
            <a:r>
              <a:rPr lang="tr-TR" sz="2700" dirty="0" err="1" smtClean="0"/>
              <a:t>include</a:t>
            </a:r>
            <a:r>
              <a:rPr lang="tr-TR" sz="2700" dirty="0" smtClean="0"/>
              <a:t> </a:t>
            </a:r>
            <a:r>
              <a:rPr lang="tr-TR" sz="2700" dirty="0" smtClean="0"/>
              <a:t>informal </a:t>
            </a:r>
            <a:r>
              <a:rPr lang="tr-TR" sz="2700" dirty="0" err="1" smtClean="0"/>
              <a:t>tools</a:t>
            </a:r>
            <a:r>
              <a:rPr lang="tr-TR" sz="2700" dirty="0" smtClean="0"/>
              <a:t> </a:t>
            </a:r>
            <a:r>
              <a:rPr lang="tr-TR" sz="2700" dirty="0" err="1" smtClean="0"/>
              <a:t>specifically</a:t>
            </a:r>
            <a:r>
              <a:rPr lang="tr-TR" sz="2700" dirty="0" smtClean="0"/>
              <a:t> designed to </a:t>
            </a:r>
            <a:r>
              <a:rPr lang="tr-TR" sz="2700" dirty="0" err="1" smtClean="0"/>
              <a:t>help</a:t>
            </a:r>
            <a:r>
              <a:rPr lang="tr-TR" sz="2700" dirty="0" smtClean="0"/>
              <a:t> </a:t>
            </a:r>
            <a:r>
              <a:rPr lang="tr-TR" sz="2700" dirty="0" err="1" smtClean="0"/>
              <a:t>professionals</a:t>
            </a:r>
            <a:r>
              <a:rPr lang="tr-TR" sz="2700" dirty="0" smtClean="0"/>
              <a:t> and </a:t>
            </a:r>
            <a:r>
              <a:rPr lang="tr-TR" sz="2700" dirty="0" err="1" smtClean="0"/>
              <a:t>families</a:t>
            </a:r>
            <a:r>
              <a:rPr lang="tr-TR" sz="2700" dirty="0" smtClean="0"/>
              <a:t> </a:t>
            </a:r>
            <a:r>
              <a:rPr lang="tr-TR" sz="2700" dirty="0" err="1" smtClean="0"/>
              <a:t>identify</a:t>
            </a:r>
            <a:r>
              <a:rPr lang="tr-TR" sz="2700" dirty="0" smtClean="0"/>
              <a:t> </a:t>
            </a:r>
            <a:r>
              <a:rPr lang="tr-TR" sz="2700" dirty="0" err="1" smtClean="0"/>
              <a:t>possible</a:t>
            </a:r>
            <a:r>
              <a:rPr lang="tr-TR" sz="2700" dirty="0" smtClean="0"/>
              <a:t> </a:t>
            </a:r>
            <a:r>
              <a:rPr lang="tr-TR" sz="2700" dirty="0" err="1" smtClean="0"/>
              <a:t>giftedness</a:t>
            </a:r>
            <a:r>
              <a:rPr lang="tr-TR" sz="2700" dirty="0" smtClean="0"/>
              <a:t>, </a:t>
            </a:r>
            <a:r>
              <a:rPr lang="tr-TR" sz="2700" dirty="0" smtClean="0"/>
              <a:t>as well as the </a:t>
            </a:r>
            <a:r>
              <a:rPr lang="tr-TR" sz="2700" dirty="0" err="1" smtClean="0"/>
              <a:t>typical</a:t>
            </a:r>
            <a:r>
              <a:rPr lang="tr-TR" sz="2700" dirty="0" smtClean="0"/>
              <a:t> </a:t>
            </a:r>
            <a:r>
              <a:rPr lang="tr-TR" sz="2700" dirty="0" err="1" smtClean="0"/>
              <a:t>day</a:t>
            </a:r>
            <a:r>
              <a:rPr lang="tr-TR" sz="2700" dirty="0" smtClean="0"/>
              <a:t>-to-</a:t>
            </a:r>
            <a:r>
              <a:rPr lang="tr-TR" sz="2700" dirty="0" err="1" smtClean="0"/>
              <a:t>day</a:t>
            </a:r>
            <a:r>
              <a:rPr lang="tr-TR" sz="2700" dirty="0" smtClean="0"/>
              <a:t> </a:t>
            </a:r>
            <a:r>
              <a:rPr lang="tr-TR" sz="2700" dirty="0" err="1" smtClean="0"/>
              <a:t>assessments</a:t>
            </a:r>
            <a:r>
              <a:rPr lang="tr-TR" sz="2700" dirty="0" smtClean="0"/>
              <a:t>, </a:t>
            </a:r>
            <a:r>
              <a:rPr lang="tr-TR" sz="2700" dirty="0" err="1" smtClean="0"/>
              <a:t>observations</a:t>
            </a:r>
            <a:r>
              <a:rPr lang="tr-TR" sz="2700" dirty="0" smtClean="0"/>
              <a:t> and </a:t>
            </a:r>
            <a:r>
              <a:rPr lang="tr-TR" sz="2700" dirty="0" err="1" smtClean="0"/>
              <a:t>documentation</a:t>
            </a:r>
            <a:r>
              <a:rPr lang="tr-TR" sz="2700" dirty="0" smtClean="0"/>
              <a:t> that </a:t>
            </a:r>
            <a:r>
              <a:rPr lang="tr-TR" sz="2700" dirty="0" err="1" smtClean="0"/>
              <a:t>professionals</a:t>
            </a:r>
            <a:r>
              <a:rPr lang="tr-TR" sz="2700" dirty="0" smtClean="0"/>
              <a:t> </a:t>
            </a:r>
            <a:r>
              <a:rPr lang="tr-TR" sz="2700" dirty="0" err="1" smtClean="0"/>
              <a:t>undertake</a:t>
            </a:r>
            <a:r>
              <a:rPr lang="tr-TR" sz="2700" dirty="0" smtClean="0"/>
              <a:t> in </a:t>
            </a:r>
            <a:r>
              <a:rPr lang="tr-TR" sz="2700" dirty="0" err="1" smtClean="0"/>
              <a:t>their</a:t>
            </a:r>
            <a:r>
              <a:rPr lang="tr-TR" sz="2700" dirty="0" smtClean="0"/>
              <a:t> </a:t>
            </a:r>
            <a:r>
              <a:rPr lang="tr-TR" sz="2700" dirty="0" err="1" smtClean="0"/>
              <a:t>work</a:t>
            </a:r>
            <a:r>
              <a:rPr lang="tr-TR" sz="2700" dirty="0" smtClean="0"/>
              <a:t> </a:t>
            </a:r>
            <a:r>
              <a:rPr lang="tr-TR" sz="2700" dirty="0" err="1" smtClean="0"/>
              <a:t>with</a:t>
            </a:r>
            <a:r>
              <a:rPr lang="tr-TR" sz="2700" dirty="0" smtClean="0"/>
              <a:t> </a:t>
            </a:r>
            <a:r>
              <a:rPr lang="tr-TR" sz="2700" dirty="0" smtClean="0"/>
              <a:t> </a:t>
            </a:r>
            <a:r>
              <a:rPr lang="tr-TR" sz="2700" dirty="0" err="1" smtClean="0"/>
              <a:t>children</a:t>
            </a:r>
            <a:r>
              <a:rPr lang="tr-TR" sz="2700" dirty="0" smtClean="0"/>
              <a:t>. </a:t>
            </a:r>
            <a:endParaRPr lang="tr-TR" sz="2700" dirty="0" smtClean="0"/>
          </a:p>
          <a:p>
            <a:pPr algn="just"/>
            <a:r>
              <a:rPr lang="tr-TR" sz="2700" dirty="0" smtClean="0"/>
              <a:t> </a:t>
            </a:r>
            <a:r>
              <a:rPr lang="tr-TR" sz="2700" dirty="0" err="1" smtClean="0"/>
              <a:t>Informal</a:t>
            </a:r>
            <a:r>
              <a:rPr lang="tr-TR" sz="2700" dirty="0" smtClean="0"/>
              <a:t> </a:t>
            </a:r>
            <a:r>
              <a:rPr lang="tr-TR" sz="2700" dirty="0" err="1" smtClean="0"/>
              <a:t>identification</a:t>
            </a:r>
            <a:r>
              <a:rPr lang="tr-TR" sz="2700" dirty="0" smtClean="0"/>
              <a:t> </a:t>
            </a:r>
            <a:r>
              <a:rPr lang="tr-TR" sz="2700" dirty="0" err="1" smtClean="0"/>
              <a:t>tools</a:t>
            </a:r>
            <a:r>
              <a:rPr lang="tr-TR" sz="2700" dirty="0" smtClean="0"/>
              <a:t> can be </a:t>
            </a:r>
            <a:r>
              <a:rPr lang="tr-TR" sz="2700" dirty="0" err="1" smtClean="0"/>
              <a:t>used</a:t>
            </a:r>
            <a:r>
              <a:rPr lang="tr-TR" sz="2700" dirty="0" smtClean="0"/>
              <a:t> by a </a:t>
            </a:r>
            <a:r>
              <a:rPr lang="tr-TR" sz="2700" dirty="0" err="1" smtClean="0"/>
              <a:t>range</a:t>
            </a:r>
            <a:r>
              <a:rPr lang="tr-TR" sz="2700" dirty="0" smtClean="0"/>
              <a:t> of </a:t>
            </a:r>
            <a:r>
              <a:rPr lang="tr-TR" sz="2700" dirty="0" err="1" smtClean="0"/>
              <a:t>professionals</a:t>
            </a:r>
            <a:r>
              <a:rPr lang="tr-TR" sz="2700" dirty="0" smtClean="0"/>
              <a:t> </a:t>
            </a:r>
            <a:r>
              <a:rPr lang="tr-TR" sz="2700" dirty="0" err="1" smtClean="0"/>
              <a:t>across</a:t>
            </a:r>
            <a:r>
              <a:rPr lang="tr-TR" sz="2700" dirty="0" smtClean="0"/>
              <a:t> a </a:t>
            </a:r>
            <a:r>
              <a:rPr lang="tr-TR" sz="2700" dirty="0" err="1" smtClean="0"/>
              <a:t>whole</a:t>
            </a:r>
            <a:r>
              <a:rPr lang="tr-TR" sz="2700" dirty="0" smtClean="0"/>
              <a:t> group as a </a:t>
            </a:r>
            <a:r>
              <a:rPr lang="tr-TR" sz="2700" dirty="0" err="1" smtClean="0"/>
              <a:t>basic</a:t>
            </a:r>
            <a:r>
              <a:rPr lang="tr-TR" sz="2700" dirty="0" smtClean="0"/>
              <a:t> </a:t>
            </a:r>
            <a:r>
              <a:rPr lang="tr-TR" sz="2700" dirty="0" err="1" smtClean="0"/>
              <a:t>screening</a:t>
            </a:r>
            <a:r>
              <a:rPr lang="tr-TR" sz="2700" dirty="0" smtClean="0"/>
              <a:t> </a:t>
            </a:r>
            <a:r>
              <a:rPr lang="tr-TR" sz="2700" dirty="0" err="1" smtClean="0"/>
              <a:t>tool</a:t>
            </a:r>
            <a:r>
              <a:rPr lang="tr-TR" sz="2700" dirty="0" smtClean="0"/>
              <a:t> or </a:t>
            </a:r>
            <a:r>
              <a:rPr lang="tr-TR" sz="2700" dirty="0" err="1" smtClean="0"/>
              <a:t>with</a:t>
            </a:r>
            <a:r>
              <a:rPr lang="tr-TR" sz="2700" dirty="0" smtClean="0"/>
              <a:t> </a:t>
            </a:r>
            <a:r>
              <a:rPr lang="tr-TR" sz="2700" dirty="0" err="1" smtClean="0"/>
              <a:t>individual</a:t>
            </a:r>
            <a:r>
              <a:rPr lang="tr-TR" sz="2700" dirty="0" smtClean="0"/>
              <a:t> </a:t>
            </a:r>
            <a:r>
              <a:rPr lang="tr-TR" sz="2700" dirty="0" err="1" smtClean="0"/>
              <a:t>children</a:t>
            </a:r>
            <a:r>
              <a:rPr lang="tr-TR" sz="2700" dirty="0" smtClean="0"/>
              <a:t> </a:t>
            </a:r>
            <a:r>
              <a:rPr lang="tr-TR" sz="2700" dirty="0" err="1" smtClean="0"/>
              <a:t>where</a:t>
            </a:r>
            <a:r>
              <a:rPr lang="tr-TR" sz="2700" dirty="0" smtClean="0"/>
              <a:t> </a:t>
            </a:r>
            <a:r>
              <a:rPr lang="tr-TR" sz="2700" dirty="0" err="1" smtClean="0"/>
              <a:t>giftedness</a:t>
            </a:r>
            <a:r>
              <a:rPr lang="tr-TR" sz="2700" dirty="0" smtClean="0"/>
              <a:t> is </a:t>
            </a:r>
            <a:r>
              <a:rPr lang="tr-TR" sz="2700" dirty="0" err="1" smtClean="0"/>
              <a:t>suspected</a:t>
            </a:r>
            <a:r>
              <a:rPr lang="tr-TR" sz="2700" dirty="0" smtClean="0"/>
              <a:t>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06128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tr-TR" sz="2500" dirty="0" err="1" smtClean="0">
                <a:solidFill>
                  <a:schemeClr val="accent1"/>
                </a:solidFill>
              </a:rPr>
              <a:t>Observation</a:t>
            </a:r>
            <a:r>
              <a:rPr lang="tr-TR" sz="2500" dirty="0" smtClean="0">
                <a:solidFill>
                  <a:schemeClr val="accent1"/>
                </a:solidFill>
              </a:rPr>
              <a:t> and </a:t>
            </a:r>
            <a:r>
              <a:rPr lang="tr-TR" sz="2500" dirty="0" err="1" smtClean="0">
                <a:solidFill>
                  <a:schemeClr val="accent1"/>
                </a:solidFill>
              </a:rPr>
              <a:t>documentation</a:t>
            </a:r>
            <a:endParaRPr lang="tr-TR" sz="2500" dirty="0" smtClean="0">
              <a:solidFill>
                <a:schemeClr val="accent1"/>
              </a:solidFill>
            </a:endParaRPr>
          </a:p>
          <a:p>
            <a:pPr algn="just"/>
            <a:r>
              <a:rPr lang="tr-TR" sz="2500" dirty="0" err="1" smtClean="0"/>
              <a:t>Professionals</a:t>
            </a:r>
            <a:r>
              <a:rPr lang="tr-TR" sz="2500" dirty="0" smtClean="0"/>
              <a:t>  can </a:t>
            </a:r>
            <a:r>
              <a:rPr lang="tr-TR" sz="2500" dirty="0" err="1" smtClean="0"/>
              <a:t>use</a:t>
            </a:r>
            <a:r>
              <a:rPr lang="tr-TR" sz="2500" dirty="0" smtClean="0"/>
              <a:t>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usual</a:t>
            </a:r>
            <a:r>
              <a:rPr lang="tr-TR" sz="2500" dirty="0" smtClean="0"/>
              <a:t> </a:t>
            </a:r>
            <a:r>
              <a:rPr lang="tr-TR" sz="2500" dirty="0" err="1" smtClean="0"/>
              <a:t>forms</a:t>
            </a:r>
            <a:r>
              <a:rPr lang="tr-TR" sz="2500" dirty="0" smtClean="0"/>
              <a:t> of </a:t>
            </a:r>
            <a:r>
              <a:rPr lang="tr-TR" sz="2500" dirty="0" err="1" smtClean="0"/>
              <a:t>assessment</a:t>
            </a:r>
            <a:r>
              <a:rPr lang="tr-TR" sz="2500" dirty="0" smtClean="0"/>
              <a:t>, </a:t>
            </a:r>
            <a:r>
              <a:rPr lang="tr-TR" sz="2500" dirty="0" err="1" smtClean="0"/>
              <a:t>observation</a:t>
            </a:r>
            <a:r>
              <a:rPr lang="tr-TR" sz="2500" dirty="0" smtClean="0"/>
              <a:t> and </a:t>
            </a:r>
            <a:r>
              <a:rPr lang="tr-TR" sz="2500" dirty="0" err="1" smtClean="0"/>
              <a:t>documentation</a:t>
            </a:r>
            <a:r>
              <a:rPr lang="tr-TR" sz="2500" dirty="0" smtClean="0"/>
              <a:t> to </a:t>
            </a:r>
            <a:r>
              <a:rPr lang="tr-TR" sz="2500" dirty="0" err="1" smtClean="0"/>
              <a:t>assist</a:t>
            </a:r>
            <a:r>
              <a:rPr lang="tr-TR" sz="2500" dirty="0" smtClean="0"/>
              <a:t> in </a:t>
            </a:r>
            <a:r>
              <a:rPr lang="tr-TR" sz="2500" dirty="0" err="1" smtClean="0"/>
              <a:t>identifying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. </a:t>
            </a:r>
            <a:endParaRPr lang="tr-TR" sz="2500" dirty="0" smtClean="0"/>
          </a:p>
          <a:p>
            <a:pPr algn="just"/>
            <a:r>
              <a:rPr lang="tr-TR" sz="2500" dirty="0" err="1" smtClean="0"/>
              <a:t>These</a:t>
            </a:r>
            <a:r>
              <a:rPr lang="tr-TR" sz="2500" dirty="0" smtClean="0"/>
              <a:t> </a:t>
            </a:r>
            <a:r>
              <a:rPr lang="tr-TR" sz="2500" dirty="0" err="1" smtClean="0"/>
              <a:t>may</a:t>
            </a:r>
            <a:r>
              <a:rPr lang="tr-TR" sz="2500" dirty="0" smtClean="0"/>
              <a:t> </a:t>
            </a:r>
            <a:r>
              <a:rPr lang="tr-TR" sz="2500" dirty="0" err="1" smtClean="0"/>
              <a:t>include</a:t>
            </a:r>
            <a:r>
              <a:rPr lang="tr-TR" sz="2500" dirty="0" smtClean="0"/>
              <a:t> </a:t>
            </a:r>
            <a:r>
              <a:rPr lang="tr-TR" sz="2500" dirty="0" err="1" smtClean="0"/>
              <a:t>anecdotes</a:t>
            </a:r>
            <a:r>
              <a:rPr lang="tr-TR" sz="2500" dirty="0" smtClean="0"/>
              <a:t> and </a:t>
            </a:r>
            <a:r>
              <a:rPr lang="tr-TR" sz="2500" dirty="0" err="1" smtClean="0"/>
              <a:t>narratives</a:t>
            </a:r>
            <a:r>
              <a:rPr lang="tr-TR" sz="2500" dirty="0" smtClean="0"/>
              <a:t>,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stories</a:t>
            </a:r>
            <a:r>
              <a:rPr lang="tr-TR" sz="2500" dirty="0" smtClean="0"/>
              <a:t>, </a:t>
            </a:r>
            <a:r>
              <a:rPr lang="tr-TR" sz="2500" dirty="0" err="1" smtClean="0"/>
              <a:t>portfolios</a:t>
            </a:r>
            <a:r>
              <a:rPr lang="tr-TR" sz="2500" dirty="0" smtClean="0"/>
              <a:t> and </a:t>
            </a:r>
            <a:r>
              <a:rPr lang="tr-TR" sz="2500" dirty="0" err="1" smtClean="0"/>
              <a:t>information</a:t>
            </a:r>
            <a:r>
              <a:rPr lang="tr-TR" sz="2500" dirty="0" smtClean="0"/>
              <a:t> </a:t>
            </a:r>
            <a:r>
              <a:rPr lang="tr-TR" sz="2500" dirty="0" err="1" smtClean="0"/>
              <a:t>from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, </a:t>
            </a:r>
            <a:r>
              <a:rPr lang="tr-TR" sz="2500" dirty="0" err="1" smtClean="0"/>
              <a:t>families</a:t>
            </a:r>
            <a:r>
              <a:rPr lang="tr-TR" sz="2500" dirty="0" smtClean="0"/>
              <a:t> and </a:t>
            </a:r>
            <a:r>
              <a:rPr lang="tr-TR" sz="2500" dirty="0" err="1" smtClean="0"/>
              <a:t>other</a:t>
            </a:r>
            <a:r>
              <a:rPr lang="tr-TR" sz="2500" dirty="0" smtClean="0"/>
              <a:t> </a:t>
            </a:r>
            <a:r>
              <a:rPr lang="tr-TR" sz="2500" dirty="0" err="1" smtClean="0"/>
              <a:t>professionals</a:t>
            </a:r>
            <a:r>
              <a:rPr lang="tr-TR" sz="2500" dirty="0" smtClean="0"/>
              <a:t>. </a:t>
            </a:r>
          </a:p>
          <a:p>
            <a:pPr algn="just"/>
            <a:r>
              <a:rPr lang="tr-TR" sz="2500" dirty="0" err="1" smtClean="0"/>
              <a:t>Professionals</a:t>
            </a:r>
            <a:r>
              <a:rPr lang="tr-TR" sz="2500" dirty="0" smtClean="0"/>
              <a:t> </a:t>
            </a:r>
            <a:r>
              <a:rPr lang="tr-TR" sz="2500" dirty="0" smtClean="0"/>
              <a:t>can </a:t>
            </a:r>
            <a:r>
              <a:rPr lang="tr-TR" sz="2500" dirty="0" err="1" smtClean="0"/>
              <a:t>build</a:t>
            </a:r>
            <a:r>
              <a:rPr lang="tr-TR" sz="2500" dirty="0" smtClean="0"/>
              <a:t> a profile of the </a:t>
            </a:r>
            <a:r>
              <a:rPr lang="tr-TR" sz="2500" dirty="0" err="1" smtClean="0"/>
              <a:t>child</a:t>
            </a:r>
            <a:r>
              <a:rPr lang="tr-TR" sz="2500" dirty="0" smtClean="0"/>
              <a:t> to </a:t>
            </a:r>
            <a:r>
              <a:rPr lang="tr-TR" sz="2500" dirty="0" err="1" smtClean="0"/>
              <a:t>support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, by </a:t>
            </a:r>
            <a:r>
              <a:rPr lang="tr-TR" sz="2500" dirty="0" err="1" smtClean="0"/>
              <a:t>recording</a:t>
            </a:r>
            <a:r>
              <a:rPr lang="tr-TR" sz="2500" dirty="0" smtClean="0"/>
              <a:t> and </a:t>
            </a:r>
            <a:r>
              <a:rPr lang="tr-TR" sz="2500" dirty="0" err="1" smtClean="0"/>
              <a:t>documenting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children’s</a:t>
            </a:r>
            <a:r>
              <a:rPr lang="tr-TR" sz="2500" dirty="0" smtClean="0"/>
              <a:t> </a:t>
            </a:r>
            <a:r>
              <a:rPr lang="tr-TR" sz="2500" dirty="0" err="1" smtClean="0"/>
              <a:t>development</a:t>
            </a:r>
            <a:r>
              <a:rPr lang="tr-TR" sz="2500" dirty="0" smtClean="0"/>
              <a:t> and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over</a:t>
            </a:r>
            <a:r>
              <a:rPr lang="tr-TR" sz="2500" dirty="0" smtClean="0"/>
              <a:t> time.</a:t>
            </a:r>
            <a:endParaRPr lang="tr-TR" sz="25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6338176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tr-TR" sz="2500" dirty="0" err="1" smtClean="0">
                <a:solidFill>
                  <a:schemeClr val="accent1"/>
                </a:solidFill>
              </a:rPr>
              <a:t>Identifying</a:t>
            </a:r>
            <a:r>
              <a:rPr lang="tr-TR" sz="2500" dirty="0" smtClean="0">
                <a:solidFill>
                  <a:schemeClr val="accent1"/>
                </a:solidFill>
              </a:rPr>
              <a:t> </a:t>
            </a:r>
            <a:r>
              <a:rPr lang="tr-TR" sz="2500" dirty="0" err="1" smtClean="0">
                <a:solidFill>
                  <a:schemeClr val="accent1"/>
                </a:solidFill>
              </a:rPr>
              <a:t>learning</a:t>
            </a:r>
            <a:r>
              <a:rPr lang="tr-TR" sz="2500" dirty="0" smtClean="0">
                <a:solidFill>
                  <a:schemeClr val="accent1"/>
                </a:solidFill>
              </a:rPr>
              <a:t> </a:t>
            </a:r>
            <a:r>
              <a:rPr lang="tr-TR" sz="2500" dirty="0" err="1" smtClean="0">
                <a:solidFill>
                  <a:schemeClr val="accent1"/>
                </a:solidFill>
              </a:rPr>
              <a:t>approaches</a:t>
            </a:r>
            <a:endParaRPr lang="tr-TR" sz="2500" dirty="0" smtClean="0">
              <a:solidFill>
                <a:schemeClr val="accent1"/>
              </a:solidFill>
            </a:endParaRPr>
          </a:p>
          <a:p>
            <a:pPr algn="just" fontAlgn="base"/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</a:t>
            </a:r>
            <a:r>
              <a:rPr lang="tr-TR" sz="2500" dirty="0" err="1" smtClean="0"/>
              <a:t>may</a:t>
            </a:r>
            <a:r>
              <a:rPr lang="tr-TR" sz="2500" dirty="0" smtClean="0"/>
              <a:t> </a:t>
            </a:r>
            <a:r>
              <a:rPr lang="tr-TR" sz="2500" dirty="0" err="1" smtClean="0"/>
              <a:t>learn</a:t>
            </a:r>
            <a:r>
              <a:rPr lang="tr-TR" sz="2500" dirty="0" smtClean="0"/>
              <a:t> in </a:t>
            </a:r>
            <a:r>
              <a:rPr lang="tr-TR" sz="2500" dirty="0" err="1" smtClean="0"/>
              <a:t>different</a:t>
            </a:r>
            <a:r>
              <a:rPr lang="tr-TR" sz="2500" dirty="0" smtClean="0"/>
              <a:t> ways that are </a:t>
            </a:r>
            <a:r>
              <a:rPr lang="tr-TR" sz="2500" dirty="0" err="1" smtClean="0"/>
              <a:t>unusual</a:t>
            </a:r>
            <a:r>
              <a:rPr lang="tr-TR" sz="2500" dirty="0" smtClean="0"/>
              <a:t> or do not ‘fit’ </a:t>
            </a:r>
            <a:r>
              <a:rPr lang="tr-TR" sz="2500" dirty="0" err="1" smtClean="0"/>
              <a:t>standard</a:t>
            </a:r>
            <a:r>
              <a:rPr lang="tr-TR" sz="2500" dirty="0" smtClean="0"/>
              <a:t> </a:t>
            </a:r>
            <a:r>
              <a:rPr lang="tr-TR" sz="2500" dirty="0" err="1" smtClean="0"/>
              <a:t>teaching</a:t>
            </a:r>
            <a:r>
              <a:rPr lang="tr-TR" sz="2500" dirty="0" smtClean="0"/>
              <a:t> </a:t>
            </a:r>
            <a:r>
              <a:rPr lang="tr-TR" sz="2500" dirty="0" err="1" smtClean="0"/>
              <a:t>approaches</a:t>
            </a:r>
            <a:r>
              <a:rPr lang="tr-TR" sz="2500" dirty="0" smtClean="0"/>
              <a:t>.</a:t>
            </a:r>
          </a:p>
          <a:p>
            <a:pPr algn="just" fontAlgn="base"/>
            <a:r>
              <a:rPr lang="tr-TR" sz="2500" dirty="0" smtClean="0"/>
              <a:t> </a:t>
            </a:r>
            <a:r>
              <a:rPr lang="tr-TR" sz="2500" dirty="0" smtClean="0"/>
              <a:t>For </a:t>
            </a:r>
            <a:r>
              <a:rPr lang="tr-TR" sz="2500" dirty="0" err="1" smtClean="0"/>
              <a:t>example</a:t>
            </a:r>
            <a:r>
              <a:rPr lang="tr-TR" sz="2500" dirty="0" smtClean="0"/>
              <a:t>,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who are </a:t>
            </a:r>
            <a:r>
              <a:rPr lang="tr-TR" sz="2500" dirty="0" err="1" smtClean="0"/>
              <a:t>called</a:t>
            </a:r>
            <a:r>
              <a:rPr lang="tr-TR" sz="2500" dirty="0" smtClean="0"/>
              <a:t> </a:t>
            </a:r>
            <a:r>
              <a:rPr lang="tr-TR" sz="2500" dirty="0" err="1" smtClean="0"/>
              <a:t>auditory</a:t>
            </a:r>
            <a:r>
              <a:rPr lang="tr-TR" sz="2500" dirty="0" smtClean="0"/>
              <a:t>-</a:t>
            </a:r>
            <a:r>
              <a:rPr lang="tr-TR" sz="2500" dirty="0" err="1" smtClean="0"/>
              <a:t>sequential</a:t>
            </a:r>
            <a:r>
              <a:rPr lang="tr-TR" sz="2500" dirty="0" smtClean="0"/>
              <a:t> </a:t>
            </a:r>
            <a:r>
              <a:rPr lang="tr-TR" sz="2500" dirty="0" err="1" smtClean="0"/>
              <a:t>learners</a:t>
            </a:r>
            <a:r>
              <a:rPr lang="tr-TR" sz="2500" dirty="0" smtClean="0"/>
              <a:t> are well </a:t>
            </a:r>
            <a:r>
              <a:rPr lang="tr-TR" sz="2500" dirty="0" err="1" smtClean="0"/>
              <a:t>suited</a:t>
            </a:r>
            <a:r>
              <a:rPr lang="tr-TR" sz="2500" dirty="0" smtClean="0"/>
              <a:t> to the </a:t>
            </a:r>
            <a:r>
              <a:rPr lang="tr-TR" sz="2500" dirty="0" err="1" smtClean="0"/>
              <a:t>typical</a:t>
            </a:r>
            <a:r>
              <a:rPr lang="tr-TR" sz="2500" dirty="0" smtClean="0"/>
              <a:t> classroom. </a:t>
            </a:r>
            <a:r>
              <a:rPr lang="tr-TR" sz="2500" dirty="0" err="1" smtClean="0"/>
              <a:t>These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</a:t>
            </a:r>
            <a:r>
              <a:rPr lang="tr-TR" sz="2500" dirty="0" err="1" smtClean="0"/>
              <a:t>cope</a:t>
            </a:r>
            <a:r>
              <a:rPr lang="tr-TR" sz="2500" dirty="0" smtClean="0"/>
              <a:t> well </a:t>
            </a:r>
            <a:r>
              <a:rPr lang="tr-TR" sz="2500" dirty="0" err="1" smtClean="0"/>
              <a:t>where</a:t>
            </a:r>
            <a:r>
              <a:rPr lang="tr-TR" sz="2500" dirty="0" smtClean="0"/>
              <a:t> the </a:t>
            </a:r>
            <a:r>
              <a:rPr lang="tr-TR" sz="2500" dirty="0" err="1" smtClean="0"/>
              <a:t>teaching</a:t>
            </a:r>
            <a:r>
              <a:rPr lang="tr-TR" sz="2500" dirty="0" smtClean="0"/>
              <a:t> </a:t>
            </a:r>
            <a:r>
              <a:rPr lang="tr-TR" sz="2500" dirty="0" err="1" smtClean="0"/>
              <a:t>strategy</a:t>
            </a:r>
            <a:r>
              <a:rPr lang="tr-TR" sz="2500" dirty="0" smtClean="0"/>
              <a:t> </a:t>
            </a:r>
            <a:r>
              <a:rPr lang="tr-TR" sz="2500" dirty="0" err="1" smtClean="0"/>
              <a:t>requires</a:t>
            </a:r>
            <a:r>
              <a:rPr lang="tr-TR" sz="2500" dirty="0" smtClean="0"/>
              <a:t> </a:t>
            </a:r>
            <a:r>
              <a:rPr lang="tr-TR" sz="2500" dirty="0" err="1" smtClean="0"/>
              <a:t>them</a:t>
            </a:r>
            <a:r>
              <a:rPr lang="tr-TR" sz="2500" dirty="0" smtClean="0"/>
              <a:t> to </a:t>
            </a:r>
            <a:r>
              <a:rPr lang="tr-TR" sz="2500" dirty="0" err="1" smtClean="0"/>
              <a:t>take</a:t>
            </a:r>
            <a:r>
              <a:rPr lang="tr-TR" sz="2500" dirty="0" smtClean="0"/>
              <a:t> in </a:t>
            </a:r>
            <a:r>
              <a:rPr lang="tr-TR" sz="2500" dirty="0" err="1" smtClean="0"/>
              <a:t>information</a:t>
            </a:r>
            <a:r>
              <a:rPr lang="tr-TR" sz="2500" dirty="0" smtClean="0"/>
              <a:t> </a:t>
            </a:r>
            <a:r>
              <a:rPr lang="tr-TR" sz="2500" dirty="0" err="1" smtClean="0"/>
              <a:t>through</a:t>
            </a:r>
            <a:r>
              <a:rPr lang="tr-TR" sz="2500" dirty="0" smtClean="0"/>
              <a:t> listening, and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is step-by-step.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29814"/>
          </a:xfrm>
        </p:spPr>
        <p:txBody>
          <a:bodyPr>
            <a:normAutofit/>
          </a:bodyPr>
          <a:lstStyle/>
          <a:p>
            <a:r>
              <a:rPr lang="tr-TR" sz="3300" dirty="0" smtClean="0"/>
              <a:t>Formal </a:t>
            </a:r>
            <a:r>
              <a:rPr lang="tr-TR" sz="3300" dirty="0" err="1" smtClean="0"/>
              <a:t>Identification</a:t>
            </a:r>
            <a:endParaRPr lang="tr-TR" sz="33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 fontScale="85000" lnSpcReduction="10000"/>
          </a:bodyPr>
          <a:lstStyle/>
          <a:p>
            <a:pPr algn="just" fontAlgn="base">
              <a:buNone/>
            </a:pPr>
            <a:r>
              <a:rPr lang="tr-TR" sz="2900" dirty="0" smtClean="0">
                <a:solidFill>
                  <a:schemeClr val="accent1"/>
                </a:solidFill>
              </a:rPr>
              <a:t>Formal </a:t>
            </a:r>
            <a:r>
              <a:rPr lang="tr-TR" sz="2900" dirty="0" err="1" smtClean="0">
                <a:solidFill>
                  <a:schemeClr val="accent1"/>
                </a:solidFill>
              </a:rPr>
              <a:t>approaches</a:t>
            </a:r>
            <a:r>
              <a:rPr lang="tr-TR" sz="2900" dirty="0" smtClean="0">
                <a:solidFill>
                  <a:schemeClr val="accent1"/>
                </a:solidFill>
              </a:rPr>
              <a:t> to </a:t>
            </a:r>
            <a:r>
              <a:rPr lang="tr-TR" sz="2900" dirty="0" err="1" smtClean="0">
                <a:solidFill>
                  <a:schemeClr val="accent1"/>
                </a:solidFill>
              </a:rPr>
              <a:t>identification</a:t>
            </a:r>
            <a:endParaRPr lang="tr-TR" sz="2900" dirty="0" smtClean="0">
              <a:solidFill>
                <a:schemeClr val="accent1"/>
              </a:solidFill>
            </a:endParaRPr>
          </a:p>
          <a:p>
            <a:pPr algn="just" fontAlgn="base"/>
            <a:r>
              <a:rPr lang="tr-TR" sz="2900" dirty="0" err="1" smtClean="0"/>
              <a:t>There</a:t>
            </a:r>
            <a:r>
              <a:rPr lang="tr-TR" sz="2900" dirty="0" smtClean="0"/>
              <a:t> </a:t>
            </a:r>
            <a:r>
              <a:rPr lang="tr-TR" sz="2900" dirty="0" smtClean="0"/>
              <a:t>is a </a:t>
            </a:r>
            <a:r>
              <a:rPr lang="tr-TR" sz="2900" dirty="0" err="1" smtClean="0"/>
              <a:t>range</a:t>
            </a:r>
            <a:r>
              <a:rPr lang="tr-TR" sz="2900" dirty="0" smtClean="0"/>
              <a:t> of formal </a:t>
            </a:r>
            <a:r>
              <a:rPr lang="tr-TR" sz="2900" dirty="0" err="1" smtClean="0"/>
              <a:t>approaches</a:t>
            </a:r>
            <a:r>
              <a:rPr lang="tr-TR" sz="2900" dirty="0" smtClean="0"/>
              <a:t> to </a:t>
            </a:r>
            <a:r>
              <a:rPr lang="tr-TR" sz="2900" dirty="0" err="1" smtClean="0"/>
              <a:t>identify</a:t>
            </a:r>
            <a:r>
              <a:rPr lang="tr-TR" sz="2900" dirty="0" smtClean="0"/>
              <a:t> </a:t>
            </a:r>
            <a:r>
              <a:rPr lang="tr-TR" sz="2900" dirty="0" err="1" smtClean="0"/>
              <a:t>giftedness</a:t>
            </a:r>
            <a:r>
              <a:rPr lang="tr-TR" sz="2900" dirty="0" smtClean="0"/>
              <a:t> </a:t>
            </a:r>
            <a:r>
              <a:rPr lang="tr-TR" sz="2900" dirty="0" smtClean="0"/>
              <a:t>in </a:t>
            </a:r>
            <a:r>
              <a:rPr lang="tr-TR" sz="2900" dirty="0" err="1" smtClean="0"/>
              <a:t>children</a:t>
            </a:r>
            <a:r>
              <a:rPr lang="tr-TR" sz="2900" dirty="0" smtClean="0"/>
              <a:t> </a:t>
            </a:r>
            <a:r>
              <a:rPr lang="tr-TR" sz="2900" dirty="0" err="1" smtClean="0"/>
              <a:t>such</a:t>
            </a:r>
            <a:r>
              <a:rPr lang="tr-TR" sz="2900" dirty="0" smtClean="0"/>
              <a:t> as IQ and </a:t>
            </a:r>
            <a:r>
              <a:rPr lang="tr-TR" sz="2900" dirty="0" err="1" smtClean="0"/>
              <a:t>achievement</a:t>
            </a:r>
            <a:r>
              <a:rPr lang="tr-TR" sz="2900" dirty="0" smtClean="0"/>
              <a:t> tests </a:t>
            </a:r>
            <a:r>
              <a:rPr lang="tr-TR" sz="2900" dirty="0" err="1" smtClean="0"/>
              <a:t>administered</a:t>
            </a:r>
            <a:r>
              <a:rPr lang="tr-TR" sz="2900" dirty="0" smtClean="0"/>
              <a:t> by </a:t>
            </a:r>
            <a:r>
              <a:rPr lang="tr-TR" sz="2900" dirty="0" err="1" smtClean="0"/>
              <a:t>psychologists</a:t>
            </a:r>
            <a:r>
              <a:rPr lang="tr-TR" sz="2900" dirty="0" smtClean="0"/>
              <a:t> and </a:t>
            </a:r>
            <a:r>
              <a:rPr lang="tr-TR" sz="2900" dirty="0" err="1" smtClean="0"/>
              <a:t>other</a:t>
            </a:r>
            <a:r>
              <a:rPr lang="tr-TR" sz="2900" dirty="0" smtClean="0"/>
              <a:t> qualified </a:t>
            </a:r>
            <a:r>
              <a:rPr lang="tr-TR" sz="2900" dirty="0" err="1" smtClean="0"/>
              <a:t>professionals</a:t>
            </a:r>
            <a:r>
              <a:rPr lang="tr-TR" sz="2900" dirty="0" smtClean="0"/>
              <a:t>.  </a:t>
            </a:r>
          </a:p>
          <a:p>
            <a:pPr algn="just" fontAlgn="base"/>
            <a:r>
              <a:rPr lang="tr-TR" sz="2900" dirty="0" smtClean="0"/>
              <a:t>It </a:t>
            </a:r>
            <a:r>
              <a:rPr lang="tr-TR" sz="2900" dirty="0" smtClean="0"/>
              <a:t>is ideal </a:t>
            </a:r>
            <a:r>
              <a:rPr lang="tr-TR" sz="2900" dirty="0" err="1" smtClean="0"/>
              <a:t>if</a:t>
            </a:r>
            <a:r>
              <a:rPr lang="tr-TR" sz="2900" dirty="0" smtClean="0"/>
              <a:t> </a:t>
            </a:r>
            <a:r>
              <a:rPr lang="tr-TR" sz="2900" dirty="0" err="1" smtClean="0"/>
              <a:t>families</a:t>
            </a:r>
            <a:r>
              <a:rPr lang="tr-TR" sz="2900" dirty="0" smtClean="0"/>
              <a:t> and </a:t>
            </a:r>
            <a:r>
              <a:rPr lang="tr-TR" sz="2900" dirty="0" err="1" smtClean="0"/>
              <a:t>educators</a:t>
            </a:r>
            <a:r>
              <a:rPr lang="tr-TR" sz="2900" dirty="0" smtClean="0"/>
              <a:t> can </a:t>
            </a:r>
            <a:r>
              <a:rPr lang="tr-TR" sz="2900" dirty="0" err="1" smtClean="0"/>
              <a:t>work</a:t>
            </a:r>
            <a:r>
              <a:rPr lang="tr-TR" sz="2900" dirty="0" smtClean="0"/>
              <a:t> </a:t>
            </a:r>
            <a:r>
              <a:rPr lang="tr-TR" sz="2900" dirty="0" err="1" smtClean="0"/>
              <a:t>with</a:t>
            </a:r>
            <a:r>
              <a:rPr lang="tr-TR" sz="2900" dirty="0" smtClean="0"/>
              <a:t> </a:t>
            </a:r>
            <a:r>
              <a:rPr lang="tr-TR" sz="2900" dirty="0" err="1" smtClean="0"/>
              <a:t>professionals</a:t>
            </a:r>
            <a:r>
              <a:rPr lang="tr-TR" sz="2900" dirty="0" smtClean="0"/>
              <a:t> to </a:t>
            </a:r>
            <a:r>
              <a:rPr lang="tr-TR" sz="2900" dirty="0" err="1" smtClean="0"/>
              <a:t>share</a:t>
            </a:r>
            <a:r>
              <a:rPr lang="tr-TR" sz="2900" dirty="0" smtClean="0"/>
              <a:t> </a:t>
            </a:r>
            <a:r>
              <a:rPr lang="tr-TR" sz="2900" dirty="0" err="1" smtClean="0"/>
              <a:t>information</a:t>
            </a:r>
            <a:r>
              <a:rPr lang="tr-TR" sz="2900" dirty="0" smtClean="0"/>
              <a:t> about the </a:t>
            </a:r>
            <a:r>
              <a:rPr lang="tr-TR" sz="2900" dirty="0" err="1" smtClean="0"/>
              <a:t>child’s</a:t>
            </a:r>
            <a:r>
              <a:rPr lang="tr-TR" sz="2900" dirty="0" smtClean="0"/>
              <a:t> </a:t>
            </a:r>
            <a:r>
              <a:rPr lang="tr-TR" sz="2900" dirty="0" err="1" smtClean="0"/>
              <a:t>learning</a:t>
            </a:r>
            <a:r>
              <a:rPr lang="tr-TR" sz="2900" dirty="0" smtClean="0"/>
              <a:t> and </a:t>
            </a:r>
            <a:r>
              <a:rPr lang="tr-TR" sz="2900" dirty="0" err="1" smtClean="0"/>
              <a:t>how</a:t>
            </a:r>
            <a:r>
              <a:rPr lang="tr-TR" sz="2900" dirty="0" smtClean="0"/>
              <a:t> </a:t>
            </a:r>
            <a:r>
              <a:rPr lang="tr-TR" sz="2900" dirty="0" err="1" smtClean="0"/>
              <a:t>they</a:t>
            </a:r>
            <a:r>
              <a:rPr lang="tr-TR" sz="2900" dirty="0" smtClean="0"/>
              <a:t> </a:t>
            </a:r>
            <a:r>
              <a:rPr lang="tr-TR" sz="2900" dirty="0" err="1" smtClean="0"/>
              <a:t>support</a:t>
            </a:r>
            <a:r>
              <a:rPr lang="tr-TR" sz="2900" dirty="0" smtClean="0"/>
              <a:t> the </a:t>
            </a:r>
            <a:r>
              <a:rPr lang="tr-TR" sz="2900" dirty="0" err="1" smtClean="0"/>
              <a:t>child</a:t>
            </a:r>
            <a:r>
              <a:rPr lang="tr-TR" sz="2900" dirty="0" smtClean="0"/>
              <a:t>. This </a:t>
            </a:r>
            <a:r>
              <a:rPr lang="tr-TR" sz="2900" dirty="0" err="1" smtClean="0"/>
              <a:t>information</a:t>
            </a:r>
            <a:r>
              <a:rPr lang="tr-TR" sz="2900" dirty="0" smtClean="0"/>
              <a:t> can </a:t>
            </a:r>
            <a:r>
              <a:rPr lang="tr-TR" sz="2900" dirty="0" err="1" smtClean="0"/>
              <a:t>then</a:t>
            </a:r>
            <a:r>
              <a:rPr lang="tr-TR" sz="2900" dirty="0" smtClean="0"/>
              <a:t> be </a:t>
            </a:r>
            <a:r>
              <a:rPr lang="tr-TR" sz="2900" dirty="0" err="1" smtClean="0"/>
              <a:t>used</a:t>
            </a:r>
            <a:r>
              <a:rPr lang="tr-TR" sz="2900" dirty="0" smtClean="0"/>
              <a:t> by </a:t>
            </a:r>
            <a:r>
              <a:rPr lang="tr-TR" sz="2900" dirty="0" err="1" smtClean="0"/>
              <a:t>psychologists</a:t>
            </a:r>
            <a:r>
              <a:rPr lang="tr-TR" sz="2900" dirty="0" smtClean="0"/>
              <a:t> and </a:t>
            </a:r>
            <a:r>
              <a:rPr lang="tr-TR" sz="2900" dirty="0" err="1" smtClean="0"/>
              <a:t>other</a:t>
            </a:r>
            <a:r>
              <a:rPr lang="tr-TR" sz="2900" dirty="0" smtClean="0"/>
              <a:t> </a:t>
            </a:r>
            <a:r>
              <a:rPr lang="tr-TR" sz="2900" dirty="0" err="1" smtClean="0"/>
              <a:t>professionals</a:t>
            </a:r>
            <a:r>
              <a:rPr lang="tr-TR" sz="2900" dirty="0" smtClean="0"/>
              <a:t> to </a:t>
            </a:r>
            <a:r>
              <a:rPr lang="tr-TR" sz="2900" dirty="0" err="1" smtClean="0"/>
              <a:t>identify</a:t>
            </a:r>
            <a:r>
              <a:rPr lang="tr-TR" sz="2900" dirty="0" smtClean="0"/>
              <a:t> </a:t>
            </a:r>
            <a:r>
              <a:rPr lang="tr-TR" sz="2900" dirty="0" err="1" smtClean="0"/>
              <a:t>appropriate</a:t>
            </a:r>
            <a:r>
              <a:rPr lang="tr-TR" sz="2900" dirty="0" smtClean="0"/>
              <a:t> </a:t>
            </a:r>
            <a:r>
              <a:rPr lang="tr-TR" sz="2900" dirty="0" err="1" smtClean="0"/>
              <a:t>achievement</a:t>
            </a:r>
            <a:r>
              <a:rPr lang="tr-TR" sz="2900" dirty="0" smtClean="0"/>
              <a:t> tests that will </a:t>
            </a:r>
            <a:r>
              <a:rPr lang="tr-TR" sz="2900" dirty="0" err="1" smtClean="0"/>
              <a:t>support</a:t>
            </a:r>
            <a:r>
              <a:rPr lang="tr-TR" sz="2900" dirty="0" smtClean="0"/>
              <a:t> the </a:t>
            </a:r>
            <a:r>
              <a:rPr lang="tr-TR" sz="2900" dirty="0" err="1" smtClean="0"/>
              <a:t>child’s</a:t>
            </a:r>
            <a:r>
              <a:rPr lang="tr-TR" sz="2900" dirty="0" smtClean="0"/>
              <a:t> </a:t>
            </a:r>
            <a:r>
              <a:rPr lang="tr-TR" sz="2900" dirty="0" err="1" smtClean="0"/>
              <a:t>learning</a:t>
            </a:r>
            <a:r>
              <a:rPr lang="tr-TR" sz="2900" dirty="0" smtClean="0"/>
              <a:t> and </a:t>
            </a:r>
            <a:r>
              <a:rPr lang="tr-TR" sz="2900" dirty="0" err="1" smtClean="0"/>
              <a:t>provide</a:t>
            </a:r>
            <a:r>
              <a:rPr lang="tr-TR" sz="2900" dirty="0" smtClean="0"/>
              <a:t> </a:t>
            </a:r>
            <a:r>
              <a:rPr lang="tr-TR" sz="2900" dirty="0" err="1" smtClean="0"/>
              <a:t>information</a:t>
            </a:r>
            <a:r>
              <a:rPr lang="tr-TR" sz="2900" dirty="0" smtClean="0"/>
              <a:t> to </a:t>
            </a:r>
            <a:r>
              <a:rPr lang="tr-TR" sz="2900" dirty="0" err="1" smtClean="0"/>
              <a:t>educators</a:t>
            </a:r>
            <a:r>
              <a:rPr lang="tr-TR" sz="2900" dirty="0" smtClean="0"/>
              <a:t> to be </a:t>
            </a:r>
            <a:r>
              <a:rPr lang="tr-TR" sz="2900" dirty="0" err="1" smtClean="0"/>
              <a:t>able</a:t>
            </a:r>
            <a:r>
              <a:rPr lang="tr-TR" sz="2900" dirty="0" smtClean="0"/>
              <a:t> to plan for the </a:t>
            </a:r>
            <a:r>
              <a:rPr lang="tr-TR" sz="2900" dirty="0" err="1" smtClean="0"/>
              <a:t>child’s</a:t>
            </a:r>
            <a:r>
              <a:rPr lang="tr-TR" sz="2900" dirty="0" smtClean="0"/>
              <a:t> </a:t>
            </a:r>
            <a:r>
              <a:rPr lang="tr-TR" sz="2900" dirty="0" err="1" smtClean="0"/>
              <a:t>learning</a:t>
            </a:r>
            <a:r>
              <a:rPr lang="tr-TR" sz="2900" dirty="0" smtClean="0"/>
              <a:t> and </a:t>
            </a:r>
            <a:r>
              <a:rPr lang="tr-TR" sz="2900" dirty="0" err="1" smtClean="0"/>
              <a:t>appropriate</a:t>
            </a:r>
            <a:r>
              <a:rPr lang="tr-TR" sz="2900" dirty="0" smtClean="0"/>
              <a:t> </a:t>
            </a:r>
            <a:r>
              <a:rPr lang="tr-TR" sz="2900" dirty="0" err="1" smtClean="0"/>
              <a:t>teaching</a:t>
            </a:r>
            <a:r>
              <a:rPr lang="tr-TR" sz="2900" dirty="0" smtClean="0"/>
              <a:t> </a:t>
            </a:r>
            <a:r>
              <a:rPr lang="tr-TR" sz="2900" dirty="0" err="1" smtClean="0"/>
              <a:t>strategies</a:t>
            </a:r>
            <a:r>
              <a:rPr lang="tr-TR" sz="2900" dirty="0" smtClean="0"/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1023880"/>
            <a:ext cx="8229600" cy="5834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tr-TR" sz="2500" dirty="0" err="1" smtClean="0">
                <a:solidFill>
                  <a:schemeClr val="accent1"/>
                </a:solidFill>
              </a:rPr>
              <a:t>Dual</a:t>
            </a:r>
            <a:r>
              <a:rPr lang="tr-TR" sz="2500" dirty="0" smtClean="0">
                <a:solidFill>
                  <a:schemeClr val="accent1"/>
                </a:solidFill>
              </a:rPr>
              <a:t> </a:t>
            </a:r>
            <a:r>
              <a:rPr lang="tr-TR" sz="2500" dirty="0" err="1" smtClean="0">
                <a:solidFill>
                  <a:schemeClr val="accent1"/>
                </a:solidFill>
              </a:rPr>
              <a:t>exceptionality</a:t>
            </a:r>
            <a:endParaRPr lang="tr-TR" sz="2500" dirty="0" smtClean="0">
              <a:solidFill>
                <a:schemeClr val="accent1"/>
              </a:solidFill>
            </a:endParaRPr>
          </a:p>
          <a:p>
            <a:pPr algn="just"/>
            <a:r>
              <a:rPr lang="tr-TR" sz="2500" dirty="0" err="1" smtClean="0"/>
              <a:t>Dual</a:t>
            </a:r>
            <a:r>
              <a:rPr lang="tr-TR" sz="2500" dirty="0" smtClean="0"/>
              <a:t> </a:t>
            </a:r>
            <a:r>
              <a:rPr lang="tr-TR" sz="2500" dirty="0" err="1" smtClean="0"/>
              <a:t>exceptionality</a:t>
            </a:r>
            <a:r>
              <a:rPr lang="tr-TR" sz="2500" dirty="0" smtClean="0"/>
              <a:t> </a:t>
            </a:r>
            <a:r>
              <a:rPr lang="tr-TR" sz="2500" dirty="0" err="1" smtClean="0"/>
              <a:t>refers</a:t>
            </a:r>
            <a:r>
              <a:rPr lang="tr-TR" sz="2500" dirty="0" smtClean="0"/>
              <a:t> to </a:t>
            </a:r>
            <a:r>
              <a:rPr lang="tr-TR" sz="2500" dirty="0" err="1" smtClean="0"/>
              <a:t>when</a:t>
            </a:r>
            <a:r>
              <a:rPr lang="tr-TR" sz="2500" dirty="0" smtClean="0"/>
              <a:t> </a:t>
            </a:r>
            <a:r>
              <a:rPr lang="tr-TR" sz="2500" dirty="0" err="1" smtClean="0"/>
              <a:t>both</a:t>
            </a:r>
            <a:r>
              <a:rPr lang="tr-TR" sz="2500" dirty="0" smtClean="0"/>
              <a:t>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and </a:t>
            </a:r>
            <a:r>
              <a:rPr lang="tr-TR" sz="2500" dirty="0" err="1" smtClean="0"/>
              <a:t>some</a:t>
            </a:r>
            <a:r>
              <a:rPr lang="tr-TR" sz="2500" dirty="0" smtClean="0"/>
              <a:t> form of </a:t>
            </a:r>
            <a:r>
              <a:rPr lang="tr-TR" sz="2500" dirty="0" err="1" smtClean="0"/>
              <a:t>disability</a:t>
            </a:r>
            <a:r>
              <a:rPr lang="tr-TR" sz="2500" dirty="0" smtClean="0"/>
              <a:t> or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difficulty</a:t>
            </a:r>
            <a:r>
              <a:rPr lang="tr-TR" sz="2500" dirty="0" smtClean="0"/>
              <a:t> are </a:t>
            </a:r>
            <a:r>
              <a:rPr lang="tr-TR" sz="2500" dirty="0" err="1" smtClean="0"/>
              <a:t>present</a:t>
            </a:r>
            <a:r>
              <a:rPr lang="tr-TR" sz="2500" dirty="0" smtClean="0"/>
              <a:t>. This is not an </a:t>
            </a:r>
            <a:r>
              <a:rPr lang="tr-TR" sz="2500" dirty="0" err="1" smtClean="0"/>
              <a:t>uncommon</a:t>
            </a:r>
            <a:r>
              <a:rPr lang="tr-TR" sz="2500" dirty="0" smtClean="0"/>
              <a:t> </a:t>
            </a:r>
            <a:r>
              <a:rPr lang="tr-TR" sz="2500" dirty="0" err="1" smtClean="0"/>
              <a:t>situation</a:t>
            </a:r>
            <a:r>
              <a:rPr lang="tr-TR" sz="2500" dirty="0" smtClean="0"/>
              <a:t>, and it has </a:t>
            </a:r>
            <a:r>
              <a:rPr lang="tr-TR" sz="2500" dirty="0" err="1" smtClean="0"/>
              <a:t>been</a:t>
            </a:r>
            <a:r>
              <a:rPr lang="tr-TR" sz="2500" dirty="0" smtClean="0"/>
              <a:t> </a:t>
            </a:r>
            <a:r>
              <a:rPr lang="tr-TR" sz="2500" dirty="0" err="1" smtClean="0"/>
              <a:t>estimated</a:t>
            </a:r>
            <a:r>
              <a:rPr lang="tr-TR" sz="2500" dirty="0" smtClean="0"/>
              <a:t> that </a:t>
            </a:r>
            <a:r>
              <a:rPr lang="tr-TR" sz="2500" dirty="0" err="1" smtClean="0"/>
              <a:t>up</a:t>
            </a:r>
            <a:r>
              <a:rPr lang="tr-TR" sz="2500" dirty="0" smtClean="0"/>
              <a:t> to one in 10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</a:t>
            </a:r>
            <a:r>
              <a:rPr lang="tr-TR" sz="2500" dirty="0" err="1" smtClean="0"/>
              <a:t>may</a:t>
            </a:r>
            <a:r>
              <a:rPr lang="tr-TR" sz="2500" dirty="0" smtClean="0"/>
              <a:t> have </a:t>
            </a:r>
            <a:r>
              <a:rPr lang="tr-TR" sz="2500" dirty="0" err="1" smtClean="0"/>
              <a:t>some</a:t>
            </a:r>
            <a:r>
              <a:rPr lang="tr-TR" sz="2500" dirty="0" smtClean="0"/>
              <a:t> form of </a:t>
            </a:r>
            <a:r>
              <a:rPr lang="tr-TR" sz="2500" dirty="0" err="1" smtClean="0"/>
              <a:t>disability</a:t>
            </a:r>
            <a:r>
              <a:rPr lang="tr-TR" sz="2500" dirty="0" smtClean="0"/>
              <a:t> or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difficulty</a:t>
            </a:r>
            <a:r>
              <a:rPr lang="tr-TR" sz="2500" dirty="0" smtClean="0"/>
              <a:t>. For </a:t>
            </a:r>
            <a:r>
              <a:rPr lang="tr-TR" sz="2500" dirty="0" err="1" smtClean="0"/>
              <a:t>example</a:t>
            </a:r>
            <a:r>
              <a:rPr lang="tr-TR" sz="2500" dirty="0" smtClean="0"/>
              <a:t>, </a:t>
            </a:r>
            <a:r>
              <a:rPr lang="tr-TR" sz="2500" dirty="0" err="1" smtClean="0"/>
              <a:t>some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</a:t>
            </a:r>
            <a:r>
              <a:rPr lang="tr-TR" sz="2500" dirty="0" err="1" smtClean="0"/>
              <a:t>with</a:t>
            </a:r>
            <a:r>
              <a:rPr lang="tr-TR" sz="2500" dirty="0" smtClean="0"/>
              <a:t> </a:t>
            </a:r>
            <a:r>
              <a:rPr lang="tr-TR" sz="2500" dirty="0" err="1" smtClean="0"/>
              <a:t>dyslexia</a:t>
            </a:r>
            <a:r>
              <a:rPr lang="tr-TR" sz="2500" dirty="0" smtClean="0"/>
              <a:t> can </a:t>
            </a:r>
            <a:r>
              <a:rPr lang="tr-TR" sz="2500" dirty="0" err="1" smtClean="0"/>
              <a:t>often</a:t>
            </a:r>
            <a:r>
              <a:rPr lang="tr-TR" sz="2500" dirty="0" smtClean="0"/>
              <a:t> be of </a:t>
            </a:r>
            <a:r>
              <a:rPr lang="tr-TR" sz="2500" dirty="0" err="1" smtClean="0"/>
              <a:t>above</a:t>
            </a:r>
            <a:r>
              <a:rPr lang="tr-TR" sz="2500" dirty="0" smtClean="0"/>
              <a:t> </a:t>
            </a:r>
            <a:r>
              <a:rPr lang="tr-TR" sz="2500" dirty="0" err="1" smtClean="0"/>
              <a:t>average</a:t>
            </a:r>
            <a:r>
              <a:rPr lang="tr-TR" sz="2500" dirty="0" smtClean="0"/>
              <a:t> </a:t>
            </a:r>
            <a:r>
              <a:rPr lang="tr-TR" sz="2500" dirty="0" err="1" smtClean="0"/>
              <a:t>intellectual</a:t>
            </a:r>
            <a:r>
              <a:rPr lang="tr-TR" sz="2500" dirty="0" smtClean="0"/>
              <a:t> </a:t>
            </a:r>
            <a:r>
              <a:rPr lang="tr-TR" sz="2500" dirty="0" err="1" smtClean="0"/>
              <a:t>ability</a:t>
            </a:r>
            <a:r>
              <a:rPr lang="tr-TR" sz="2500" dirty="0" smtClean="0"/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>
            <a:normAutofit/>
          </a:bodyPr>
          <a:lstStyle/>
          <a:p>
            <a:pPr algn="just"/>
            <a:r>
              <a:rPr lang="tr-TR" sz="2500" dirty="0" err="1" smtClean="0"/>
              <a:t>Dual</a:t>
            </a:r>
            <a:r>
              <a:rPr lang="tr-TR" sz="2500" dirty="0" smtClean="0"/>
              <a:t> </a:t>
            </a:r>
            <a:r>
              <a:rPr lang="tr-TR" sz="2500" dirty="0" err="1" smtClean="0"/>
              <a:t>exceptionality</a:t>
            </a:r>
            <a:r>
              <a:rPr lang="tr-TR" sz="2500" dirty="0" smtClean="0"/>
              <a:t> </a:t>
            </a:r>
            <a:r>
              <a:rPr lang="tr-TR" sz="2500" dirty="0" err="1" smtClean="0"/>
              <a:t>often</a:t>
            </a:r>
            <a:r>
              <a:rPr lang="tr-TR" sz="2500" dirty="0" smtClean="0"/>
              <a:t> </a:t>
            </a:r>
            <a:r>
              <a:rPr lang="tr-TR" sz="2500" dirty="0" err="1" smtClean="0"/>
              <a:t>does</a:t>
            </a:r>
            <a:r>
              <a:rPr lang="tr-TR" sz="2500" dirty="0" smtClean="0"/>
              <a:t> not </a:t>
            </a:r>
            <a:r>
              <a:rPr lang="tr-TR" sz="2500" dirty="0" err="1" smtClean="0"/>
              <a:t>become</a:t>
            </a:r>
            <a:r>
              <a:rPr lang="tr-TR" sz="2500" dirty="0" smtClean="0"/>
              <a:t> an </a:t>
            </a:r>
            <a:r>
              <a:rPr lang="tr-TR" sz="2500" dirty="0" err="1" smtClean="0"/>
              <a:t>issue</a:t>
            </a:r>
            <a:r>
              <a:rPr lang="tr-TR" sz="2500" dirty="0" smtClean="0"/>
              <a:t> for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and </a:t>
            </a:r>
            <a:r>
              <a:rPr lang="tr-TR" sz="2500" dirty="0" err="1" smtClean="0"/>
              <a:t>families</a:t>
            </a:r>
            <a:r>
              <a:rPr lang="tr-TR" sz="2500" dirty="0" smtClean="0"/>
              <a:t> </a:t>
            </a:r>
            <a:r>
              <a:rPr lang="tr-TR" sz="2500" dirty="0" err="1" smtClean="0"/>
              <a:t>until</a:t>
            </a:r>
            <a:r>
              <a:rPr lang="tr-TR" sz="2500" dirty="0" smtClean="0"/>
              <a:t> a </a:t>
            </a:r>
            <a:r>
              <a:rPr lang="tr-TR" sz="2500" dirty="0" err="1" smtClean="0"/>
              <a:t>child</a:t>
            </a:r>
            <a:r>
              <a:rPr lang="tr-TR" sz="2500" dirty="0" smtClean="0"/>
              <a:t> </a:t>
            </a:r>
            <a:r>
              <a:rPr lang="tr-TR" sz="2500" dirty="0" err="1" smtClean="0"/>
              <a:t>starts</a:t>
            </a:r>
            <a:r>
              <a:rPr lang="tr-TR" sz="2500" dirty="0" smtClean="0"/>
              <a:t> </a:t>
            </a:r>
            <a:r>
              <a:rPr lang="tr-TR" sz="2500" dirty="0" err="1" smtClean="0"/>
              <a:t>school</a:t>
            </a:r>
            <a:r>
              <a:rPr lang="tr-TR" sz="2500" dirty="0" smtClean="0"/>
              <a:t>. </a:t>
            </a:r>
            <a:r>
              <a:rPr lang="tr-TR" sz="2500" dirty="0" err="1" smtClean="0"/>
              <a:t>However</a:t>
            </a:r>
            <a:r>
              <a:rPr lang="tr-TR" sz="2500" dirty="0" smtClean="0"/>
              <a:t>, </a:t>
            </a:r>
            <a:r>
              <a:rPr lang="tr-TR" sz="2500" dirty="0" err="1" smtClean="0"/>
              <a:t>there</a:t>
            </a:r>
            <a:r>
              <a:rPr lang="tr-TR" sz="2500" dirty="0" smtClean="0"/>
              <a:t> are </a:t>
            </a:r>
            <a:r>
              <a:rPr lang="tr-TR" sz="2500" dirty="0" err="1" smtClean="0"/>
              <a:t>often</a:t>
            </a:r>
            <a:r>
              <a:rPr lang="tr-TR" sz="2500" dirty="0" smtClean="0"/>
              <a:t> </a:t>
            </a:r>
            <a:r>
              <a:rPr lang="tr-TR" sz="2500" dirty="0" err="1" smtClean="0"/>
              <a:t>signs</a:t>
            </a:r>
            <a:r>
              <a:rPr lang="tr-TR" sz="2500" dirty="0" smtClean="0"/>
              <a:t> in the </a:t>
            </a:r>
            <a:r>
              <a:rPr lang="tr-TR" sz="2500" dirty="0" err="1" smtClean="0"/>
              <a:t>preschool</a:t>
            </a:r>
            <a:r>
              <a:rPr lang="tr-TR" sz="2500" dirty="0" smtClean="0"/>
              <a:t> years. It is important to try to </a:t>
            </a:r>
            <a:r>
              <a:rPr lang="tr-TR" sz="2500" dirty="0" err="1" smtClean="0"/>
              <a:t>identify</a:t>
            </a:r>
            <a:r>
              <a:rPr lang="tr-TR" sz="2500" dirty="0" smtClean="0"/>
              <a:t> </a:t>
            </a:r>
            <a:r>
              <a:rPr lang="tr-TR" sz="2500" dirty="0" err="1" smtClean="0"/>
              <a:t>dual</a:t>
            </a:r>
            <a:r>
              <a:rPr lang="tr-TR" sz="2500" dirty="0" smtClean="0"/>
              <a:t> </a:t>
            </a:r>
            <a:r>
              <a:rPr lang="tr-TR" sz="2500" dirty="0" err="1" smtClean="0"/>
              <a:t>exceptionality</a:t>
            </a:r>
            <a:r>
              <a:rPr lang="tr-TR" sz="2500" dirty="0" smtClean="0"/>
              <a:t> as </a:t>
            </a:r>
            <a:r>
              <a:rPr lang="tr-TR" sz="2500" dirty="0" err="1" smtClean="0"/>
              <a:t>early</a:t>
            </a:r>
            <a:r>
              <a:rPr lang="tr-TR" sz="2500" dirty="0" smtClean="0"/>
              <a:t> as </a:t>
            </a:r>
            <a:r>
              <a:rPr lang="tr-TR" sz="2500" dirty="0" err="1" smtClean="0"/>
              <a:t>possible</a:t>
            </a:r>
            <a:r>
              <a:rPr lang="tr-TR" sz="2500" dirty="0" smtClean="0"/>
              <a:t>, </a:t>
            </a:r>
            <a:r>
              <a:rPr lang="tr-TR" sz="2500" dirty="0" err="1" smtClean="0"/>
              <a:t>preferably</a:t>
            </a:r>
            <a:r>
              <a:rPr lang="tr-TR" sz="2500" dirty="0" smtClean="0"/>
              <a:t> </a:t>
            </a:r>
            <a:r>
              <a:rPr lang="tr-TR" sz="2500" dirty="0" err="1" smtClean="0"/>
              <a:t>before</a:t>
            </a:r>
            <a:r>
              <a:rPr lang="tr-TR" sz="2500" dirty="0" smtClean="0"/>
              <a:t> the </a:t>
            </a:r>
            <a:r>
              <a:rPr lang="tr-TR" sz="2500" dirty="0" err="1" smtClean="0"/>
              <a:t>period</a:t>
            </a:r>
            <a:r>
              <a:rPr lang="tr-TR" sz="2500" dirty="0" smtClean="0"/>
              <a:t> of </a:t>
            </a:r>
            <a:r>
              <a:rPr lang="tr-TR" sz="2500" dirty="0" err="1" smtClean="0"/>
              <a:t>transition</a:t>
            </a:r>
            <a:r>
              <a:rPr lang="tr-TR" sz="2500" dirty="0" smtClean="0"/>
              <a:t> to </a:t>
            </a:r>
            <a:r>
              <a:rPr lang="tr-TR" sz="2500" dirty="0" err="1" smtClean="0"/>
              <a:t>school</a:t>
            </a:r>
            <a:r>
              <a:rPr lang="tr-TR" sz="2500" dirty="0" smtClean="0"/>
              <a:t>.</a:t>
            </a:r>
            <a:endParaRPr lang="tr-TR" sz="2500" dirty="0"/>
          </a:p>
        </p:txBody>
      </p:sp>
      <p:pic>
        <p:nvPicPr>
          <p:cNvPr id="5" name="4 Resim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861048"/>
            <a:ext cx="3456384" cy="193833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896544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tr-TR" sz="2500" dirty="0" smtClean="0">
                <a:solidFill>
                  <a:schemeClr val="accent1"/>
                </a:solidFill>
              </a:rPr>
              <a:t>Tests &amp; </a:t>
            </a:r>
            <a:r>
              <a:rPr lang="tr-TR" sz="2500" dirty="0" err="1" smtClean="0">
                <a:solidFill>
                  <a:schemeClr val="accent1"/>
                </a:solidFill>
              </a:rPr>
              <a:t>Assessments</a:t>
            </a:r>
            <a:endParaRPr lang="tr-TR" sz="2500" dirty="0" smtClean="0">
              <a:solidFill>
                <a:schemeClr val="accent1"/>
              </a:solidFill>
            </a:endParaRPr>
          </a:p>
          <a:p>
            <a:pPr algn="just"/>
            <a:r>
              <a:rPr lang="tr-TR" sz="2500" dirty="0" smtClean="0"/>
              <a:t>Tests </a:t>
            </a:r>
            <a:r>
              <a:rPr lang="tr-TR" sz="2500" dirty="0" smtClean="0"/>
              <a:t>are </a:t>
            </a:r>
            <a:r>
              <a:rPr lang="tr-TR" sz="2500" dirty="0" err="1" smtClean="0"/>
              <a:t>common</a:t>
            </a:r>
            <a:r>
              <a:rPr lang="tr-TR" sz="2500" dirty="0" smtClean="0"/>
              <a:t> </a:t>
            </a:r>
            <a:r>
              <a:rPr lang="tr-TR" sz="2500" dirty="0" err="1" smtClean="0"/>
              <a:t>assessment</a:t>
            </a:r>
            <a:r>
              <a:rPr lang="tr-TR" sz="2500" dirty="0" smtClean="0"/>
              <a:t> </a:t>
            </a:r>
            <a:r>
              <a:rPr lang="tr-TR" sz="2500" dirty="0" err="1" smtClean="0"/>
              <a:t>tools</a:t>
            </a:r>
            <a:r>
              <a:rPr lang="tr-TR" sz="2500" dirty="0" smtClean="0"/>
              <a:t> for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, but should not </a:t>
            </a:r>
            <a:r>
              <a:rPr lang="tr-TR" sz="2500" dirty="0" err="1" smtClean="0"/>
              <a:t>serve</a:t>
            </a:r>
            <a:r>
              <a:rPr lang="tr-TR" sz="2500" dirty="0" smtClean="0"/>
              <a:t> as the </a:t>
            </a:r>
            <a:r>
              <a:rPr lang="tr-TR" sz="2500" dirty="0" err="1" smtClean="0"/>
              <a:t>sole</a:t>
            </a:r>
            <a:r>
              <a:rPr lang="tr-TR" sz="2500" dirty="0" smtClean="0"/>
              <a:t> </a:t>
            </a:r>
            <a:r>
              <a:rPr lang="tr-TR" sz="2500" dirty="0" err="1" smtClean="0"/>
              <a:t>source</a:t>
            </a:r>
            <a:r>
              <a:rPr lang="tr-TR" sz="2500" dirty="0" smtClean="0"/>
              <a:t> of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. </a:t>
            </a:r>
            <a:endParaRPr lang="tr-TR" sz="2500" dirty="0" smtClean="0"/>
          </a:p>
          <a:p>
            <a:pPr algn="just"/>
            <a:r>
              <a:rPr lang="tr-TR" sz="2500" dirty="0" err="1" smtClean="0"/>
              <a:t>Individual</a:t>
            </a:r>
            <a:r>
              <a:rPr lang="tr-TR" sz="2500" dirty="0" smtClean="0"/>
              <a:t> IQ </a:t>
            </a:r>
            <a:r>
              <a:rPr lang="tr-TR" sz="2500" dirty="0" err="1" smtClean="0"/>
              <a:t>testing</a:t>
            </a:r>
            <a:r>
              <a:rPr lang="tr-TR" sz="2500" dirty="0" smtClean="0"/>
              <a:t> is </a:t>
            </a:r>
            <a:r>
              <a:rPr lang="tr-TR" sz="2500" dirty="0" err="1" smtClean="0"/>
              <a:t>usually</a:t>
            </a:r>
            <a:r>
              <a:rPr lang="tr-TR" sz="2500" dirty="0" smtClean="0"/>
              <a:t> the optimal </a:t>
            </a:r>
            <a:r>
              <a:rPr lang="tr-TR" sz="2500" dirty="0" err="1" smtClean="0"/>
              <a:t>method</a:t>
            </a:r>
            <a:r>
              <a:rPr lang="tr-TR" sz="2500" dirty="0" smtClean="0"/>
              <a:t> to </a:t>
            </a:r>
            <a:r>
              <a:rPr lang="tr-TR" sz="2500" dirty="0" err="1" smtClean="0"/>
              <a:t>identify</a:t>
            </a:r>
            <a:r>
              <a:rPr lang="tr-TR" sz="2500" dirty="0" smtClean="0"/>
              <a:t>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</a:t>
            </a:r>
            <a:r>
              <a:rPr lang="tr-TR" sz="2500" dirty="0" err="1" smtClean="0"/>
              <a:t>among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. </a:t>
            </a:r>
            <a:r>
              <a:rPr lang="tr-TR" sz="2500" dirty="0" err="1" smtClean="0"/>
              <a:t>However</a:t>
            </a:r>
            <a:r>
              <a:rPr lang="tr-TR" sz="2500" dirty="0" smtClean="0"/>
              <a:t> it </a:t>
            </a:r>
            <a:r>
              <a:rPr lang="tr-TR" sz="2500" dirty="0" err="1" smtClean="0"/>
              <a:t>does</a:t>
            </a:r>
            <a:r>
              <a:rPr lang="tr-TR" sz="2500" dirty="0" smtClean="0"/>
              <a:t> not </a:t>
            </a:r>
            <a:r>
              <a:rPr lang="tr-TR" sz="2500" dirty="0" err="1" smtClean="0"/>
              <a:t>distinguish</a:t>
            </a:r>
            <a:r>
              <a:rPr lang="tr-TR" sz="2500" dirty="0" smtClean="0"/>
              <a:t> well </a:t>
            </a:r>
            <a:r>
              <a:rPr lang="tr-TR" sz="2500" dirty="0" err="1" smtClean="0"/>
              <a:t>among</a:t>
            </a:r>
            <a:r>
              <a:rPr lang="tr-TR" sz="2500" dirty="0" smtClean="0"/>
              <a:t> </a:t>
            </a:r>
            <a:r>
              <a:rPr lang="tr-TR" sz="2500" dirty="0" err="1" smtClean="0"/>
              <a:t>those</a:t>
            </a:r>
            <a:r>
              <a:rPr lang="tr-TR" sz="2500" dirty="0" smtClean="0"/>
              <a:t> </a:t>
            </a:r>
            <a:r>
              <a:rPr lang="tr-TR" sz="2500" dirty="0" err="1" smtClean="0"/>
              <a:t>found</a:t>
            </a:r>
            <a:r>
              <a:rPr lang="tr-TR" sz="2500" dirty="0" smtClean="0"/>
              <a:t> to be </a:t>
            </a:r>
            <a:r>
              <a:rPr lang="tr-TR" sz="2500" dirty="0" err="1" smtClean="0"/>
              <a:t>gifted</a:t>
            </a:r>
            <a:r>
              <a:rPr lang="tr-TR" sz="2500" dirty="0" smtClean="0"/>
              <a:t>.</a:t>
            </a:r>
            <a:endParaRPr lang="tr-TR" sz="25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pPr algn="just"/>
            <a:r>
              <a:rPr lang="tr-TR" sz="2500" dirty="0" err="1" smtClean="0"/>
              <a:t>Testing</a:t>
            </a:r>
            <a:r>
              <a:rPr lang="tr-TR" sz="2500" dirty="0" smtClean="0"/>
              <a:t> </a:t>
            </a:r>
            <a:r>
              <a:rPr lang="tr-TR" sz="2500" dirty="0" err="1" smtClean="0"/>
              <a:t>provides</a:t>
            </a:r>
            <a:r>
              <a:rPr lang="tr-TR" sz="2500" dirty="0" smtClean="0"/>
              <a:t> an </a:t>
            </a:r>
            <a:r>
              <a:rPr lang="tr-TR" sz="2500" dirty="0" err="1" smtClean="0"/>
              <a:t>objective</a:t>
            </a:r>
            <a:r>
              <a:rPr lang="tr-TR" sz="2500" dirty="0" smtClean="0"/>
              <a:t> and </a:t>
            </a:r>
            <a:r>
              <a:rPr lang="tr-TR" sz="2500" dirty="0" err="1" smtClean="0"/>
              <a:t>systematic</a:t>
            </a:r>
            <a:r>
              <a:rPr lang="tr-TR" sz="2500" dirty="0" smtClean="0"/>
              <a:t> </a:t>
            </a:r>
            <a:r>
              <a:rPr lang="tr-TR" sz="2500" dirty="0" err="1" smtClean="0"/>
              <a:t>way</a:t>
            </a:r>
            <a:r>
              <a:rPr lang="tr-TR" sz="2500" dirty="0" smtClean="0"/>
              <a:t> for </a:t>
            </a:r>
            <a:r>
              <a:rPr lang="tr-TR" sz="2500" dirty="0" err="1" smtClean="0"/>
              <a:t>identifying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.   </a:t>
            </a:r>
            <a:r>
              <a:rPr lang="tr-TR" sz="2500" dirty="0" err="1" smtClean="0"/>
              <a:t>Ability</a:t>
            </a:r>
            <a:r>
              <a:rPr lang="tr-TR" sz="2500" dirty="0" smtClean="0"/>
              <a:t> and </a:t>
            </a:r>
            <a:r>
              <a:rPr lang="tr-TR" sz="2500" dirty="0" err="1" smtClean="0"/>
              <a:t>achievement</a:t>
            </a:r>
            <a:r>
              <a:rPr lang="tr-TR" sz="2500" dirty="0" smtClean="0"/>
              <a:t> tests </a:t>
            </a:r>
            <a:r>
              <a:rPr lang="tr-TR" sz="2500" dirty="0" err="1" smtClean="0"/>
              <a:t>provide</a:t>
            </a:r>
            <a:r>
              <a:rPr lang="tr-TR" sz="2500" dirty="0" smtClean="0"/>
              <a:t> </a:t>
            </a:r>
            <a:r>
              <a:rPr lang="tr-TR" sz="2500" dirty="0" err="1" smtClean="0"/>
              <a:t>numbers</a:t>
            </a:r>
            <a:r>
              <a:rPr lang="tr-TR" sz="2500" dirty="0" smtClean="0"/>
              <a:t> or </a:t>
            </a:r>
            <a:r>
              <a:rPr lang="tr-TR" sz="2500" dirty="0" err="1" smtClean="0"/>
              <a:t>scores</a:t>
            </a:r>
            <a:r>
              <a:rPr lang="tr-TR" sz="2500" dirty="0" smtClean="0"/>
              <a:t> to </a:t>
            </a:r>
            <a:r>
              <a:rPr lang="tr-TR" sz="2500" dirty="0" err="1" smtClean="0"/>
              <a:t>describe</a:t>
            </a:r>
            <a:r>
              <a:rPr lang="tr-TR" sz="2500" dirty="0" smtClean="0"/>
              <a:t> a </a:t>
            </a:r>
            <a:r>
              <a:rPr lang="tr-TR" sz="2500" dirty="0" err="1" smtClean="0"/>
              <a:t>student's</a:t>
            </a:r>
            <a:r>
              <a:rPr lang="tr-TR" sz="2500" dirty="0" smtClean="0"/>
              <a:t> </a:t>
            </a:r>
            <a:r>
              <a:rPr lang="tr-TR" sz="2500" dirty="0" err="1" smtClean="0"/>
              <a:t>performance</a:t>
            </a:r>
            <a:r>
              <a:rPr lang="tr-TR" sz="2500" dirty="0" smtClean="0"/>
              <a:t> in </a:t>
            </a:r>
            <a:r>
              <a:rPr lang="tr-TR" sz="2500" dirty="0" err="1" smtClean="0"/>
              <a:t>relation</a:t>
            </a:r>
            <a:r>
              <a:rPr lang="tr-TR" sz="2500" dirty="0" smtClean="0"/>
              <a:t> to </a:t>
            </a:r>
            <a:r>
              <a:rPr lang="tr-TR" sz="2500" dirty="0" err="1" smtClean="0"/>
              <a:t>others</a:t>
            </a:r>
            <a:r>
              <a:rPr lang="tr-TR" sz="2500" dirty="0" smtClean="0"/>
              <a:t>.</a:t>
            </a:r>
          </a:p>
          <a:p>
            <a:endParaRPr lang="tr-TR" dirty="0"/>
          </a:p>
        </p:txBody>
      </p:sp>
      <p:pic>
        <p:nvPicPr>
          <p:cNvPr id="11" name="10 Resim" descr="670px-Identify-a-Gifted-Child-Step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429000"/>
            <a:ext cx="2877457" cy="21602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951872"/>
            <a:ext cx="8229600" cy="5906128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tr-TR" sz="2500" dirty="0" err="1" smtClean="0">
                <a:solidFill>
                  <a:srgbClr val="FFC000"/>
                </a:solidFill>
              </a:rPr>
              <a:t>Types</a:t>
            </a:r>
            <a:r>
              <a:rPr lang="tr-TR" sz="2500" dirty="0" smtClean="0">
                <a:solidFill>
                  <a:srgbClr val="FFC000"/>
                </a:solidFill>
              </a:rPr>
              <a:t> of Tests</a:t>
            </a:r>
          </a:p>
          <a:p>
            <a:pPr algn="just" fontAlgn="base"/>
            <a:r>
              <a:rPr lang="tr-TR" sz="2500" dirty="0" err="1" smtClean="0"/>
              <a:t>Achievement</a:t>
            </a:r>
            <a:r>
              <a:rPr lang="tr-TR" sz="2500" dirty="0" smtClean="0"/>
              <a:t> Tests</a:t>
            </a:r>
            <a:endParaRPr lang="tr-TR" sz="2500" b="1" dirty="0" smtClean="0"/>
          </a:p>
          <a:p>
            <a:pPr algn="just">
              <a:buNone/>
            </a:pPr>
            <a:r>
              <a:rPr lang="tr-TR" sz="2500" dirty="0" smtClean="0"/>
              <a:t>    This </a:t>
            </a:r>
            <a:r>
              <a:rPr lang="tr-TR" sz="2500" dirty="0" err="1" smtClean="0"/>
              <a:t>type</a:t>
            </a:r>
            <a:r>
              <a:rPr lang="tr-TR" sz="2500" dirty="0" smtClean="0"/>
              <a:t> of tests </a:t>
            </a:r>
            <a:r>
              <a:rPr lang="tr-TR" sz="2500" dirty="0" smtClean="0"/>
              <a:t>are </a:t>
            </a:r>
            <a:r>
              <a:rPr lang="tr-TR" sz="2500" dirty="0" err="1" smtClean="0"/>
              <a:t>closer</a:t>
            </a:r>
            <a:r>
              <a:rPr lang="tr-TR" sz="2500" dirty="0" smtClean="0"/>
              <a:t> to an </a:t>
            </a:r>
            <a:r>
              <a:rPr lang="tr-TR" sz="2500" dirty="0" err="1" smtClean="0"/>
              <a:t>assessment</a:t>
            </a:r>
            <a:r>
              <a:rPr lang="tr-TR" sz="2500" dirty="0" smtClean="0"/>
              <a:t> of </a:t>
            </a:r>
            <a:r>
              <a:rPr lang="tr-TR" sz="2500" dirty="0" err="1" smtClean="0"/>
              <a:t>academic</a:t>
            </a:r>
            <a:r>
              <a:rPr lang="tr-TR" sz="2500" dirty="0" smtClean="0"/>
              <a:t> or ‘</a:t>
            </a:r>
            <a:r>
              <a:rPr lang="tr-TR" sz="2500" dirty="0" err="1" smtClean="0"/>
              <a:t>school</a:t>
            </a:r>
            <a:r>
              <a:rPr lang="tr-TR" sz="2500" dirty="0" smtClean="0"/>
              <a:t>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’ than IQ tests, and can be </a:t>
            </a:r>
            <a:r>
              <a:rPr lang="tr-TR" sz="2500" dirty="0" err="1" smtClean="0"/>
              <a:t>used</a:t>
            </a:r>
            <a:r>
              <a:rPr lang="tr-TR" sz="2500" dirty="0" smtClean="0"/>
              <a:t> to </a:t>
            </a:r>
            <a:r>
              <a:rPr lang="tr-TR" sz="2500" dirty="0" err="1" smtClean="0"/>
              <a:t>understand</a:t>
            </a:r>
            <a:r>
              <a:rPr lang="tr-TR" sz="2500" dirty="0" smtClean="0"/>
              <a:t> the </a:t>
            </a:r>
            <a:r>
              <a:rPr lang="tr-TR" sz="2500" dirty="0" err="1" smtClean="0"/>
              <a:t>child’s</a:t>
            </a:r>
            <a:r>
              <a:rPr lang="tr-TR" sz="2500" dirty="0" smtClean="0"/>
              <a:t>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and </a:t>
            </a:r>
            <a:r>
              <a:rPr lang="tr-TR" sz="2500" dirty="0" err="1" smtClean="0"/>
              <a:t>assist</a:t>
            </a:r>
            <a:r>
              <a:rPr lang="tr-TR" sz="2500" dirty="0" smtClean="0"/>
              <a:t> in </a:t>
            </a:r>
            <a:r>
              <a:rPr lang="tr-TR" sz="2500" dirty="0" err="1" smtClean="0"/>
              <a:t>planning</a:t>
            </a:r>
            <a:r>
              <a:rPr lang="tr-TR" sz="2500" dirty="0" smtClean="0"/>
              <a:t> for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. </a:t>
            </a:r>
            <a:r>
              <a:rPr lang="tr-TR" sz="2500" dirty="0" err="1" smtClean="0"/>
              <a:t>Achievement</a:t>
            </a:r>
            <a:r>
              <a:rPr lang="tr-TR" sz="2500" dirty="0" smtClean="0"/>
              <a:t> tests </a:t>
            </a:r>
            <a:r>
              <a:rPr lang="tr-TR" sz="2500" dirty="0" err="1" smtClean="0"/>
              <a:t>determine</a:t>
            </a:r>
            <a:r>
              <a:rPr lang="tr-TR" sz="2500" dirty="0" smtClean="0"/>
              <a:t> </a:t>
            </a:r>
            <a:r>
              <a:rPr lang="tr-TR" sz="2500" dirty="0" err="1" smtClean="0"/>
              <a:t>what</a:t>
            </a:r>
            <a:r>
              <a:rPr lang="tr-TR" sz="2500" dirty="0" smtClean="0"/>
              <a:t> the students </a:t>
            </a:r>
            <a:r>
              <a:rPr lang="tr-TR" sz="2500" dirty="0" err="1" smtClean="0"/>
              <a:t>already</a:t>
            </a:r>
            <a:r>
              <a:rPr lang="tr-TR" sz="2500" dirty="0" smtClean="0"/>
              <a:t> have </a:t>
            </a:r>
            <a:r>
              <a:rPr lang="tr-TR" sz="2500" dirty="0" err="1" smtClean="0"/>
              <a:t>learned</a:t>
            </a:r>
            <a:r>
              <a:rPr lang="tr-TR" sz="2500" dirty="0" smtClean="0"/>
              <a:t> and </a:t>
            </a:r>
            <a:r>
              <a:rPr lang="tr-TR" sz="2500" dirty="0" err="1" smtClean="0"/>
              <a:t>if</a:t>
            </a:r>
            <a:r>
              <a:rPr lang="tr-TR" sz="2500" dirty="0" smtClean="0"/>
              <a:t> </a:t>
            </a:r>
            <a:r>
              <a:rPr lang="tr-TR" sz="2500" dirty="0" err="1" smtClean="0"/>
              <a:t>they</a:t>
            </a:r>
            <a:r>
              <a:rPr lang="tr-TR" sz="2500" dirty="0" smtClean="0"/>
              <a:t> are more </a:t>
            </a:r>
            <a:r>
              <a:rPr lang="tr-TR" sz="2500" dirty="0" err="1" smtClean="0"/>
              <a:t>advanced</a:t>
            </a:r>
            <a:r>
              <a:rPr lang="tr-TR" sz="2500" dirty="0" smtClean="0"/>
              <a:t> than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grade</a:t>
            </a:r>
            <a:r>
              <a:rPr lang="tr-TR" sz="2500" dirty="0" smtClean="0"/>
              <a:t> level </a:t>
            </a:r>
            <a:r>
              <a:rPr lang="tr-TR" sz="2500" dirty="0" err="1" smtClean="0"/>
              <a:t>peers</a:t>
            </a:r>
            <a:r>
              <a:rPr lang="tr-TR" sz="2500" dirty="0" smtClean="0"/>
              <a:t>. 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692696"/>
            <a:ext cx="8496944" cy="2736304"/>
          </a:xfrm>
        </p:spPr>
        <p:txBody>
          <a:bodyPr>
            <a:noAutofit/>
          </a:bodyPr>
          <a:lstStyle/>
          <a:p>
            <a:pPr algn="just"/>
            <a:r>
              <a:rPr lang="tr-TR" sz="2500" dirty="0" err="1" smtClean="0"/>
              <a:t>Gifted</a:t>
            </a:r>
            <a:r>
              <a:rPr lang="tr-TR" sz="2500" dirty="0" smtClean="0"/>
              <a:t> students </a:t>
            </a:r>
            <a:r>
              <a:rPr lang="tr-TR" sz="2500" dirty="0" smtClean="0"/>
              <a:t>have </a:t>
            </a:r>
            <a:r>
              <a:rPr lang="tr-TR" sz="2500" dirty="0" err="1" smtClean="0"/>
              <a:t>different</a:t>
            </a:r>
            <a:r>
              <a:rPr lang="tr-TR" sz="2500" dirty="0" smtClean="0"/>
              <a:t>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needs</a:t>
            </a:r>
            <a:r>
              <a:rPr lang="tr-TR" sz="2500" dirty="0" smtClean="0"/>
              <a:t> </a:t>
            </a:r>
            <a:r>
              <a:rPr lang="tr-TR" sz="2500" dirty="0" smtClean="0"/>
              <a:t>and </a:t>
            </a:r>
            <a:r>
              <a:rPr lang="tr-TR" sz="2500" dirty="0" err="1" smtClean="0"/>
              <a:t>therefore</a:t>
            </a:r>
            <a:r>
              <a:rPr lang="tr-TR" sz="2500" dirty="0" smtClean="0"/>
              <a:t> </a:t>
            </a:r>
            <a:r>
              <a:rPr lang="tr-TR" sz="2500" dirty="0" err="1" smtClean="0"/>
              <a:t>need</a:t>
            </a:r>
            <a:r>
              <a:rPr lang="tr-TR" sz="2500" dirty="0" smtClean="0"/>
              <a:t> </a:t>
            </a:r>
            <a:r>
              <a:rPr lang="tr-TR" sz="2500" dirty="0" err="1" smtClean="0"/>
              <a:t>special</a:t>
            </a:r>
            <a:r>
              <a:rPr lang="tr-TR" sz="2500" dirty="0" smtClean="0"/>
              <a:t> educational </a:t>
            </a:r>
            <a:r>
              <a:rPr lang="tr-TR" sz="2500" dirty="0" err="1" smtClean="0"/>
              <a:t>planning</a:t>
            </a:r>
            <a:r>
              <a:rPr lang="tr-TR" sz="2500" dirty="0" smtClean="0"/>
              <a:t> to </a:t>
            </a:r>
            <a:r>
              <a:rPr lang="tr-TR" sz="2500" dirty="0" err="1" smtClean="0"/>
              <a:t>support</a:t>
            </a:r>
            <a:r>
              <a:rPr lang="tr-TR" sz="2500" dirty="0" smtClean="0"/>
              <a:t> </a:t>
            </a:r>
            <a:r>
              <a:rPr lang="tr-TR" sz="2500" dirty="0" err="1" smtClean="0"/>
              <a:t>them</a:t>
            </a:r>
            <a:r>
              <a:rPr lang="tr-TR" sz="2500" dirty="0" smtClean="0"/>
              <a:t> in </a:t>
            </a:r>
            <a:r>
              <a:rPr lang="tr-TR" sz="2500" dirty="0" err="1" smtClean="0"/>
              <a:t>developing</a:t>
            </a:r>
            <a:r>
              <a:rPr lang="tr-TR" sz="2500" dirty="0" smtClean="0"/>
              <a:t> </a:t>
            </a:r>
            <a:r>
              <a:rPr lang="tr-TR" sz="2500" dirty="0" err="1" smtClean="0"/>
              <a:t>their</a:t>
            </a:r>
            <a:r>
              <a:rPr lang="tr-TR" sz="2500" dirty="0" smtClean="0"/>
              <a:t>  </a:t>
            </a:r>
            <a:r>
              <a:rPr lang="tr-TR" sz="2500" dirty="0" err="1" smtClean="0"/>
              <a:t>potential</a:t>
            </a:r>
            <a:r>
              <a:rPr lang="tr-TR" sz="2500" dirty="0" smtClean="0"/>
              <a:t>. To </a:t>
            </a:r>
            <a:r>
              <a:rPr lang="tr-TR" sz="2500" dirty="0" err="1" smtClean="0"/>
              <a:t>help</a:t>
            </a:r>
            <a:r>
              <a:rPr lang="tr-TR" sz="2500" dirty="0" smtClean="0"/>
              <a:t> </a:t>
            </a:r>
            <a:r>
              <a:rPr lang="tr-TR" sz="2500" dirty="0" err="1" smtClean="0"/>
              <a:t>these</a:t>
            </a:r>
            <a:r>
              <a:rPr lang="tr-TR" sz="2500" dirty="0" smtClean="0"/>
              <a:t> students, the </a:t>
            </a:r>
            <a:r>
              <a:rPr lang="tr-TR" sz="2500" dirty="0" err="1" smtClean="0"/>
              <a:t>first</a:t>
            </a:r>
            <a:r>
              <a:rPr lang="tr-TR" sz="2500" dirty="0" smtClean="0"/>
              <a:t> step is to </a:t>
            </a:r>
            <a:r>
              <a:rPr lang="tr-TR" sz="2500" dirty="0" err="1" smtClean="0"/>
              <a:t>accurately</a:t>
            </a:r>
            <a:r>
              <a:rPr lang="tr-TR" sz="2500" dirty="0" smtClean="0"/>
              <a:t> </a:t>
            </a:r>
            <a:r>
              <a:rPr lang="tr-TR" sz="2500" dirty="0" err="1" smtClean="0"/>
              <a:t>locate</a:t>
            </a:r>
            <a:r>
              <a:rPr lang="tr-TR" sz="2500" dirty="0" smtClean="0"/>
              <a:t> and </a:t>
            </a:r>
            <a:r>
              <a:rPr lang="tr-TR" sz="2500" dirty="0" err="1" smtClean="0"/>
              <a:t>describe</a:t>
            </a:r>
            <a:r>
              <a:rPr lang="tr-TR" sz="2500" dirty="0" smtClean="0"/>
              <a:t> </a:t>
            </a:r>
            <a:r>
              <a:rPr lang="tr-TR" sz="2500" dirty="0" err="1" smtClean="0"/>
              <a:t>their</a:t>
            </a:r>
            <a:r>
              <a:rPr lang="tr-TR" sz="2500" dirty="0" smtClean="0"/>
              <a:t>  </a:t>
            </a:r>
            <a:r>
              <a:rPr lang="tr-TR" sz="2500" dirty="0" err="1" smtClean="0"/>
              <a:t>specific</a:t>
            </a:r>
            <a:r>
              <a:rPr lang="tr-TR" sz="2500" dirty="0" smtClean="0"/>
              <a:t> or </a:t>
            </a:r>
            <a:r>
              <a:rPr lang="tr-TR" sz="2500" dirty="0" err="1" smtClean="0"/>
              <a:t>multiple</a:t>
            </a:r>
            <a:r>
              <a:rPr lang="tr-TR" sz="2500" dirty="0" smtClean="0"/>
              <a:t> </a:t>
            </a:r>
            <a:r>
              <a:rPr lang="tr-TR" sz="2500" dirty="0" err="1" smtClean="0"/>
              <a:t>gifts</a:t>
            </a:r>
            <a:r>
              <a:rPr lang="tr-TR" sz="2500" dirty="0" smtClean="0"/>
              <a:t> and </a:t>
            </a:r>
            <a:r>
              <a:rPr lang="tr-TR" sz="2500" dirty="0" err="1" smtClean="0"/>
              <a:t>talents</a:t>
            </a:r>
            <a:r>
              <a:rPr lang="tr-TR" sz="2500" dirty="0" smtClean="0"/>
              <a:t> – </a:t>
            </a:r>
            <a:r>
              <a:rPr lang="tr-TR" sz="2500" dirty="0" err="1" smtClean="0"/>
              <a:t>commonly</a:t>
            </a:r>
            <a:r>
              <a:rPr lang="tr-TR" sz="2500" dirty="0" smtClean="0"/>
              <a:t> </a:t>
            </a:r>
            <a:r>
              <a:rPr lang="tr-TR" sz="2500" dirty="0" err="1" smtClean="0"/>
              <a:t>termed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. </a:t>
            </a:r>
            <a:endParaRPr lang="tr-TR" sz="2500" dirty="0" smtClean="0"/>
          </a:p>
          <a:p>
            <a:pPr algn="just">
              <a:buNone/>
            </a:pPr>
            <a:endParaRPr lang="tr-TR" sz="2300" dirty="0" smtClean="0"/>
          </a:p>
        </p:txBody>
      </p:sp>
      <p:pic>
        <p:nvPicPr>
          <p:cNvPr id="4" name="3 Resim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3573016"/>
            <a:ext cx="3384376" cy="253501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762112"/>
          </a:xfrm>
        </p:spPr>
        <p:txBody>
          <a:bodyPr>
            <a:normAutofit/>
          </a:bodyPr>
          <a:lstStyle/>
          <a:p>
            <a:pPr algn="just" fontAlgn="base"/>
            <a:r>
              <a:rPr lang="tr-TR" sz="2500" dirty="0" err="1" smtClean="0"/>
              <a:t>Ability</a:t>
            </a:r>
            <a:r>
              <a:rPr lang="tr-TR" sz="2500" dirty="0" smtClean="0"/>
              <a:t> Tests</a:t>
            </a:r>
            <a:endParaRPr lang="tr-TR" sz="2500" b="1" dirty="0" smtClean="0"/>
          </a:p>
          <a:p>
            <a:pPr algn="just">
              <a:buNone/>
            </a:pPr>
            <a:r>
              <a:rPr lang="tr-TR" sz="2500" dirty="0" smtClean="0"/>
              <a:t>	</a:t>
            </a:r>
            <a:r>
              <a:rPr lang="tr-TR" sz="2500" dirty="0" err="1" smtClean="0"/>
              <a:t>Intelligence</a:t>
            </a:r>
            <a:r>
              <a:rPr lang="tr-TR" sz="2500" dirty="0" smtClean="0"/>
              <a:t> </a:t>
            </a:r>
            <a:r>
              <a:rPr lang="tr-TR" sz="2500" dirty="0" err="1" smtClean="0"/>
              <a:t>quotient</a:t>
            </a:r>
            <a:r>
              <a:rPr lang="tr-TR" sz="2500" dirty="0" smtClean="0"/>
              <a:t> (IQ) or </a:t>
            </a:r>
            <a:r>
              <a:rPr lang="tr-TR" sz="2500" dirty="0" err="1" smtClean="0"/>
              <a:t>cognitive</a:t>
            </a:r>
            <a:r>
              <a:rPr lang="tr-TR" sz="2500" dirty="0" smtClean="0"/>
              <a:t> </a:t>
            </a:r>
            <a:r>
              <a:rPr lang="tr-TR" sz="2500" dirty="0" err="1" smtClean="0"/>
              <a:t>abilities</a:t>
            </a:r>
            <a:r>
              <a:rPr lang="tr-TR" sz="2500" dirty="0" smtClean="0"/>
              <a:t> test </a:t>
            </a:r>
            <a:r>
              <a:rPr lang="tr-TR" sz="2500" dirty="0" err="1" smtClean="0"/>
              <a:t>scores</a:t>
            </a:r>
            <a:r>
              <a:rPr lang="tr-TR" sz="2500" dirty="0" smtClean="0"/>
              <a:t> are </a:t>
            </a:r>
            <a:r>
              <a:rPr lang="tr-TR" sz="2500" dirty="0" err="1" smtClean="0"/>
              <a:t>also</a:t>
            </a:r>
            <a:r>
              <a:rPr lang="tr-TR" sz="2500" dirty="0" smtClean="0"/>
              <a:t> </a:t>
            </a:r>
            <a:r>
              <a:rPr lang="tr-TR" sz="2500" dirty="0" err="1" smtClean="0"/>
              <a:t>used</a:t>
            </a:r>
            <a:r>
              <a:rPr lang="tr-TR" sz="2500" dirty="0" smtClean="0"/>
              <a:t> to </a:t>
            </a:r>
            <a:r>
              <a:rPr lang="tr-TR" sz="2500" dirty="0" err="1" smtClean="0"/>
              <a:t>identify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smtClean="0"/>
              <a:t>students. </a:t>
            </a:r>
            <a:r>
              <a:rPr lang="tr-TR" sz="2500" dirty="0" err="1" smtClean="0"/>
              <a:t>While</a:t>
            </a:r>
            <a:r>
              <a:rPr lang="tr-TR" sz="2500" dirty="0" smtClean="0"/>
              <a:t> </a:t>
            </a:r>
            <a:r>
              <a:rPr lang="tr-TR" sz="2500" dirty="0" err="1" smtClean="0"/>
              <a:t>these</a:t>
            </a:r>
            <a:r>
              <a:rPr lang="tr-TR" sz="2500" dirty="0" smtClean="0"/>
              <a:t> tests </a:t>
            </a:r>
            <a:r>
              <a:rPr lang="tr-TR" sz="2500" dirty="0" err="1" smtClean="0"/>
              <a:t>provide</a:t>
            </a:r>
            <a:r>
              <a:rPr lang="tr-TR" sz="2500" dirty="0" smtClean="0"/>
              <a:t> </a:t>
            </a:r>
            <a:r>
              <a:rPr lang="tr-TR" sz="2500" dirty="0" err="1" smtClean="0"/>
              <a:t>information</a:t>
            </a:r>
            <a:r>
              <a:rPr lang="tr-TR" sz="2500" dirty="0" smtClean="0"/>
              <a:t> for the </a:t>
            </a:r>
            <a:r>
              <a:rPr lang="tr-TR" sz="2500" dirty="0" err="1" smtClean="0"/>
              <a:t>intellectual</a:t>
            </a:r>
            <a:r>
              <a:rPr lang="tr-TR" sz="2500" dirty="0" smtClean="0"/>
              <a:t> domain, </a:t>
            </a:r>
            <a:r>
              <a:rPr lang="tr-TR" sz="2500" dirty="0" err="1" smtClean="0"/>
              <a:t>these</a:t>
            </a:r>
            <a:r>
              <a:rPr lang="tr-TR" sz="2500" dirty="0" smtClean="0"/>
              <a:t> tests are not as </a:t>
            </a:r>
            <a:r>
              <a:rPr lang="tr-TR" sz="2500" dirty="0" err="1" smtClean="0"/>
              <a:t>helpful</a:t>
            </a:r>
            <a:r>
              <a:rPr lang="tr-TR" sz="2500" dirty="0" smtClean="0"/>
              <a:t> in </a:t>
            </a:r>
            <a:r>
              <a:rPr lang="tr-TR" sz="2500" dirty="0" err="1" smtClean="0"/>
              <a:t>identifying</a:t>
            </a:r>
            <a:r>
              <a:rPr lang="tr-TR" sz="2500" dirty="0" smtClean="0"/>
              <a:t> </a:t>
            </a:r>
            <a:r>
              <a:rPr lang="tr-TR" sz="2500" dirty="0" err="1" smtClean="0"/>
              <a:t>someone</a:t>
            </a:r>
            <a:r>
              <a:rPr lang="tr-TR" sz="2500" dirty="0" smtClean="0"/>
              <a:t> </a:t>
            </a:r>
            <a:r>
              <a:rPr lang="tr-TR" sz="2500" dirty="0" err="1" smtClean="0"/>
              <a:t>with</a:t>
            </a:r>
            <a:r>
              <a:rPr lang="tr-TR" sz="2500" dirty="0" smtClean="0"/>
              <a:t> </a:t>
            </a:r>
            <a:r>
              <a:rPr lang="tr-TR" sz="2500" dirty="0" err="1" smtClean="0"/>
              <a:t>creative</a:t>
            </a:r>
            <a:r>
              <a:rPr lang="tr-TR" sz="2500" dirty="0" smtClean="0"/>
              <a:t>, </a:t>
            </a:r>
            <a:r>
              <a:rPr lang="tr-TR" sz="2500" dirty="0" err="1" smtClean="0"/>
              <a:t>leadership</a:t>
            </a:r>
            <a:r>
              <a:rPr lang="tr-TR" sz="2500" dirty="0" smtClean="0"/>
              <a:t>, or </a:t>
            </a:r>
            <a:r>
              <a:rPr lang="tr-TR" sz="2500" dirty="0" err="1" smtClean="0"/>
              <a:t>other</a:t>
            </a:r>
            <a:r>
              <a:rPr lang="tr-TR" sz="2500" dirty="0" smtClean="0"/>
              <a:t> </a:t>
            </a:r>
            <a:r>
              <a:rPr lang="tr-TR" sz="2500" dirty="0" err="1" smtClean="0"/>
              <a:t>abilities</a:t>
            </a:r>
            <a:r>
              <a:rPr lang="tr-TR" sz="2500" dirty="0" smtClean="0"/>
              <a:t>.</a:t>
            </a:r>
            <a:endParaRPr lang="tr-TR" sz="25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>
            <a:normAutofit/>
          </a:bodyPr>
          <a:lstStyle/>
          <a:p>
            <a:pPr algn="just"/>
            <a:r>
              <a:rPr lang="tr-TR" sz="2500" dirty="0" err="1" smtClean="0"/>
              <a:t>School</a:t>
            </a:r>
            <a:r>
              <a:rPr lang="tr-TR" sz="2500" dirty="0" smtClean="0"/>
              <a:t>-</a:t>
            </a:r>
            <a:r>
              <a:rPr lang="tr-TR" sz="2500" dirty="0" err="1" smtClean="0"/>
              <a:t>age</a:t>
            </a:r>
            <a:r>
              <a:rPr lang="tr-TR" sz="2500" dirty="0" smtClean="0"/>
              <a:t> </a:t>
            </a:r>
            <a:r>
              <a:rPr lang="tr-TR" sz="2500" dirty="0" err="1" smtClean="0"/>
              <a:t>children</a:t>
            </a:r>
            <a:r>
              <a:rPr lang="tr-TR" sz="2500" dirty="0" smtClean="0"/>
              <a:t> are </a:t>
            </a:r>
            <a:r>
              <a:rPr lang="tr-TR" sz="2500" dirty="0" err="1" smtClean="0"/>
              <a:t>typically</a:t>
            </a:r>
            <a:r>
              <a:rPr lang="tr-TR" sz="2500" dirty="0" smtClean="0"/>
              <a:t> </a:t>
            </a:r>
            <a:r>
              <a:rPr lang="tr-TR" sz="2500" dirty="0" err="1" smtClean="0"/>
              <a:t>tested</a:t>
            </a:r>
            <a:r>
              <a:rPr lang="tr-TR" sz="2500" dirty="0" smtClean="0"/>
              <a:t> </a:t>
            </a:r>
            <a:r>
              <a:rPr lang="tr-TR" sz="2500" dirty="0" err="1" smtClean="0"/>
              <a:t>using</a:t>
            </a:r>
            <a:r>
              <a:rPr lang="tr-TR" sz="2500" i="1" dirty="0" smtClean="0"/>
              <a:t> </a:t>
            </a:r>
            <a:r>
              <a:rPr lang="tr-TR" sz="2500" dirty="0" smtClean="0"/>
              <a:t>group</a:t>
            </a:r>
            <a:r>
              <a:rPr lang="tr-TR" sz="2500" i="1" dirty="0" smtClean="0"/>
              <a:t> </a:t>
            </a:r>
            <a:r>
              <a:rPr lang="tr-TR" sz="2500" dirty="0" err="1" smtClean="0"/>
              <a:t>testing</a:t>
            </a:r>
            <a:r>
              <a:rPr lang="tr-TR" sz="2500" dirty="0" smtClean="0"/>
              <a:t> </a:t>
            </a:r>
            <a:r>
              <a:rPr lang="tr-TR" sz="2500" dirty="0" err="1" smtClean="0"/>
              <a:t>methods</a:t>
            </a:r>
            <a:r>
              <a:rPr lang="tr-TR" sz="2500" dirty="0" smtClean="0"/>
              <a:t> </a:t>
            </a:r>
            <a:r>
              <a:rPr lang="tr-TR" sz="2500" dirty="0" err="1" smtClean="0"/>
              <a:t>through</a:t>
            </a:r>
            <a:r>
              <a:rPr lang="tr-TR" sz="2500" dirty="0" smtClean="0"/>
              <a:t>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school's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screening</a:t>
            </a:r>
            <a:r>
              <a:rPr lang="tr-TR" sz="2500" dirty="0" smtClean="0"/>
              <a:t> program. It is </a:t>
            </a:r>
            <a:r>
              <a:rPr lang="tr-TR" sz="2500" dirty="0" err="1" smtClean="0"/>
              <a:t>rare</a:t>
            </a:r>
            <a:r>
              <a:rPr lang="tr-TR" sz="2500" dirty="0" smtClean="0"/>
              <a:t> that </a:t>
            </a:r>
            <a:r>
              <a:rPr lang="tr-TR" sz="2500" dirty="0" err="1" smtClean="0"/>
              <a:t>any</a:t>
            </a:r>
            <a:r>
              <a:rPr lang="tr-TR" sz="2500" dirty="0" smtClean="0"/>
              <a:t> </a:t>
            </a:r>
            <a:r>
              <a:rPr lang="tr-TR" sz="2500" dirty="0" err="1" smtClean="0"/>
              <a:t>individual</a:t>
            </a:r>
            <a:r>
              <a:rPr lang="tr-TR" sz="2500" dirty="0" smtClean="0"/>
              <a:t> test of </a:t>
            </a:r>
            <a:r>
              <a:rPr lang="tr-TR" sz="2500" dirty="0" err="1" smtClean="0"/>
              <a:t>ability</a:t>
            </a:r>
            <a:r>
              <a:rPr lang="tr-TR" sz="2500" dirty="0" smtClean="0"/>
              <a:t> or </a:t>
            </a:r>
            <a:r>
              <a:rPr lang="tr-TR" sz="2500" dirty="0" err="1" smtClean="0"/>
              <a:t>achievement</a:t>
            </a:r>
            <a:r>
              <a:rPr lang="tr-TR" sz="2500" dirty="0" smtClean="0"/>
              <a:t> will be </a:t>
            </a:r>
            <a:r>
              <a:rPr lang="tr-TR" sz="2500" dirty="0" err="1" smtClean="0"/>
              <a:t>offered</a:t>
            </a:r>
            <a:r>
              <a:rPr lang="tr-TR" sz="2500" dirty="0" smtClean="0"/>
              <a:t> to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 by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school</a:t>
            </a:r>
            <a:r>
              <a:rPr lang="tr-TR" sz="2500" dirty="0" smtClean="0"/>
              <a:t> or </a:t>
            </a:r>
            <a:r>
              <a:rPr lang="tr-TR" sz="2500" dirty="0" err="1" smtClean="0"/>
              <a:t>district</a:t>
            </a:r>
            <a:r>
              <a:rPr lang="tr-TR" sz="2500" dirty="0" smtClean="0"/>
              <a:t>. Tests should </a:t>
            </a:r>
            <a:r>
              <a:rPr lang="tr-TR" sz="2500" dirty="0" err="1" smtClean="0"/>
              <a:t>always</a:t>
            </a:r>
            <a:r>
              <a:rPr lang="tr-TR" sz="2500" dirty="0" smtClean="0"/>
              <a:t> be </a:t>
            </a:r>
            <a:r>
              <a:rPr lang="tr-TR" sz="2500" dirty="0" err="1" smtClean="0"/>
              <a:t>administered</a:t>
            </a:r>
            <a:r>
              <a:rPr lang="tr-TR" sz="2500" dirty="0" smtClean="0"/>
              <a:t> by </a:t>
            </a:r>
            <a:r>
              <a:rPr lang="tr-TR" sz="2500" dirty="0" err="1" smtClean="0"/>
              <a:t>trained</a:t>
            </a:r>
            <a:r>
              <a:rPr lang="tr-TR" sz="2500" dirty="0" smtClean="0"/>
              <a:t> </a:t>
            </a:r>
            <a:r>
              <a:rPr lang="tr-TR" sz="2500" dirty="0" err="1" smtClean="0"/>
              <a:t>professionals</a:t>
            </a:r>
            <a:r>
              <a:rPr lang="tr-TR" sz="2500" dirty="0" smtClean="0"/>
              <a:t>. </a:t>
            </a:r>
            <a:endParaRPr lang="tr-TR" sz="2500" dirty="0" smtClean="0"/>
          </a:p>
          <a:p>
            <a:pPr algn="just">
              <a:buNone/>
            </a:pPr>
            <a:endParaRPr lang="tr-TR" sz="2500" dirty="0" smtClean="0"/>
          </a:p>
          <a:p>
            <a:pPr algn="just"/>
            <a:r>
              <a:rPr lang="tr-TR" sz="2500" dirty="0" err="1" smtClean="0"/>
              <a:t>Parents</a:t>
            </a:r>
            <a:r>
              <a:rPr lang="tr-TR" sz="2500" dirty="0" smtClean="0"/>
              <a:t> and </a:t>
            </a:r>
            <a:r>
              <a:rPr lang="tr-TR" sz="2500" dirty="0" err="1" smtClean="0"/>
              <a:t>administrators</a:t>
            </a:r>
            <a:r>
              <a:rPr lang="tr-TR" sz="2500" dirty="0" smtClean="0"/>
              <a:t> should </a:t>
            </a:r>
            <a:r>
              <a:rPr lang="tr-TR" sz="2500" dirty="0" err="1" smtClean="0"/>
              <a:t>work</a:t>
            </a:r>
            <a:r>
              <a:rPr lang="tr-TR" sz="2500" dirty="0" smtClean="0"/>
              <a:t> </a:t>
            </a:r>
            <a:r>
              <a:rPr lang="tr-TR" sz="2500" dirty="0" err="1" smtClean="0"/>
              <a:t>together</a:t>
            </a:r>
            <a:r>
              <a:rPr lang="tr-TR" sz="2500" dirty="0" smtClean="0"/>
              <a:t> in a </a:t>
            </a:r>
            <a:r>
              <a:rPr lang="tr-TR" sz="2500" dirty="0" err="1" smtClean="0"/>
              <a:t>positive</a:t>
            </a:r>
            <a:r>
              <a:rPr lang="tr-TR" sz="2500" dirty="0" smtClean="0"/>
              <a:t> and </a:t>
            </a:r>
            <a:r>
              <a:rPr lang="tr-TR" sz="2500" dirty="0" err="1" smtClean="0"/>
              <a:t>collaborative</a:t>
            </a:r>
            <a:r>
              <a:rPr lang="tr-TR" sz="2500" dirty="0" smtClean="0"/>
              <a:t> </a:t>
            </a:r>
            <a:r>
              <a:rPr lang="tr-TR" sz="2500" dirty="0" err="1" smtClean="0"/>
              <a:t>spirit</a:t>
            </a:r>
            <a:r>
              <a:rPr lang="tr-TR" sz="2500" dirty="0" smtClean="0"/>
              <a:t> to </a:t>
            </a:r>
            <a:r>
              <a:rPr lang="tr-TR" sz="2500" dirty="0" err="1" smtClean="0"/>
              <a:t>use</a:t>
            </a:r>
            <a:r>
              <a:rPr lang="tr-TR" sz="2500" dirty="0" smtClean="0"/>
              <a:t> test data as one of </a:t>
            </a:r>
            <a:r>
              <a:rPr lang="tr-TR" sz="2500" dirty="0" err="1" smtClean="0"/>
              <a:t>several</a:t>
            </a:r>
            <a:r>
              <a:rPr lang="tr-TR" sz="2500" dirty="0" smtClean="0"/>
              <a:t> </a:t>
            </a:r>
            <a:r>
              <a:rPr lang="tr-TR" sz="2500" dirty="0" err="1" smtClean="0"/>
              <a:t>measures</a:t>
            </a:r>
            <a:r>
              <a:rPr lang="tr-TR" sz="2500" dirty="0" smtClean="0"/>
              <a:t> for </a:t>
            </a:r>
            <a:r>
              <a:rPr lang="tr-TR" sz="2500" dirty="0" err="1" smtClean="0"/>
              <a:t>develop</a:t>
            </a:r>
            <a:r>
              <a:rPr lang="tr-TR" sz="2500" dirty="0" smtClean="0"/>
              <a:t> an </a:t>
            </a:r>
            <a:r>
              <a:rPr lang="tr-TR" sz="2500" dirty="0" err="1" smtClean="0"/>
              <a:t>appropriate</a:t>
            </a:r>
            <a:r>
              <a:rPr lang="tr-TR" sz="2500" dirty="0" smtClean="0"/>
              <a:t> educational </a:t>
            </a:r>
            <a:r>
              <a:rPr lang="tr-TR" sz="2500" dirty="0" err="1" smtClean="0"/>
              <a:t>strategy</a:t>
            </a:r>
            <a:r>
              <a:rPr lang="tr-TR" sz="2500" dirty="0" smtClean="0"/>
              <a:t> for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smtClean="0"/>
              <a:t>students.</a:t>
            </a:r>
            <a:endParaRPr lang="tr-TR" sz="2500" dirty="0" smtClean="0"/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2304256"/>
          </a:xfrm>
        </p:spPr>
        <p:txBody>
          <a:bodyPr>
            <a:normAutofit/>
          </a:bodyPr>
          <a:lstStyle/>
          <a:p>
            <a:r>
              <a:rPr lang="tr-TR" dirty="0" err="1" smtClean="0"/>
              <a:t>Thank</a:t>
            </a:r>
            <a:r>
              <a:rPr lang="tr-TR" dirty="0" smtClean="0"/>
              <a:t> you…</a:t>
            </a:r>
          </a:p>
          <a:p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167896"/>
            <a:ext cx="8229600" cy="5690104"/>
          </a:xfrm>
        </p:spPr>
        <p:txBody>
          <a:bodyPr>
            <a:normAutofit/>
          </a:bodyPr>
          <a:lstStyle/>
          <a:p>
            <a:pPr algn="just"/>
            <a:r>
              <a:rPr lang="tr-TR" sz="2500" dirty="0" smtClean="0"/>
              <a:t>To </a:t>
            </a:r>
            <a:r>
              <a:rPr lang="tr-TR" sz="2500" dirty="0" err="1" smtClean="0"/>
              <a:t>identify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students, schools </a:t>
            </a:r>
            <a:r>
              <a:rPr lang="tr-TR" sz="2500" dirty="0" err="1" smtClean="0"/>
              <a:t>must</a:t>
            </a:r>
            <a:r>
              <a:rPr lang="tr-TR" sz="2500" dirty="0" smtClean="0"/>
              <a:t> </a:t>
            </a:r>
            <a:r>
              <a:rPr lang="tr-TR" sz="2500" dirty="0" err="1" smtClean="0"/>
              <a:t>first</a:t>
            </a:r>
            <a:r>
              <a:rPr lang="tr-TR" sz="2500" dirty="0" smtClean="0"/>
              <a:t> </a:t>
            </a:r>
            <a:r>
              <a:rPr lang="tr-TR" sz="2500" dirty="0" err="1" smtClean="0"/>
              <a:t>understand</a:t>
            </a:r>
            <a:r>
              <a:rPr lang="tr-TR" sz="2500" dirty="0" smtClean="0"/>
              <a:t>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. </a:t>
            </a:r>
            <a:r>
              <a:rPr lang="tr-TR" sz="2500" dirty="0" err="1" smtClean="0"/>
              <a:t>Some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 </a:t>
            </a:r>
            <a:r>
              <a:rPr lang="tr-TR" sz="2500" dirty="0" err="1" smtClean="0"/>
              <a:t>may</a:t>
            </a:r>
            <a:r>
              <a:rPr lang="tr-TR" sz="2500" dirty="0" smtClean="0"/>
              <a:t> not </a:t>
            </a:r>
            <a:r>
              <a:rPr lang="tr-TR" sz="2500" dirty="0" err="1" smtClean="0"/>
              <a:t>easily</a:t>
            </a:r>
            <a:r>
              <a:rPr lang="tr-TR" sz="2500" dirty="0" smtClean="0"/>
              <a:t> be </a:t>
            </a:r>
            <a:r>
              <a:rPr lang="tr-TR" sz="2500" dirty="0" err="1" smtClean="0"/>
              <a:t>identified</a:t>
            </a:r>
            <a:r>
              <a:rPr lang="tr-TR" sz="2500" dirty="0" smtClean="0"/>
              <a:t> </a:t>
            </a:r>
            <a:r>
              <a:rPr lang="tr-TR" sz="2500" dirty="0" err="1" smtClean="0"/>
              <a:t>because</a:t>
            </a:r>
            <a:r>
              <a:rPr lang="tr-TR" sz="2500" dirty="0" smtClean="0"/>
              <a:t> many factors mask the </a:t>
            </a:r>
            <a:r>
              <a:rPr lang="tr-TR" sz="2500" dirty="0" err="1" smtClean="0"/>
              <a:t>expression</a:t>
            </a:r>
            <a:r>
              <a:rPr lang="tr-TR" sz="2500" dirty="0" smtClean="0"/>
              <a:t> of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. It is important to </a:t>
            </a:r>
            <a:r>
              <a:rPr lang="tr-TR" sz="2500" dirty="0" err="1" smtClean="0"/>
              <a:t>recognise</a:t>
            </a:r>
            <a:r>
              <a:rPr lang="tr-TR" sz="2500" dirty="0" smtClean="0"/>
              <a:t> that many factors can </a:t>
            </a:r>
            <a:r>
              <a:rPr lang="tr-TR" sz="2500" dirty="0" err="1" smtClean="0"/>
              <a:t>hold</a:t>
            </a:r>
            <a:r>
              <a:rPr lang="tr-TR" sz="2500" dirty="0" smtClean="0"/>
              <a:t> back the </a:t>
            </a:r>
            <a:r>
              <a:rPr lang="tr-TR" sz="2500" dirty="0" err="1" smtClean="0"/>
              <a:t>expression</a:t>
            </a:r>
            <a:r>
              <a:rPr lang="tr-TR" sz="2500" dirty="0" smtClean="0"/>
              <a:t> of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and that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 are </a:t>
            </a:r>
            <a:r>
              <a:rPr lang="tr-TR" sz="2500" dirty="0" err="1" smtClean="0"/>
              <a:t>found</a:t>
            </a:r>
            <a:r>
              <a:rPr lang="tr-TR" sz="2500" dirty="0" smtClean="0"/>
              <a:t> in all </a:t>
            </a:r>
            <a:r>
              <a:rPr lang="tr-TR" sz="2500" dirty="0" err="1" smtClean="0"/>
              <a:t>communities</a:t>
            </a:r>
            <a:r>
              <a:rPr lang="tr-TR" sz="2500" dirty="0" smtClean="0"/>
              <a:t> </a:t>
            </a:r>
            <a:r>
              <a:rPr lang="tr-TR" sz="2500" dirty="0" err="1" smtClean="0"/>
              <a:t>regardless</a:t>
            </a:r>
            <a:r>
              <a:rPr lang="tr-TR" sz="2500" dirty="0" smtClean="0"/>
              <a:t> of </a:t>
            </a:r>
            <a:r>
              <a:rPr lang="tr-TR" sz="2500" dirty="0" err="1" smtClean="0"/>
              <a:t>their</a:t>
            </a:r>
            <a:r>
              <a:rPr lang="tr-TR" sz="2500" dirty="0" smtClean="0"/>
              <a:t> </a:t>
            </a:r>
            <a:r>
              <a:rPr lang="tr-TR" sz="2500" dirty="0" err="1" smtClean="0"/>
              <a:t>cultural</a:t>
            </a:r>
            <a:r>
              <a:rPr lang="tr-TR" sz="2500" dirty="0" smtClean="0"/>
              <a:t>, </a:t>
            </a:r>
            <a:r>
              <a:rPr lang="tr-TR" sz="2500" dirty="0" err="1" smtClean="0"/>
              <a:t>socio</a:t>
            </a:r>
            <a:r>
              <a:rPr lang="tr-TR" sz="2500" dirty="0" smtClean="0"/>
              <a:t>-</a:t>
            </a:r>
            <a:r>
              <a:rPr lang="tr-TR" sz="2500" dirty="0" err="1" smtClean="0"/>
              <a:t>economic</a:t>
            </a:r>
            <a:r>
              <a:rPr lang="tr-TR" sz="2500" dirty="0" smtClean="0"/>
              <a:t> or </a:t>
            </a:r>
            <a:r>
              <a:rPr lang="tr-TR" sz="2500" dirty="0" err="1" smtClean="0"/>
              <a:t>ethnic</a:t>
            </a:r>
            <a:r>
              <a:rPr lang="tr-TR" sz="2500" dirty="0" smtClean="0"/>
              <a:t> background. </a:t>
            </a:r>
            <a:r>
              <a:rPr lang="tr-TR" sz="2500" dirty="0" err="1" smtClean="0"/>
              <a:t>There</a:t>
            </a:r>
            <a:r>
              <a:rPr lang="tr-TR" sz="2500" dirty="0" smtClean="0"/>
              <a:t> are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 who </a:t>
            </a:r>
            <a:r>
              <a:rPr lang="tr-TR" sz="2500" dirty="0" err="1" smtClean="0"/>
              <a:t>also</a:t>
            </a:r>
            <a:r>
              <a:rPr lang="tr-TR" sz="2500" dirty="0" smtClean="0"/>
              <a:t> </a:t>
            </a:r>
            <a:r>
              <a:rPr lang="tr-TR" sz="2500" dirty="0" err="1" smtClean="0"/>
              <a:t>present</a:t>
            </a:r>
            <a:r>
              <a:rPr lang="tr-TR" sz="2500" dirty="0" smtClean="0"/>
              <a:t> </a:t>
            </a:r>
            <a:r>
              <a:rPr lang="tr-TR" sz="2500" dirty="0" err="1" smtClean="0"/>
              <a:t>with</a:t>
            </a:r>
            <a:r>
              <a:rPr lang="tr-TR" sz="2500" dirty="0" smtClean="0"/>
              <a:t> one or more </a:t>
            </a:r>
            <a:r>
              <a:rPr lang="tr-TR" sz="2500" dirty="0" err="1" smtClean="0"/>
              <a:t>disabilities</a:t>
            </a:r>
            <a:r>
              <a:rPr lang="tr-TR" sz="2500" dirty="0" smtClean="0"/>
              <a:t> or </a:t>
            </a:r>
            <a:r>
              <a:rPr lang="tr-TR" sz="2500" dirty="0" err="1" smtClean="0"/>
              <a:t>other</a:t>
            </a:r>
            <a:r>
              <a:rPr lang="tr-TR" sz="2500" dirty="0" smtClean="0"/>
              <a:t> factors that </a:t>
            </a:r>
            <a:r>
              <a:rPr lang="tr-TR" sz="2500" dirty="0" err="1" smtClean="0"/>
              <a:t>impair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4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tr-TR" sz="2500" dirty="0" smtClean="0"/>
              <a:t>     </a:t>
            </a:r>
            <a:r>
              <a:rPr lang="tr-TR" sz="2500" dirty="0" err="1" smtClean="0"/>
              <a:t>When</a:t>
            </a:r>
            <a:r>
              <a:rPr lang="tr-TR" sz="2500" dirty="0" smtClean="0"/>
              <a:t> </a:t>
            </a:r>
            <a:r>
              <a:rPr lang="tr-TR" sz="2500" dirty="0" err="1" smtClean="0"/>
              <a:t>we</a:t>
            </a:r>
            <a:r>
              <a:rPr lang="tr-TR" sz="2500" dirty="0" smtClean="0"/>
              <a:t> are </a:t>
            </a:r>
            <a:r>
              <a:rPr lang="tr-TR" sz="2500" dirty="0" err="1" smtClean="0"/>
              <a:t>able</a:t>
            </a:r>
            <a:r>
              <a:rPr lang="tr-TR" sz="2500" dirty="0" smtClean="0"/>
              <a:t> to </a:t>
            </a:r>
            <a:r>
              <a:rPr lang="tr-TR" sz="2500" dirty="0" err="1" smtClean="0"/>
              <a:t>effectively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identify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students, </a:t>
            </a:r>
            <a:r>
              <a:rPr lang="tr-TR" sz="2500" dirty="0" err="1" smtClean="0"/>
              <a:t>we</a:t>
            </a:r>
            <a:r>
              <a:rPr lang="tr-TR" sz="2500" dirty="0" smtClean="0"/>
              <a:t> are </a:t>
            </a:r>
            <a:r>
              <a:rPr lang="tr-TR" sz="2500" dirty="0" err="1" smtClean="0"/>
              <a:t>able</a:t>
            </a:r>
            <a:r>
              <a:rPr lang="tr-TR" sz="2500" dirty="0" smtClean="0"/>
              <a:t> to:</a:t>
            </a:r>
          </a:p>
          <a:p>
            <a:pPr algn="just"/>
            <a:r>
              <a:rPr lang="tr-TR" sz="2500" dirty="0" err="1" smtClean="0"/>
              <a:t>locate</a:t>
            </a:r>
            <a:r>
              <a:rPr lang="tr-TR" sz="2500" dirty="0" smtClean="0"/>
              <a:t> </a:t>
            </a:r>
            <a:r>
              <a:rPr lang="tr-TR" sz="2500" dirty="0" smtClean="0"/>
              <a:t>the </a:t>
            </a:r>
            <a:r>
              <a:rPr lang="tr-TR" sz="2500" dirty="0" err="1" smtClean="0"/>
              <a:t>student’s</a:t>
            </a:r>
            <a:r>
              <a:rPr lang="tr-TR" sz="2500" dirty="0" smtClean="0"/>
              <a:t> </a:t>
            </a:r>
            <a:r>
              <a:rPr lang="tr-TR" sz="2500" dirty="0" err="1" smtClean="0"/>
              <a:t>domains</a:t>
            </a:r>
            <a:r>
              <a:rPr lang="tr-TR" sz="2500" dirty="0" smtClean="0"/>
              <a:t> of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(</a:t>
            </a:r>
            <a:r>
              <a:rPr lang="tr-TR" sz="2500" dirty="0" err="1" smtClean="0"/>
              <a:t>intellectual</a:t>
            </a:r>
            <a:r>
              <a:rPr lang="tr-TR" sz="2500" dirty="0" smtClean="0"/>
              <a:t>, </a:t>
            </a:r>
            <a:r>
              <a:rPr lang="tr-TR" sz="2500" dirty="0" err="1" smtClean="0"/>
              <a:t>creative</a:t>
            </a:r>
            <a:r>
              <a:rPr lang="tr-TR" sz="2500" dirty="0" smtClean="0"/>
              <a:t>, social, </a:t>
            </a:r>
            <a:r>
              <a:rPr lang="tr-TR" sz="2500" dirty="0" err="1" smtClean="0"/>
              <a:t>perceptual</a:t>
            </a:r>
            <a:r>
              <a:rPr lang="tr-TR" sz="2500" dirty="0" smtClean="0"/>
              <a:t>, </a:t>
            </a:r>
            <a:r>
              <a:rPr lang="tr-TR" sz="2500" dirty="0" err="1" smtClean="0"/>
              <a:t>physical</a:t>
            </a:r>
            <a:r>
              <a:rPr lang="tr-TR" sz="2500" dirty="0" smtClean="0"/>
              <a:t> [</a:t>
            </a:r>
            <a:r>
              <a:rPr lang="tr-TR" sz="2500" dirty="0" err="1" smtClean="0"/>
              <a:t>muscular</a:t>
            </a:r>
            <a:r>
              <a:rPr lang="tr-TR" sz="2500" dirty="0" smtClean="0"/>
              <a:t> or motor </a:t>
            </a:r>
            <a:r>
              <a:rPr lang="tr-TR" sz="2500" dirty="0" err="1" smtClean="0"/>
              <a:t>control</a:t>
            </a:r>
            <a:r>
              <a:rPr lang="tr-TR" sz="2500" dirty="0" smtClean="0"/>
              <a:t>])</a:t>
            </a:r>
          </a:p>
          <a:p>
            <a:pPr algn="just"/>
            <a:r>
              <a:rPr lang="tr-TR" sz="2500" dirty="0" err="1" smtClean="0"/>
              <a:t>describe</a:t>
            </a:r>
            <a:r>
              <a:rPr lang="tr-TR" sz="2500" dirty="0" smtClean="0"/>
              <a:t> </a:t>
            </a:r>
            <a:r>
              <a:rPr lang="tr-TR" sz="2500" dirty="0" smtClean="0"/>
              <a:t>the </a:t>
            </a:r>
            <a:r>
              <a:rPr lang="tr-TR" sz="2500" dirty="0" err="1" smtClean="0"/>
              <a:t>student’s</a:t>
            </a:r>
            <a:r>
              <a:rPr lang="tr-TR" sz="2500" dirty="0" smtClean="0"/>
              <a:t> level of </a:t>
            </a:r>
            <a:r>
              <a:rPr lang="tr-TR" sz="2500" dirty="0" err="1" smtClean="0"/>
              <a:t>giftedness</a:t>
            </a:r>
            <a:r>
              <a:rPr lang="tr-TR" sz="2500" dirty="0" smtClean="0"/>
              <a:t> (</a:t>
            </a:r>
            <a:r>
              <a:rPr lang="tr-TR" sz="2500" dirty="0" err="1" smtClean="0"/>
              <a:t>mild</a:t>
            </a:r>
            <a:r>
              <a:rPr lang="tr-TR" sz="2500" dirty="0" smtClean="0"/>
              <a:t>, </a:t>
            </a:r>
            <a:r>
              <a:rPr lang="tr-TR" sz="2500" dirty="0" err="1" smtClean="0"/>
              <a:t>moderate</a:t>
            </a:r>
            <a:r>
              <a:rPr lang="tr-TR" sz="2500" dirty="0" smtClean="0"/>
              <a:t>, </a:t>
            </a:r>
            <a:r>
              <a:rPr lang="tr-TR" sz="2500" dirty="0" err="1" smtClean="0"/>
              <a:t>high</a:t>
            </a:r>
            <a:r>
              <a:rPr lang="tr-TR" sz="2500" dirty="0" smtClean="0"/>
              <a:t>, </a:t>
            </a:r>
            <a:r>
              <a:rPr lang="tr-TR" sz="2500" dirty="0" err="1" smtClean="0"/>
              <a:t>exceptional</a:t>
            </a:r>
            <a:r>
              <a:rPr lang="tr-TR" sz="2500" dirty="0" smtClean="0"/>
              <a:t>, </a:t>
            </a:r>
            <a:r>
              <a:rPr lang="tr-TR" sz="2500" dirty="0" err="1" smtClean="0"/>
              <a:t>profound</a:t>
            </a:r>
            <a:r>
              <a:rPr lang="tr-TR" sz="2500" dirty="0" smtClean="0"/>
              <a:t>)</a:t>
            </a:r>
          </a:p>
          <a:p>
            <a:pPr algn="just"/>
            <a:r>
              <a:rPr lang="tr-TR" sz="2500" dirty="0" err="1" smtClean="0"/>
              <a:t>describe</a:t>
            </a:r>
            <a:r>
              <a:rPr lang="tr-TR" sz="2500" dirty="0" smtClean="0"/>
              <a:t> </a:t>
            </a:r>
            <a:r>
              <a:rPr lang="tr-TR" sz="2500" dirty="0" smtClean="0"/>
              <a:t>the </a:t>
            </a:r>
            <a:r>
              <a:rPr lang="tr-TR" sz="2500" dirty="0" err="1" smtClean="0"/>
              <a:t>student’s</a:t>
            </a:r>
            <a:r>
              <a:rPr lang="tr-TR" sz="2500" dirty="0" smtClean="0"/>
              <a:t> </a:t>
            </a:r>
            <a:r>
              <a:rPr lang="tr-TR" sz="2500" dirty="0" err="1" smtClean="0"/>
              <a:t>fields</a:t>
            </a:r>
            <a:r>
              <a:rPr lang="tr-TR" sz="2500" dirty="0" smtClean="0"/>
              <a:t> of </a:t>
            </a:r>
            <a:r>
              <a:rPr lang="tr-TR" sz="2500" dirty="0" err="1" smtClean="0"/>
              <a:t>talent</a:t>
            </a:r>
            <a:r>
              <a:rPr lang="tr-TR" sz="2500" dirty="0" smtClean="0"/>
              <a:t> (</a:t>
            </a:r>
            <a:r>
              <a:rPr lang="tr-TR" sz="2500" dirty="0" err="1" smtClean="0"/>
              <a:t>academic</a:t>
            </a:r>
            <a:r>
              <a:rPr lang="tr-TR" sz="2500" dirty="0" smtClean="0"/>
              <a:t>, </a:t>
            </a:r>
            <a:r>
              <a:rPr lang="tr-TR" sz="2500" dirty="0" err="1" smtClean="0"/>
              <a:t>realistic</a:t>
            </a:r>
            <a:r>
              <a:rPr lang="tr-TR" sz="2500" dirty="0" smtClean="0"/>
              <a:t>, </a:t>
            </a:r>
            <a:r>
              <a:rPr lang="tr-TR" sz="2500" dirty="0" err="1" smtClean="0"/>
              <a:t>investigative</a:t>
            </a:r>
            <a:r>
              <a:rPr lang="tr-TR" sz="2500" dirty="0" smtClean="0"/>
              <a:t>, </a:t>
            </a:r>
            <a:r>
              <a:rPr lang="tr-TR" sz="2500" dirty="0" err="1" smtClean="0"/>
              <a:t>artistic</a:t>
            </a:r>
            <a:r>
              <a:rPr lang="tr-TR" sz="2500" dirty="0" smtClean="0"/>
              <a:t>, social, </a:t>
            </a:r>
            <a:r>
              <a:rPr lang="tr-TR" sz="2500" dirty="0" err="1" smtClean="0"/>
              <a:t>enterprising</a:t>
            </a:r>
            <a:r>
              <a:rPr lang="tr-TR" sz="2500" dirty="0" smtClean="0"/>
              <a:t>, </a:t>
            </a:r>
            <a:r>
              <a:rPr lang="tr-TR" sz="2500" dirty="0" err="1" smtClean="0"/>
              <a:t>conventional</a:t>
            </a:r>
            <a:r>
              <a:rPr lang="tr-TR" sz="2500" dirty="0" smtClean="0"/>
              <a:t>, </a:t>
            </a:r>
            <a:r>
              <a:rPr lang="tr-TR" sz="2500" dirty="0" err="1" smtClean="0"/>
              <a:t>games</a:t>
            </a:r>
            <a:r>
              <a:rPr lang="tr-TR" sz="2500" dirty="0" smtClean="0"/>
              <a:t>, </a:t>
            </a:r>
            <a:r>
              <a:rPr lang="tr-TR" sz="2500" dirty="0" err="1" smtClean="0"/>
              <a:t>sports</a:t>
            </a:r>
            <a:r>
              <a:rPr lang="tr-TR" sz="2500" dirty="0" smtClean="0"/>
              <a:t>).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256584"/>
          </a:xfrm>
        </p:spPr>
        <p:txBody>
          <a:bodyPr>
            <a:normAutofit/>
          </a:bodyPr>
          <a:lstStyle/>
          <a:p>
            <a:pPr algn="just"/>
            <a:r>
              <a:rPr lang="tr-TR" sz="2500" dirty="0" err="1" smtClean="0"/>
              <a:t>Identification</a:t>
            </a:r>
            <a:r>
              <a:rPr lang="tr-TR" sz="2500" dirty="0" smtClean="0"/>
              <a:t> is a process </a:t>
            </a:r>
            <a:r>
              <a:rPr lang="tr-TR" sz="2500" dirty="0" err="1" smtClean="0"/>
              <a:t>with</a:t>
            </a:r>
            <a:r>
              <a:rPr lang="tr-TR" sz="2500" dirty="0" smtClean="0"/>
              <a:t> a </a:t>
            </a:r>
            <a:r>
              <a:rPr lang="tr-TR" sz="2500" dirty="0" err="1" smtClean="0"/>
              <a:t>diagnostic</a:t>
            </a:r>
            <a:r>
              <a:rPr lang="tr-TR" sz="2500" dirty="0" smtClean="0"/>
              <a:t> </a:t>
            </a:r>
            <a:r>
              <a:rPr lang="tr-TR" sz="2500" dirty="0" err="1" smtClean="0"/>
              <a:t>purpose</a:t>
            </a:r>
            <a:r>
              <a:rPr lang="tr-TR" sz="2500" dirty="0" smtClean="0"/>
              <a:t>. A </a:t>
            </a:r>
            <a:r>
              <a:rPr lang="tr-TR" sz="2500" dirty="0" err="1" smtClean="0"/>
              <a:t>collaborative</a:t>
            </a:r>
            <a:r>
              <a:rPr lang="tr-TR" sz="2500" dirty="0" smtClean="0"/>
              <a:t> process between </a:t>
            </a:r>
            <a:r>
              <a:rPr lang="tr-TR" sz="2500" dirty="0" err="1" smtClean="0"/>
              <a:t>parents</a:t>
            </a:r>
            <a:r>
              <a:rPr lang="tr-TR" sz="2500" dirty="0" smtClean="0"/>
              <a:t>, teachers, </a:t>
            </a:r>
            <a:r>
              <a:rPr lang="tr-TR" sz="2500" dirty="0" err="1" smtClean="0"/>
              <a:t>school</a:t>
            </a:r>
            <a:r>
              <a:rPr lang="tr-TR" sz="2500" dirty="0" smtClean="0"/>
              <a:t> </a:t>
            </a:r>
            <a:r>
              <a:rPr lang="tr-TR" sz="2500" dirty="0" err="1" smtClean="0"/>
              <a:t>psychologists</a:t>
            </a:r>
            <a:r>
              <a:rPr lang="tr-TR" sz="2500" dirty="0" smtClean="0"/>
              <a:t> and </a:t>
            </a:r>
            <a:r>
              <a:rPr lang="tr-TR" sz="2500" dirty="0" err="1" smtClean="0"/>
              <a:t>other</a:t>
            </a:r>
            <a:r>
              <a:rPr lang="tr-TR" sz="2500" dirty="0" smtClean="0"/>
              <a:t> </a:t>
            </a:r>
            <a:r>
              <a:rPr lang="tr-TR" sz="2500" dirty="0" err="1" smtClean="0"/>
              <a:t>professionals</a:t>
            </a:r>
            <a:r>
              <a:rPr lang="tr-TR" sz="2500" dirty="0" smtClean="0"/>
              <a:t> is most </a:t>
            </a:r>
            <a:r>
              <a:rPr lang="tr-TR" sz="2500" dirty="0" err="1" smtClean="0"/>
              <a:t>beneficial</a:t>
            </a:r>
            <a:r>
              <a:rPr lang="tr-TR" sz="2500" dirty="0" smtClean="0"/>
              <a:t>.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 should </a:t>
            </a:r>
            <a:r>
              <a:rPr lang="tr-TR" sz="2500" dirty="0" err="1" smtClean="0"/>
              <a:t>occur</a:t>
            </a:r>
            <a:r>
              <a:rPr lang="tr-TR" sz="2500" dirty="0" smtClean="0"/>
              <a:t> </a:t>
            </a:r>
            <a:r>
              <a:rPr lang="tr-TR" sz="2500" dirty="0" err="1" smtClean="0"/>
              <a:t>throughout</a:t>
            </a:r>
            <a:r>
              <a:rPr lang="tr-TR" sz="2500" dirty="0" smtClean="0"/>
              <a:t> </a:t>
            </a:r>
            <a:r>
              <a:rPr lang="tr-TR" sz="2500" dirty="0" err="1" smtClean="0"/>
              <a:t>schooling</a:t>
            </a:r>
            <a:r>
              <a:rPr lang="tr-TR" sz="2500" dirty="0" smtClean="0"/>
              <a:t>, not </a:t>
            </a:r>
            <a:r>
              <a:rPr lang="tr-TR" sz="2500" dirty="0" err="1" smtClean="0"/>
              <a:t>only</a:t>
            </a:r>
            <a:r>
              <a:rPr lang="tr-TR" sz="2500" dirty="0" smtClean="0"/>
              <a:t> at a </a:t>
            </a:r>
            <a:r>
              <a:rPr lang="tr-TR" sz="2500" dirty="0" err="1" smtClean="0"/>
              <a:t>particular</a:t>
            </a:r>
            <a:r>
              <a:rPr lang="tr-TR" sz="2500" dirty="0" smtClean="0"/>
              <a:t> time </a:t>
            </a:r>
            <a:r>
              <a:rPr lang="tr-TR" sz="2500" dirty="0" err="1" smtClean="0"/>
              <a:t>such</a:t>
            </a:r>
            <a:r>
              <a:rPr lang="tr-TR" sz="2500" dirty="0" smtClean="0"/>
              <a:t> as at </a:t>
            </a:r>
            <a:r>
              <a:rPr lang="tr-TR" sz="2500" dirty="0" err="1" smtClean="0"/>
              <a:t>enrolment</a:t>
            </a:r>
            <a:r>
              <a:rPr lang="tr-TR" sz="2500" dirty="0" smtClean="0"/>
              <a:t>. </a:t>
            </a:r>
            <a:r>
              <a:rPr lang="tr-TR" sz="2500" dirty="0" err="1" smtClean="0"/>
              <a:t>Once</a:t>
            </a:r>
            <a:r>
              <a:rPr lang="tr-TR" sz="2500" dirty="0" smtClean="0"/>
              <a:t> a student has </a:t>
            </a:r>
            <a:r>
              <a:rPr lang="tr-TR" sz="2500" dirty="0" err="1" smtClean="0"/>
              <a:t>been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identified</a:t>
            </a:r>
            <a:r>
              <a:rPr lang="tr-TR" sz="2500" dirty="0" smtClean="0"/>
              <a:t> as </a:t>
            </a:r>
            <a:r>
              <a:rPr lang="tr-TR" sz="2500" dirty="0" err="1" smtClean="0"/>
              <a:t>gifted</a:t>
            </a:r>
            <a:r>
              <a:rPr lang="tr-TR" sz="2500" dirty="0" smtClean="0"/>
              <a:t>, schools can </a:t>
            </a:r>
            <a:r>
              <a:rPr lang="tr-TR" sz="2500" dirty="0" err="1" smtClean="0"/>
              <a:t>use</a:t>
            </a:r>
            <a:r>
              <a:rPr lang="tr-TR" sz="2500" dirty="0" smtClean="0"/>
              <a:t> </a:t>
            </a:r>
            <a:r>
              <a:rPr lang="tr-TR" sz="2500" dirty="0" err="1" smtClean="0"/>
              <a:t>appropriate</a:t>
            </a:r>
            <a:r>
              <a:rPr lang="tr-TR" sz="2500" dirty="0" smtClean="0"/>
              <a:t> educational </a:t>
            </a:r>
            <a:r>
              <a:rPr lang="tr-TR" sz="2500" dirty="0" err="1" smtClean="0"/>
              <a:t>provisions</a:t>
            </a:r>
            <a:r>
              <a:rPr lang="tr-TR" sz="2500" dirty="0" smtClean="0"/>
              <a:t> and </a:t>
            </a:r>
            <a:r>
              <a:rPr lang="tr-TR" sz="2500" dirty="0" err="1" smtClean="0"/>
              <a:t>strategies</a:t>
            </a:r>
            <a:r>
              <a:rPr lang="tr-TR" sz="2500" dirty="0" smtClean="0"/>
              <a:t> to </a:t>
            </a:r>
            <a:r>
              <a:rPr lang="tr-TR" sz="2500" dirty="0" err="1" smtClean="0"/>
              <a:t>cater</a:t>
            </a:r>
            <a:r>
              <a:rPr lang="tr-TR" sz="2500" dirty="0" smtClean="0"/>
              <a:t> for </a:t>
            </a:r>
            <a:r>
              <a:rPr lang="tr-TR" sz="2500" dirty="0" err="1" smtClean="0"/>
              <a:t>them</a:t>
            </a:r>
            <a:r>
              <a:rPr lang="tr-TR" sz="2500" dirty="0" smtClean="0"/>
              <a:t>.</a:t>
            </a:r>
            <a:endParaRPr lang="tr-TR" sz="25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pPr algn="just"/>
            <a:r>
              <a:rPr lang="tr-TR" sz="2500" dirty="0" smtClean="0"/>
              <a:t>In the process, schools </a:t>
            </a:r>
            <a:r>
              <a:rPr lang="tr-TR" sz="2500" dirty="0" err="1" smtClean="0"/>
              <a:t>may</a:t>
            </a:r>
            <a:r>
              <a:rPr lang="tr-TR" sz="2500" dirty="0" smtClean="0"/>
              <a:t> </a:t>
            </a:r>
            <a:r>
              <a:rPr lang="tr-TR" sz="2500" dirty="0" err="1" smtClean="0"/>
              <a:t>find</a:t>
            </a:r>
            <a:r>
              <a:rPr lang="tr-TR" sz="2500" dirty="0" smtClean="0"/>
              <a:t> students have </a:t>
            </a:r>
            <a:r>
              <a:rPr lang="tr-TR" sz="2500" dirty="0" err="1" smtClean="0"/>
              <a:t>additional</a:t>
            </a:r>
            <a:r>
              <a:rPr lang="tr-TR" sz="2500" dirty="0" smtClean="0"/>
              <a:t> </a:t>
            </a:r>
            <a:r>
              <a:rPr lang="tr-TR" sz="2500" dirty="0" err="1" smtClean="0"/>
              <a:t>gifts</a:t>
            </a:r>
            <a:r>
              <a:rPr lang="tr-TR" sz="2500" dirty="0" smtClean="0"/>
              <a:t> in </a:t>
            </a:r>
            <a:r>
              <a:rPr lang="tr-TR" sz="2500" dirty="0" err="1" smtClean="0"/>
              <a:t>specific</a:t>
            </a:r>
            <a:r>
              <a:rPr lang="tr-TR" sz="2500" dirty="0" smtClean="0"/>
              <a:t> </a:t>
            </a:r>
            <a:r>
              <a:rPr lang="tr-TR" sz="2500" dirty="0" err="1" smtClean="0"/>
              <a:t>areas</a:t>
            </a:r>
            <a:r>
              <a:rPr lang="tr-TR" sz="2500" dirty="0" smtClean="0"/>
              <a:t>, students </a:t>
            </a:r>
            <a:r>
              <a:rPr lang="tr-TR" sz="2500" dirty="0" err="1" smtClean="0"/>
              <a:t>whose</a:t>
            </a:r>
            <a:r>
              <a:rPr lang="tr-TR" sz="2500" dirty="0" smtClean="0"/>
              <a:t> </a:t>
            </a:r>
            <a:r>
              <a:rPr lang="tr-TR" sz="2500" dirty="0" err="1" smtClean="0"/>
              <a:t>needs</a:t>
            </a:r>
            <a:r>
              <a:rPr lang="tr-TR" sz="2500" dirty="0" smtClean="0"/>
              <a:t> are not being met by the </a:t>
            </a:r>
            <a:r>
              <a:rPr lang="tr-TR" sz="2500" dirty="0" err="1" smtClean="0"/>
              <a:t>current</a:t>
            </a:r>
            <a:r>
              <a:rPr lang="tr-TR" sz="2500" dirty="0" smtClean="0"/>
              <a:t> </a:t>
            </a:r>
            <a:r>
              <a:rPr lang="tr-TR" sz="2500" dirty="0" err="1" smtClean="0"/>
              <a:t>curriculum</a:t>
            </a:r>
            <a:r>
              <a:rPr lang="tr-TR" sz="2500" dirty="0" smtClean="0"/>
              <a:t> and </a:t>
            </a:r>
            <a:r>
              <a:rPr lang="tr-TR" sz="2500" dirty="0" err="1" smtClean="0"/>
              <a:t>evidence</a:t>
            </a:r>
            <a:r>
              <a:rPr lang="tr-TR" sz="2500" dirty="0" smtClean="0"/>
              <a:t> for </a:t>
            </a:r>
            <a:r>
              <a:rPr lang="tr-TR" sz="2500" dirty="0" err="1" smtClean="0"/>
              <a:t>inclusion</a:t>
            </a:r>
            <a:r>
              <a:rPr lang="tr-TR" sz="2500" dirty="0" smtClean="0"/>
              <a:t> in a </a:t>
            </a:r>
            <a:r>
              <a:rPr lang="tr-TR" sz="2500" dirty="0" err="1" smtClean="0"/>
              <a:t>particular</a:t>
            </a:r>
            <a:r>
              <a:rPr lang="tr-TR" sz="2500" dirty="0" smtClean="0"/>
              <a:t> program. </a:t>
            </a:r>
            <a:r>
              <a:rPr lang="tr-TR" sz="2500" dirty="0" err="1" smtClean="0"/>
              <a:t>These</a:t>
            </a:r>
            <a:r>
              <a:rPr lang="tr-TR" sz="2500" dirty="0" smtClean="0"/>
              <a:t> are the </a:t>
            </a:r>
            <a:r>
              <a:rPr lang="tr-TR" sz="2500" dirty="0" err="1" smtClean="0"/>
              <a:t>main</a:t>
            </a:r>
            <a:r>
              <a:rPr lang="tr-TR" sz="2500" dirty="0" smtClean="0"/>
              <a:t> </a:t>
            </a:r>
            <a:r>
              <a:rPr lang="tr-TR" sz="2500" dirty="0" err="1" smtClean="0"/>
              <a:t>purposes</a:t>
            </a:r>
            <a:r>
              <a:rPr lang="tr-TR" sz="2500" dirty="0" smtClean="0"/>
              <a:t> of </a:t>
            </a:r>
            <a:r>
              <a:rPr lang="tr-TR" sz="2500" dirty="0" err="1" smtClean="0"/>
              <a:t>identifying</a:t>
            </a:r>
            <a:r>
              <a:rPr lang="tr-TR" sz="2500" dirty="0" smtClean="0"/>
              <a:t> </a:t>
            </a:r>
            <a:r>
              <a:rPr lang="tr-TR" sz="2500" dirty="0" err="1" smtClean="0"/>
              <a:t>gifted</a:t>
            </a:r>
            <a:r>
              <a:rPr lang="tr-TR" sz="2500" dirty="0" smtClean="0"/>
              <a:t> and </a:t>
            </a:r>
            <a:r>
              <a:rPr lang="tr-TR" sz="2500" dirty="0" err="1" smtClean="0"/>
              <a:t>talented</a:t>
            </a:r>
            <a:r>
              <a:rPr lang="tr-TR" sz="2500" dirty="0" smtClean="0"/>
              <a:t> students and the desired </a:t>
            </a:r>
            <a:r>
              <a:rPr lang="tr-TR" sz="2500" dirty="0" err="1" smtClean="0"/>
              <a:t>outcomes</a:t>
            </a:r>
            <a:r>
              <a:rPr lang="tr-TR" sz="2500" dirty="0" smtClean="0"/>
              <a:t> of </a:t>
            </a:r>
            <a:r>
              <a:rPr lang="tr-TR" sz="2500" dirty="0" err="1" smtClean="0"/>
              <a:t>successful</a:t>
            </a:r>
            <a:r>
              <a:rPr lang="tr-TR" sz="2500" dirty="0" smtClean="0"/>
              <a:t> </a:t>
            </a:r>
            <a:r>
              <a:rPr lang="tr-TR" sz="2500" dirty="0" err="1" smtClean="0"/>
              <a:t>identification</a:t>
            </a:r>
            <a:r>
              <a:rPr lang="tr-TR" sz="2500" dirty="0" smtClean="0"/>
              <a:t>.</a:t>
            </a:r>
          </a:p>
          <a:p>
            <a:endParaRPr lang="tr-TR" dirty="0"/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717032"/>
            <a:ext cx="6048672" cy="22322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700" dirty="0" err="1" smtClean="0"/>
              <a:t>Characteristics</a:t>
            </a:r>
            <a:r>
              <a:rPr lang="tr-TR" sz="3700" dirty="0" smtClean="0"/>
              <a:t> of </a:t>
            </a:r>
            <a:r>
              <a:rPr lang="tr-TR" sz="3700" dirty="0" err="1" smtClean="0"/>
              <a:t>giftedness</a:t>
            </a:r>
            <a:r>
              <a:rPr lang="tr-TR" sz="3700" dirty="0" smtClean="0"/>
              <a:t>: </a:t>
            </a:r>
            <a:r>
              <a:rPr lang="tr-TR" sz="3700" dirty="0" err="1" smtClean="0"/>
              <a:t>How</a:t>
            </a:r>
            <a:r>
              <a:rPr lang="tr-TR" sz="3700" dirty="0" smtClean="0"/>
              <a:t> do </a:t>
            </a:r>
            <a:r>
              <a:rPr lang="tr-TR" sz="3700" dirty="0" err="1" smtClean="0"/>
              <a:t>we</a:t>
            </a:r>
            <a:r>
              <a:rPr lang="tr-TR" sz="3700" dirty="0" smtClean="0"/>
              <a:t> </a:t>
            </a:r>
            <a:r>
              <a:rPr lang="tr-TR" sz="3700" dirty="0" err="1" smtClean="0"/>
              <a:t>know</a:t>
            </a:r>
            <a:r>
              <a:rPr lang="tr-TR" sz="3700" dirty="0" smtClean="0"/>
              <a:t>?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68863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tr-TR" dirty="0" smtClean="0"/>
              <a:t>     </a:t>
            </a:r>
            <a:r>
              <a:rPr lang="tr-TR" sz="3600" dirty="0" err="1" smtClean="0"/>
              <a:t>Early</a:t>
            </a:r>
            <a:r>
              <a:rPr lang="tr-TR" sz="3600" dirty="0" smtClean="0"/>
              <a:t> </a:t>
            </a:r>
            <a:r>
              <a:rPr lang="tr-TR" sz="3600" dirty="0" err="1" smtClean="0"/>
              <a:t>identification</a:t>
            </a:r>
            <a:r>
              <a:rPr lang="tr-TR" sz="3600" dirty="0" smtClean="0"/>
              <a:t> of </a:t>
            </a:r>
            <a:r>
              <a:rPr lang="tr-TR" sz="3600" dirty="0" err="1" smtClean="0"/>
              <a:t>giftedness</a:t>
            </a:r>
            <a:r>
              <a:rPr lang="tr-TR" sz="3600" dirty="0" smtClean="0"/>
              <a:t> is an important </a:t>
            </a:r>
            <a:r>
              <a:rPr lang="tr-TR" sz="3600" dirty="0" err="1" smtClean="0"/>
              <a:t>mechanism</a:t>
            </a:r>
            <a:r>
              <a:rPr lang="tr-TR" sz="3600" dirty="0" smtClean="0"/>
              <a:t> which </a:t>
            </a:r>
            <a:r>
              <a:rPr lang="tr-TR" sz="3600" dirty="0" err="1" smtClean="0"/>
              <a:t>provides</a:t>
            </a:r>
            <a:r>
              <a:rPr lang="tr-TR" sz="3600" dirty="0" smtClean="0"/>
              <a:t> a </a:t>
            </a:r>
            <a:r>
              <a:rPr lang="tr-TR" sz="3600" dirty="0" err="1" smtClean="0"/>
              <a:t>pathway</a:t>
            </a:r>
            <a:r>
              <a:rPr lang="tr-TR" sz="3600" dirty="0" smtClean="0"/>
              <a:t> to the </a:t>
            </a:r>
            <a:r>
              <a:rPr lang="tr-TR" sz="3600" dirty="0" err="1" smtClean="0"/>
              <a:t>full</a:t>
            </a:r>
            <a:r>
              <a:rPr lang="tr-TR" sz="3600" dirty="0" smtClean="0"/>
              <a:t> </a:t>
            </a:r>
            <a:r>
              <a:rPr lang="tr-TR" sz="3600" dirty="0" err="1" smtClean="0"/>
              <a:t>realisation</a:t>
            </a:r>
            <a:r>
              <a:rPr lang="tr-TR" sz="3600" dirty="0" smtClean="0"/>
              <a:t> of a </a:t>
            </a:r>
            <a:r>
              <a:rPr lang="tr-TR" sz="3600" dirty="0" err="1" smtClean="0"/>
              <a:t>gifted</a:t>
            </a:r>
            <a:r>
              <a:rPr lang="tr-TR" sz="3600" dirty="0" smtClean="0"/>
              <a:t> </a:t>
            </a:r>
            <a:r>
              <a:rPr lang="tr-TR" sz="3600" dirty="0" err="1" smtClean="0"/>
              <a:t>student’s</a:t>
            </a:r>
            <a:r>
              <a:rPr lang="tr-TR" sz="3600" dirty="0" smtClean="0"/>
              <a:t> </a:t>
            </a:r>
            <a:r>
              <a:rPr lang="tr-TR" sz="3600" dirty="0" err="1" smtClean="0"/>
              <a:t>potential</a:t>
            </a:r>
            <a:r>
              <a:rPr lang="tr-TR" sz="3600" dirty="0" smtClean="0"/>
              <a:t>. </a:t>
            </a:r>
          </a:p>
          <a:p>
            <a:pPr algn="just"/>
            <a:r>
              <a:rPr lang="tr-TR" sz="3600" dirty="0" err="1" smtClean="0"/>
              <a:t>consistent</a:t>
            </a:r>
            <a:r>
              <a:rPr lang="tr-TR" sz="3600" dirty="0" smtClean="0"/>
              <a:t> </a:t>
            </a:r>
            <a:r>
              <a:rPr lang="tr-TR" sz="3600" dirty="0" err="1" smtClean="0"/>
              <a:t>indicators</a:t>
            </a:r>
            <a:r>
              <a:rPr lang="tr-TR" sz="3600" dirty="0" smtClean="0"/>
              <a:t> of </a:t>
            </a:r>
            <a:r>
              <a:rPr lang="tr-TR" sz="3600" dirty="0" err="1" smtClean="0"/>
              <a:t>giftedness</a:t>
            </a:r>
            <a:endParaRPr lang="tr-TR" sz="3600" dirty="0" smtClean="0"/>
          </a:p>
          <a:p>
            <a:pPr algn="just"/>
            <a:r>
              <a:rPr lang="tr-TR" sz="3600" dirty="0" err="1" smtClean="0"/>
              <a:t>possible</a:t>
            </a:r>
            <a:r>
              <a:rPr lang="tr-TR" sz="3600" dirty="0" smtClean="0"/>
              <a:t> </a:t>
            </a:r>
            <a:r>
              <a:rPr lang="tr-TR" sz="3600" dirty="0" err="1" smtClean="0"/>
              <a:t>indicators</a:t>
            </a:r>
            <a:r>
              <a:rPr lang="tr-TR" sz="3600" dirty="0" smtClean="0"/>
              <a:t> of </a:t>
            </a:r>
            <a:r>
              <a:rPr lang="tr-TR" sz="3600" dirty="0" err="1" smtClean="0"/>
              <a:t>giftedness</a:t>
            </a:r>
            <a:r>
              <a:rPr lang="tr-TR" sz="3600" dirty="0" smtClean="0"/>
              <a:t> (that is, </a:t>
            </a:r>
            <a:r>
              <a:rPr lang="tr-TR" sz="3600" dirty="0" err="1" smtClean="0"/>
              <a:t>there</a:t>
            </a:r>
            <a:r>
              <a:rPr lang="tr-TR" sz="3600" dirty="0" smtClean="0"/>
              <a:t> is </a:t>
            </a:r>
            <a:r>
              <a:rPr lang="tr-TR" sz="3600" dirty="0" err="1" smtClean="0"/>
              <a:t>conflicting</a:t>
            </a:r>
            <a:r>
              <a:rPr lang="tr-TR" sz="3600" dirty="0" smtClean="0"/>
              <a:t> </a:t>
            </a:r>
            <a:r>
              <a:rPr lang="tr-TR" sz="3600" dirty="0" err="1" smtClean="0"/>
              <a:t>evidence</a:t>
            </a:r>
            <a:r>
              <a:rPr lang="tr-TR" sz="3600" dirty="0" smtClean="0"/>
              <a:t> or </a:t>
            </a:r>
            <a:r>
              <a:rPr lang="tr-TR" sz="3600" dirty="0" err="1" smtClean="0"/>
              <a:t>they</a:t>
            </a:r>
            <a:r>
              <a:rPr lang="tr-TR" sz="3600" dirty="0" smtClean="0"/>
              <a:t> are </a:t>
            </a:r>
            <a:r>
              <a:rPr lang="tr-TR" sz="3600" dirty="0" err="1" smtClean="0"/>
              <a:t>also</a:t>
            </a:r>
            <a:r>
              <a:rPr lang="tr-TR" sz="3600" dirty="0" smtClean="0"/>
              <a:t> </a:t>
            </a:r>
            <a:r>
              <a:rPr lang="tr-TR" sz="3600" dirty="0" err="1" smtClean="0"/>
              <a:t>observed</a:t>
            </a:r>
            <a:r>
              <a:rPr lang="tr-TR" sz="3600" dirty="0" smtClean="0"/>
              <a:t> in </a:t>
            </a:r>
            <a:r>
              <a:rPr lang="tr-TR" sz="3600" dirty="0" err="1" smtClean="0"/>
              <a:t>children</a:t>
            </a:r>
            <a:r>
              <a:rPr lang="tr-TR" sz="3600" dirty="0" smtClean="0"/>
              <a:t> who are not </a:t>
            </a:r>
            <a:r>
              <a:rPr lang="tr-TR" sz="3600" dirty="0" err="1" smtClean="0"/>
              <a:t>gifted</a:t>
            </a:r>
            <a:r>
              <a:rPr lang="tr-TR" sz="3600" dirty="0" smtClean="0"/>
              <a:t>)</a:t>
            </a:r>
          </a:p>
          <a:p>
            <a:pPr algn="just"/>
            <a:r>
              <a:rPr lang="tr-TR" sz="3600" dirty="0" smtClean="0"/>
              <a:t>not </a:t>
            </a:r>
            <a:r>
              <a:rPr lang="tr-TR" sz="3600" dirty="0" err="1" smtClean="0"/>
              <a:t>related</a:t>
            </a:r>
            <a:r>
              <a:rPr lang="tr-TR" sz="3600" dirty="0" smtClean="0"/>
              <a:t> to </a:t>
            </a:r>
            <a:r>
              <a:rPr lang="tr-TR" sz="3600" dirty="0" err="1" smtClean="0"/>
              <a:t>giftedness</a:t>
            </a:r>
            <a:endParaRPr lang="tr-TR" sz="3600" dirty="0" smtClean="0"/>
          </a:p>
          <a:p>
            <a:pPr algn="just">
              <a:buNone/>
            </a:pPr>
            <a:endParaRPr lang="tr-TR" sz="3600" dirty="0" smtClean="0"/>
          </a:p>
          <a:p>
            <a:pPr algn="just">
              <a:buNone/>
            </a:pPr>
            <a:r>
              <a:rPr lang="tr-TR" sz="3600" dirty="0" smtClean="0"/>
              <a:t>	</a:t>
            </a:r>
            <a:r>
              <a:rPr lang="tr-TR" sz="3600" dirty="0" err="1" smtClean="0"/>
              <a:t>There</a:t>
            </a:r>
            <a:r>
              <a:rPr lang="tr-TR" sz="3600" dirty="0" smtClean="0"/>
              <a:t> are </a:t>
            </a:r>
            <a:r>
              <a:rPr lang="tr-TR" sz="3600" dirty="0" err="1" smtClean="0"/>
              <a:t>also</a:t>
            </a:r>
            <a:r>
              <a:rPr lang="tr-TR" sz="3600" dirty="0" smtClean="0"/>
              <a:t> </a:t>
            </a:r>
            <a:r>
              <a:rPr lang="tr-TR" sz="3600" dirty="0" err="1" smtClean="0"/>
              <a:t>child</a:t>
            </a:r>
            <a:r>
              <a:rPr lang="tr-TR" sz="3600" dirty="0" smtClean="0"/>
              <a:t> and </a:t>
            </a:r>
            <a:r>
              <a:rPr lang="tr-TR" sz="3600" dirty="0" err="1" smtClean="0"/>
              <a:t>family</a:t>
            </a:r>
            <a:r>
              <a:rPr lang="tr-TR" sz="3600" dirty="0" smtClean="0"/>
              <a:t> </a:t>
            </a:r>
            <a:r>
              <a:rPr lang="tr-TR" sz="3600" dirty="0" err="1" smtClean="0"/>
              <a:t>characteristics</a:t>
            </a:r>
            <a:r>
              <a:rPr lang="tr-TR" sz="3600" dirty="0" smtClean="0"/>
              <a:t> which can mask </a:t>
            </a:r>
            <a:r>
              <a:rPr lang="tr-TR" sz="3600" dirty="0" err="1" smtClean="0"/>
              <a:t>giftedness</a:t>
            </a:r>
            <a:r>
              <a:rPr lang="tr-TR" sz="3600" dirty="0" smtClean="0"/>
              <a:t>. Not </a:t>
            </a:r>
            <a:r>
              <a:rPr lang="tr-TR" sz="3600" dirty="0" err="1" smtClean="0"/>
              <a:t>every</a:t>
            </a:r>
            <a:r>
              <a:rPr lang="tr-TR" sz="3600" dirty="0" smtClean="0"/>
              <a:t> </a:t>
            </a:r>
            <a:r>
              <a:rPr lang="tr-TR" sz="3600" dirty="0" err="1" smtClean="0"/>
              <a:t>characteristic</a:t>
            </a:r>
            <a:r>
              <a:rPr lang="tr-TR" sz="3600" dirty="0" smtClean="0"/>
              <a:t> </a:t>
            </a:r>
            <a:r>
              <a:rPr lang="tr-TR" sz="3600" dirty="0" err="1" smtClean="0"/>
              <a:t>needs</a:t>
            </a:r>
            <a:r>
              <a:rPr lang="tr-TR" sz="3600" dirty="0" smtClean="0"/>
              <a:t> to be </a:t>
            </a:r>
            <a:r>
              <a:rPr lang="tr-TR" sz="3600" dirty="0" err="1" smtClean="0"/>
              <a:t>evident</a:t>
            </a:r>
            <a:r>
              <a:rPr lang="tr-TR" sz="3600" dirty="0" smtClean="0"/>
              <a:t> for a </a:t>
            </a:r>
            <a:r>
              <a:rPr lang="tr-TR" sz="3600" dirty="0" err="1" smtClean="0"/>
              <a:t>child</a:t>
            </a:r>
            <a:r>
              <a:rPr lang="tr-TR" sz="3600" dirty="0" smtClean="0"/>
              <a:t> to be </a:t>
            </a:r>
            <a:r>
              <a:rPr lang="tr-TR" sz="3600" dirty="0" err="1" smtClean="0"/>
              <a:t>considered</a:t>
            </a:r>
            <a:r>
              <a:rPr lang="tr-TR" sz="3600" dirty="0" smtClean="0"/>
              <a:t> </a:t>
            </a:r>
            <a:r>
              <a:rPr lang="tr-TR" sz="3600" dirty="0" err="1" smtClean="0"/>
              <a:t>gifted</a:t>
            </a:r>
            <a:r>
              <a:rPr lang="tr-TR" sz="3600" dirty="0" smtClean="0"/>
              <a:t> – </a:t>
            </a:r>
            <a:r>
              <a:rPr lang="tr-TR" sz="3600" dirty="0" err="1" smtClean="0"/>
              <a:t>there</a:t>
            </a:r>
            <a:r>
              <a:rPr lang="tr-TR" sz="3600" dirty="0" smtClean="0"/>
              <a:t> will be </a:t>
            </a:r>
            <a:r>
              <a:rPr lang="tr-TR" sz="3600" dirty="0" err="1" smtClean="0"/>
              <a:t>individual</a:t>
            </a:r>
            <a:r>
              <a:rPr lang="tr-TR" sz="3600" dirty="0" smtClean="0"/>
              <a:t> </a:t>
            </a:r>
            <a:r>
              <a:rPr lang="tr-TR" sz="3600" dirty="0" err="1" smtClean="0"/>
              <a:t>clusters</a:t>
            </a:r>
            <a:r>
              <a:rPr lang="tr-TR" sz="3600" dirty="0" smtClean="0"/>
              <a:t> of </a:t>
            </a:r>
            <a:r>
              <a:rPr lang="tr-TR" sz="3600" dirty="0" err="1" smtClean="0"/>
              <a:t>these</a:t>
            </a:r>
            <a:r>
              <a:rPr lang="tr-TR" sz="3600" dirty="0" smtClean="0"/>
              <a:t> </a:t>
            </a:r>
            <a:r>
              <a:rPr lang="tr-TR" sz="3600" dirty="0" err="1" smtClean="0"/>
              <a:t>characteristics</a:t>
            </a:r>
            <a:r>
              <a:rPr lang="tr-TR" sz="3600" dirty="0" smtClean="0"/>
              <a:t> as well as </a:t>
            </a:r>
            <a:r>
              <a:rPr lang="tr-TR" sz="3600" dirty="0" err="1" smtClean="0"/>
              <a:t>individual</a:t>
            </a:r>
            <a:r>
              <a:rPr lang="tr-TR" sz="3600" dirty="0" smtClean="0"/>
              <a:t> </a:t>
            </a:r>
            <a:r>
              <a:rPr lang="tr-TR" sz="3600" dirty="0" err="1" smtClean="0"/>
              <a:t>expressions</a:t>
            </a:r>
            <a:r>
              <a:rPr lang="tr-TR" sz="3600" dirty="0" smtClean="0"/>
              <a:t> of </a:t>
            </a:r>
            <a:r>
              <a:rPr lang="tr-TR" sz="3600" dirty="0" err="1" smtClean="0"/>
              <a:t>them</a:t>
            </a:r>
            <a:r>
              <a:rPr lang="tr-TR" sz="3600" dirty="0" smtClean="0"/>
              <a:t>.</a:t>
            </a:r>
            <a:endParaRPr lang="tr-TR" sz="36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620688"/>
            <a:ext cx="4258816" cy="1145282"/>
          </a:xfrm>
        </p:spPr>
        <p:txBody>
          <a:bodyPr>
            <a:normAutofit fontScale="90000"/>
          </a:bodyPr>
          <a:lstStyle/>
          <a:p>
            <a:r>
              <a:rPr lang="tr-TR" sz="3100" dirty="0" err="1" smtClean="0"/>
              <a:t>Consistent</a:t>
            </a:r>
            <a:r>
              <a:rPr lang="tr-TR" sz="3100" dirty="0" smtClean="0"/>
              <a:t> </a:t>
            </a:r>
            <a:r>
              <a:rPr lang="tr-TR" sz="3100" dirty="0" err="1" smtClean="0"/>
              <a:t>indicators</a:t>
            </a:r>
            <a:r>
              <a:rPr lang="tr-TR" sz="3100" dirty="0" smtClean="0"/>
              <a:t> of </a:t>
            </a:r>
            <a:r>
              <a:rPr lang="tr-TR" sz="3100" dirty="0" err="1" smtClean="0"/>
              <a:t>giftedness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1412776"/>
            <a:ext cx="3610744" cy="3744416"/>
          </a:xfrm>
        </p:spPr>
        <p:txBody>
          <a:bodyPr>
            <a:noAutofit/>
          </a:bodyPr>
          <a:lstStyle/>
          <a:p>
            <a:pPr>
              <a:buNone/>
            </a:pPr>
            <a:endParaRPr lang="tr-TR" sz="2500" dirty="0" smtClean="0"/>
          </a:p>
          <a:p>
            <a:pPr algn="r">
              <a:buNone/>
            </a:pPr>
            <a:r>
              <a:rPr lang="tr-TR" sz="2500" dirty="0" err="1" smtClean="0"/>
              <a:t>Ease</a:t>
            </a:r>
            <a:r>
              <a:rPr lang="tr-TR" sz="2500" dirty="0" smtClean="0"/>
              <a:t> or </a:t>
            </a:r>
            <a:r>
              <a:rPr lang="tr-TR" sz="2500" dirty="0" err="1" smtClean="0"/>
              <a:t>speed</a:t>
            </a:r>
            <a:r>
              <a:rPr lang="tr-TR" sz="2500" dirty="0" smtClean="0"/>
              <a:t> of </a:t>
            </a: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 algn="r">
              <a:buNone/>
            </a:pPr>
            <a:r>
              <a:rPr lang="tr-TR" sz="2500" dirty="0" err="1" smtClean="0"/>
              <a:t>Advanced</a:t>
            </a:r>
            <a:r>
              <a:rPr lang="tr-TR" sz="2500" dirty="0" smtClean="0"/>
              <a:t> </a:t>
            </a:r>
            <a:r>
              <a:rPr lang="tr-TR" sz="2500" dirty="0" err="1" smtClean="0"/>
              <a:t>verbal</a:t>
            </a:r>
            <a:r>
              <a:rPr lang="tr-TR" sz="2500" dirty="0" smtClean="0"/>
              <a:t> </a:t>
            </a:r>
            <a:r>
              <a:rPr lang="tr-TR" sz="2500" dirty="0" err="1" smtClean="0"/>
              <a:t>abilities</a:t>
            </a:r>
            <a:endParaRPr lang="tr-TR" sz="2500" dirty="0" smtClean="0"/>
          </a:p>
          <a:p>
            <a:pPr algn="r">
              <a:buNone/>
            </a:pPr>
            <a:r>
              <a:rPr lang="tr-TR" sz="2500" dirty="0" err="1" smtClean="0"/>
              <a:t>Exceptional</a:t>
            </a:r>
            <a:r>
              <a:rPr lang="tr-TR" sz="2500" dirty="0" smtClean="0"/>
              <a:t> </a:t>
            </a:r>
            <a:r>
              <a:rPr lang="tr-TR" sz="2500" dirty="0" err="1" smtClean="0"/>
              <a:t>memory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 algn="r">
              <a:buNone/>
            </a:pPr>
            <a:r>
              <a:rPr lang="tr-TR" sz="2500" dirty="0" err="1" smtClean="0"/>
              <a:t>Perseverance</a:t>
            </a:r>
            <a:r>
              <a:rPr lang="tr-TR" sz="2500" dirty="0" smtClean="0"/>
              <a:t> or </a:t>
            </a:r>
            <a:r>
              <a:rPr lang="tr-TR" sz="2500" dirty="0" err="1" smtClean="0"/>
              <a:t>motivation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 algn="r">
              <a:buNone/>
            </a:pPr>
            <a:r>
              <a:rPr lang="tr-TR" sz="2500" dirty="0" err="1" smtClean="0"/>
              <a:t>Preference</a:t>
            </a:r>
            <a:r>
              <a:rPr lang="tr-TR" sz="2500" dirty="0" smtClean="0"/>
              <a:t> for older </a:t>
            </a:r>
            <a:r>
              <a:rPr lang="tr-TR" sz="2500" dirty="0" err="1" smtClean="0"/>
              <a:t>companions</a:t>
            </a:r>
            <a:r>
              <a:rPr lang="tr-TR" sz="2500" dirty="0" smtClean="0"/>
              <a:t> </a:t>
            </a:r>
            <a:endParaRPr lang="tr-TR" sz="2500" dirty="0"/>
          </a:p>
        </p:txBody>
      </p:sp>
      <p:sp>
        <p:nvSpPr>
          <p:cNvPr id="4" name="3 Metin kutusu"/>
          <p:cNvSpPr txBox="1"/>
          <p:nvPr/>
        </p:nvSpPr>
        <p:spPr>
          <a:xfrm>
            <a:off x="5076056" y="620688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Possible</a:t>
            </a:r>
            <a:r>
              <a:rPr lang="tr-TR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indicators</a:t>
            </a:r>
            <a:r>
              <a:rPr lang="tr-TR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of </a:t>
            </a:r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giftedness</a:t>
            </a:r>
            <a:endParaRPr lang="tr-TR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5220072" y="1988840"/>
            <a:ext cx="316835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500" dirty="0" err="1" smtClean="0"/>
              <a:t>Early</a:t>
            </a:r>
            <a:r>
              <a:rPr lang="tr-TR" sz="2500" dirty="0" smtClean="0"/>
              <a:t> </a:t>
            </a:r>
            <a:r>
              <a:rPr lang="tr-TR" sz="2500" dirty="0" err="1" smtClean="0"/>
              <a:t>development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 algn="r"/>
            <a:r>
              <a:rPr lang="tr-TR" sz="2500" dirty="0" err="1" smtClean="0"/>
              <a:t>Wide</a:t>
            </a:r>
            <a:r>
              <a:rPr lang="tr-TR" sz="2500" dirty="0" smtClean="0"/>
              <a:t> </a:t>
            </a:r>
            <a:r>
              <a:rPr lang="tr-TR" sz="2500" dirty="0" err="1" smtClean="0"/>
              <a:t>range</a:t>
            </a:r>
            <a:r>
              <a:rPr lang="tr-TR" sz="2500" dirty="0" smtClean="0"/>
              <a:t> of </a:t>
            </a:r>
            <a:r>
              <a:rPr lang="tr-TR" sz="2500" dirty="0" err="1" smtClean="0"/>
              <a:t>temperaments</a:t>
            </a:r>
            <a:r>
              <a:rPr lang="tr-TR" sz="2500" dirty="0" smtClean="0"/>
              <a:t> </a:t>
            </a:r>
          </a:p>
          <a:p>
            <a:pPr algn="r"/>
            <a:r>
              <a:rPr lang="tr-TR" sz="2500" dirty="0" err="1" smtClean="0"/>
              <a:t>Often</a:t>
            </a:r>
            <a:r>
              <a:rPr lang="tr-TR" sz="2500" dirty="0" smtClean="0"/>
              <a:t> </a:t>
            </a:r>
            <a:r>
              <a:rPr lang="tr-TR" sz="2500" dirty="0" err="1" smtClean="0"/>
              <a:t>exhibits</a:t>
            </a:r>
            <a:r>
              <a:rPr lang="tr-TR" sz="2500" dirty="0" smtClean="0"/>
              <a:t> </a:t>
            </a:r>
            <a:r>
              <a:rPr lang="tr-TR" sz="2500" dirty="0" err="1" smtClean="0"/>
              <a:t>imagination</a:t>
            </a:r>
            <a:r>
              <a:rPr lang="tr-TR" sz="2500" dirty="0" smtClean="0"/>
              <a:t> and </a:t>
            </a:r>
            <a:r>
              <a:rPr lang="tr-TR" sz="2500" dirty="0" err="1" smtClean="0"/>
              <a:t>creativity</a:t>
            </a:r>
            <a:r>
              <a:rPr lang="tr-TR" sz="2500" dirty="0" smtClean="0"/>
              <a:t> </a:t>
            </a:r>
          </a:p>
          <a:p>
            <a:pPr algn="r"/>
            <a:r>
              <a:rPr lang="tr-TR" sz="2500" dirty="0" smtClean="0"/>
              <a:t>Has an </a:t>
            </a:r>
            <a:r>
              <a:rPr lang="tr-TR" sz="2500" dirty="0" err="1" smtClean="0"/>
              <a:t>advanced</a:t>
            </a:r>
            <a:r>
              <a:rPr lang="tr-TR" sz="2500" dirty="0" smtClean="0"/>
              <a:t> sense of </a:t>
            </a:r>
            <a:r>
              <a:rPr lang="tr-TR" sz="2500" dirty="0" err="1" smtClean="0"/>
              <a:t>humour</a:t>
            </a:r>
            <a:r>
              <a:rPr lang="tr-TR" sz="2500" dirty="0" smtClean="0"/>
              <a:t> </a:t>
            </a:r>
          </a:p>
          <a:p>
            <a:pPr algn="r"/>
            <a:r>
              <a:rPr lang="tr-TR" sz="2500" dirty="0" err="1" smtClean="0"/>
              <a:t>Intense</a:t>
            </a:r>
            <a:r>
              <a:rPr lang="tr-TR" sz="2500" dirty="0" smtClean="0"/>
              <a:t> </a:t>
            </a:r>
            <a:r>
              <a:rPr lang="tr-TR" sz="2500" dirty="0" err="1" smtClean="0"/>
              <a:t>curiosity</a:t>
            </a:r>
            <a:r>
              <a:rPr lang="tr-TR" sz="2500" dirty="0" smtClean="0"/>
              <a:t>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-252536" y="260648"/>
            <a:ext cx="4330824" cy="136130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Child</a:t>
            </a:r>
            <a:r>
              <a:rPr lang="tr-TR" sz="2800" dirty="0" smtClean="0"/>
              <a:t> </a:t>
            </a:r>
            <a:r>
              <a:rPr lang="tr-TR" sz="2800" dirty="0" err="1" smtClean="0"/>
              <a:t>characteristics</a:t>
            </a:r>
            <a:r>
              <a:rPr lang="tr-TR" sz="2800" dirty="0" smtClean="0"/>
              <a:t> that can mask </a:t>
            </a:r>
            <a:r>
              <a:rPr lang="tr-TR" sz="2800" dirty="0" err="1" smtClean="0"/>
              <a:t>giftedness</a:t>
            </a:r>
            <a:r>
              <a:rPr lang="tr-TR" sz="2800" dirty="0" smtClean="0"/>
              <a:t/>
            </a:r>
            <a:br>
              <a:rPr lang="tr-TR" sz="2800" dirty="0" smtClean="0"/>
            </a:br>
            <a:endParaRPr lang="tr-TR" sz="28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4618856" cy="28423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500" dirty="0" err="1" smtClean="0"/>
              <a:t>Problematic</a:t>
            </a:r>
            <a:r>
              <a:rPr lang="tr-TR" sz="2500" dirty="0" smtClean="0"/>
              <a:t> behaviour </a:t>
            </a:r>
            <a:endParaRPr lang="tr-TR" sz="2500" dirty="0" smtClean="0"/>
          </a:p>
          <a:p>
            <a:pPr>
              <a:buNone/>
            </a:pPr>
            <a:r>
              <a:rPr lang="tr-TR" sz="2500" dirty="0" err="1" smtClean="0"/>
              <a:t>Introversion</a:t>
            </a:r>
            <a:endParaRPr lang="tr-TR" sz="2500" dirty="0" smtClean="0"/>
          </a:p>
          <a:p>
            <a:pPr>
              <a:buNone/>
            </a:pPr>
            <a:r>
              <a:rPr lang="tr-TR" sz="2500" dirty="0" err="1" smtClean="0"/>
              <a:t>Uneven</a:t>
            </a:r>
            <a:r>
              <a:rPr lang="tr-TR" sz="2500" dirty="0" smtClean="0"/>
              <a:t> </a:t>
            </a:r>
            <a:r>
              <a:rPr lang="tr-TR" sz="2500" dirty="0" err="1" smtClean="0"/>
              <a:t>development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>
              <a:buNone/>
            </a:pPr>
            <a:r>
              <a:rPr lang="tr-TR" sz="2500" dirty="0" err="1" smtClean="0"/>
              <a:t>Learning</a:t>
            </a:r>
            <a:r>
              <a:rPr lang="tr-TR" sz="2500" dirty="0" smtClean="0"/>
              <a:t> </a:t>
            </a:r>
            <a:r>
              <a:rPr lang="tr-TR" sz="2500" dirty="0" err="1" smtClean="0"/>
              <a:t>difficulty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>
              <a:buNone/>
            </a:pPr>
            <a:r>
              <a:rPr lang="tr-TR" sz="2500" dirty="0" err="1" smtClean="0"/>
              <a:t>Physical</a:t>
            </a:r>
            <a:r>
              <a:rPr lang="tr-TR" sz="2500" dirty="0" smtClean="0"/>
              <a:t> or </a:t>
            </a:r>
            <a:r>
              <a:rPr lang="tr-TR" sz="2500" dirty="0" err="1" smtClean="0"/>
              <a:t>sensory</a:t>
            </a:r>
            <a:r>
              <a:rPr lang="tr-TR" sz="2500" dirty="0" smtClean="0"/>
              <a:t> </a:t>
            </a:r>
            <a:r>
              <a:rPr lang="tr-TR" sz="2500" dirty="0" err="1" smtClean="0"/>
              <a:t>disability</a:t>
            </a:r>
            <a:r>
              <a:rPr lang="tr-TR" sz="2500" dirty="0" smtClean="0"/>
              <a:t> </a:t>
            </a:r>
            <a:endParaRPr lang="tr-TR" sz="2500" dirty="0" smtClean="0"/>
          </a:p>
          <a:p>
            <a:pPr>
              <a:buNone/>
            </a:pPr>
            <a:r>
              <a:rPr lang="tr-TR" sz="2500" dirty="0" err="1" smtClean="0"/>
              <a:t>Hiding</a:t>
            </a:r>
            <a:r>
              <a:rPr lang="tr-TR" sz="2500" dirty="0" smtClean="0"/>
              <a:t> </a:t>
            </a:r>
            <a:r>
              <a:rPr lang="tr-TR" sz="2500" dirty="0" err="1" smtClean="0"/>
              <a:t>ability</a:t>
            </a:r>
            <a:r>
              <a:rPr lang="tr-TR" sz="2500" dirty="0" smtClean="0"/>
              <a:t> </a:t>
            </a:r>
            <a:endParaRPr lang="tr-TR" sz="2500" dirty="0"/>
          </a:p>
        </p:txBody>
      </p:sp>
      <p:sp>
        <p:nvSpPr>
          <p:cNvPr id="4" name="3 Metin kutusu"/>
          <p:cNvSpPr txBox="1"/>
          <p:nvPr/>
        </p:nvSpPr>
        <p:spPr>
          <a:xfrm>
            <a:off x="5436096" y="404664"/>
            <a:ext cx="3707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Family</a:t>
            </a:r>
            <a:r>
              <a:rPr lang="tr-TR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  <a:r>
              <a:rPr lang="tr-TR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can mask </a:t>
            </a:r>
            <a:r>
              <a:rPr lang="tr-TR" sz="28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giftedness</a:t>
            </a:r>
            <a:endParaRPr lang="tr-TR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5076056" y="2636912"/>
            <a:ext cx="446449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500" dirty="0" err="1" smtClean="0"/>
              <a:t>Economic</a:t>
            </a:r>
            <a:r>
              <a:rPr lang="tr-TR" sz="2500" dirty="0" smtClean="0"/>
              <a:t> </a:t>
            </a:r>
            <a:r>
              <a:rPr lang="tr-TR" sz="2500" dirty="0" err="1" smtClean="0"/>
              <a:t>disadvantage</a:t>
            </a:r>
            <a:r>
              <a:rPr lang="tr-TR" sz="2500" dirty="0" smtClean="0"/>
              <a:t> </a:t>
            </a:r>
          </a:p>
          <a:p>
            <a:r>
              <a:rPr lang="tr-TR" sz="2500" dirty="0" err="1" smtClean="0"/>
              <a:t>Minority</a:t>
            </a:r>
            <a:r>
              <a:rPr lang="tr-TR" sz="2500" dirty="0" smtClean="0"/>
              <a:t> </a:t>
            </a:r>
            <a:r>
              <a:rPr lang="tr-TR" sz="2500" dirty="0" err="1" smtClean="0"/>
              <a:t>language</a:t>
            </a:r>
            <a:r>
              <a:rPr lang="tr-TR" sz="2500" dirty="0" smtClean="0"/>
              <a:t>/</a:t>
            </a:r>
            <a:r>
              <a:rPr lang="tr-TR" sz="2500" dirty="0" err="1" smtClean="0"/>
              <a:t>bilingualism</a:t>
            </a:r>
            <a:r>
              <a:rPr lang="tr-TR" sz="2500" dirty="0" smtClean="0"/>
              <a:t> </a:t>
            </a:r>
          </a:p>
          <a:p>
            <a:r>
              <a:rPr lang="tr-TR" sz="2500" dirty="0" err="1" smtClean="0"/>
              <a:t>Cultural</a:t>
            </a:r>
            <a:r>
              <a:rPr lang="tr-TR" sz="2500" dirty="0" smtClean="0"/>
              <a:t> </a:t>
            </a:r>
            <a:r>
              <a:rPr lang="tr-TR" sz="2500" dirty="0" err="1" smtClean="0"/>
              <a:t>customs</a:t>
            </a:r>
            <a:r>
              <a:rPr lang="tr-TR" sz="2500" dirty="0" smtClean="0"/>
              <a:t> </a:t>
            </a:r>
          </a:p>
          <a:p>
            <a:r>
              <a:rPr lang="tr-TR" sz="2500" dirty="0" err="1" smtClean="0"/>
              <a:t>Gifted</a:t>
            </a:r>
            <a:r>
              <a:rPr lang="tr-TR" sz="2500" dirty="0" smtClean="0"/>
              <a:t> </a:t>
            </a:r>
            <a:r>
              <a:rPr lang="tr-TR" sz="2500" dirty="0" err="1" smtClean="0"/>
              <a:t>siblings</a:t>
            </a:r>
            <a:r>
              <a:rPr lang="tr-TR" sz="2500" dirty="0" smtClean="0"/>
              <a:t> </a:t>
            </a:r>
          </a:p>
          <a:p>
            <a:endParaRPr lang="tr-TR" dirty="0"/>
          </a:p>
        </p:txBody>
      </p:sp>
      <p:pic>
        <p:nvPicPr>
          <p:cNvPr id="7" name="6 Resim" descr="images (1).jpg"/>
          <p:cNvPicPr>
            <a:picLocks noChangeAspect="1"/>
          </p:cNvPicPr>
          <p:nvPr/>
        </p:nvPicPr>
        <p:blipFill>
          <a:blip r:embed="rId2" cstate="print"/>
          <a:srcRect l="10417" t="3684" r="12500" b="11828"/>
          <a:stretch>
            <a:fillRect/>
          </a:stretch>
        </p:blipFill>
        <p:spPr>
          <a:xfrm rot="20140623">
            <a:off x="3176995" y="4677022"/>
            <a:ext cx="1875002" cy="1672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365</TotalTime>
  <Words>935</Words>
  <Application>Microsoft Office PowerPoint</Application>
  <PresentationFormat>Ekran Gösterisi (4:3)</PresentationFormat>
  <Paragraphs>77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Canlı</vt:lpstr>
      <vt:lpstr>IDENTIFICATION OF GIFTED STUDENTS</vt:lpstr>
      <vt:lpstr>Slayt 2</vt:lpstr>
      <vt:lpstr>Slayt 3</vt:lpstr>
      <vt:lpstr>Slayt 4</vt:lpstr>
      <vt:lpstr>Slayt 5</vt:lpstr>
      <vt:lpstr>Slayt 6</vt:lpstr>
      <vt:lpstr>Characteristics of giftedness: How do we know? </vt:lpstr>
      <vt:lpstr>Consistent indicators of giftedness </vt:lpstr>
      <vt:lpstr>Child characteristics that can mask giftedness </vt:lpstr>
      <vt:lpstr>Slayt 10</vt:lpstr>
      <vt:lpstr>Informal Identification</vt:lpstr>
      <vt:lpstr>Slayt 12</vt:lpstr>
      <vt:lpstr>Slayt 13</vt:lpstr>
      <vt:lpstr>Formal Identification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IDENTIFICATION OF GIFTED STUDENTS</dc:title>
  <dc:creator>MELTEM ONDER</dc:creator>
  <cp:lastModifiedBy>MELTEM ONDER</cp:lastModifiedBy>
  <cp:revision>2</cp:revision>
  <dcterms:created xsi:type="dcterms:W3CDTF">2015-04-26T13:51:38Z</dcterms:created>
  <dcterms:modified xsi:type="dcterms:W3CDTF">2015-04-26T22:51:29Z</dcterms:modified>
</cp:coreProperties>
</file>