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5" r:id="rId16"/>
    <p:sldId id="270" r:id="rId17"/>
    <p:sldId id="271" r:id="rId18"/>
    <p:sldId id="276" r:id="rId19"/>
    <p:sldId id="272" r:id="rId20"/>
    <p:sldId id="273" r:id="rId21"/>
    <p:sldId id="274" r:id="rId22"/>
    <p:sldId id="277" r:id="rId23"/>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8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5BB13A-EE4F-4335-984E-FDDBAA22F378}" type="datetimeFigureOut">
              <a:rPr lang="cs-CZ" smtClean="0"/>
              <a:t>29.3.2015</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ECBC01-1F51-4278-BD96-9D847883B741}" type="slidenum">
              <a:rPr lang="cs-CZ" smtClean="0"/>
              <a:t>‹#›</a:t>
            </a:fld>
            <a:endParaRPr lang="cs-CZ"/>
          </a:p>
        </p:txBody>
      </p:sp>
    </p:spTree>
    <p:extLst>
      <p:ext uri="{BB962C8B-B14F-4D97-AF65-F5344CB8AC3E}">
        <p14:creationId xmlns:p14="http://schemas.microsoft.com/office/powerpoint/2010/main" val="1068061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634643" algn="l"/>
                <a:tab pos="1269286" algn="l"/>
                <a:tab pos="1903929" algn="l"/>
                <a:tab pos="2538573" algn="l"/>
              </a:tabLst>
              <a:defRPr>
                <a:solidFill>
                  <a:schemeClr val="tx1"/>
                </a:solidFill>
                <a:latin typeface="Arial" charset="0"/>
                <a:cs typeface="Lucida Sans Unicode" pitchFamily="34" charset="0"/>
              </a:defRPr>
            </a:lvl1pPr>
            <a:lvl2pPr eaLnBrk="0" hangingPunct="0">
              <a:tabLst>
                <a:tab pos="634643" algn="l"/>
                <a:tab pos="1269286" algn="l"/>
                <a:tab pos="1903929" algn="l"/>
                <a:tab pos="2538573" algn="l"/>
              </a:tabLst>
              <a:defRPr>
                <a:solidFill>
                  <a:schemeClr val="tx1"/>
                </a:solidFill>
                <a:latin typeface="Arial" charset="0"/>
                <a:cs typeface="Lucida Sans Unicode" pitchFamily="34" charset="0"/>
              </a:defRPr>
            </a:lvl2pPr>
            <a:lvl3pPr eaLnBrk="0" hangingPunct="0">
              <a:tabLst>
                <a:tab pos="634643" algn="l"/>
                <a:tab pos="1269286" algn="l"/>
                <a:tab pos="1903929" algn="l"/>
                <a:tab pos="2538573" algn="l"/>
              </a:tabLst>
              <a:defRPr>
                <a:solidFill>
                  <a:schemeClr val="tx1"/>
                </a:solidFill>
                <a:latin typeface="Arial" charset="0"/>
                <a:cs typeface="Lucida Sans Unicode" pitchFamily="34" charset="0"/>
              </a:defRPr>
            </a:lvl3pPr>
            <a:lvl4pPr eaLnBrk="0" hangingPunct="0">
              <a:tabLst>
                <a:tab pos="634643" algn="l"/>
                <a:tab pos="1269286" algn="l"/>
                <a:tab pos="1903929" algn="l"/>
                <a:tab pos="2538573" algn="l"/>
              </a:tabLst>
              <a:defRPr>
                <a:solidFill>
                  <a:schemeClr val="tx1"/>
                </a:solidFill>
                <a:latin typeface="Arial" charset="0"/>
                <a:cs typeface="Lucida Sans Unicode" pitchFamily="34" charset="0"/>
              </a:defRPr>
            </a:lvl4pPr>
            <a:lvl5pPr eaLnBrk="0" hangingPunct="0">
              <a:tabLst>
                <a:tab pos="634643" algn="l"/>
                <a:tab pos="1269286" algn="l"/>
                <a:tab pos="1903929" algn="l"/>
                <a:tab pos="2538573" algn="l"/>
              </a:tabLst>
              <a:defRPr>
                <a:solidFill>
                  <a:schemeClr val="tx1"/>
                </a:solidFill>
                <a:latin typeface="Arial" charset="0"/>
                <a:cs typeface="Lucida Sans Unicode" pitchFamily="34" charset="0"/>
              </a:defRPr>
            </a:lvl5pPr>
            <a:lvl6pPr marL="2204550" indent="-200414" defTabSz="393869" eaLnBrk="0" fontAlgn="base" hangingPunct="0">
              <a:spcBef>
                <a:spcPct val="0"/>
              </a:spcBef>
              <a:spcAft>
                <a:spcPct val="0"/>
              </a:spcAft>
              <a:tabLst>
                <a:tab pos="634643" algn="l"/>
                <a:tab pos="1269286" algn="l"/>
                <a:tab pos="1903929" algn="l"/>
                <a:tab pos="2538573" algn="l"/>
              </a:tabLst>
              <a:defRPr>
                <a:solidFill>
                  <a:schemeClr val="tx1"/>
                </a:solidFill>
                <a:latin typeface="Arial" charset="0"/>
                <a:cs typeface="Lucida Sans Unicode" pitchFamily="34" charset="0"/>
              </a:defRPr>
            </a:lvl6pPr>
            <a:lvl7pPr marL="2605377" indent="-200414" defTabSz="393869" eaLnBrk="0" fontAlgn="base" hangingPunct="0">
              <a:spcBef>
                <a:spcPct val="0"/>
              </a:spcBef>
              <a:spcAft>
                <a:spcPct val="0"/>
              </a:spcAft>
              <a:tabLst>
                <a:tab pos="634643" algn="l"/>
                <a:tab pos="1269286" algn="l"/>
                <a:tab pos="1903929" algn="l"/>
                <a:tab pos="2538573" algn="l"/>
              </a:tabLst>
              <a:defRPr>
                <a:solidFill>
                  <a:schemeClr val="tx1"/>
                </a:solidFill>
                <a:latin typeface="Arial" charset="0"/>
                <a:cs typeface="Lucida Sans Unicode" pitchFamily="34" charset="0"/>
              </a:defRPr>
            </a:lvl7pPr>
            <a:lvl8pPr marL="3006204" indent="-200414" defTabSz="393869" eaLnBrk="0" fontAlgn="base" hangingPunct="0">
              <a:spcBef>
                <a:spcPct val="0"/>
              </a:spcBef>
              <a:spcAft>
                <a:spcPct val="0"/>
              </a:spcAft>
              <a:tabLst>
                <a:tab pos="634643" algn="l"/>
                <a:tab pos="1269286" algn="l"/>
                <a:tab pos="1903929" algn="l"/>
                <a:tab pos="2538573" algn="l"/>
              </a:tabLst>
              <a:defRPr>
                <a:solidFill>
                  <a:schemeClr val="tx1"/>
                </a:solidFill>
                <a:latin typeface="Arial" charset="0"/>
                <a:cs typeface="Lucida Sans Unicode" pitchFamily="34" charset="0"/>
              </a:defRPr>
            </a:lvl8pPr>
            <a:lvl9pPr marL="3407032" indent="-200414" defTabSz="393869" eaLnBrk="0" fontAlgn="base" hangingPunct="0">
              <a:spcBef>
                <a:spcPct val="0"/>
              </a:spcBef>
              <a:spcAft>
                <a:spcPct val="0"/>
              </a:spcAft>
              <a:tabLst>
                <a:tab pos="634643" algn="l"/>
                <a:tab pos="1269286" algn="l"/>
                <a:tab pos="1903929" algn="l"/>
                <a:tab pos="2538573" algn="l"/>
              </a:tabLst>
              <a:defRPr>
                <a:solidFill>
                  <a:schemeClr val="tx1"/>
                </a:solidFill>
                <a:latin typeface="Arial" charset="0"/>
                <a:cs typeface="Lucida Sans Unicode" pitchFamily="34" charset="0"/>
              </a:defRPr>
            </a:lvl9pPr>
          </a:lstStyle>
          <a:p>
            <a:pPr eaLnBrk="1"/>
            <a:fld id="{BE504497-38F9-4EF3-A5BE-373747716088}" type="slidenum">
              <a:rPr lang="cs-CZ" smtClean="0">
                <a:solidFill>
                  <a:srgbClr val="000000"/>
                </a:solidFill>
                <a:latin typeface="Times New Roman" pitchFamily="18" charset="0"/>
              </a:rPr>
              <a:pPr eaLnBrk="1"/>
              <a:t>3</a:t>
            </a:fld>
            <a:endParaRPr lang="cs-CZ" smtClean="0">
              <a:solidFill>
                <a:srgbClr val="000000"/>
              </a:solidFill>
              <a:latin typeface="Times New Roman" pitchFamily="18" charset="0"/>
            </a:endParaRPr>
          </a:p>
        </p:txBody>
      </p:sp>
      <p:sp>
        <p:nvSpPr>
          <p:cNvPr id="57347" name="Rectangle 1"/>
          <p:cNvSpPr>
            <a:spLocks noGrp="1" noRot="1" noChangeAspect="1" noChangeArrowheads="1" noTextEdit="1"/>
          </p:cNvSpPr>
          <p:nvPr>
            <p:ph type="sldImg"/>
          </p:nvPr>
        </p:nvSpPr>
        <p:spPr>
          <a:xfrm>
            <a:off x="1003786" y="695134"/>
            <a:ext cx="4848989" cy="3428152"/>
          </a:xfrm>
          <a:solidFill>
            <a:srgbClr val="FFFFFF"/>
          </a:solidFill>
          <a:ln>
            <a:solidFill>
              <a:srgbClr val="000000"/>
            </a:solidFill>
            <a:miter lim="800000"/>
            <a:headEnd/>
            <a:tailEnd/>
          </a:ln>
        </p:spPr>
      </p:sp>
      <p:sp>
        <p:nvSpPr>
          <p:cNvPr id="57348" name="Rectangle 2"/>
          <p:cNvSpPr>
            <a:spLocks noGrp="1" noChangeArrowheads="1"/>
          </p:cNvSpPr>
          <p:nvPr>
            <p:ph type="body" idx="1"/>
          </p:nvPr>
        </p:nvSpPr>
        <p:spPr>
          <a:xfrm>
            <a:off x="685512" y="4343231"/>
            <a:ext cx="5486976" cy="40377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cs-CZ"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96DA1563-A9F7-4A55-8B45-9E762FF28616}" type="datetimeFigureOut">
              <a:rPr lang="cs-CZ" smtClean="0"/>
              <a:t>29.3.2015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72924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96DA1563-A9F7-4A55-8B45-9E762FF28616}" type="datetimeFigureOut">
              <a:rPr lang="cs-CZ" smtClean="0"/>
              <a:t>29.3.2015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4228482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96DA1563-A9F7-4A55-8B45-9E762FF28616}" type="datetimeFigureOut">
              <a:rPr lang="cs-CZ" smtClean="0"/>
              <a:t>29.3.2015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337829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96DA1563-A9F7-4A55-8B45-9E762FF28616}" type="datetimeFigureOut">
              <a:rPr lang="cs-CZ" smtClean="0"/>
              <a:t>29.3.2015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636937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96DA1563-A9F7-4A55-8B45-9E762FF28616}" type="datetimeFigureOut">
              <a:rPr lang="cs-CZ" smtClean="0"/>
              <a:t>29.3.2015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311916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96DA1563-A9F7-4A55-8B45-9E762FF28616}" type="datetimeFigureOut">
              <a:rPr lang="cs-CZ" smtClean="0"/>
              <a:t>29.3.2015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3939596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96DA1563-A9F7-4A55-8B45-9E762FF28616}" type="datetimeFigureOut">
              <a:rPr lang="cs-CZ" smtClean="0"/>
              <a:t>29.3.2015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2041122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96DA1563-A9F7-4A55-8B45-9E762FF28616}" type="datetimeFigureOut">
              <a:rPr lang="cs-CZ" smtClean="0"/>
              <a:t>29.3.2015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2824778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96DA1563-A9F7-4A55-8B45-9E762FF28616}" type="datetimeFigureOut">
              <a:rPr lang="cs-CZ" smtClean="0"/>
              <a:t>29.3.2015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1831390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96DA1563-A9F7-4A55-8B45-9E762FF28616}" type="datetimeFigureOut">
              <a:rPr lang="cs-CZ" smtClean="0"/>
              <a:t>29.3.2015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388137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96DA1563-A9F7-4A55-8B45-9E762FF28616}" type="datetimeFigureOut">
              <a:rPr lang="cs-CZ" smtClean="0"/>
              <a:t>29.3.2015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03B257C-0C2A-4AD5-B8C6-FB5BA135C506}" type="slidenum">
              <a:rPr lang="cs-CZ" smtClean="0"/>
              <a:t>‹#›</a:t>
            </a:fld>
            <a:endParaRPr lang="cs-CZ"/>
          </a:p>
        </p:txBody>
      </p:sp>
    </p:spTree>
    <p:extLst>
      <p:ext uri="{BB962C8B-B14F-4D97-AF65-F5344CB8AC3E}">
        <p14:creationId xmlns:p14="http://schemas.microsoft.com/office/powerpoint/2010/main" val="2740753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DA1563-A9F7-4A55-8B45-9E762FF28616}" type="datetimeFigureOut">
              <a:rPr lang="cs-CZ" smtClean="0"/>
              <a:t>29.3.2015</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3B257C-0C2A-4AD5-B8C6-FB5BA135C506}" type="slidenum">
              <a:rPr lang="cs-CZ" smtClean="0"/>
              <a:t>‹#›</a:t>
            </a:fld>
            <a:endParaRPr lang="cs-CZ"/>
          </a:p>
        </p:txBody>
      </p:sp>
    </p:spTree>
    <p:extLst>
      <p:ext uri="{BB962C8B-B14F-4D97-AF65-F5344CB8AC3E}">
        <p14:creationId xmlns:p14="http://schemas.microsoft.com/office/powerpoint/2010/main" val="618577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b="1" dirty="0" smtClean="0">
                <a:solidFill>
                  <a:srgbClr val="0070C0"/>
                </a:solidFill>
              </a:rPr>
              <a:t>T</a:t>
            </a:r>
            <a:r>
              <a:rPr lang="en-US" b="1" dirty="0" smtClean="0">
                <a:solidFill>
                  <a:srgbClr val="0070C0"/>
                </a:solidFill>
              </a:rPr>
              <a:t>he </a:t>
            </a:r>
            <a:r>
              <a:rPr lang="en-US" b="1" dirty="0">
                <a:solidFill>
                  <a:srgbClr val="0070C0"/>
                </a:solidFill>
              </a:rPr>
              <a:t>typology of gifted students </a:t>
            </a:r>
            <a:r>
              <a:rPr lang="cs-CZ" b="1" dirty="0" smtClean="0">
                <a:solidFill>
                  <a:srgbClr val="0070C0"/>
                </a:solidFill>
              </a:rPr>
              <a:t>by </a:t>
            </a:r>
            <a:r>
              <a:rPr lang="en-US" b="1" dirty="0">
                <a:solidFill>
                  <a:srgbClr val="0070C0"/>
                </a:solidFill>
              </a:rPr>
              <a:t>Maureen </a:t>
            </a:r>
            <a:r>
              <a:rPr lang="en-US" b="1" dirty="0" err="1">
                <a:solidFill>
                  <a:srgbClr val="0070C0"/>
                </a:solidFill>
              </a:rPr>
              <a:t>Neihart</a:t>
            </a:r>
            <a:r>
              <a:rPr lang="cs-CZ" b="1" dirty="0" smtClean="0">
                <a:solidFill>
                  <a:srgbClr val="0070C0"/>
                </a:solidFill>
              </a:rPr>
              <a:t> </a:t>
            </a:r>
            <a:endParaRPr lang="cs-CZ" b="1" dirty="0">
              <a:solidFill>
                <a:srgbClr val="0070C0"/>
              </a:solidFill>
            </a:endParaRP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6927269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lvl="1" algn="l" rtl="0">
              <a:spcBef>
                <a:spcPct val="0"/>
              </a:spcBef>
            </a:pPr>
            <a:r>
              <a:rPr lang="cs-CZ" sz="3600" b="1" dirty="0" smtClean="0">
                <a:solidFill>
                  <a:srgbClr val="FF0000"/>
                </a:solidFill>
                <a:latin typeface="+mn-lt"/>
              </a:rPr>
              <a:t>2. </a:t>
            </a:r>
            <a:r>
              <a:rPr lang="en-US" sz="3600" b="1" dirty="0" smtClean="0">
                <a:solidFill>
                  <a:srgbClr val="FF0000"/>
                </a:solidFill>
                <a:latin typeface="+mn-lt"/>
              </a:rPr>
              <a:t>Challenging </a:t>
            </a:r>
            <a:r>
              <a:rPr lang="en-US" sz="3600" b="1" dirty="0">
                <a:solidFill>
                  <a:srgbClr val="FF0000"/>
                </a:solidFill>
                <a:latin typeface="+mn-lt"/>
              </a:rPr>
              <a:t>gifted </a:t>
            </a:r>
            <a:r>
              <a:rPr lang="en-US" sz="3600" b="1" dirty="0" smtClean="0">
                <a:solidFill>
                  <a:srgbClr val="FF0000"/>
                </a:solidFill>
                <a:latin typeface="+mn-lt"/>
              </a:rPr>
              <a:t>students</a:t>
            </a:r>
            <a:r>
              <a:rPr lang="cs-CZ" sz="3600" b="1" dirty="0" smtClean="0">
                <a:solidFill>
                  <a:srgbClr val="FF0000"/>
                </a:solidFill>
                <a:latin typeface="+mn-lt"/>
              </a:rPr>
              <a:t/>
            </a:r>
            <a:br>
              <a:rPr lang="cs-CZ" sz="3600" b="1" dirty="0" smtClean="0">
                <a:solidFill>
                  <a:srgbClr val="FF0000"/>
                </a:solidFill>
                <a:latin typeface="+mn-lt"/>
              </a:rPr>
            </a:br>
            <a:r>
              <a:rPr lang="en-US" sz="3600" b="1" dirty="0" smtClean="0">
                <a:solidFill>
                  <a:srgbClr val="FF0000"/>
                </a:solidFill>
                <a:latin typeface="+mn-lt"/>
              </a:rPr>
              <a:t>- </a:t>
            </a:r>
            <a:r>
              <a:rPr lang="en-US" sz="3600" b="1" dirty="0">
                <a:solidFill>
                  <a:srgbClr val="FF0000"/>
                </a:solidFill>
                <a:latin typeface="+mn-lt"/>
              </a:rPr>
              <a:t>characteristics:</a:t>
            </a:r>
            <a:r>
              <a:rPr lang="cs-CZ" sz="3600" b="1" dirty="0">
                <a:solidFill>
                  <a:srgbClr val="FF0000"/>
                </a:solidFill>
                <a:latin typeface="+mn-lt"/>
              </a:rPr>
              <a:t/>
            </a:r>
            <a:br>
              <a:rPr lang="cs-CZ" sz="3600" b="1" dirty="0">
                <a:solidFill>
                  <a:srgbClr val="FF0000"/>
                </a:solidFill>
                <a:latin typeface="+mn-lt"/>
              </a:rPr>
            </a:br>
            <a:endParaRPr lang="cs-CZ" sz="3600" dirty="0">
              <a:solidFill>
                <a:srgbClr val="FF0000"/>
              </a:solidFill>
              <a:latin typeface="+mn-lt"/>
            </a:endParaRPr>
          </a:p>
        </p:txBody>
      </p:sp>
      <p:sp>
        <p:nvSpPr>
          <p:cNvPr id="3" name="Zástupný symbol pro obsah 2"/>
          <p:cNvSpPr>
            <a:spLocks noGrp="1"/>
          </p:cNvSpPr>
          <p:nvPr>
            <p:ph idx="1"/>
          </p:nvPr>
        </p:nvSpPr>
        <p:spPr/>
        <p:txBody>
          <a:bodyPr>
            <a:normAutofit fontScale="77500" lnSpcReduction="20000"/>
          </a:bodyPr>
          <a:lstStyle/>
          <a:p>
            <a:pPr lvl="0"/>
            <a:r>
              <a:rPr lang="en-US" dirty="0"/>
              <a:t>They have a strong intrinsic motivation.</a:t>
            </a:r>
            <a:endParaRPr lang="cs-CZ" dirty="0"/>
          </a:p>
          <a:p>
            <a:pPr lvl="0"/>
            <a:r>
              <a:rPr lang="en-US" dirty="0"/>
              <a:t>They are androgynous.</a:t>
            </a:r>
            <a:endParaRPr lang="cs-CZ" dirty="0"/>
          </a:p>
          <a:p>
            <a:pPr lvl="0"/>
            <a:r>
              <a:rPr lang="en-US" dirty="0"/>
              <a:t>They have reduced self-control.</a:t>
            </a:r>
            <a:endParaRPr lang="cs-CZ" dirty="0"/>
          </a:p>
          <a:p>
            <a:pPr lvl="0"/>
            <a:r>
              <a:rPr lang="en-US" dirty="0"/>
              <a:t>They are emotionally unstable.</a:t>
            </a:r>
            <a:endParaRPr lang="cs-CZ" dirty="0"/>
          </a:p>
          <a:p>
            <a:pPr lvl="0"/>
            <a:r>
              <a:rPr lang="en-US" dirty="0"/>
              <a:t>They are full of energy.</a:t>
            </a:r>
            <a:endParaRPr lang="cs-CZ" dirty="0"/>
          </a:p>
          <a:p>
            <a:pPr lvl="0"/>
            <a:r>
              <a:rPr lang="en-US" dirty="0"/>
              <a:t>They might be less motivated to meet the expectations of others. </a:t>
            </a:r>
            <a:endParaRPr lang="cs-CZ" dirty="0" smtClean="0"/>
          </a:p>
          <a:p>
            <a:pPr lvl="0"/>
            <a:r>
              <a:rPr lang="en-US" dirty="0" smtClean="0"/>
              <a:t>They </a:t>
            </a:r>
            <a:r>
              <a:rPr lang="en-US" dirty="0"/>
              <a:t>may have disagreements with their peers</a:t>
            </a:r>
            <a:r>
              <a:rPr lang="en-US" dirty="0" smtClean="0"/>
              <a:t>.</a:t>
            </a:r>
            <a:endParaRPr lang="cs-CZ" dirty="0" smtClean="0"/>
          </a:p>
          <a:p>
            <a:pPr lvl="0"/>
            <a:endParaRPr lang="cs-CZ" dirty="0"/>
          </a:p>
          <a:p>
            <a:pPr marL="0" lvl="0" indent="0">
              <a:buNone/>
            </a:pPr>
            <a:r>
              <a:rPr lang="en-US" dirty="0"/>
              <a:t/>
            </a:r>
            <a:br>
              <a:rPr lang="en-US" dirty="0"/>
            </a:br>
            <a:r>
              <a:rPr lang="en-US" i="1" dirty="0"/>
              <a:t>Note:</a:t>
            </a:r>
            <a:r>
              <a:rPr lang="en-US" dirty="0"/>
              <a:t> You need to ask in what areas they are creative, not how creative they are!</a:t>
            </a:r>
            <a:endParaRPr lang="cs-CZ" dirty="0"/>
          </a:p>
          <a:p>
            <a:endParaRPr lang="cs-CZ" dirty="0"/>
          </a:p>
        </p:txBody>
      </p:sp>
      <p:pic>
        <p:nvPicPr>
          <p:cNvPr id="4" name="Content Placeholder 3" descr="index.jpg"/>
          <p:cNvPicPr>
            <a:picLocks noChangeAspect="1"/>
          </p:cNvPicPr>
          <p:nvPr/>
        </p:nvPicPr>
        <p:blipFill>
          <a:blip r:embed="rId2"/>
          <a:stretch>
            <a:fillRect/>
          </a:stretch>
        </p:blipFill>
        <p:spPr bwMode="auto">
          <a:xfrm>
            <a:off x="6228184" y="83012"/>
            <a:ext cx="3455987" cy="21938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77809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i="1" dirty="0" smtClean="0">
                <a:solidFill>
                  <a:srgbClr val="0070C0"/>
                </a:solidFill>
              </a:rPr>
              <a:t>Support at home and at school:</a:t>
            </a:r>
            <a:r>
              <a:rPr lang="cs-CZ" dirty="0" smtClean="0">
                <a:solidFill>
                  <a:srgbClr val="0070C0"/>
                </a:solidFill>
              </a:rPr>
              <a:t/>
            </a:r>
            <a:br>
              <a:rPr lang="cs-CZ" dirty="0" smtClean="0">
                <a:solidFill>
                  <a:srgbClr val="0070C0"/>
                </a:solidFill>
              </a:rPr>
            </a:br>
            <a:endParaRPr lang="cs-CZ" dirty="0">
              <a:solidFill>
                <a:srgbClr val="0070C0"/>
              </a:solidFill>
            </a:endParaRPr>
          </a:p>
        </p:txBody>
      </p:sp>
      <p:sp>
        <p:nvSpPr>
          <p:cNvPr id="3" name="Zástupný symbol pro obsah 2"/>
          <p:cNvSpPr>
            <a:spLocks noGrp="1"/>
          </p:cNvSpPr>
          <p:nvPr>
            <p:ph idx="1"/>
          </p:nvPr>
        </p:nvSpPr>
        <p:spPr/>
        <p:txBody>
          <a:bodyPr>
            <a:normAutofit fontScale="92500" lnSpcReduction="20000"/>
          </a:bodyPr>
          <a:lstStyle/>
          <a:p>
            <a:pPr lvl="0"/>
            <a:r>
              <a:rPr lang="en-US" dirty="0"/>
              <a:t>Reward fresh thinking. </a:t>
            </a:r>
            <a:endParaRPr lang="cs-CZ" dirty="0"/>
          </a:p>
          <a:p>
            <a:pPr lvl="0"/>
            <a:r>
              <a:rPr lang="en-US" dirty="0"/>
              <a:t>Reward them for overcoming obstacles and prod them into performing difficult tasks.</a:t>
            </a:r>
            <a:endParaRPr lang="cs-CZ" dirty="0"/>
          </a:p>
          <a:p>
            <a:pPr lvl="0"/>
            <a:r>
              <a:rPr lang="en-US" dirty="0"/>
              <a:t>Provide mentoring. </a:t>
            </a:r>
            <a:endParaRPr lang="cs-CZ" dirty="0"/>
          </a:p>
          <a:p>
            <a:pPr lvl="0"/>
            <a:r>
              <a:rPr lang="en-US" dirty="0"/>
              <a:t>Arrange education (and a teacher) in the field of giftedness. </a:t>
            </a:r>
            <a:endParaRPr lang="cs-CZ" dirty="0"/>
          </a:p>
          <a:p>
            <a:pPr lvl="0"/>
            <a:r>
              <a:rPr lang="en-US" dirty="0"/>
              <a:t>Tolerate personality traits significantly different from the average (in the adulthood there is a higher risk of mental disorders compared to the average population. The risk increases especially in case of an artistic and literary talent).</a:t>
            </a:r>
            <a:endParaRPr lang="cs-CZ" dirty="0"/>
          </a:p>
          <a:p>
            <a:endParaRPr lang="cs-CZ" dirty="0"/>
          </a:p>
        </p:txBody>
      </p:sp>
    </p:spTree>
    <p:extLst>
      <p:ext uri="{BB962C8B-B14F-4D97-AF65-F5344CB8AC3E}">
        <p14:creationId xmlns:p14="http://schemas.microsoft.com/office/powerpoint/2010/main" val="3989672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lvl="1" algn="l" rtl="0">
              <a:spcBef>
                <a:spcPct val="0"/>
              </a:spcBef>
            </a:pPr>
            <a:r>
              <a:rPr lang="cs-CZ" sz="3600" b="1" dirty="0" smtClean="0">
                <a:latin typeface="+mn-lt"/>
              </a:rPr>
              <a:t/>
            </a:r>
            <a:br>
              <a:rPr lang="cs-CZ" sz="3600" b="1" dirty="0" smtClean="0">
                <a:latin typeface="+mn-lt"/>
              </a:rPr>
            </a:br>
            <a:r>
              <a:rPr lang="cs-CZ" sz="3600" b="1" dirty="0" smtClean="0">
                <a:solidFill>
                  <a:srgbClr val="FF0000"/>
                </a:solidFill>
                <a:latin typeface="+mn-lt"/>
              </a:rPr>
              <a:t>3. </a:t>
            </a:r>
            <a:r>
              <a:rPr lang="en-US" sz="3600" b="1" dirty="0">
                <a:solidFill>
                  <a:srgbClr val="FF0000"/>
                </a:solidFill>
                <a:latin typeface="+mn-lt"/>
              </a:rPr>
              <a:t>Underground gifted students </a:t>
            </a:r>
            <a:r>
              <a:rPr lang="cs-CZ" sz="3600" b="1" dirty="0" smtClean="0">
                <a:solidFill>
                  <a:srgbClr val="FF0000"/>
                </a:solidFill>
                <a:latin typeface="+mn-lt"/>
              </a:rPr>
              <a:t/>
            </a:r>
            <a:br>
              <a:rPr lang="cs-CZ" sz="3600" b="1" dirty="0" smtClean="0">
                <a:solidFill>
                  <a:srgbClr val="FF0000"/>
                </a:solidFill>
                <a:latin typeface="+mn-lt"/>
              </a:rPr>
            </a:br>
            <a:r>
              <a:rPr lang="en-US" sz="3600" b="1" dirty="0" smtClean="0">
                <a:solidFill>
                  <a:srgbClr val="FF0000"/>
                </a:solidFill>
                <a:latin typeface="+mn-lt"/>
              </a:rPr>
              <a:t>- </a:t>
            </a:r>
            <a:r>
              <a:rPr lang="en-US" sz="3600" b="1" dirty="0">
                <a:solidFill>
                  <a:srgbClr val="FF0000"/>
                </a:solidFill>
                <a:latin typeface="+mn-lt"/>
              </a:rPr>
              <a:t>characteristics:</a:t>
            </a:r>
            <a:r>
              <a:rPr lang="cs-CZ" sz="3600" b="1" dirty="0">
                <a:solidFill>
                  <a:srgbClr val="FF0000"/>
                </a:solidFill>
                <a:latin typeface="+mn-lt"/>
              </a:rPr>
              <a:t/>
            </a:r>
            <a:br>
              <a:rPr lang="cs-CZ" sz="3600" b="1" dirty="0">
                <a:solidFill>
                  <a:srgbClr val="FF0000"/>
                </a:solidFill>
                <a:latin typeface="+mn-lt"/>
              </a:rPr>
            </a:br>
            <a:endParaRPr lang="cs-CZ" sz="3600" b="1" dirty="0">
              <a:solidFill>
                <a:srgbClr val="FF0000"/>
              </a:solidFill>
              <a:latin typeface="+mn-lt"/>
            </a:endParaRPr>
          </a:p>
        </p:txBody>
      </p:sp>
      <p:sp>
        <p:nvSpPr>
          <p:cNvPr id="3" name="Zástupný symbol pro obsah 2"/>
          <p:cNvSpPr>
            <a:spLocks noGrp="1"/>
          </p:cNvSpPr>
          <p:nvPr>
            <p:ph idx="1"/>
          </p:nvPr>
        </p:nvSpPr>
        <p:spPr/>
        <p:txBody>
          <a:bodyPr>
            <a:normAutofit fontScale="85000" lnSpcReduction="20000"/>
          </a:bodyPr>
          <a:lstStyle/>
          <a:p>
            <a:pPr marL="0" indent="0">
              <a:buNone/>
            </a:pPr>
            <a:r>
              <a:rPr lang="en-US" dirty="0"/>
              <a:t>Maureen </a:t>
            </a:r>
            <a:r>
              <a:rPr lang="en-US" dirty="0" err="1"/>
              <a:t>Neihart</a:t>
            </a:r>
            <a:r>
              <a:rPr lang="en-US" dirty="0"/>
              <a:t> claims that recently </a:t>
            </a:r>
            <a:r>
              <a:rPr lang="cs-CZ" dirty="0" smtClean="0"/>
              <a:t/>
            </a:r>
            <a:br>
              <a:rPr lang="cs-CZ" dirty="0" smtClean="0"/>
            </a:br>
            <a:r>
              <a:rPr lang="en-US" dirty="0" smtClean="0"/>
              <a:t>there </a:t>
            </a:r>
            <a:r>
              <a:rPr lang="en-US" dirty="0"/>
              <a:t>have been changes </a:t>
            </a:r>
            <a:r>
              <a:rPr lang="en-US" dirty="0" smtClean="0"/>
              <a:t>in </a:t>
            </a:r>
            <a:r>
              <a:rPr lang="en-US" dirty="0"/>
              <a:t>the </a:t>
            </a:r>
            <a:r>
              <a:rPr lang="cs-CZ" dirty="0" smtClean="0"/>
              <a:t/>
            </a:r>
            <a:br>
              <a:rPr lang="cs-CZ" dirty="0" smtClean="0"/>
            </a:br>
            <a:r>
              <a:rPr lang="en-US" dirty="0" smtClean="0"/>
              <a:t>understanding </a:t>
            </a:r>
            <a:r>
              <a:rPr lang="en-US" dirty="0"/>
              <a:t>of this type of giftedness.</a:t>
            </a:r>
            <a:endParaRPr lang="cs-CZ" dirty="0"/>
          </a:p>
          <a:p>
            <a:pPr lvl="0"/>
            <a:r>
              <a:rPr lang="en-US" dirty="0"/>
              <a:t>They deny their talent I order to fit in.</a:t>
            </a:r>
            <a:endParaRPr lang="cs-CZ" dirty="0"/>
          </a:p>
          <a:p>
            <a:pPr lvl="0"/>
            <a:r>
              <a:rPr lang="en-US" dirty="0"/>
              <a:t>They may feel others “force” them to abandon their ambitions. </a:t>
            </a:r>
            <a:endParaRPr lang="cs-CZ" dirty="0"/>
          </a:p>
          <a:p>
            <a:pPr lvl="0"/>
            <a:r>
              <a:rPr lang="en-US" dirty="0"/>
              <a:t>They may feel other people disagree with their objectives. </a:t>
            </a:r>
            <a:endParaRPr lang="cs-CZ" dirty="0"/>
          </a:p>
          <a:p>
            <a:pPr lvl="0"/>
            <a:r>
              <a:rPr lang="en-US" dirty="0"/>
              <a:t>When they succeed, they perceive it as a betrayal of their group. </a:t>
            </a:r>
            <a:endParaRPr lang="cs-CZ" dirty="0"/>
          </a:p>
          <a:p>
            <a:pPr lvl="0"/>
            <a:r>
              <a:rPr lang="en-US" dirty="0"/>
              <a:t>They cease developing their talent and they are not interested in using it.</a:t>
            </a:r>
            <a:endParaRPr lang="cs-CZ" dirty="0"/>
          </a:p>
          <a:p>
            <a:endParaRPr lang="cs-CZ" dirty="0"/>
          </a:p>
        </p:txBody>
      </p:sp>
      <p:pic>
        <p:nvPicPr>
          <p:cNvPr id="4" name="Content Placeholder 3" descr="images.jpg"/>
          <p:cNvPicPr>
            <a:picLocks noChangeAspect="1"/>
          </p:cNvPicPr>
          <p:nvPr/>
        </p:nvPicPr>
        <p:blipFill>
          <a:blip r:embed="rId2"/>
          <a:stretch>
            <a:fillRect/>
          </a:stretch>
        </p:blipFill>
        <p:spPr bwMode="auto">
          <a:xfrm>
            <a:off x="6588224" y="260648"/>
            <a:ext cx="3131368" cy="21328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29395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i="1" dirty="0" smtClean="0">
                <a:solidFill>
                  <a:srgbClr val="0070C0"/>
                </a:solidFill>
              </a:rPr>
              <a:t>Support at home and at school:</a:t>
            </a:r>
            <a:r>
              <a:rPr lang="cs-CZ" dirty="0" smtClean="0">
                <a:solidFill>
                  <a:srgbClr val="0070C0"/>
                </a:solidFill>
              </a:rPr>
              <a:t/>
            </a:r>
            <a:br>
              <a:rPr lang="cs-CZ" dirty="0" smtClean="0">
                <a:solidFill>
                  <a:srgbClr val="0070C0"/>
                </a:solidFill>
              </a:rPr>
            </a:br>
            <a:endParaRPr lang="cs-CZ" dirty="0">
              <a:solidFill>
                <a:srgbClr val="0070C0"/>
              </a:solidFill>
            </a:endParaRPr>
          </a:p>
        </p:txBody>
      </p:sp>
      <p:sp>
        <p:nvSpPr>
          <p:cNvPr id="3" name="Zástupný symbol pro obsah 2"/>
          <p:cNvSpPr>
            <a:spLocks noGrp="1"/>
          </p:cNvSpPr>
          <p:nvPr>
            <p:ph idx="1"/>
          </p:nvPr>
        </p:nvSpPr>
        <p:spPr/>
        <p:txBody>
          <a:bodyPr>
            <a:normAutofit fontScale="92500" lnSpcReduction="20000"/>
          </a:bodyPr>
          <a:lstStyle/>
          <a:p>
            <a:pPr lvl="0"/>
            <a:r>
              <a:rPr lang="en-US" dirty="0"/>
              <a:t>Create helpful environment for education.</a:t>
            </a:r>
            <a:endParaRPr lang="cs-CZ" dirty="0"/>
          </a:p>
          <a:p>
            <a:pPr lvl="0"/>
            <a:r>
              <a:rPr lang="en-US" dirty="0"/>
              <a:t>Help them cope with their internal contradictions. </a:t>
            </a:r>
            <a:endParaRPr lang="cs-CZ" dirty="0"/>
          </a:p>
          <a:p>
            <a:pPr lvl="0"/>
            <a:r>
              <a:rPr lang="en-US" dirty="0"/>
              <a:t>Teach them social skills so they can succeed </a:t>
            </a:r>
            <a:r>
              <a:rPr lang="cs-CZ" dirty="0" smtClean="0"/>
              <a:t/>
            </a:r>
            <a:br>
              <a:rPr lang="cs-CZ" dirty="0" smtClean="0"/>
            </a:br>
            <a:r>
              <a:rPr lang="en-US" dirty="0" smtClean="0"/>
              <a:t>in </a:t>
            </a:r>
            <a:r>
              <a:rPr lang="en-US" dirty="0"/>
              <a:t>a variety of situations </a:t>
            </a:r>
            <a:r>
              <a:rPr lang="en-US" dirty="0" smtClean="0"/>
              <a:t>in </a:t>
            </a:r>
            <a:r>
              <a:rPr lang="en-US" dirty="0"/>
              <a:t>the society in which they live.</a:t>
            </a:r>
            <a:endParaRPr lang="cs-CZ" dirty="0"/>
          </a:p>
          <a:p>
            <a:pPr lvl="0"/>
            <a:r>
              <a:rPr lang="en-US" dirty="0"/>
              <a:t>Discuss openly what success costs. </a:t>
            </a:r>
            <a:r>
              <a:rPr lang="cs-CZ" dirty="0" smtClean="0"/>
              <a:t/>
            </a:r>
            <a:br>
              <a:rPr lang="cs-CZ" dirty="0" smtClean="0"/>
            </a:br>
            <a:r>
              <a:rPr lang="en-US" dirty="0" smtClean="0"/>
              <a:t>(</a:t>
            </a:r>
            <a:r>
              <a:rPr lang="en-US" dirty="0"/>
              <a:t>It is immensely important to discuss </a:t>
            </a:r>
            <a:br>
              <a:rPr lang="en-US" dirty="0"/>
            </a:br>
            <a:r>
              <a:rPr lang="en-US" dirty="0"/>
              <a:t>a wide range of topics – e.g. gender issues. It is also advisable to watch movies together and talk about them...)</a:t>
            </a:r>
            <a:endParaRPr lang="cs-CZ" dirty="0"/>
          </a:p>
          <a:p>
            <a:endParaRPr lang="cs-CZ" dirty="0"/>
          </a:p>
        </p:txBody>
      </p:sp>
    </p:spTree>
    <p:extLst>
      <p:ext uri="{BB962C8B-B14F-4D97-AF65-F5344CB8AC3E}">
        <p14:creationId xmlns:p14="http://schemas.microsoft.com/office/powerpoint/2010/main" val="876382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lvl="1" algn="l" rtl="0">
              <a:spcBef>
                <a:spcPct val="0"/>
              </a:spcBef>
            </a:pPr>
            <a:r>
              <a:rPr lang="cs-CZ" sz="3600" b="1" dirty="0" smtClean="0">
                <a:latin typeface="+mn-lt"/>
              </a:rPr>
              <a:t/>
            </a:r>
            <a:br>
              <a:rPr lang="cs-CZ" sz="3600" b="1" dirty="0" smtClean="0">
                <a:latin typeface="+mn-lt"/>
              </a:rPr>
            </a:br>
            <a:r>
              <a:rPr lang="cs-CZ" sz="3600" b="1" dirty="0" smtClean="0">
                <a:solidFill>
                  <a:srgbClr val="FF0000"/>
                </a:solidFill>
                <a:latin typeface="+mn-lt"/>
              </a:rPr>
              <a:t>4. </a:t>
            </a:r>
            <a:r>
              <a:rPr lang="en-US" sz="3600" b="1" dirty="0">
                <a:solidFill>
                  <a:srgbClr val="FF0000"/>
                </a:solidFill>
                <a:latin typeface="+mn-lt"/>
              </a:rPr>
              <a:t>Dropout gifted students </a:t>
            </a:r>
            <a:r>
              <a:rPr lang="cs-CZ" sz="3600" b="1" dirty="0" smtClean="0">
                <a:solidFill>
                  <a:srgbClr val="FF0000"/>
                </a:solidFill>
                <a:latin typeface="+mn-lt"/>
              </a:rPr>
              <a:t/>
            </a:r>
            <a:br>
              <a:rPr lang="cs-CZ" sz="3600" b="1" dirty="0" smtClean="0">
                <a:solidFill>
                  <a:srgbClr val="FF0000"/>
                </a:solidFill>
                <a:latin typeface="+mn-lt"/>
              </a:rPr>
            </a:br>
            <a:r>
              <a:rPr lang="en-US" sz="3600" b="1" dirty="0" smtClean="0">
                <a:solidFill>
                  <a:srgbClr val="FF0000"/>
                </a:solidFill>
                <a:latin typeface="+mn-lt"/>
              </a:rPr>
              <a:t>- </a:t>
            </a:r>
            <a:r>
              <a:rPr lang="en-US" sz="3600" b="1" dirty="0">
                <a:solidFill>
                  <a:srgbClr val="FF0000"/>
                </a:solidFill>
                <a:latin typeface="+mn-lt"/>
              </a:rPr>
              <a:t>characteristics: </a:t>
            </a:r>
            <a:r>
              <a:rPr lang="cs-CZ" sz="3600" b="1" dirty="0">
                <a:solidFill>
                  <a:srgbClr val="FF0000"/>
                </a:solidFill>
                <a:latin typeface="+mn-lt"/>
              </a:rPr>
              <a:t/>
            </a:r>
            <a:br>
              <a:rPr lang="cs-CZ" sz="3600" b="1" dirty="0">
                <a:solidFill>
                  <a:srgbClr val="FF0000"/>
                </a:solidFill>
                <a:latin typeface="+mn-lt"/>
              </a:rPr>
            </a:br>
            <a:endParaRPr lang="cs-CZ" sz="3600" b="1" dirty="0">
              <a:solidFill>
                <a:srgbClr val="FF0000"/>
              </a:solidFill>
              <a:latin typeface="+mn-lt"/>
            </a:endParaRPr>
          </a:p>
        </p:txBody>
      </p:sp>
      <p:sp>
        <p:nvSpPr>
          <p:cNvPr id="3" name="Zástupný symbol pro obsah 2"/>
          <p:cNvSpPr>
            <a:spLocks noGrp="1"/>
          </p:cNvSpPr>
          <p:nvPr>
            <p:ph idx="1"/>
          </p:nvPr>
        </p:nvSpPr>
        <p:spPr/>
        <p:txBody>
          <a:bodyPr>
            <a:normAutofit fontScale="92500" lnSpcReduction="10000"/>
          </a:bodyPr>
          <a:lstStyle/>
          <a:p>
            <a:endParaRPr lang="cs-CZ" dirty="0" smtClean="0"/>
          </a:p>
          <a:p>
            <a:endParaRPr lang="cs-CZ" dirty="0"/>
          </a:p>
          <a:p>
            <a:pPr marL="0" indent="0">
              <a:buNone/>
            </a:pPr>
            <a:r>
              <a:rPr lang="en-US" dirty="0" smtClean="0"/>
              <a:t>This </a:t>
            </a:r>
            <a:r>
              <a:rPr lang="en-US" dirty="0"/>
              <a:t>kind of giftedness, which was first described in 1989, is substantially influenced by friends and family. There are two main subgroups. While majority of such students tend to have pro-social </a:t>
            </a:r>
            <a:r>
              <a:rPr lang="en-US" dirty="0" err="1"/>
              <a:t>behaviour</a:t>
            </a:r>
            <a:r>
              <a:rPr lang="en-US" dirty="0"/>
              <a:t>, there is also minority with criminal tendencies. It might be very difficult to help to such antisocial type - especially when the help comes too late!</a:t>
            </a:r>
            <a:endParaRPr lang="cs-CZ" dirty="0"/>
          </a:p>
          <a:p>
            <a:endParaRPr lang="cs-CZ" dirty="0"/>
          </a:p>
        </p:txBody>
      </p:sp>
      <p:pic>
        <p:nvPicPr>
          <p:cNvPr id="4" name="Content Placeholder 3" descr="index.jpg"/>
          <p:cNvPicPr>
            <a:picLocks noChangeAspect="1"/>
          </p:cNvPicPr>
          <p:nvPr/>
        </p:nvPicPr>
        <p:blipFill>
          <a:blip r:embed="rId2" cstate="print"/>
          <a:stretch>
            <a:fillRect/>
          </a:stretch>
        </p:blipFill>
        <p:spPr bwMode="auto">
          <a:xfrm>
            <a:off x="6444208" y="-171400"/>
            <a:ext cx="2456990" cy="28406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3712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85000" lnSpcReduction="20000"/>
          </a:bodyPr>
          <a:lstStyle/>
          <a:p>
            <a:pPr lvl="0"/>
            <a:r>
              <a:rPr lang="en-US" dirty="0"/>
              <a:t>They tend to be disruptive. They also create crisis situations. </a:t>
            </a:r>
            <a:endParaRPr lang="cs-CZ" dirty="0"/>
          </a:p>
          <a:p>
            <a:pPr lvl="0"/>
            <a:r>
              <a:rPr lang="en-US" dirty="0"/>
              <a:t>They may struggle with serious mental problems. </a:t>
            </a:r>
            <a:endParaRPr lang="cs-CZ" dirty="0"/>
          </a:p>
          <a:p>
            <a:pPr lvl="0"/>
            <a:r>
              <a:rPr lang="en-US" dirty="0"/>
              <a:t>They have behavior problems. </a:t>
            </a:r>
            <a:endParaRPr lang="cs-CZ" dirty="0"/>
          </a:p>
          <a:p>
            <a:pPr lvl="0"/>
            <a:r>
              <a:rPr lang="en-US" dirty="0"/>
              <a:t>They are not motivated by the reward and feedback that teachers provide them.  </a:t>
            </a:r>
            <a:endParaRPr lang="cs-CZ" dirty="0"/>
          </a:p>
          <a:p>
            <a:pPr lvl="0"/>
            <a:r>
              <a:rPr lang="en-US" dirty="0"/>
              <a:t>They are resentful, angry and irresponsible. </a:t>
            </a:r>
            <a:endParaRPr lang="cs-CZ" dirty="0"/>
          </a:p>
          <a:p>
            <a:pPr lvl="0"/>
            <a:r>
              <a:rPr lang="en-US" dirty="0"/>
              <a:t>They entertain unrealistic expectations from themselves. </a:t>
            </a:r>
            <a:endParaRPr lang="cs-CZ" dirty="0"/>
          </a:p>
          <a:p>
            <a:pPr lvl="0"/>
            <a:r>
              <a:rPr lang="en-US" dirty="0"/>
              <a:t>They seek exciting entertainment. </a:t>
            </a:r>
            <a:endParaRPr lang="cs-CZ" dirty="0"/>
          </a:p>
          <a:p>
            <a:pPr lvl="0"/>
            <a:r>
              <a:rPr lang="en-US" dirty="0"/>
              <a:t>They cannot cope with everyday failure. </a:t>
            </a:r>
            <a:endParaRPr lang="cs-CZ" dirty="0"/>
          </a:p>
        </p:txBody>
      </p:sp>
    </p:spTree>
    <p:extLst>
      <p:ext uri="{BB962C8B-B14F-4D97-AF65-F5344CB8AC3E}">
        <p14:creationId xmlns:p14="http://schemas.microsoft.com/office/powerpoint/2010/main" val="1238581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i="1" dirty="0" smtClean="0">
                <a:solidFill>
                  <a:srgbClr val="0070C0"/>
                </a:solidFill>
              </a:rPr>
              <a:t>Support at home and at school:</a:t>
            </a:r>
            <a:r>
              <a:rPr lang="cs-CZ" dirty="0" smtClean="0">
                <a:solidFill>
                  <a:srgbClr val="0070C0"/>
                </a:solidFill>
              </a:rPr>
              <a:t/>
            </a:r>
            <a:br>
              <a:rPr lang="cs-CZ" dirty="0" smtClean="0">
                <a:solidFill>
                  <a:srgbClr val="0070C0"/>
                </a:solidFill>
              </a:rPr>
            </a:br>
            <a:endParaRPr lang="cs-CZ" dirty="0">
              <a:solidFill>
                <a:srgbClr val="0070C0"/>
              </a:solidFill>
            </a:endParaRPr>
          </a:p>
        </p:txBody>
      </p:sp>
      <p:sp>
        <p:nvSpPr>
          <p:cNvPr id="3" name="Zástupný symbol pro obsah 2"/>
          <p:cNvSpPr>
            <a:spLocks noGrp="1"/>
          </p:cNvSpPr>
          <p:nvPr>
            <p:ph idx="1"/>
          </p:nvPr>
        </p:nvSpPr>
        <p:spPr/>
        <p:txBody>
          <a:bodyPr>
            <a:normAutofit fontScale="85000" lnSpcReduction="20000"/>
          </a:bodyPr>
          <a:lstStyle/>
          <a:p>
            <a:pPr lvl="0"/>
            <a:r>
              <a:rPr lang="en-US" dirty="0"/>
              <a:t>Provide support and rules (these are necessary!).</a:t>
            </a:r>
            <a:endParaRPr lang="cs-CZ" dirty="0"/>
          </a:p>
          <a:p>
            <a:pPr lvl="0"/>
            <a:r>
              <a:rPr lang="en-US" dirty="0"/>
              <a:t>Provide professional help - individual, group or family </a:t>
            </a:r>
            <a:r>
              <a:rPr lang="en-US" dirty="0" err="1"/>
              <a:t>councelling</a:t>
            </a:r>
            <a:r>
              <a:rPr lang="en-US" dirty="0"/>
              <a:t> </a:t>
            </a:r>
            <a:br>
              <a:rPr lang="en-US" dirty="0"/>
            </a:br>
            <a:r>
              <a:rPr lang="en-US" dirty="0"/>
              <a:t>is absolutely essential.</a:t>
            </a:r>
            <a:endParaRPr lang="cs-CZ" dirty="0"/>
          </a:p>
          <a:p>
            <a:pPr lvl="0"/>
            <a:r>
              <a:rPr lang="en-US" dirty="0"/>
              <a:t>Feel empathy. </a:t>
            </a:r>
            <a:endParaRPr lang="cs-CZ" dirty="0"/>
          </a:p>
          <a:p>
            <a:pPr lvl="0"/>
            <a:r>
              <a:rPr lang="en-US" dirty="0"/>
              <a:t>Offer confrontation and responsibility. </a:t>
            </a:r>
            <a:endParaRPr lang="cs-CZ" dirty="0"/>
          </a:p>
          <a:p>
            <a:pPr lvl="0"/>
            <a:r>
              <a:rPr lang="en-US" dirty="0"/>
              <a:t>Don´t make concessions on the standard you set earlier. This could be interpreted as a loss of confidence in their abilities!</a:t>
            </a:r>
            <a:endParaRPr lang="cs-CZ" dirty="0"/>
          </a:p>
          <a:p>
            <a:pPr lvl="0"/>
            <a:r>
              <a:rPr lang="en-US" dirty="0"/>
              <a:t>Don´t underestimate the importance of their relationship with mentors.</a:t>
            </a:r>
            <a:endParaRPr lang="cs-CZ" dirty="0"/>
          </a:p>
          <a:p>
            <a:endParaRPr lang="cs-CZ" dirty="0"/>
          </a:p>
        </p:txBody>
      </p:sp>
    </p:spTree>
    <p:extLst>
      <p:ext uri="{BB962C8B-B14F-4D97-AF65-F5344CB8AC3E}">
        <p14:creationId xmlns:p14="http://schemas.microsoft.com/office/powerpoint/2010/main" val="2785323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l"/>
            <a:r>
              <a:rPr lang="cs-CZ" sz="3600" b="1" dirty="0" smtClean="0"/>
              <a:t/>
            </a:r>
            <a:br>
              <a:rPr lang="cs-CZ" sz="3600" b="1" dirty="0" smtClean="0"/>
            </a:br>
            <a:r>
              <a:rPr lang="cs-CZ" sz="3600" b="1" dirty="0" smtClean="0">
                <a:solidFill>
                  <a:srgbClr val="FF0000"/>
                </a:solidFill>
              </a:rPr>
              <a:t>5. </a:t>
            </a:r>
            <a:r>
              <a:rPr lang="en-US" sz="3600" b="1" dirty="0">
                <a:solidFill>
                  <a:srgbClr val="FF0000"/>
                </a:solidFill>
              </a:rPr>
              <a:t>Double-labeled gifted </a:t>
            </a:r>
            <a:r>
              <a:rPr lang="cs-CZ" sz="3600" b="1" dirty="0" smtClean="0">
                <a:solidFill>
                  <a:srgbClr val="FF0000"/>
                </a:solidFill>
              </a:rPr>
              <a:t/>
            </a:r>
            <a:br>
              <a:rPr lang="cs-CZ" sz="3600" b="1" dirty="0" smtClean="0">
                <a:solidFill>
                  <a:srgbClr val="FF0000"/>
                </a:solidFill>
              </a:rPr>
            </a:br>
            <a:r>
              <a:rPr lang="en-US" sz="3600" b="1" dirty="0" smtClean="0">
                <a:solidFill>
                  <a:srgbClr val="FF0000"/>
                </a:solidFill>
              </a:rPr>
              <a:t>students – </a:t>
            </a:r>
            <a:r>
              <a:rPr lang="en-US" sz="3600" b="1" dirty="0">
                <a:solidFill>
                  <a:srgbClr val="FF0000"/>
                </a:solidFill>
              </a:rPr>
              <a:t>characteristics:</a:t>
            </a:r>
            <a:r>
              <a:rPr lang="cs-CZ" sz="3600" b="1" dirty="0">
                <a:solidFill>
                  <a:srgbClr val="FF0000"/>
                </a:solidFill>
              </a:rPr>
              <a:t/>
            </a:r>
            <a:br>
              <a:rPr lang="cs-CZ" sz="3600" b="1" dirty="0">
                <a:solidFill>
                  <a:srgbClr val="FF0000"/>
                </a:solidFill>
              </a:rPr>
            </a:br>
            <a:endParaRPr lang="cs-CZ" sz="3600" b="1" dirty="0">
              <a:solidFill>
                <a:srgbClr val="FF0000"/>
              </a:solidFill>
            </a:endParaRPr>
          </a:p>
        </p:txBody>
      </p:sp>
      <p:sp>
        <p:nvSpPr>
          <p:cNvPr id="3" name="Zástupný symbol pro obsah 2"/>
          <p:cNvSpPr>
            <a:spLocks noGrp="1"/>
          </p:cNvSpPr>
          <p:nvPr>
            <p:ph idx="1"/>
          </p:nvPr>
        </p:nvSpPr>
        <p:spPr/>
        <p:txBody>
          <a:bodyPr>
            <a:normAutofit fontScale="92500" lnSpcReduction="10000"/>
          </a:bodyPr>
          <a:lstStyle/>
          <a:p>
            <a:pPr lvl="0"/>
            <a:r>
              <a:rPr lang="en-US" dirty="0"/>
              <a:t>They are often unsuccessful at school. </a:t>
            </a:r>
            <a:endParaRPr lang="cs-CZ" dirty="0"/>
          </a:p>
          <a:p>
            <a:pPr lvl="0"/>
            <a:r>
              <a:rPr lang="en-US" dirty="0"/>
              <a:t>They have social and emotional problems. </a:t>
            </a:r>
            <a:endParaRPr lang="cs-CZ" dirty="0"/>
          </a:p>
          <a:p>
            <a:pPr lvl="0"/>
            <a:r>
              <a:rPr lang="en-US" dirty="0"/>
              <a:t>They have behavioral problems. </a:t>
            </a:r>
            <a:endParaRPr lang="cs-CZ" dirty="0"/>
          </a:p>
          <a:p>
            <a:pPr lvl="0"/>
            <a:r>
              <a:rPr lang="en-US" dirty="0"/>
              <a:t>They are prone to anxiety and depression. </a:t>
            </a:r>
            <a:endParaRPr lang="cs-CZ" dirty="0"/>
          </a:p>
          <a:p>
            <a:pPr lvl="0"/>
            <a:r>
              <a:rPr lang="en-US" dirty="0"/>
              <a:t>They have low self-confidence (e.g. at school). </a:t>
            </a:r>
            <a:endParaRPr lang="cs-CZ" dirty="0"/>
          </a:p>
          <a:p>
            <a:pPr lvl="0"/>
            <a:r>
              <a:rPr lang="en-US" dirty="0"/>
              <a:t>They are not satisfied at school. They seem bored and annoyed. </a:t>
            </a:r>
            <a:endParaRPr lang="cs-CZ" dirty="0"/>
          </a:p>
          <a:p>
            <a:pPr lvl="0"/>
            <a:r>
              <a:rPr lang="en-US" dirty="0"/>
              <a:t>They are immature in comparison with other types of gifted students.</a:t>
            </a:r>
            <a:endParaRPr lang="cs-CZ" dirty="0"/>
          </a:p>
          <a:p>
            <a:endParaRPr lang="cs-CZ" dirty="0"/>
          </a:p>
        </p:txBody>
      </p:sp>
      <p:pic>
        <p:nvPicPr>
          <p:cNvPr id="4" name="Content Placeholder 3" descr="images.jpg"/>
          <p:cNvPicPr>
            <a:picLocks noChangeAspect="1"/>
          </p:cNvPicPr>
          <p:nvPr/>
        </p:nvPicPr>
        <p:blipFill>
          <a:blip r:embed="rId2"/>
          <a:stretch>
            <a:fillRect/>
          </a:stretch>
        </p:blipFill>
        <p:spPr bwMode="auto">
          <a:xfrm>
            <a:off x="6444208" y="85521"/>
            <a:ext cx="2440803" cy="19983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16048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a:bodyPr>
          <a:lstStyle/>
          <a:p>
            <a:r>
              <a:rPr lang="en-US" dirty="0" smtClean="0"/>
              <a:t>It </a:t>
            </a:r>
            <a:r>
              <a:rPr lang="en-US" dirty="0"/>
              <a:t>is essential to support and develop social and emotional competences of these students. From the intellectual point of view they are always ahead of their peers. However, they tend to be socially and emotionally immature and seem usually about 3 or 4 years "younger" than their peers.</a:t>
            </a:r>
            <a:endParaRPr lang="cs-CZ" dirty="0"/>
          </a:p>
          <a:p>
            <a:endParaRPr lang="cs-CZ" dirty="0"/>
          </a:p>
        </p:txBody>
      </p:sp>
    </p:spTree>
    <p:extLst>
      <p:ext uri="{BB962C8B-B14F-4D97-AF65-F5344CB8AC3E}">
        <p14:creationId xmlns:p14="http://schemas.microsoft.com/office/powerpoint/2010/main" val="232625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i="1" dirty="0" smtClean="0">
                <a:solidFill>
                  <a:srgbClr val="0070C0"/>
                </a:solidFill>
              </a:rPr>
              <a:t>Support at home and at school:</a:t>
            </a:r>
            <a:r>
              <a:rPr lang="cs-CZ" dirty="0" smtClean="0">
                <a:solidFill>
                  <a:srgbClr val="0070C0"/>
                </a:solidFill>
              </a:rPr>
              <a:t/>
            </a:r>
            <a:br>
              <a:rPr lang="cs-CZ" dirty="0" smtClean="0">
                <a:solidFill>
                  <a:srgbClr val="0070C0"/>
                </a:solidFill>
              </a:rPr>
            </a:br>
            <a:endParaRPr lang="cs-CZ" dirty="0">
              <a:solidFill>
                <a:srgbClr val="0070C0"/>
              </a:solidFill>
            </a:endParaRPr>
          </a:p>
        </p:txBody>
      </p:sp>
      <p:sp>
        <p:nvSpPr>
          <p:cNvPr id="3" name="Zástupný symbol pro obsah 2"/>
          <p:cNvSpPr>
            <a:spLocks noGrp="1"/>
          </p:cNvSpPr>
          <p:nvPr>
            <p:ph idx="1"/>
          </p:nvPr>
        </p:nvSpPr>
        <p:spPr/>
        <p:txBody>
          <a:bodyPr>
            <a:normAutofit fontScale="92500" lnSpcReduction="20000"/>
          </a:bodyPr>
          <a:lstStyle/>
          <a:p>
            <a:pPr lvl="0"/>
            <a:r>
              <a:rPr lang="en-US" dirty="0"/>
              <a:t>Use different criteria when measuring their success. </a:t>
            </a:r>
            <a:endParaRPr lang="cs-CZ" dirty="0"/>
          </a:p>
          <a:p>
            <a:pPr lvl="0"/>
            <a:r>
              <a:rPr lang="en-US" dirty="0"/>
              <a:t>Find out how they act and work in their classes. </a:t>
            </a:r>
            <a:endParaRPr lang="cs-CZ" dirty="0"/>
          </a:p>
          <a:p>
            <a:pPr lvl="0"/>
            <a:r>
              <a:rPr lang="en-US" dirty="0"/>
              <a:t>Ensure they are evaluated within their curriculum. </a:t>
            </a:r>
            <a:endParaRPr lang="cs-CZ" dirty="0"/>
          </a:p>
          <a:p>
            <a:pPr lvl="0"/>
            <a:r>
              <a:rPr lang="en-US" dirty="0"/>
              <a:t>Ask THEM.</a:t>
            </a:r>
            <a:endParaRPr lang="cs-CZ" dirty="0"/>
          </a:p>
          <a:p>
            <a:pPr lvl="0"/>
            <a:r>
              <a:rPr lang="en-US" dirty="0"/>
              <a:t>Emphasize their talent and show consideration for their disability. </a:t>
            </a:r>
            <a:endParaRPr lang="cs-CZ" dirty="0"/>
          </a:p>
          <a:p>
            <a:pPr lvl="0"/>
            <a:r>
              <a:rPr lang="en-US" dirty="0"/>
              <a:t>Supply them with sufficiently difficult tasks in the main area of their interest.</a:t>
            </a:r>
            <a:endParaRPr lang="cs-CZ" dirty="0"/>
          </a:p>
          <a:p>
            <a:endParaRPr lang="cs-CZ" dirty="0"/>
          </a:p>
        </p:txBody>
      </p:sp>
    </p:spTree>
    <p:extLst>
      <p:ext uri="{BB962C8B-B14F-4D97-AF65-F5344CB8AC3E}">
        <p14:creationId xmlns:p14="http://schemas.microsoft.com/office/powerpoint/2010/main" val="3317350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p:nvPr>
        </p:nvSpPr>
        <p:spPr>
          <a:xfrm>
            <a:off x="0" y="275070"/>
            <a:ext cx="9144000" cy="1142039"/>
          </a:xfrm>
        </p:spPr>
        <p:txBody>
          <a:bodyPr>
            <a:normAutofit fontScale="90000"/>
          </a:bodyPr>
          <a:lstStyle/>
          <a:p>
            <a:pPr algn="ctr"/>
            <a:r>
              <a:rPr lang="cs-CZ" sz="4000" b="1">
                <a:solidFill>
                  <a:srgbClr val="FF0000"/>
                </a:solidFill>
              </a:rPr>
              <a:t/>
            </a:r>
            <a:br>
              <a:rPr lang="cs-CZ" sz="4000" b="1">
                <a:solidFill>
                  <a:srgbClr val="FF0000"/>
                </a:solidFill>
              </a:rPr>
            </a:br>
            <a:r>
              <a:rPr lang="cs-CZ" sz="4000" b="1">
                <a:solidFill>
                  <a:srgbClr val="FF0000"/>
                </a:solidFill>
              </a:rPr>
              <a:t/>
            </a:r>
            <a:br>
              <a:rPr lang="cs-CZ" sz="4000" b="1">
                <a:solidFill>
                  <a:srgbClr val="FF0000"/>
                </a:solidFill>
              </a:rPr>
            </a:br>
            <a:r>
              <a:rPr lang="cs-CZ" sz="4000" b="1">
                <a:solidFill>
                  <a:srgbClr val="FF0000"/>
                </a:solidFill>
              </a:rPr>
              <a:t>Maureen Neihart </a:t>
            </a:r>
            <a:br>
              <a:rPr lang="cs-CZ" sz="4000" b="1">
                <a:solidFill>
                  <a:srgbClr val="FF0000"/>
                </a:solidFill>
              </a:rPr>
            </a:br>
            <a:r>
              <a:rPr lang="cs-CZ" sz="3300" b="1" i="1"/>
              <a:t>National Institute of Education, Singapore</a:t>
            </a:r>
            <a:r>
              <a:rPr lang="cs-CZ" sz="3300"/>
              <a:t/>
            </a:r>
            <a:br>
              <a:rPr lang="cs-CZ" sz="3300"/>
            </a:br>
            <a:r>
              <a:rPr lang="cs-CZ" sz="4000" b="1">
                <a:solidFill>
                  <a:srgbClr val="FF0000"/>
                </a:solidFill>
              </a:rPr>
              <a:t/>
            </a:r>
            <a:br>
              <a:rPr lang="cs-CZ" sz="4000" b="1">
                <a:solidFill>
                  <a:srgbClr val="FF0000"/>
                </a:solidFill>
              </a:rPr>
            </a:br>
            <a:endParaRPr lang="cs-CZ" smtClean="0"/>
          </a:p>
        </p:txBody>
      </p:sp>
      <p:sp>
        <p:nvSpPr>
          <p:cNvPr id="5123" name="Zástupný symbol pro obsah 2"/>
          <p:cNvSpPr>
            <a:spLocks noGrp="1"/>
          </p:cNvSpPr>
          <p:nvPr>
            <p:ph idx="1"/>
          </p:nvPr>
        </p:nvSpPr>
        <p:spPr>
          <a:xfrm>
            <a:off x="457921" y="1731062"/>
            <a:ext cx="8229600" cy="4399662"/>
          </a:xfrm>
        </p:spPr>
        <p:txBody>
          <a:bodyPr/>
          <a:lstStyle/>
          <a:p>
            <a:endParaRPr lang="cs-CZ" sz="4400" b="1" dirty="0">
              <a:solidFill>
                <a:srgbClr val="FF0000"/>
              </a:solidFill>
            </a:endParaRPr>
          </a:p>
        </p:txBody>
      </p:sp>
      <p:pic>
        <p:nvPicPr>
          <p:cNvPr id="5124" name="Content Placeholder 3" descr="untitled.b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64320" y="1926922"/>
            <a:ext cx="3070080" cy="4049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84876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algn="l"/>
            <a:r>
              <a:rPr lang="cs-CZ" b="1" dirty="0" smtClean="0"/>
              <a:t/>
            </a:r>
            <a:br>
              <a:rPr lang="cs-CZ" b="1" dirty="0" smtClean="0"/>
            </a:br>
            <a:r>
              <a:rPr lang="cs-CZ" b="1" dirty="0" smtClean="0">
                <a:solidFill>
                  <a:srgbClr val="FF0000"/>
                </a:solidFill>
              </a:rPr>
              <a:t>6</a:t>
            </a:r>
            <a:r>
              <a:rPr lang="cs-CZ" sz="4000" b="1" dirty="0" smtClean="0">
                <a:solidFill>
                  <a:srgbClr val="FF0000"/>
                </a:solidFill>
              </a:rPr>
              <a:t>.</a:t>
            </a:r>
            <a:r>
              <a:rPr lang="en-US" sz="4000" b="1" dirty="0">
                <a:solidFill>
                  <a:srgbClr val="FF0000"/>
                </a:solidFill>
              </a:rPr>
              <a:t> Autonomous gifted students </a:t>
            </a:r>
            <a:r>
              <a:rPr lang="cs-CZ" sz="4000" b="1" dirty="0" smtClean="0">
                <a:solidFill>
                  <a:srgbClr val="FF0000"/>
                </a:solidFill>
              </a:rPr>
              <a:t/>
            </a:r>
            <a:br>
              <a:rPr lang="cs-CZ" sz="4000" b="1" dirty="0" smtClean="0">
                <a:solidFill>
                  <a:srgbClr val="FF0000"/>
                </a:solidFill>
              </a:rPr>
            </a:br>
            <a:r>
              <a:rPr lang="en-US" sz="4000" b="1" dirty="0" smtClean="0">
                <a:solidFill>
                  <a:srgbClr val="FF0000"/>
                </a:solidFill>
              </a:rPr>
              <a:t>– </a:t>
            </a:r>
            <a:r>
              <a:rPr lang="en-US" sz="4000" b="1" dirty="0">
                <a:solidFill>
                  <a:srgbClr val="FF0000"/>
                </a:solidFill>
              </a:rPr>
              <a:t>characteristics:</a:t>
            </a:r>
            <a:r>
              <a:rPr lang="cs-CZ" sz="4000" b="1" dirty="0">
                <a:solidFill>
                  <a:srgbClr val="FF0000"/>
                </a:solidFill>
              </a:rPr>
              <a:t/>
            </a:r>
            <a:br>
              <a:rPr lang="cs-CZ" sz="4000" b="1" dirty="0">
                <a:solidFill>
                  <a:srgbClr val="FF0000"/>
                </a:solidFill>
              </a:rPr>
            </a:br>
            <a:r>
              <a:rPr lang="cs-CZ" dirty="0" smtClean="0"/>
              <a:t> </a:t>
            </a:r>
            <a:endParaRPr lang="cs-CZ" dirty="0"/>
          </a:p>
        </p:txBody>
      </p:sp>
      <p:sp>
        <p:nvSpPr>
          <p:cNvPr id="3" name="Zástupný symbol pro obsah 2"/>
          <p:cNvSpPr>
            <a:spLocks noGrp="1"/>
          </p:cNvSpPr>
          <p:nvPr>
            <p:ph idx="1"/>
          </p:nvPr>
        </p:nvSpPr>
        <p:spPr/>
        <p:txBody>
          <a:bodyPr>
            <a:normAutofit fontScale="85000" lnSpcReduction="10000"/>
          </a:bodyPr>
          <a:lstStyle/>
          <a:p>
            <a:pPr lvl="0"/>
            <a:r>
              <a:rPr lang="en-US" dirty="0"/>
              <a:t>They are persistent and are able to set goals themselves. </a:t>
            </a:r>
            <a:endParaRPr lang="cs-CZ" dirty="0"/>
          </a:p>
          <a:p>
            <a:pPr lvl="0"/>
            <a:r>
              <a:rPr lang="en-US" dirty="0"/>
              <a:t>They search for challenges. </a:t>
            </a:r>
            <a:endParaRPr lang="cs-CZ" dirty="0"/>
          </a:p>
          <a:p>
            <a:pPr lvl="0"/>
            <a:r>
              <a:rPr lang="en-US" dirty="0"/>
              <a:t>They are powerful and efficient.</a:t>
            </a:r>
            <a:endParaRPr lang="cs-CZ" dirty="0"/>
          </a:p>
          <a:p>
            <a:pPr lvl="0"/>
            <a:r>
              <a:rPr lang="en-US" dirty="0"/>
              <a:t>They are courageous. </a:t>
            </a:r>
            <a:endParaRPr lang="cs-CZ" dirty="0"/>
          </a:p>
          <a:p>
            <a:pPr lvl="0"/>
            <a:r>
              <a:rPr lang="en-US" dirty="0"/>
              <a:t>They have good self-control.</a:t>
            </a:r>
            <a:endParaRPr lang="cs-CZ" dirty="0"/>
          </a:p>
          <a:p>
            <a:pPr lvl="0"/>
            <a:r>
              <a:rPr lang="en-US" dirty="0"/>
              <a:t>They may (but do not have to) consider academic education </a:t>
            </a:r>
            <a:br>
              <a:rPr lang="en-US" dirty="0"/>
            </a:br>
            <a:r>
              <a:rPr lang="en-US" dirty="0"/>
              <a:t>as one of its priorities. </a:t>
            </a:r>
            <a:endParaRPr lang="cs-CZ" dirty="0"/>
          </a:p>
          <a:p>
            <a:pPr lvl="0"/>
            <a:r>
              <a:rPr lang="en-US" dirty="0"/>
              <a:t>They are able to get over disappointment and failure.</a:t>
            </a:r>
            <a:endParaRPr lang="cs-CZ" dirty="0"/>
          </a:p>
          <a:p>
            <a:endParaRPr lang="cs-CZ" dirty="0"/>
          </a:p>
        </p:txBody>
      </p:sp>
      <p:pic>
        <p:nvPicPr>
          <p:cNvPr id="4" name="Content Placeholder 3" descr="images.jpg"/>
          <p:cNvPicPr>
            <a:picLocks noChangeAspect="1"/>
          </p:cNvPicPr>
          <p:nvPr/>
        </p:nvPicPr>
        <p:blipFill>
          <a:blip r:embed="rId2"/>
          <a:stretch>
            <a:fillRect/>
          </a:stretch>
        </p:blipFill>
        <p:spPr bwMode="auto">
          <a:xfrm>
            <a:off x="6588224" y="116632"/>
            <a:ext cx="2700461" cy="22089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61419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i="1" dirty="0" smtClean="0">
                <a:solidFill>
                  <a:srgbClr val="0070C0"/>
                </a:solidFill>
              </a:rPr>
              <a:t>Support at home and at school:</a:t>
            </a:r>
            <a:r>
              <a:rPr lang="cs-CZ" dirty="0" smtClean="0">
                <a:solidFill>
                  <a:srgbClr val="0070C0"/>
                </a:solidFill>
              </a:rPr>
              <a:t/>
            </a:r>
            <a:br>
              <a:rPr lang="cs-CZ" dirty="0" smtClean="0">
                <a:solidFill>
                  <a:srgbClr val="0070C0"/>
                </a:solidFill>
              </a:rPr>
            </a:br>
            <a:endParaRPr lang="cs-CZ" dirty="0">
              <a:solidFill>
                <a:srgbClr val="0070C0"/>
              </a:solidFill>
            </a:endParaRPr>
          </a:p>
        </p:txBody>
      </p:sp>
      <p:sp>
        <p:nvSpPr>
          <p:cNvPr id="3" name="Zástupný symbol pro obsah 2"/>
          <p:cNvSpPr>
            <a:spLocks noGrp="1"/>
          </p:cNvSpPr>
          <p:nvPr>
            <p:ph idx="1"/>
          </p:nvPr>
        </p:nvSpPr>
        <p:spPr/>
        <p:txBody>
          <a:bodyPr/>
          <a:lstStyle/>
          <a:p>
            <a:pPr lvl="0"/>
            <a:r>
              <a:rPr lang="en-US" dirty="0"/>
              <a:t>Support them more. They need it no matter how successful they are.</a:t>
            </a:r>
            <a:endParaRPr lang="cs-CZ" dirty="0"/>
          </a:p>
          <a:p>
            <a:pPr lvl="0"/>
            <a:r>
              <a:rPr lang="en-US" dirty="0"/>
              <a:t>Help them address social and psychological difficulties associated with their success.</a:t>
            </a:r>
            <a:endParaRPr lang="cs-CZ" dirty="0"/>
          </a:p>
          <a:p>
            <a:pPr lvl="0"/>
            <a:r>
              <a:rPr lang="en-US" dirty="0"/>
              <a:t>Teach them how to manage themselves. </a:t>
            </a:r>
            <a:endParaRPr lang="cs-CZ" dirty="0"/>
          </a:p>
          <a:p>
            <a:pPr lvl="0"/>
            <a:r>
              <a:rPr lang="en-US" dirty="0"/>
              <a:t>Set up a supportive team. </a:t>
            </a:r>
            <a:endParaRPr lang="cs-CZ" dirty="0"/>
          </a:p>
          <a:p>
            <a:pPr lvl="0"/>
            <a:r>
              <a:rPr lang="en-US" dirty="0"/>
              <a:t>Find a mentor.</a:t>
            </a:r>
            <a:endParaRPr lang="cs-CZ" dirty="0"/>
          </a:p>
          <a:p>
            <a:endParaRPr lang="cs-CZ" dirty="0"/>
          </a:p>
        </p:txBody>
      </p:sp>
    </p:spTree>
    <p:extLst>
      <p:ext uri="{BB962C8B-B14F-4D97-AF65-F5344CB8AC3E}">
        <p14:creationId xmlns:p14="http://schemas.microsoft.com/office/powerpoint/2010/main" val="2547624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dirty="0" smtClean="0">
                <a:solidFill>
                  <a:srgbClr val="00B050"/>
                </a:solidFill>
              </a:rPr>
              <a:t>Maureen </a:t>
            </a:r>
            <a:r>
              <a:rPr lang="en-US" b="1" dirty="0" err="1" smtClean="0">
                <a:solidFill>
                  <a:srgbClr val="00B050"/>
                </a:solidFill>
              </a:rPr>
              <a:t>Neihart</a:t>
            </a:r>
            <a:r>
              <a:rPr lang="en-US" b="1" dirty="0" smtClean="0">
                <a:solidFill>
                  <a:srgbClr val="00B050"/>
                </a:solidFill>
              </a:rPr>
              <a:t> asks a very interesting question:</a:t>
            </a:r>
            <a:endParaRPr lang="cs-CZ" b="1" dirty="0">
              <a:solidFill>
                <a:srgbClr val="00B050"/>
              </a:solidFill>
            </a:endParaRPr>
          </a:p>
        </p:txBody>
      </p:sp>
      <p:sp>
        <p:nvSpPr>
          <p:cNvPr id="3" name="Zástupný symbol pro obsah 2"/>
          <p:cNvSpPr>
            <a:spLocks noGrp="1"/>
          </p:cNvSpPr>
          <p:nvPr>
            <p:ph idx="1"/>
          </p:nvPr>
        </p:nvSpPr>
        <p:spPr/>
        <p:txBody>
          <a:bodyPr/>
          <a:lstStyle/>
          <a:p>
            <a:r>
              <a:rPr lang="en-US" dirty="0" smtClean="0"/>
              <a:t>Are </a:t>
            </a:r>
            <a:r>
              <a:rPr lang="en-US" dirty="0"/>
              <a:t>these types of giftedness similar in countries all over the world? </a:t>
            </a:r>
            <a:endParaRPr lang="cs-CZ" dirty="0" smtClean="0"/>
          </a:p>
          <a:p>
            <a:r>
              <a:rPr lang="en-US" dirty="0" smtClean="0"/>
              <a:t>She </a:t>
            </a:r>
            <a:r>
              <a:rPr lang="en-US" dirty="0"/>
              <a:t>comes to the conclusion that a child that is considered gifted in Europe would not be judged the same way in Asia. </a:t>
            </a:r>
            <a:br>
              <a:rPr lang="en-US" dirty="0"/>
            </a:br>
            <a:r>
              <a:rPr lang="en-US" dirty="0"/>
              <a:t>In Asia there are many autonomous gifted students (type 6) but successful gifted students (type 1) occur there rarely.</a:t>
            </a:r>
            <a:endParaRPr lang="cs-CZ" dirty="0"/>
          </a:p>
          <a:p>
            <a:endParaRPr lang="cs-CZ" dirty="0"/>
          </a:p>
        </p:txBody>
      </p:sp>
    </p:spTree>
    <p:extLst>
      <p:ext uri="{BB962C8B-B14F-4D97-AF65-F5344CB8AC3E}">
        <p14:creationId xmlns:p14="http://schemas.microsoft.com/office/powerpoint/2010/main" val="271575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80" y="326915"/>
            <a:ext cx="9142560" cy="6163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7833742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marL="0" indent="0">
              <a:buNone/>
            </a:pPr>
            <a:r>
              <a:rPr lang="en-US" dirty="0">
                <a:solidFill>
                  <a:srgbClr val="0070C0"/>
                </a:solidFill>
              </a:rPr>
              <a:t>Maureen </a:t>
            </a:r>
            <a:r>
              <a:rPr lang="en-US" dirty="0" err="1">
                <a:solidFill>
                  <a:srgbClr val="0070C0"/>
                </a:solidFill>
              </a:rPr>
              <a:t>Neihart</a:t>
            </a:r>
            <a:r>
              <a:rPr lang="en-US" dirty="0">
                <a:solidFill>
                  <a:srgbClr val="0070C0"/>
                </a:solidFill>
              </a:rPr>
              <a:t>, </a:t>
            </a:r>
            <a:endParaRPr lang="cs-CZ" dirty="0" smtClean="0">
              <a:solidFill>
                <a:srgbClr val="0070C0"/>
              </a:solidFill>
            </a:endParaRPr>
          </a:p>
          <a:p>
            <a:pPr marL="0" indent="0">
              <a:buNone/>
            </a:pPr>
            <a:r>
              <a:rPr lang="en-US" dirty="0" smtClean="0"/>
              <a:t>a </a:t>
            </a:r>
            <a:r>
              <a:rPr lang="en-US" dirty="0"/>
              <a:t>scientist working at the National Institute of Education </a:t>
            </a:r>
            <a:r>
              <a:rPr lang="en-US" dirty="0" smtClean="0"/>
              <a:t>in </a:t>
            </a:r>
            <a:r>
              <a:rPr lang="en-US" dirty="0"/>
              <a:t>Singapore, presented her own revised version of the typology of gifted students at the 19th world conference of the organization World Council for Gifted and Talented Children (held in Prague, 2011). </a:t>
            </a:r>
            <a:endParaRPr lang="cs-CZ" dirty="0"/>
          </a:p>
        </p:txBody>
      </p:sp>
    </p:spTree>
    <p:extLst>
      <p:ext uri="{BB962C8B-B14F-4D97-AF65-F5344CB8AC3E}">
        <p14:creationId xmlns:p14="http://schemas.microsoft.com/office/powerpoint/2010/main" val="3064017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a:bodyPr>
          <a:lstStyle/>
          <a:p>
            <a:r>
              <a:rPr lang="en-US" dirty="0"/>
              <a:t>This typology is based on many years </a:t>
            </a:r>
            <a:br>
              <a:rPr lang="en-US" dirty="0"/>
            </a:br>
            <a:r>
              <a:rPr lang="en-US" dirty="0"/>
              <a:t>of empirical research and belongs to highly regarded ones. </a:t>
            </a:r>
            <a:endParaRPr lang="cs-CZ" dirty="0"/>
          </a:p>
        </p:txBody>
      </p:sp>
    </p:spTree>
    <p:extLst>
      <p:ext uri="{BB962C8B-B14F-4D97-AF65-F5344CB8AC3E}">
        <p14:creationId xmlns:p14="http://schemas.microsoft.com/office/powerpoint/2010/main" val="3373168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a:bodyPr>
          <a:lstStyle/>
          <a:p>
            <a:r>
              <a:rPr lang="en-US" dirty="0" smtClean="0"/>
              <a:t>The author herself points out that the notion of gifted children has undergone a considerable development recently. </a:t>
            </a:r>
            <a:endParaRPr lang="cs-CZ" dirty="0"/>
          </a:p>
        </p:txBody>
      </p:sp>
    </p:spTree>
    <p:extLst>
      <p:ext uri="{BB962C8B-B14F-4D97-AF65-F5344CB8AC3E}">
        <p14:creationId xmlns:p14="http://schemas.microsoft.com/office/powerpoint/2010/main" val="1933794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en-US" dirty="0" smtClean="0"/>
              <a:t>20 years ago we used to consider gifted the child who was well behaved, content, successful, having good self-esteem, longing for being praised, not exceeding curriculum and lacking ability to learn into detail. </a:t>
            </a:r>
            <a:endParaRPr lang="cs-CZ" dirty="0" smtClean="0"/>
          </a:p>
          <a:p>
            <a:endParaRPr lang="cs-CZ" dirty="0"/>
          </a:p>
          <a:p>
            <a:r>
              <a:rPr lang="en-US" dirty="0" smtClean="0"/>
              <a:t>Nowadays, we distinguish several types of giftedness according to Maureen </a:t>
            </a:r>
            <a:r>
              <a:rPr lang="en-US" dirty="0" err="1" smtClean="0"/>
              <a:t>Niehart</a:t>
            </a:r>
            <a:endParaRPr lang="cs-CZ" dirty="0" smtClean="0"/>
          </a:p>
          <a:p>
            <a:endParaRPr lang="cs-CZ" dirty="0"/>
          </a:p>
        </p:txBody>
      </p:sp>
    </p:spTree>
    <p:extLst>
      <p:ext uri="{BB962C8B-B14F-4D97-AF65-F5344CB8AC3E}">
        <p14:creationId xmlns:p14="http://schemas.microsoft.com/office/powerpoint/2010/main" val="984032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l"/>
            <a:r>
              <a:rPr lang="cs-CZ" sz="3600" b="1" dirty="0" smtClean="0">
                <a:solidFill>
                  <a:srgbClr val="FF0000"/>
                </a:solidFill>
              </a:rPr>
              <a:t>1. </a:t>
            </a:r>
            <a:r>
              <a:rPr lang="en-US" sz="3600" b="1" dirty="0" smtClean="0">
                <a:solidFill>
                  <a:srgbClr val="FF0000"/>
                </a:solidFill>
              </a:rPr>
              <a:t>Successful </a:t>
            </a:r>
            <a:r>
              <a:rPr lang="en-US" sz="3600" b="1" dirty="0">
                <a:solidFill>
                  <a:srgbClr val="FF0000"/>
                </a:solidFill>
              </a:rPr>
              <a:t>gifted students </a:t>
            </a:r>
            <a:r>
              <a:rPr lang="cs-CZ" sz="3600" b="1" dirty="0" smtClean="0">
                <a:solidFill>
                  <a:srgbClr val="FF0000"/>
                </a:solidFill>
              </a:rPr>
              <a:t/>
            </a:r>
            <a:br>
              <a:rPr lang="cs-CZ" sz="3600" b="1" dirty="0" smtClean="0">
                <a:solidFill>
                  <a:srgbClr val="FF0000"/>
                </a:solidFill>
              </a:rPr>
            </a:br>
            <a:r>
              <a:rPr lang="cs-CZ" sz="3600" b="1" dirty="0" smtClean="0">
                <a:solidFill>
                  <a:srgbClr val="FF0000"/>
                </a:solidFill>
              </a:rPr>
              <a:t>- </a:t>
            </a:r>
            <a:r>
              <a:rPr lang="en-US" sz="3600" b="1" dirty="0" smtClean="0">
                <a:solidFill>
                  <a:srgbClr val="FF0000"/>
                </a:solidFill>
              </a:rPr>
              <a:t>characteristics</a:t>
            </a:r>
            <a:r>
              <a:rPr lang="en-US" sz="3600" b="1" dirty="0">
                <a:solidFill>
                  <a:srgbClr val="FF0000"/>
                </a:solidFill>
              </a:rPr>
              <a:t>: </a:t>
            </a:r>
            <a:endParaRPr lang="cs-CZ" sz="3600" b="1" dirty="0">
              <a:solidFill>
                <a:srgbClr val="FF0000"/>
              </a:solidFill>
            </a:endParaRPr>
          </a:p>
        </p:txBody>
      </p:sp>
      <p:sp>
        <p:nvSpPr>
          <p:cNvPr id="3" name="Zástupný symbol pro obsah 2"/>
          <p:cNvSpPr>
            <a:spLocks noGrp="1"/>
          </p:cNvSpPr>
          <p:nvPr>
            <p:ph idx="1"/>
          </p:nvPr>
        </p:nvSpPr>
        <p:spPr/>
        <p:txBody>
          <a:bodyPr>
            <a:normAutofit fontScale="92500" lnSpcReduction="10000"/>
          </a:bodyPr>
          <a:lstStyle/>
          <a:p>
            <a:pPr lvl="0"/>
            <a:endParaRPr lang="cs-CZ" dirty="0" smtClean="0"/>
          </a:p>
          <a:p>
            <a:pPr lvl="0"/>
            <a:r>
              <a:rPr lang="en-US" dirty="0" smtClean="0"/>
              <a:t>They </a:t>
            </a:r>
            <a:r>
              <a:rPr lang="en-US" dirty="0"/>
              <a:t>are successful at school. </a:t>
            </a:r>
            <a:endParaRPr lang="cs-CZ" dirty="0"/>
          </a:p>
          <a:p>
            <a:pPr lvl="0"/>
            <a:r>
              <a:rPr lang="en-US" dirty="0"/>
              <a:t>They want to appeal to teachers and get good grades. </a:t>
            </a:r>
            <a:endParaRPr lang="cs-CZ" dirty="0"/>
          </a:p>
          <a:p>
            <a:pPr lvl="0"/>
            <a:r>
              <a:rPr lang="en-US" dirty="0"/>
              <a:t>They are conformist and dependent. </a:t>
            </a:r>
            <a:endParaRPr lang="cs-CZ" dirty="0"/>
          </a:p>
          <a:p>
            <a:pPr lvl="0"/>
            <a:r>
              <a:rPr lang="en-US" dirty="0"/>
              <a:t>They tend to choose safe activities and avoid possible risk.</a:t>
            </a:r>
            <a:endParaRPr lang="cs-CZ" dirty="0"/>
          </a:p>
          <a:p>
            <a:pPr lvl="0"/>
            <a:r>
              <a:rPr lang="en-US" dirty="0"/>
              <a:t>They are mostly loved by their parents and teachers and admired by their peers.</a:t>
            </a:r>
            <a:endParaRPr lang="cs-CZ" dirty="0"/>
          </a:p>
          <a:p>
            <a:endParaRPr lang="cs-CZ" dirty="0"/>
          </a:p>
        </p:txBody>
      </p:sp>
      <p:pic>
        <p:nvPicPr>
          <p:cNvPr id="4" name="Content Placeholder 3" descr="images.jpg"/>
          <p:cNvPicPr>
            <a:picLocks noChangeAspect="1"/>
          </p:cNvPicPr>
          <p:nvPr/>
        </p:nvPicPr>
        <p:blipFill>
          <a:blip r:embed="rId2"/>
          <a:stretch>
            <a:fillRect/>
          </a:stretch>
        </p:blipFill>
        <p:spPr bwMode="auto">
          <a:xfrm>
            <a:off x="6012160" y="0"/>
            <a:ext cx="3527425" cy="25923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25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i="1" dirty="0">
                <a:solidFill>
                  <a:srgbClr val="0070C0"/>
                </a:solidFill>
              </a:rPr>
              <a:t>Support at home and at school:</a:t>
            </a:r>
            <a:r>
              <a:rPr lang="cs-CZ" dirty="0">
                <a:solidFill>
                  <a:srgbClr val="0070C0"/>
                </a:solidFill>
              </a:rPr>
              <a:t/>
            </a:r>
            <a:br>
              <a:rPr lang="cs-CZ" dirty="0">
                <a:solidFill>
                  <a:srgbClr val="0070C0"/>
                </a:solidFill>
              </a:rPr>
            </a:br>
            <a:endParaRPr lang="cs-CZ" dirty="0">
              <a:solidFill>
                <a:srgbClr val="0070C0"/>
              </a:solidFill>
            </a:endParaRPr>
          </a:p>
        </p:txBody>
      </p:sp>
      <p:sp>
        <p:nvSpPr>
          <p:cNvPr id="3" name="Zástupný symbol pro obsah 2"/>
          <p:cNvSpPr>
            <a:spLocks noGrp="1"/>
          </p:cNvSpPr>
          <p:nvPr>
            <p:ph idx="1"/>
          </p:nvPr>
        </p:nvSpPr>
        <p:spPr/>
        <p:txBody>
          <a:bodyPr/>
          <a:lstStyle/>
          <a:p>
            <a:pPr lvl="0"/>
            <a:r>
              <a:rPr lang="en-US" dirty="0"/>
              <a:t>Supply them with more complex problems to solve. </a:t>
            </a:r>
            <a:endParaRPr lang="cs-CZ" dirty="0"/>
          </a:p>
          <a:p>
            <a:pPr lvl="0"/>
            <a:r>
              <a:rPr lang="en-US" dirty="0"/>
              <a:t>Accelerate the learning process.</a:t>
            </a:r>
            <a:endParaRPr lang="cs-CZ" dirty="0"/>
          </a:p>
          <a:p>
            <a:pPr lvl="0"/>
            <a:r>
              <a:rPr lang="en-US" dirty="0"/>
              <a:t>Encourage the development of the giftedness.</a:t>
            </a:r>
            <a:endParaRPr lang="cs-CZ" dirty="0"/>
          </a:p>
          <a:p>
            <a:pPr lvl="0"/>
            <a:r>
              <a:rPr lang="en-US" dirty="0"/>
              <a:t>Encourage systematically the willingness to take risks and to become more independent.</a:t>
            </a:r>
            <a:endParaRPr lang="cs-CZ" dirty="0"/>
          </a:p>
          <a:p>
            <a:endParaRPr lang="cs-CZ" dirty="0"/>
          </a:p>
        </p:txBody>
      </p:sp>
    </p:spTree>
    <p:extLst>
      <p:ext uri="{BB962C8B-B14F-4D97-AF65-F5344CB8AC3E}">
        <p14:creationId xmlns:p14="http://schemas.microsoft.com/office/powerpoint/2010/main" val="1112492026"/>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866</Words>
  <Application>Microsoft Office PowerPoint</Application>
  <PresentationFormat>Předvádění na obrazovce (4:3)</PresentationFormat>
  <Paragraphs>102</Paragraphs>
  <Slides>22</Slides>
  <Notes>1</Notes>
  <HiddenSlides>0</HiddenSlides>
  <MMClips>0</MMClips>
  <ScaleCrop>false</ScaleCrop>
  <HeadingPairs>
    <vt:vector size="4" baseType="variant">
      <vt:variant>
        <vt:lpstr>Motiv</vt:lpstr>
      </vt:variant>
      <vt:variant>
        <vt:i4>1</vt:i4>
      </vt:variant>
      <vt:variant>
        <vt:lpstr>Nadpisy snímků</vt:lpstr>
      </vt:variant>
      <vt:variant>
        <vt:i4>22</vt:i4>
      </vt:variant>
    </vt:vector>
  </HeadingPairs>
  <TitlesOfParts>
    <vt:vector size="23" baseType="lpstr">
      <vt:lpstr>Motiv systému Office</vt:lpstr>
      <vt:lpstr>The typology of gifted students by Maureen Neihart </vt:lpstr>
      <vt:lpstr>  Maureen Neihart  National Institute of Education, Singapore  </vt:lpstr>
      <vt:lpstr>Prezentace aplikace PowerPoint</vt:lpstr>
      <vt:lpstr>Prezentace aplikace PowerPoint</vt:lpstr>
      <vt:lpstr>Prezentace aplikace PowerPoint</vt:lpstr>
      <vt:lpstr>Prezentace aplikace PowerPoint</vt:lpstr>
      <vt:lpstr>Prezentace aplikace PowerPoint</vt:lpstr>
      <vt:lpstr>1. Successful gifted students  - characteristics: </vt:lpstr>
      <vt:lpstr>Support at home and at school: </vt:lpstr>
      <vt:lpstr>2. Challenging gifted students - characteristics: </vt:lpstr>
      <vt:lpstr>Support at home and at school: </vt:lpstr>
      <vt:lpstr> 3. Underground gifted students  - characteristics: </vt:lpstr>
      <vt:lpstr>Support at home and at school: </vt:lpstr>
      <vt:lpstr> 4. Dropout gifted students  - characteristics:  </vt:lpstr>
      <vt:lpstr>Prezentace aplikace PowerPoint</vt:lpstr>
      <vt:lpstr>Support at home and at school: </vt:lpstr>
      <vt:lpstr> 5. Double-labeled gifted  students – characteristics: </vt:lpstr>
      <vt:lpstr>Prezentace aplikace PowerPoint</vt:lpstr>
      <vt:lpstr>Support at home and at school: </vt:lpstr>
      <vt:lpstr> 6. Autonomous gifted students  – characteristics:  </vt:lpstr>
      <vt:lpstr>Support at home and at school: </vt:lpstr>
      <vt:lpstr>Maureen Neihart asks a very interesting question: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typology of gifted students by Maureen Neihart </dc:title>
  <dc:creator>Jana</dc:creator>
  <cp:lastModifiedBy>Jana</cp:lastModifiedBy>
  <cp:revision>5</cp:revision>
  <dcterms:created xsi:type="dcterms:W3CDTF">2015-03-29T13:21:40Z</dcterms:created>
  <dcterms:modified xsi:type="dcterms:W3CDTF">2015-03-29T13:52:50Z</dcterms:modified>
</cp:coreProperties>
</file>