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1" r:id="rId26"/>
    <p:sldId id="280" r:id="rId27"/>
  </p:sldIdLst>
  <p:sldSz cx="9144000" cy="6858000" type="screen4x3"/>
  <p:notesSz cx="6858000" cy="9144000"/>
  <p:defaultTextStyle>
    <a:defPPr>
      <a:defRPr lang="pl-PL"/>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0"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en-US" smtClean="0"/>
              <a:t>Click to edit Master title style</a:t>
            </a:r>
            <a:endParaRPr lang="pl-PL"/>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pl-PL"/>
          </a:p>
        </p:txBody>
      </p:sp>
      <p:sp>
        <p:nvSpPr>
          <p:cNvPr id="4" name="Symbol zastępczy daty 3"/>
          <p:cNvSpPr>
            <a:spLocks noGrp="1"/>
          </p:cNvSpPr>
          <p:nvPr>
            <p:ph type="dt" sz="half" idx="10"/>
          </p:nvPr>
        </p:nvSpPr>
        <p:spPr/>
        <p:txBody>
          <a:bodyPr/>
          <a:lstStyle>
            <a:lvl1pPr>
              <a:defRPr/>
            </a:lvl1pPr>
          </a:lstStyle>
          <a:p>
            <a:pPr>
              <a:defRPr/>
            </a:pPr>
            <a:fld id="{E9FDEA10-712B-4BEF-84E9-7D63E3B7608A}" type="datetimeFigureOut">
              <a:rPr lang="pl-PL"/>
              <a:pPr>
                <a:defRPr/>
              </a:pPr>
              <a:t>2015-02-16</a:t>
            </a:fld>
            <a:endParaRPr lang="pl-PL"/>
          </a:p>
        </p:txBody>
      </p:sp>
      <p:sp>
        <p:nvSpPr>
          <p:cNvPr id="5" name="Symbol zastępczy stopki 4"/>
          <p:cNvSpPr>
            <a:spLocks noGrp="1"/>
          </p:cNvSpPr>
          <p:nvPr>
            <p:ph type="ftr" sz="quarter" idx="11"/>
          </p:nvPr>
        </p:nvSpPr>
        <p:spPr/>
        <p:txBody>
          <a:bodyPr/>
          <a:lstStyle>
            <a:lvl1pPr>
              <a:defRPr/>
            </a:lvl1pPr>
          </a:lstStyle>
          <a:p>
            <a:pPr>
              <a:defRPr/>
            </a:pPr>
            <a:endParaRPr lang="pl-PL"/>
          </a:p>
        </p:txBody>
      </p:sp>
      <p:sp>
        <p:nvSpPr>
          <p:cNvPr id="6" name="Symbol zastępczy numeru slajdu 5"/>
          <p:cNvSpPr>
            <a:spLocks noGrp="1"/>
          </p:cNvSpPr>
          <p:nvPr>
            <p:ph type="sldNum" sz="quarter" idx="12"/>
          </p:nvPr>
        </p:nvSpPr>
        <p:spPr/>
        <p:txBody>
          <a:bodyPr/>
          <a:lstStyle>
            <a:lvl1pPr>
              <a:defRPr/>
            </a:lvl1pPr>
          </a:lstStyle>
          <a:p>
            <a:pPr>
              <a:defRPr/>
            </a:pPr>
            <a:fld id="{12A4817A-7B76-42B4-80C2-018BA30AE6A5}" type="slidenum">
              <a:rPr lang="pl-PL"/>
              <a:pPr>
                <a:defRPr/>
              </a:pPr>
              <a:t>‹#›</a:t>
            </a:fld>
            <a:endParaRPr lang="pl-P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smtClean="0"/>
              <a:t>Click to edit Master title style</a:t>
            </a:r>
            <a:endParaRPr lang="pl-PL"/>
          </a:p>
        </p:txBody>
      </p:sp>
      <p:sp>
        <p:nvSpPr>
          <p:cNvPr id="3" name="Symbol zastępczy tytułu pionowego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l-PL"/>
          </a:p>
        </p:txBody>
      </p:sp>
      <p:sp>
        <p:nvSpPr>
          <p:cNvPr id="4" name="Symbol zastępczy daty 3"/>
          <p:cNvSpPr>
            <a:spLocks noGrp="1"/>
          </p:cNvSpPr>
          <p:nvPr>
            <p:ph type="dt" sz="half" idx="10"/>
          </p:nvPr>
        </p:nvSpPr>
        <p:spPr/>
        <p:txBody>
          <a:bodyPr/>
          <a:lstStyle>
            <a:lvl1pPr>
              <a:defRPr/>
            </a:lvl1pPr>
          </a:lstStyle>
          <a:p>
            <a:pPr>
              <a:defRPr/>
            </a:pPr>
            <a:fld id="{CAFE59FD-BD3C-46A5-A087-8121C65032D7}" type="datetimeFigureOut">
              <a:rPr lang="pl-PL"/>
              <a:pPr>
                <a:defRPr/>
              </a:pPr>
              <a:t>2015-02-16</a:t>
            </a:fld>
            <a:endParaRPr lang="pl-PL"/>
          </a:p>
        </p:txBody>
      </p:sp>
      <p:sp>
        <p:nvSpPr>
          <p:cNvPr id="5" name="Symbol zastępczy stopki 4"/>
          <p:cNvSpPr>
            <a:spLocks noGrp="1"/>
          </p:cNvSpPr>
          <p:nvPr>
            <p:ph type="ftr" sz="quarter" idx="11"/>
          </p:nvPr>
        </p:nvSpPr>
        <p:spPr/>
        <p:txBody>
          <a:bodyPr/>
          <a:lstStyle>
            <a:lvl1pPr>
              <a:defRPr/>
            </a:lvl1pPr>
          </a:lstStyle>
          <a:p>
            <a:pPr>
              <a:defRPr/>
            </a:pPr>
            <a:endParaRPr lang="pl-PL"/>
          </a:p>
        </p:txBody>
      </p:sp>
      <p:sp>
        <p:nvSpPr>
          <p:cNvPr id="6" name="Symbol zastępczy numeru slajdu 5"/>
          <p:cNvSpPr>
            <a:spLocks noGrp="1"/>
          </p:cNvSpPr>
          <p:nvPr>
            <p:ph type="sldNum" sz="quarter" idx="12"/>
          </p:nvPr>
        </p:nvSpPr>
        <p:spPr/>
        <p:txBody>
          <a:bodyPr/>
          <a:lstStyle>
            <a:lvl1pPr>
              <a:defRPr/>
            </a:lvl1pPr>
          </a:lstStyle>
          <a:p>
            <a:pPr>
              <a:defRPr/>
            </a:pPr>
            <a:fld id="{99A80DCF-6786-4E25-B840-9F5E8BB67E07}" type="slidenum">
              <a:rPr lang="pl-PL"/>
              <a:pPr>
                <a:defRPr/>
              </a:pPr>
              <a:t>‹#›</a:t>
            </a:fld>
            <a:endParaRPr lang="pl-P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lang="en-US" smtClean="0"/>
              <a:t>Click to edit Master title style</a:t>
            </a:r>
            <a:endParaRPr lang="pl-PL"/>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l-PL"/>
          </a:p>
        </p:txBody>
      </p:sp>
      <p:sp>
        <p:nvSpPr>
          <p:cNvPr id="4" name="Symbol zastępczy daty 3"/>
          <p:cNvSpPr>
            <a:spLocks noGrp="1"/>
          </p:cNvSpPr>
          <p:nvPr>
            <p:ph type="dt" sz="half" idx="10"/>
          </p:nvPr>
        </p:nvSpPr>
        <p:spPr/>
        <p:txBody>
          <a:bodyPr/>
          <a:lstStyle>
            <a:lvl1pPr>
              <a:defRPr/>
            </a:lvl1pPr>
          </a:lstStyle>
          <a:p>
            <a:pPr>
              <a:defRPr/>
            </a:pPr>
            <a:fld id="{1250CA8A-ADA7-4254-AA4A-C848CF425BE8}" type="datetimeFigureOut">
              <a:rPr lang="pl-PL"/>
              <a:pPr>
                <a:defRPr/>
              </a:pPr>
              <a:t>2015-02-16</a:t>
            </a:fld>
            <a:endParaRPr lang="pl-PL"/>
          </a:p>
        </p:txBody>
      </p:sp>
      <p:sp>
        <p:nvSpPr>
          <p:cNvPr id="5" name="Symbol zastępczy stopki 4"/>
          <p:cNvSpPr>
            <a:spLocks noGrp="1"/>
          </p:cNvSpPr>
          <p:nvPr>
            <p:ph type="ftr" sz="quarter" idx="11"/>
          </p:nvPr>
        </p:nvSpPr>
        <p:spPr/>
        <p:txBody>
          <a:bodyPr/>
          <a:lstStyle>
            <a:lvl1pPr>
              <a:defRPr/>
            </a:lvl1pPr>
          </a:lstStyle>
          <a:p>
            <a:pPr>
              <a:defRPr/>
            </a:pPr>
            <a:endParaRPr lang="pl-PL"/>
          </a:p>
        </p:txBody>
      </p:sp>
      <p:sp>
        <p:nvSpPr>
          <p:cNvPr id="6" name="Symbol zastępczy numeru slajdu 5"/>
          <p:cNvSpPr>
            <a:spLocks noGrp="1"/>
          </p:cNvSpPr>
          <p:nvPr>
            <p:ph type="sldNum" sz="quarter" idx="12"/>
          </p:nvPr>
        </p:nvSpPr>
        <p:spPr/>
        <p:txBody>
          <a:bodyPr/>
          <a:lstStyle>
            <a:lvl1pPr>
              <a:defRPr/>
            </a:lvl1pPr>
          </a:lstStyle>
          <a:p>
            <a:pPr>
              <a:defRPr/>
            </a:pPr>
            <a:fld id="{367C26CA-CE14-48D8-A1BB-E35465EAB1D8}" type="slidenum">
              <a:rPr lang="pl-PL"/>
              <a:pPr>
                <a:defRPr/>
              </a:pPr>
              <a:t>‹#›</a:t>
            </a:fld>
            <a:endParaRPr lang="pl-P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smtClean="0"/>
              <a:t>Click to edit Master title style</a:t>
            </a:r>
            <a:endParaRPr lang="pl-PL"/>
          </a:p>
        </p:txBody>
      </p:sp>
      <p:sp>
        <p:nvSpPr>
          <p:cNvPr id="3" name="Symbol zastępczy zawartości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l-PL"/>
          </a:p>
        </p:txBody>
      </p:sp>
      <p:sp>
        <p:nvSpPr>
          <p:cNvPr id="4" name="Symbol zastępczy daty 3"/>
          <p:cNvSpPr>
            <a:spLocks noGrp="1"/>
          </p:cNvSpPr>
          <p:nvPr>
            <p:ph type="dt" sz="half" idx="10"/>
          </p:nvPr>
        </p:nvSpPr>
        <p:spPr/>
        <p:txBody>
          <a:bodyPr/>
          <a:lstStyle>
            <a:lvl1pPr>
              <a:defRPr/>
            </a:lvl1pPr>
          </a:lstStyle>
          <a:p>
            <a:pPr>
              <a:defRPr/>
            </a:pPr>
            <a:fld id="{0357464B-9728-4502-8BDB-74A83AEABB7D}" type="datetimeFigureOut">
              <a:rPr lang="pl-PL"/>
              <a:pPr>
                <a:defRPr/>
              </a:pPr>
              <a:t>2015-02-16</a:t>
            </a:fld>
            <a:endParaRPr lang="pl-PL"/>
          </a:p>
        </p:txBody>
      </p:sp>
      <p:sp>
        <p:nvSpPr>
          <p:cNvPr id="5" name="Symbol zastępczy stopki 4"/>
          <p:cNvSpPr>
            <a:spLocks noGrp="1"/>
          </p:cNvSpPr>
          <p:nvPr>
            <p:ph type="ftr" sz="quarter" idx="11"/>
          </p:nvPr>
        </p:nvSpPr>
        <p:spPr/>
        <p:txBody>
          <a:bodyPr/>
          <a:lstStyle>
            <a:lvl1pPr>
              <a:defRPr/>
            </a:lvl1pPr>
          </a:lstStyle>
          <a:p>
            <a:pPr>
              <a:defRPr/>
            </a:pPr>
            <a:endParaRPr lang="pl-PL"/>
          </a:p>
        </p:txBody>
      </p:sp>
      <p:sp>
        <p:nvSpPr>
          <p:cNvPr id="6" name="Symbol zastępczy numeru slajdu 5"/>
          <p:cNvSpPr>
            <a:spLocks noGrp="1"/>
          </p:cNvSpPr>
          <p:nvPr>
            <p:ph type="sldNum" sz="quarter" idx="12"/>
          </p:nvPr>
        </p:nvSpPr>
        <p:spPr/>
        <p:txBody>
          <a:bodyPr/>
          <a:lstStyle>
            <a:lvl1pPr>
              <a:defRPr/>
            </a:lvl1pPr>
          </a:lstStyle>
          <a:p>
            <a:pPr>
              <a:defRPr/>
            </a:pPr>
            <a:fld id="{D6559B52-165C-4847-BE66-244330C7D29D}" type="slidenum">
              <a:rPr lang="pl-PL"/>
              <a:pPr>
                <a:defRPr/>
              </a:pPr>
              <a:t>‹#›</a:t>
            </a:fld>
            <a:endParaRPr lang="pl-P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Symbol zastępczy daty 3"/>
          <p:cNvSpPr>
            <a:spLocks noGrp="1"/>
          </p:cNvSpPr>
          <p:nvPr>
            <p:ph type="dt" sz="half" idx="10"/>
          </p:nvPr>
        </p:nvSpPr>
        <p:spPr/>
        <p:txBody>
          <a:bodyPr/>
          <a:lstStyle>
            <a:lvl1pPr>
              <a:defRPr/>
            </a:lvl1pPr>
          </a:lstStyle>
          <a:p>
            <a:pPr>
              <a:defRPr/>
            </a:pPr>
            <a:fld id="{CB96636C-3BF9-4C9D-BEE0-86843508C953}" type="datetimeFigureOut">
              <a:rPr lang="pl-PL"/>
              <a:pPr>
                <a:defRPr/>
              </a:pPr>
              <a:t>2015-02-16</a:t>
            </a:fld>
            <a:endParaRPr lang="pl-PL"/>
          </a:p>
        </p:txBody>
      </p:sp>
      <p:sp>
        <p:nvSpPr>
          <p:cNvPr id="5" name="Symbol zastępczy stopki 4"/>
          <p:cNvSpPr>
            <a:spLocks noGrp="1"/>
          </p:cNvSpPr>
          <p:nvPr>
            <p:ph type="ftr" sz="quarter" idx="11"/>
          </p:nvPr>
        </p:nvSpPr>
        <p:spPr/>
        <p:txBody>
          <a:bodyPr/>
          <a:lstStyle>
            <a:lvl1pPr>
              <a:defRPr/>
            </a:lvl1pPr>
          </a:lstStyle>
          <a:p>
            <a:pPr>
              <a:defRPr/>
            </a:pPr>
            <a:endParaRPr lang="pl-PL"/>
          </a:p>
        </p:txBody>
      </p:sp>
      <p:sp>
        <p:nvSpPr>
          <p:cNvPr id="6" name="Symbol zastępczy numeru slajdu 5"/>
          <p:cNvSpPr>
            <a:spLocks noGrp="1"/>
          </p:cNvSpPr>
          <p:nvPr>
            <p:ph type="sldNum" sz="quarter" idx="12"/>
          </p:nvPr>
        </p:nvSpPr>
        <p:spPr/>
        <p:txBody>
          <a:bodyPr/>
          <a:lstStyle>
            <a:lvl1pPr>
              <a:defRPr/>
            </a:lvl1pPr>
          </a:lstStyle>
          <a:p>
            <a:pPr>
              <a:defRPr/>
            </a:pPr>
            <a:fld id="{7024F15F-4FB8-4396-8E58-4F8117B597DB}" type="slidenum">
              <a:rPr lang="pl-PL"/>
              <a:pPr>
                <a:defRPr/>
              </a:pPr>
              <a:t>‹#›</a:t>
            </a:fld>
            <a:endParaRPr lang="pl-P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smtClean="0"/>
              <a:t>Click to edit Master title style</a:t>
            </a:r>
            <a:endParaRPr lang="pl-PL"/>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l-PL"/>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l-PL"/>
          </a:p>
        </p:txBody>
      </p:sp>
      <p:sp>
        <p:nvSpPr>
          <p:cNvPr id="5" name="Symbol zastępczy daty 3"/>
          <p:cNvSpPr>
            <a:spLocks noGrp="1"/>
          </p:cNvSpPr>
          <p:nvPr>
            <p:ph type="dt" sz="half" idx="10"/>
          </p:nvPr>
        </p:nvSpPr>
        <p:spPr/>
        <p:txBody>
          <a:bodyPr/>
          <a:lstStyle>
            <a:lvl1pPr>
              <a:defRPr/>
            </a:lvl1pPr>
          </a:lstStyle>
          <a:p>
            <a:pPr>
              <a:defRPr/>
            </a:pPr>
            <a:fld id="{79117A33-1788-4A14-A61D-0CD477DEFC24}" type="datetimeFigureOut">
              <a:rPr lang="pl-PL"/>
              <a:pPr>
                <a:defRPr/>
              </a:pPr>
              <a:t>2015-02-16</a:t>
            </a:fld>
            <a:endParaRPr lang="pl-PL"/>
          </a:p>
        </p:txBody>
      </p:sp>
      <p:sp>
        <p:nvSpPr>
          <p:cNvPr id="6" name="Symbol zastępczy stopki 4"/>
          <p:cNvSpPr>
            <a:spLocks noGrp="1"/>
          </p:cNvSpPr>
          <p:nvPr>
            <p:ph type="ftr" sz="quarter" idx="11"/>
          </p:nvPr>
        </p:nvSpPr>
        <p:spPr/>
        <p:txBody>
          <a:bodyPr/>
          <a:lstStyle>
            <a:lvl1pPr>
              <a:defRPr/>
            </a:lvl1pPr>
          </a:lstStyle>
          <a:p>
            <a:pPr>
              <a:defRPr/>
            </a:pPr>
            <a:endParaRPr lang="pl-PL"/>
          </a:p>
        </p:txBody>
      </p:sp>
      <p:sp>
        <p:nvSpPr>
          <p:cNvPr id="7" name="Symbol zastępczy numeru slajdu 5"/>
          <p:cNvSpPr>
            <a:spLocks noGrp="1"/>
          </p:cNvSpPr>
          <p:nvPr>
            <p:ph type="sldNum" sz="quarter" idx="12"/>
          </p:nvPr>
        </p:nvSpPr>
        <p:spPr/>
        <p:txBody>
          <a:bodyPr/>
          <a:lstStyle>
            <a:lvl1pPr>
              <a:defRPr/>
            </a:lvl1pPr>
          </a:lstStyle>
          <a:p>
            <a:pPr>
              <a:defRPr/>
            </a:pPr>
            <a:fld id="{6FFADEF2-5C72-4530-81A9-767220E09264}" type="slidenum">
              <a:rPr lang="pl-PL"/>
              <a:pPr>
                <a:defRPr/>
              </a:pPr>
              <a:t>‹#›</a:t>
            </a:fld>
            <a:endParaRPr lang="pl-P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en-US" smtClean="0"/>
              <a:t>Click to edit Master title style</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l-PL"/>
          </a:p>
        </p:txBody>
      </p:sp>
      <p:sp>
        <p:nvSpPr>
          <p:cNvPr id="7" name="Symbol zastępczy daty 3"/>
          <p:cNvSpPr>
            <a:spLocks noGrp="1"/>
          </p:cNvSpPr>
          <p:nvPr>
            <p:ph type="dt" sz="half" idx="10"/>
          </p:nvPr>
        </p:nvSpPr>
        <p:spPr/>
        <p:txBody>
          <a:bodyPr/>
          <a:lstStyle>
            <a:lvl1pPr>
              <a:defRPr/>
            </a:lvl1pPr>
          </a:lstStyle>
          <a:p>
            <a:pPr>
              <a:defRPr/>
            </a:pPr>
            <a:fld id="{A3976E42-A0B4-4C7E-82F4-9E16647F4D46}" type="datetimeFigureOut">
              <a:rPr lang="pl-PL"/>
              <a:pPr>
                <a:defRPr/>
              </a:pPr>
              <a:t>2015-02-16</a:t>
            </a:fld>
            <a:endParaRPr lang="pl-PL"/>
          </a:p>
        </p:txBody>
      </p:sp>
      <p:sp>
        <p:nvSpPr>
          <p:cNvPr id="8" name="Symbol zastępczy stopki 4"/>
          <p:cNvSpPr>
            <a:spLocks noGrp="1"/>
          </p:cNvSpPr>
          <p:nvPr>
            <p:ph type="ftr" sz="quarter" idx="11"/>
          </p:nvPr>
        </p:nvSpPr>
        <p:spPr/>
        <p:txBody>
          <a:bodyPr/>
          <a:lstStyle>
            <a:lvl1pPr>
              <a:defRPr/>
            </a:lvl1pPr>
          </a:lstStyle>
          <a:p>
            <a:pPr>
              <a:defRPr/>
            </a:pPr>
            <a:endParaRPr lang="pl-PL"/>
          </a:p>
        </p:txBody>
      </p:sp>
      <p:sp>
        <p:nvSpPr>
          <p:cNvPr id="9" name="Symbol zastępczy numeru slajdu 5"/>
          <p:cNvSpPr>
            <a:spLocks noGrp="1"/>
          </p:cNvSpPr>
          <p:nvPr>
            <p:ph type="sldNum" sz="quarter" idx="12"/>
          </p:nvPr>
        </p:nvSpPr>
        <p:spPr/>
        <p:txBody>
          <a:bodyPr/>
          <a:lstStyle>
            <a:lvl1pPr>
              <a:defRPr/>
            </a:lvl1pPr>
          </a:lstStyle>
          <a:p>
            <a:pPr>
              <a:defRPr/>
            </a:pPr>
            <a:fld id="{EDD04122-B01F-43F6-9431-C3BAD0C943C4}" type="slidenum">
              <a:rPr lang="pl-PL"/>
              <a:pPr>
                <a:defRPr/>
              </a:pPr>
              <a:t>‹#›</a:t>
            </a:fld>
            <a:endParaRPr lang="pl-P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smtClean="0"/>
              <a:t>Click to edit Master title style</a:t>
            </a:r>
            <a:endParaRPr lang="pl-PL"/>
          </a:p>
        </p:txBody>
      </p:sp>
      <p:sp>
        <p:nvSpPr>
          <p:cNvPr id="3" name="Symbol zastępczy daty 3"/>
          <p:cNvSpPr>
            <a:spLocks noGrp="1"/>
          </p:cNvSpPr>
          <p:nvPr>
            <p:ph type="dt" sz="half" idx="10"/>
          </p:nvPr>
        </p:nvSpPr>
        <p:spPr/>
        <p:txBody>
          <a:bodyPr/>
          <a:lstStyle>
            <a:lvl1pPr>
              <a:defRPr/>
            </a:lvl1pPr>
          </a:lstStyle>
          <a:p>
            <a:pPr>
              <a:defRPr/>
            </a:pPr>
            <a:fld id="{F579F8A7-72BE-4DF5-A487-7152126048A2}" type="datetimeFigureOut">
              <a:rPr lang="pl-PL"/>
              <a:pPr>
                <a:defRPr/>
              </a:pPr>
              <a:t>2015-02-16</a:t>
            </a:fld>
            <a:endParaRPr lang="pl-PL"/>
          </a:p>
        </p:txBody>
      </p:sp>
      <p:sp>
        <p:nvSpPr>
          <p:cNvPr id="4" name="Symbol zastępczy stopki 4"/>
          <p:cNvSpPr>
            <a:spLocks noGrp="1"/>
          </p:cNvSpPr>
          <p:nvPr>
            <p:ph type="ftr" sz="quarter" idx="11"/>
          </p:nvPr>
        </p:nvSpPr>
        <p:spPr/>
        <p:txBody>
          <a:bodyPr/>
          <a:lstStyle>
            <a:lvl1pPr>
              <a:defRPr/>
            </a:lvl1pPr>
          </a:lstStyle>
          <a:p>
            <a:pPr>
              <a:defRPr/>
            </a:pPr>
            <a:endParaRPr lang="pl-PL"/>
          </a:p>
        </p:txBody>
      </p:sp>
      <p:sp>
        <p:nvSpPr>
          <p:cNvPr id="5" name="Symbol zastępczy numeru slajdu 5"/>
          <p:cNvSpPr>
            <a:spLocks noGrp="1"/>
          </p:cNvSpPr>
          <p:nvPr>
            <p:ph type="sldNum" sz="quarter" idx="12"/>
          </p:nvPr>
        </p:nvSpPr>
        <p:spPr/>
        <p:txBody>
          <a:bodyPr/>
          <a:lstStyle>
            <a:lvl1pPr>
              <a:defRPr/>
            </a:lvl1pPr>
          </a:lstStyle>
          <a:p>
            <a:pPr>
              <a:defRPr/>
            </a:pPr>
            <a:fld id="{689551E5-CA19-4171-A6DE-D5893D23CEE8}" type="slidenum">
              <a:rPr lang="pl-PL"/>
              <a:pPr>
                <a:defRPr/>
              </a:pPr>
              <a:t>‹#›</a:t>
            </a:fld>
            <a:endParaRPr lang="pl-P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3"/>
          <p:cNvSpPr>
            <a:spLocks noGrp="1"/>
          </p:cNvSpPr>
          <p:nvPr>
            <p:ph type="dt" sz="half" idx="10"/>
          </p:nvPr>
        </p:nvSpPr>
        <p:spPr/>
        <p:txBody>
          <a:bodyPr/>
          <a:lstStyle>
            <a:lvl1pPr>
              <a:defRPr/>
            </a:lvl1pPr>
          </a:lstStyle>
          <a:p>
            <a:pPr>
              <a:defRPr/>
            </a:pPr>
            <a:fld id="{B3E26F94-988F-4B99-8FCB-7A2AB53874CB}" type="datetimeFigureOut">
              <a:rPr lang="pl-PL"/>
              <a:pPr>
                <a:defRPr/>
              </a:pPr>
              <a:t>2015-02-16</a:t>
            </a:fld>
            <a:endParaRPr lang="pl-PL"/>
          </a:p>
        </p:txBody>
      </p:sp>
      <p:sp>
        <p:nvSpPr>
          <p:cNvPr id="3" name="Symbol zastępczy stopki 4"/>
          <p:cNvSpPr>
            <a:spLocks noGrp="1"/>
          </p:cNvSpPr>
          <p:nvPr>
            <p:ph type="ftr" sz="quarter" idx="11"/>
          </p:nvPr>
        </p:nvSpPr>
        <p:spPr/>
        <p:txBody>
          <a:bodyPr/>
          <a:lstStyle>
            <a:lvl1pPr>
              <a:defRPr/>
            </a:lvl1pPr>
          </a:lstStyle>
          <a:p>
            <a:pPr>
              <a:defRPr/>
            </a:pPr>
            <a:endParaRPr lang="pl-PL"/>
          </a:p>
        </p:txBody>
      </p:sp>
      <p:sp>
        <p:nvSpPr>
          <p:cNvPr id="4" name="Symbol zastępczy numeru slajdu 5"/>
          <p:cNvSpPr>
            <a:spLocks noGrp="1"/>
          </p:cNvSpPr>
          <p:nvPr>
            <p:ph type="sldNum" sz="quarter" idx="12"/>
          </p:nvPr>
        </p:nvSpPr>
        <p:spPr/>
        <p:txBody>
          <a:bodyPr/>
          <a:lstStyle>
            <a:lvl1pPr>
              <a:defRPr/>
            </a:lvl1pPr>
          </a:lstStyle>
          <a:p>
            <a:pPr>
              <a:defRPr/>
            </a:pPr>
            <a:fld id="{037D2712-19C4-4450-BFF1-19B482DA42B2}" type="slidenum">
              <a:rPr lang="pl-PL"/>
              <a:pPr>
                <a:defRPr/>
              </a:pPr>
              <a:t>‹#›</a:t>
            </a:fld>
            <a:endParaRPr lang="pl-P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ymbol zastępczy daty 3"/>
          <p:cNvSpPr>
            <a:spLocks noGrp="1"/>
          </p:cNvSpPr>
          <p:nvPr>
            <p:ph type="dt" sz="half" idx="10"/>
          </p:nvPr>
        </p:nvSpPr>
        <p:spPr/>
        <p:txBody>
          <a:bodyPr/>
          <a:lstStyle>
            <a:lvl1pPr>
              <a:defRPr/>
            </a:lvl1pPr>
          </a:lstStyle>
          <a:p>
            <a:pPr>
              <a:defRPr/>
            </a:pPr>
            <a:fld id="{1B6C38DE-E03A-4426-81A3-19D66522001C}" type="datetimeFigureOut">
              <a:rPr lang="pl-PL"/>
              <a:pPr>
                <a:defRPr/>
              </a:pPr>
              <a:t>2015-02-16</a:t>
            </a:fld>
            <a:endParaRPr lang="pl-PL"/>
          </a:p>
        </p:txBody>
      </p:sp>
      <p:sp>
        <p:nvSpPr>
          <p:cNvPr id="6" name="Symbol zastępczy stopki 4"/>
          <p:cNvSpPr>
            <a:spLocks noGrp="1"/>
          </p:cNvSpPr>
          <p:nvPr>
            <p:ph type="ftr" sz="quarter" idx="11"/>
          </p:nvPr>
        </p:nvSpPr>
        <p:spPr/>
        <p:txBody>
          <a:bodyPr/>
          <a:lstStyle>
            <a:lvl1pPr>
              <a:defRPr/>
            </a:lvl1pPr>
          </a:lstStyle>
          <a:p>
            <a:pPr>
              <a:defRPr/>
            </a:pPr>
            <a:endParaRPr lang="pl-PL"/>
          </a:p>
        </p:txBody>
      </p:sp>
      <p:sp>
        <p:nvSpPr>
          <p:cNvPr id="7" name="Symbol zastępczy numeru slajdu 5"/>
          <p:cNvSpPr>
            <a:spLocks noGrp="1"/>
          </p:cNvSpPr>
          <p:nvPr>
            <p:ph type="sldNum" sz="quarter" idx="12"/>
          </p:nvPr>
        </p:nvSpPr>
        <p:spPr/>
        <p:txBody>
          <a:bodyPr/>
          <a:lstStyle>
            <a:lvl1pPr>
              <a:defRPr/>
            </a:lvl1pPr>
          </a:lstStyle>
          <a:p>
            <a:pPr>
              <a:defRPr/>
            </a:pPr>
            <a:fld id="{A670747F-5805-4018-A63A-0249E9E3EB77}" type="slidenum">
              <a:rPr lang="pl-PL"/>
              <a:pPr>
                <a:defRPr/>
              </a:pPr>
              <a:t>‹#›</a:t>
            </a:fld>
            <a:endParaRPr lang="pl-P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pl-PL"/>
          </a:p>
        </p:txBody>
      </p:sp>
      <p:sp>
        <p:nvSpPr>
          <p:cNvPr id="3" name="Symbol zastępczy obrazu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pl-PL" noProof="0" smtClean="0"/>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ymbol zastępczy daty 3"/>
          <p:cNvSpPr>
            <a:spLocks noGrp="1"/>
          </p:cNvSpPr>
          <p:nvPr>
            <p:ph type="dt" sz="half" idx="10"/>
          </p:nvPr>
        </p:nvSpPr>
        <p:spPr/>
        <p:txBody>
          <a:bodyPr/>
          <a:lstStyle>
            <a:lvl1pPr>
              <a:defRPr/>
            </a:lvl1pPr>
          </a:lstStyle>
          <a:p>
            <a:pPr>
              <a:defRPr/>
            </a:pPr>
            <a:fld id="{0513A9F4-2858-437C-B393-8F30691CA11C}" type="datetimeFigureOut">
              <a:rPr lang="pl-PL"/>
              <a:pPr>
                <a:defRPr/>
              </a:pPr>
              <a:t>2015-02-16</a:t>
            </a:fld>
            <a:endParaRPr lang="pl-PL"/>
          </a:p>
        </p:txBody>
      </p:sp>
      <p:sp>
        <p:nvSpPr>
          <p:cNvPr id="6" name="Symbol zastępczy stopki 4"/>
          <p:cNvSpPr>
            <a:spLocks noGrp="1"/>
          </p:cNvSpPr>
          <p:nvPr>
            <p:ph type="ftr" sz="quarter" idx="11"/>
          </p:nvPr>
        </p:nvSpPr>
        <p:spPr/>
        <p:txBody>
          <a:bodyPr/>
          <a:lstStyle>
            <a:lvl1pPr>
              <a:defRPr/>
            </a:lvl1pPr>
          </a:lstStyle>
          <a:p>
            <a:pPr>
              <a:defRPr/>
            </a:pPr>
            <a:endParaRPr lang="pl-PL"/>
          </a:p>
        </p:txBody>
      </p:sp>
      <p:sp>
        <p:nvSpPr>
          <p:cNvPr id="7" name="Symbol zastępczy numeru slajdu 5"/>
          <p:cNvSpPr>
            <a:spLocks noGrp="1"/>
          </p:cNvSpPr>
          <p:nvPr>
            <p:ph type="sldNum" sz="quarter" idx="12"/>
          </p:nvPr>
        </p:nvSpPr>
        <p:spPr/>
        <p:txBody>
          <a:bodyPr/>
          <a:lstStyle>
            <a:lvl1pPr>
              <a:defRPr/>
            </a:lvl1pPr>
          </a:lstStyle>
          <a:p>
            <a:pPr>
              <a:defRPr/>
            </a:pPr>
            <a:fld id="{EBF98C44-7A0F-452A-8168-5634DFD18BE2}" type="slidenum">
              <a:rPr lang="pl-PL"/>
              <a:pPr>
                <a:defRPr/>
              </a:pPr>
              <a:t>‹#›</a:t>
            </a:fld>
            <a:endParaRPr lang="pl-P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alpha val="96861"/>
          </a:schemeClr>
        </a:solidFill>
        <a:effectLst/>
      </p:bgPr>
    </p:bg>
    <p:spTree>
      <p:nvGrpSpPr>
        <p:cNvPr id="1" name=""/>
        <p:cNvGrpSpPr/>
        <p:nvPr/>
      </p:nvGrpSpPr>
      <p:grpSpPr>
        <a:xfrm>
          <a:off x="0" y="0"/>
          <a:ext cx="0" cy="0"/>
          <a:chOff x="0" y="0"/>
          <a:chExt cx="0" cy="0"/>
        </a:xfrm>
      </p:grpSpPr>
      <p:sp>
        <p:nvSpPr>
          <p:cNvPr id="1026" name="Symbol zastępczy tytułu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l-PL" smtClean="0"/>
              <a:t>Kliknij, aby edytować styl</a:t>
            </a:r>
          </a:p>
        </p:txBody>
      </p:sp>
      <p:sp>
        <p:nvSpPr>
          <p:cNvPr id="1027" name="Symbol zastępczy tekstu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p>
        </p:txBody>
      </p:sp>
      <p:sp>
        <p:nvSpPr>
          <p:cNvPr id="4" name="Symbol zastępczy daty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F10556DF-6ADD-4D65-AF6E-41AAF89F0E26}" type="datetimeFigureOut">
              <a:rPr lang="pl-PL"/>
              <a:pPr>
                <a:defRPr/>
              </a:pPr>
              <a:t>2015-02-16</a:t>
            </a:fld>
            <a:endParaRPr lang="pl-PL"/>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endParaRPr lang="pl-PL"/>
          </a:p>
        </p:txBody>
      </p:sp>
      <p:sp>
        <p:nvSpPr>
          <p:cNvPr id="6" name="Symbol zastępczy numeru slajd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CB90B6CA-1549-45BE-9515-4F7CF6357321}" type="slidenum">
              <a:rPr lang="pl-PL"/>
              <a:pPr>
                <a:defRPr/>
              </a:pPr>
              <a:t>‹#›</a:t>
            </a:fld>
            <a:endParaRPr lang="pl-P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ytuł 1"/>
          <p:cNvSpPr>
            <a:spLocks noGrp="1"/>
          </p:cNvSpPr>
          <p:nvPr>
            <p:ph type="ctrTitle"/>
          </p:nvPr>
        </p:nvSpPr>
        <p:spPr>
          <a:xfrm>
            <a:off x="857250" y="1428750"/>
            <a:ext cx="7772400" cy="2798763"/>
          </a:xfrm>
        </p:spPr>
        <p:txBody>
          <a:bodyPr/>
          <a:lstStyle/>
          <a:p>
            <a:r>
              <a:rPr lang="pl-PL" sz="4800" b="1" smtClean="0">
                <a:latin typeface="Aharoni" pitchFamily="2" charset="-79"/>
                <a:cs typeface="Aharoni" pitchFamily="2" charset="-79"/>
              </a:rPr>
              <a:t>Specific approaches to teching gifted students, learning needs of gifted students</a:t>
            </a:r>
          </a:p>
        </p:txBody>
      </p:sp>
      <p:sp>
        <p:nvSpPr>
          <p:cNvPr id="3" name="Podtytuł 2"/>
          <p:cNvSpPr>
            <a:spLocks noGrp="1"/>
          </p:cNvSpPr>
          <p:nvPr>
            <p:ph type="subTitle" idx="1"/>
          </p:nvPr>
        </p:nvSpPr>
        <p:spPr>
          <a:xfrm>
            <a:off x="1357313" y="5105400"/>
            <a:ext cx="6400800" cy="1752600"/>
          </a:xfrm>
        </p:spPr>
        <p:txBody>
          <a:bodyPr rtlCol="0">
            <a:normAutofit/>
          </a:bodyPr>
          <a:lstStyle/>
          <a:p>
            <a:pPr fontAlgn="auto">
              <a:spcAft>
                <a:spcPts val="0"/>
              </a:spcAft>
              <a:buFont typeface="Arial" pitchFamily="34" charset="0"/>
              <a:buNone/>
              <a:defRPr/>
            </a:pPr>
            <a:endParaRPr lang="pl-PL" dirty="0" smtClean="0">
              <a:latin typeface="Aharoni" pitchFamily="2" charset="-79"/>
              <a:cs typeface="Aharoni" pitchFamily="2" charset="-79"/>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ytuł 1"/>
          <p:cNvSpPr>
            <a:spLocks noGrp="1"/>
          </p:cNvSpPr>
          <p:nvPr>
            <p:ph type="title"/>
          </p:nvPr>
        </p:nvSpPr>
        <p:spPr/>
        <p:txBody>
          <a:bodyPr/>
          <a:lstStyle/>
          <a:p>
            <a:endParaRPr lang="cs-CZ" smtClean="0"/>
          </a:p>
        </p:txBody>
      </p:sp>
      <p:sp>
        <p:nvSpPr>
          <p:cNvPr id="11267" name="Symbol zastępczy zawartości 2"/>
          <p:cNvSpPr>
            <a:spLocks noGrp="1"/>
          </p:cNvSpPr>
          <p:nvPr>
            <p:ph idx="1"/>
          </p:nvPr>
        </p:nvSpPr>
        <p:spPr/>
        <p:txBody>
          <a:bodyPr/>
          <a:lstStyle/>
          <a:p>
            <a:pPr>
              <a:buFont typeface="Arial" charset="0"/>
              <a:buNone/>
            </a:pPr>
            <a:r>
              <a:rPr lang="en-US" u="sng" smtClean="0"/>
              <a:t>1.Help them keep their sensitivities in perspective. They often show an advanced 'moral conscious'. </a:t>
            </a:r>
            <a:endParaRPr lang="pl-PL" u="sng" smtClean="0"/>
          </a:p>
          <a:p>
            <a:r>
              <a:rPr lang="en-US" smtClean="0"/>
              <a:t>Although their logic is adequate here, their lack of experiences limits the options that they can see </a:t>
            </a:r>
            <a:endParaRPr lang="pl-PL" smtClean="0"/>
          </a:p>
          <a:p>
            <a:r>
              <a:rPr lang="en-US" smtClean="0"/>
              <a:t>for themselves or others</a:t>
            </a:r>
            <a:endParaRPr lang="pl-PL" smtClean="0"/>
          </a:p>
          <a:p>
            <a:pPr>
              <a:buFont typeface="Arial" charset="0"/>
              <a:buNone/>
            </a:pPr>
            <a:endParaRPr lang="pl-PL"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ymbol zastępczy zawartości 2"/>
          <p:cNvSpPr>
            <a:spLocks noGrp="1"/>
          </p:cNvSpPr>
          <p:nvPr>
            <p:ph idx="1"/>
          </p:nvPr>
        </p:nvSpPr>
        <p:spPr>
          <a:xfrm>
            <a:off x="428625" y="928688"/>
            <a:ext cx="8229600" cy="5929312"/>
          </a:xfrm>
        </p:spPr>
        <p:txBody>
          <a:bodyPr/>
          <a:lstStyle/>
          <a:p>
            <a:pPr>
              <a:buFont typeface="Arial" charset="0"/>
              <a:buNone/>
            </a:pPr>
            <a:r>
              <a:rPr lang="en-US" smtClean="0"/>
              <a:t>2.</a:t>
            </a:r>
            <a:r>
              <a:rPr lang="en-US" u="sng" smtClean="0"/>
              <a:t>Help students understand their giftedness </a:t>
            </a:r>
            <a:endParaRPr lang="pl-PL" u="sng" smtClean="0"/>
          </a:p>
          <a:p>
            <a:pPr>
              <a:buFont typeface="Arial" charset="0"/>
              <a:buNone/>
            </a:pPr>
            <a:endParaRPr lang="pl-PL" smtClean="0"/>
          </a:p>
          <a:p>
            <a:pPr>
              <a:buFont typeface="Arial" charset="0"/>
              <a:buNone/>
            </a:pPr>
            <a:r>
              <a:rPr lang="en-US" smtClean="0"/>
              <a:t>• not all children need to learn in the same way, although some people might think you should </a:t>
            </a:r>
            <a:endParaRPr lang="pl-PL" smtClean="0"/>
          </a:p>
          <a:p>
            <a:pPr>
              <a:buFont typeface="Arial" charset="0"/>
              <a:buNone/>
            </a:pPr>
            <a:r>
              <a:rPr lang="en-US" smtClean="0"/>
              <a:t>• they may be strong in some areas but not in others </a:t>
            </a:r>
            <a:endParaRPr lang="pl-PL" smtClean="0"/>
          </a:p>
          <a:p>
            <a:pPr>
              <a:buFont typeface="Arial" charset="0"/>
              <a:buNone/>
            </a:pPr>
            <a:r>
              <a:rPr lang="en-US" smtClean="0"/>
              <a:t>• some children, peers, may not understand what they say or know</a:t>
            </a:r>
            <a:endParaRPr lang="pl-PL" smtClean="0"/>
          </a:p>
          <a:p>
            <a:pPr>
              <a:buFont typeface="Arial" charset="0"/>
              <a:buNone/>
            </a:pPr>
            <a:endParaRPr lang="pl-PL"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ymbol zastępczy zawartości 2"/>
          <p:cNvSpPr>
            <a:spLocks noGrp="1"/>
          </p:cNvSpPr>
          <p:nvPr>
            <p:ph idx="1"/>
          </p:nvPr>
        </p:nvSpPr>
        <p:spPr>
          <a:xfrm>
            <a:off x="457200" y="214313"/>
            <a:ext cx="8229600" cy="6643687"/>
          </a:xfrm>
        </p:spPr>
        <p:txBody>
          <a:bodyPr/>
          <a:lstStyle/>
          <a:p>
            <a:pPr>
              <a:buFont typeface="Arial" charset="0"/>
              <a:buNone/>
            </a:pPr>
            <a:r>
              <a:rPr lang="en-US" u="sng" smtClean="0"/>
              <a:t>3.Help them improve their peer group social interaction skills</a:t>
            </a:r>
            <a:r>
              <a:rPr lang="pl-PL" u="sng" smtClean="0"/>
              <a:t>.</a:t>
            </a:r>
          </a:p>
          <a:p>
            <a:pPr>
              <a:buFont typeface="Arial" charset="0"/>
              <a:buNone/>
            </a:pPr>
            <a:r>
              <a:rPr lang="en-US" smtClean="0"/>
              <a:t>• see what they do have in common with peers </a:t>
            </a:r>
            <a:endParaRPr lang="pl-PL" smtClean="0"/>
          </a:p>
          <a:p>
            <a:pPr>
              <a:buFont typeface="Arial" charset="0"/>
              <a:buNone/>
            </a:pPr>
            <a:r>
              <a:rPr lang="en-US" smtClean="0"/>
              <a:t>• learn more effectively in peer group, set up situations in which they engage in group </a:t>
            </a:r>
            <a:endParaRPr lang="pl-PL" smtClean="0"/>
          </a:p>
          <a:p>
            <a:pPr>
              <a:buFont typeface="Arial" charset="0"/>
              <a:buNone/>
            </a:pPr>
            <a:r>
              <a:rPr lang="en-US" smtClean="0"/>
              <a:t>problem-solving and sharing activities </a:t>
            </a:r>
            <a:endParaRPr lang="pl-PL" smtClean="0"/>
          </a:p>
          <a:p>
            <a:pPr>
              <a:buFont typeface="Arial" charset="0"/>
              <a:buNone/>
            </a:pPr>
            <a:r>
              <a:rPr lang="en-US" smtClean="0"/>
              <a:t>• learn the skills necessary for joining in peer group activities </a:t>
            </a:r>
            <a:endParaRPr lang="pl-PL" smtClean="0"/>
          </a:p>
          <a:p>
            <a:pPr>
              <a:buFont typeface="Arial" charset="0"/>
              <a:buNone/>
            </a:pPr>
            <a:r>
              <a:rPr lang="en-US" smtClean="0"/>
              <a:t>• understand that not all children think in the same way </a:t>
            </a:r>
            <a:endParaRPr lang="pl-PL" smtClean="0"/>
          </a:p>
          <a:p>
            <a:pPr>
              <a:buFont typeface="Arial" charset="0"/>
              <a:buNone/>
            </a:pPr>
            <a:r>
              <a:rPr lang="en-US" smtClean="0"/>
              <a:t>• learn various ways of showing their peers what they know in acceptable ways</a:t>
            </a:r>
            <a:endParaRPr lang="pl-PL"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ymbol zastępczy zawartości 2"/>
          <p:cNvSpPr>
            <a:spLocks noGrp="1"/>
          </p:cNvSpPr>
          <p:nvPr>
            <p:ph idx="1"/>
          </p:nvPr>
        </p:nvSpPr>
        <p:spPr>
          <a:xfrm>
            <a:off x="457200" y="214313"/>
            <a:ext cx="8229600" cy="6643687"/>
          </a:xfrm>
        </p:spPr>
        <p:txBody>
          <a:bodyPr/>
          <a:lstStyle/>
          <a:p>
            <a:pPr>
              <a:buFont typeface="Arial" charset="0"/>
              <a:buNone/>
            </a:pPr>
            <a:r>
              <a:rPr lang="en-US" smtClean="0"/>
              <a:t>4.</a:t>
            </a:r>
            <a:r>
              <a:rPr lang="en-US" u="sng" smtClean="0"/>
              <a:t> Help them extend and integrate their knowledge </a:t>
            </a:r>
            <a:endParaRPr lang="pl-PL" u="sng" smtClean="0"/>
          </a:p>
          <a:p>
            <a:pPr>
              <a:buFont typeface="Arial" charset="0"/>
              <a:buNone/>
            </a:pPr>
            <a:r>
              <a:rPr lang="en-US" smtClean="0"/>
              <a:t>• teach students different types of questions to ask about set topics </a:t>
            </a:r>
            <a:endParaRPr lang="pl-PL" smtClean="0"/>
          </a:p>
          <a:p>
            <a:pPr>
              <a:buFont typeface="Arial" charset="0"/>
              <a:buNone/>
            </a:pPr>
            <a:r>
              <a:rPr lang="en-US" smtClean="0"/>
              <a:t>• help them learn ways of researching topics of interest, for example, </a:t>
            </a:r>
            <a:endParaRPr lang="pl-PL" smtClean="0"/>
          </a:p>
          <a:p>
            <a:pPr>
              <a:buFont typeface="Arial" charset="0"/>
              <a:buNone/>
            </a:pPr>
            <a:r>
              <a:rPr lang="en-US" smtClean="0"/>
              <a:t>• encourage them to investigate real problems in everyday life </a:t>
            </a:r>
            <a:endParaRPr lang="pl-PL" smtClean="0"/>
          </a:p>
          <a:p>
            <a:pPr>
              <a:buFont typeface="Arial" charset="0"/>
              <a:buNone/>
            </a:pPr>
            <a:r>
              <a:rPr lang="en-US" smtClean="0"/>
              <a:t>• encourage them to see tasks as open-ended challenges </a:t>
            </a:r>
            <a:endParaRPr lang="pl-PL" smtClean="0"/>
          </a:p>
          <a:p>
            <a:pPr>
              <a:buFont typeface="Arial" charset="0"/>
              <a:buNone/>
            </a:pPr>
            <a:r>
              <a:rPr lang="en-US" smtClean="0"/>
              <a:t>• provide suitable role-models for learning, for example, mentors</a:t>
            </a:r>
            <a:endParaRPr lang="pl-PL" smtClean="0"/>
          </a:p>
          <a:p>
            <a:endParaRPr lang="pl-PL"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ytuł 1"/>
          <p:cNvSpPr>
            <a:spLocks noGrp="1"/>
          </p:cNvSpPr>
          <p:nvPr>
            <p:ph type="title"/>
          </p:nvPr>
        </p:nvSpPr>
        <p:spPr/>
        <p:txBody>
          <a:bodyPr/>
          <a:lstStyle/>
          <a:p>
            <a:endParaRPr lang="cs-CZ" smtClean="0"/>
          </a:p>
        </p:txBody>
      </p:sp>
      <p:sp>
        <p:nvSpPr>
          <p:cNvPr id="15363" name="Symbol zastępczy zawartości 2"/>
          <p:cNvSpPr>
            <a:spLocks noGrp="1"/>
          </p:cNvSpPr>
          <p:nvPr>
            <p:ph idx="1"/>
          </p:nvPr>
        </p:nvSpPr>
        <p:spPr/>
        <p:txBody>
          <a:bodyPr/>
          <a:lstStyle/>
          <a:p>
            <a:pPr>
              <a:buFont typeface="Arial" charset="0"/>
              <a:buNone/>
            </a:pPr>
            <a:r>
              <a:rPr lang="en-US" u="sng" smtClean="0"/>
              <a:t>5.Help them deal with their 'mental energy'. These children are mentally energetic; they can </a:t>
            </a:r>
            <a:endParaRPr lang="pl-PL" u="sng" smtClean="0"/>
          </a:p>
          <a:p>
            <a:pPr>
              <a:buFont typeface="Arial" charset="0"/>
              <a:buNone/>
            </a:pPr>
            <a:r>
              <a:rPr lang="en-US" smtClean="0"/>
              <a:t>become totally absorbed or focused in an idea or activity, leading to the "Just A Minute" </a:t>
            </a:r>
            <a:endParaRPr lang="pl-PL" smtClean="0"/>
          </a:p>
          <a:p>
            <a:pPr>
              <a:buFont typeface="Arial" charset="0"/>
              <a:buNone/>
            </a:pPr>
            <a:r>
              <a:rPr lang="pl-PL" smtClean="0"/>
              <a:t>s</a:t>
            </a:r>
            <a:r>
              <a:rPr lang="en-US" smtClean="0"/>
              <a:t>yndrome. </a:t>
            </a:r>
            <a:endParaRPr lang="pl-PL" smtClean="0"/>
          </a:p>
          <a:p>
            <a:pPr>
              <a:buFont typeface="Arial" charset="0"/>
              <a:buNone/>
            </a:pPr>
            <a:endParaRPr lang="pl-PL"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457200" y="214313"/>
            <a:ext cx="8229600" cy="6643687"/>
          </a:xfrm>
        </p:spPr>
        <p:txBody>
          <a:bodyPr rtlCol="0">
            <a:normAutofit fontScale="92500" lnSpcReduction="10000"/>
          </a:bodyPr>
          <a:lstStyle/>
          <a:p>
            <a:pPr fontAlgn="auto">
              <a:spcAft>
                <a:spcPts val="0"/>
              </a:spcAft>
              <a:buFont typeface="Arial" pitchFamily="34" charset="0"/>
              <a:buNone/>
              <a:defRPr/>
            </a:pPr>
            <a:r>
              <a:rPr lang="en-US" dirty="0" smtClean="0"/>
              <a:t>6. </a:t>
            </a:r>
            <a:r>
              <a:rPr lang="en-US" u="sng" dirty="0" smtClean="0"/>
              <a:t>Gifted students manage their learning effectively. Help them use their independence as learners </a:t>
            </a:r>
            <a:endParaRPr lang="pl-PL" u="sng" dirty="0" smtClean="0"/>
          </a:p>
          <a:p>
            <a:pPr fontAlgn="auto">
              <a:spcAft>
                <a:spcPts val="0"/>
              </a:spcAft>
              <a:buFont typeface="Arial" pitchFamily="34" charset="0"/>
              <a:buChar char="•"/>
              <a:defRPr/>
            </a:pPr>
            <a:r>
              <a:rPr lang="en-US" dirty="0" smtClean="0"/>
              <a:t>in functional ways. Present ideas as challenges or problems. Allow small groups to generate their directions for pursuing the challenge or problem</a:t>
            </a:r>
            <a:r>
              <a:rPr lang="pl-PL" dirty="0" smtClean="0"/>
              <a:t>. </a:t>
            </a:r>
          </a:p>
          <a:p>
            <a:pPr fontAlgn="auto">
              <a:spcAft>
                <a:spcPts val="0"/>
              </a:spcAft>
              <a:buFont typeface="Arial" pitchFamily="34" charset="0"/>
              <a:buChar char="•"/>
              <a:defRPr/>
            </a:pPr>
            <a:r>
              <a:rPr lang="en-US" dirty="0" smtClean="0"/>
              <a:t>The teaching can give learners increased opportunity to make decisions about what and how they will learn and</a:t>
            </a:r>
            <a:r>
              <a:rPr lang="pl-PL" dirty="0" smtClean="0"/>
              <a:t> </a:t>
            </a:r>
            <a:r>
              <a:rPr lang="pl-PL" dirty="0" err="1" smtClean="0"/>
              <a:t>how</a:t>
            </a:r>
            <a:r>
              <a:rPr lang="pl-PL" dirty="0" smtClean="0"/>
              <a:t> </a:t>
            </a:r>
            <a:r>
              <a:rPr lang="en-US" dirty="0" smtClean="0"/>
              <a:t>they will manage the learning </a:t>
            </a:r>
            <a:endParaRPr lang="pl-PL" dirty="0" smtClean="0"/>
          </a:p>
          <a:p>
            <a:pPr fontAlgn="auto">
              <a:spcAft>
                <a:spcPts val="0"/>
              </a:spcAft>
              <a:buFont typeface="Arial" pitchFamily="34" charset="0"/>
              <a:buNone/>
              <a:defRPr/>
            </a:pPr>
            <a:r>
              <a:rPr lang="en-US" dirty="0" smtClean="0"/>
              <a:t>• allow to learn independently and to direct their learning, to have time to operate independently </a:t>
            </a:r>
            <a:endParaRPr lang="pl-PL" dirty="0" smtClean="0"/>
          </a:p>
          <a:p>
            <a:pPr fontAlgn="auto">
              <a:spcAft>
                <a:spcPts val="0"/>
              </a:spcAft>
              <a:buFont typeface="Arial" pitchFamily="34" charset="0"/>
              <a:buNone/>
              <a:defRPr/>
            </a:pPr>
            <a:r>
              <a:rPr lang="en-US" dirty="0" smtClean="0"/>
              <a:t>• teach students to improve how they learn, </a:t>
            </a:r>
            <a:endParaRPr lang="pl-PL" dirty="0" smtClean="0"/>
          </a:p>
          <a:p>
            <a:pPr fontAlgn="auto">
              <a:spcAft>
                <a:spcPts val="0"/>
              </a:spcAft>
              <a:buFont typeface="Arial" pitchFamily="34" charset="0"/>
              <a:buChar char="•"/>
              <a:defRPr/>
            </a:pPr>
            <a:r>
              <a:rPr lang="en-US" dirty="0" smtClean="0"/>
              <a:t>Encourage them to say how they went about thinking and learning. </a:t>
            </a:r>
            <a:endParaRPr lang="pl-PL" dirty="0" smtClean="0"/>
          </a:p>
          <a:p>
            <a:pPr fontAlgn="auto">
              <a:spcAft>
                <a:spcPts val="0"/>
              </a:spcAft>
              <a:buFont typeface="Arial" pitchFamily="34" charset="0"/>
              <a:buChar char="•"/>
              <a:defRPr/>
            </a:pPr>
            <a:endParaRPr lang="pl-PL"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457200" y="285750"/>
            <a:ext cx="8229600" cy="6215063"/>
          </a:xfrm>
        </p:spPr>
        <p:txBody>
          <a:bodyPr rtlCol="0">
            <a:normAutofit fontScale="77500" lnSpcReduction="20000"/>
          </a:bodyPr>
          <a:lstStyle/>
          <a:p>
            <a:pPr fontAlgn="auto">
              <a:spcAft>
                <a:spcPts val="0"/>
              </a:spcAft>
              <a:buFont typeface="Arial" pitchFamily="34" charset="0"/>
              <a:buNone/>
              <a:defRPr/>
            </a:pPr>
            <a:r>
              <a:rPr lang="en-US" dirty="0" smtClean="0"/>
              <a:t>Many gifted students would be best served by separate programs developed especially for them, it is likely that the needs of many could be met through appropriate identification of strengths and weaknesses and a flexible, individualized approach to using the existing services and resources available in and out of school. </a:t>
            </a:r>
            <a:endParaRPr lang="pl-PL" dirty="0" smtClean="0"/>
          </a:p>
          <a:p>
            <a:pPr fontAlgn="auto">
              <a:spcAft>
                <a:spcPts val="0"/>
              </a:spcAft>
              <a:buFont typeface="Arial" pitchFamily="34" charset="0"/>
              <a:buNone/>
              <a:defRPr/>
            </a:pPr>
            <a:r>
              <a:rPr lang="en-US" dirty="0" smtClean="0"/>
              <a:t>Ideally, the individualized program would be developed through a team effort involving the parents, a gifted specialist, a learning disabilities specialist, a diagnostician, the general classroom teacher, and the child himself or herself. </a:t>
            </a:r>
            <a:endParaRPr lang="pl-PL" dirty="0" smtClean="0"/>
          </a:p>
          <a:p>
            <a:pPr fontAlgn="auto">
              <a:spcAft>
                <a:spcPts val="0"/>
              </a:spcAft>
              <a:buFont typeface="Arial" pitchFamily="34" charset="0"/>
              <a:buNone/>
              <a:defRPr/>
            </a:pPr>
            <a:r>
              <a:rPr lang="en-US" dirty="0" smtClean="0"/>
              <a:t>The specifications should depend, of course, of the student's disability as well as his or her degree of giftedness; however, there is much consensus that it is important to focus primarily on the student's strengths rather than his or her weaknesses. </a:t>
            </a:r>
            <a:endParaRPr lang="pl-PL" dirty="0" smtClean="0"/>
          </a:p>
          <a:p>
            <a:pPr fontAlgn="auto">
              <a:spcAft>
                <a:spcPts val="0"/>
              </a:spcAft>
              <a:buFont typeface="Arial" pitchFamily="34" charset="0"/>
              <a:buNone/>
              <a:defRPr/>
            </a:pPr>
            <a:r>
              <a:rPr lang="en-US" dirty="0" smtClean="0"/>
              <a:t>Generally, remediation is not the primary need of these students; instead, attention should be placed on developing the gift or talent.</a:t>
            </a:r>
            <a:endParaRPr lang="pl-PL" dirty="0" smtClean="0"/>
          </a:p>
          <a:p>
            <a:pPr fontAlgn="auto">
              <a:spcAft>
                <a:spcPts val="0"/>
              </a:spcAft>
              <a:buFont typeface="Arial" pitchFamily="34" charset="0"/>
              <a:buChar char="•"/>
              <a:defRPr/>
            </a:pPr>
            <a:endParaRPr lang="pl-PL"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ytuł 1"/>
          <p:cNvSpPr>
            <a:spLocks noGrp="1"/>
          </p:cNvSpPr>
          <p:nvPr>
            <p:ph type="title"/>
          </p:nvPr>
        </p:nvSpPr>
        <p:spPr>
          <a:xfrm>
            <a:off x="500063" y="2571750"/>
            <a:ext cx="8229600" cy="1143000"/>
          </a:xfrm>
        </p:spPr>
        <p:txBody>
          <a:bodyPr/>
          <a:lstStyle/>
          <a:p>
            <a:r>
              <a:rPr lang="pl-PL" sz="3600" smtClean="0">
                <a:latin typeface="Times New Roman" pitchFamily="18" charset="0"/>
                <a:cs typeface="Times New Roman" pitchFamily="18" charset="0"/>
              </a:rPr>
              <a:t>Specific approaches to teching gifted students: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rtlCol="0">
            <a:normAutofit fontScale="90000"/>
          </a:bodyPr>
          <a:lstStyle/>
          <a:p>
            <a:pPr fontAlgn="auto">
              <a:spcAft>
                <a:spcPts val="0"/>
              </a:spcAft>
              <a:defRPr/>
            </a:pPr>
            <a:r>
              <a:rPr lang="en-US" b="1" dirty="0" smtClean="0"/>
              <a:t>Mixed Ability Classes or Groups</a:t>
            </a:r>
            <a:r>
              <a:rPr lang="pl-PL" dirty="0" smtClean="0"/>
              <a:t/>
            </a:r>
            <a:br>
              <a:rPr lang="pl-PL" dirty="0" smtClean="0"/>
            </a:br>
            <a:endParaRPr lang="pl-PL" dirty="0" smtClean="0"/>
          </a:p>
        </p:txBody>
      </p:sp>
      <p:sp>
        <p:nvSpPr>
          <p:cNvPr id="3" name="Symbol zastępczy zawartości 2"/>
          <p:cNvSpPr>
            <a:spLocks noGrp="1"/>
          </p:cNvSpPr>
          <p:nvPr>
            <p:ph idx="1"/>
          </p:nvPr>
        </p:nvSpPr>
        <p:spPr/>
        <p:txBody>
          <a:bodyPr rtlCol="0">
            <a:normAutofit fontScale="92500" lnSpcReduction="10000"/>
          </a:bodyPr>
          <a:lstStyle/>
          <a:p>
            <a:pPr fontAlgn="auto">
              <a:spcAft>
                <a:spcPts val="0"/>
              </a:spcAft>
              <a:buFont typeface="Arial" pitchFamily="34" charset="0"/>
              <a:buNone/>
              <a:defRPr/>
            </a:pPr>
            <a:r>
              <a:rPr lang="en-US" dirty="0" smtClean="0"/>
              <a:t>Students need to learn how to work together: how to appreciate each others’ strengths and support each others’ needs. Gifted and Talented students can contribute ideas to stimulate debate and discussion, but they can also learn that other students have valuable ideas to contribute. However, if learning is not differentiated, the Gifted and Talented students may coast, feel frustrated and repeat work they have already mastered.</a:t>
            </a:r>
            <a:endParaRPr lang="pl-PL" dirty="0" smtClean="0"/>
          </a:p>
          <a:p>
            <a:pPr fontAlgn="auto">
              <a:spcAft>
                <a:spcPts val="0"/>
              </a:spcAft>
              <a:buFont typeface="Arial" pitchFamily="34" charset="0"/>
              <a:buChar char="•"/>
              <a:defRPr/>
            </a:pPr>
            <a:endParaRPr lang="pl-PL"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rtlCol="0">
            <a:normAutofit fontScale="90000"/>
          </a:bodyPr>
          <a:lstStyle/>
          <a:p>
            <a:pPr fontAlgn="auto">
              <a:spcAft>
                <a:spcPts val="0"/>
              </a:spcAft>
              <a:defRPr/>
            </a:pPr>
            <a:r>
              <a:rPr lang="en-US" b="1" dirty="0" smtClean="0"/>
              <a:t>Acceleration</a:t>
            </a:r>
            <a:r>
              <a:rPr lang="pl-PL" b="1" dirty="0" smtClean="0"/>
              <a:t/>
            </a:r>
            <a:br>
              <a:rPr lang="pl-PL" b="1" dirty="0" smtClean="0"/>
            </a:br>
            <a:endParaRPr lang="pl-PL" b="1" dirty="0" smtClean="0"/>
          </a:p>
        </p:txBody>
      </p:sp>
      <p:sp>
        <p:nvSpPr>
          <p:cNvPr id="3" name="Symbol zastępczy zawartości 2"/>
          <p:cNvSpPr>
            <a:spLocks noGrp="1"/>
          </p:cNvSpPr>
          <p:nvPr>
            <p:ph idx="1"/>
          </p:nvPr>
        </p:nvSpPr>
        <p:spPr/>
        <p:txBody>
          <a:bodyPr rtlCol="0">
            <a:normAutofit fontScale="92500" lnSpcReduction="20000"/>
          </a:bodyPr>
          <a:lstStyle/>
          <a:p>
            <a:pPr fontAlgn="auto">
              <a:spcAft>
                <a:spcPts val="0"/>
              </a:spcAft>
              <a:buFont typeface="Arial" pitchFamily="34" charset="0"/>
              <a:buNone/>
              <a:defRPr/>
            </a:pPr>
            <a:r>
              <a:rPr lang="en-US" dirty="0" smtClean="0"/>
              <a:t>Sometimes, moving a student permanently to an older year group can alleviate the problems of slow pace and frustration experienced by some Gifted and Talented students. The student needs to be physically, emotionally and socially well-developed and must remain with the same peer group during the move from primary to post-primary school. It must also be emphasized that acceleration by one year does not completely meet the intellectual needs of Gifted and Talented students.</a:t>
            </a:r>
            <a:endParaRPr lang="pl-PL" dirty="0" smtClean="0"/>
          </a:p>
          <a:p>
            <a:pPr fontAlgn="auto">
              <a:spcAft>
                <a:spcPts val="0"/>
              </a:spcAft>
              <a:buFont typeface="Arial" pitchFamily="34" charset="0"/>
              <a:buChar char="•"/>
              <a:defRPr/>
            </a:pPr>
            <a:endParaRPr lang="pl-PL"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zawartości 2"/>
          <p:cNvSpPr>
            <a:spLocks noGrp="1"/>
          </p:cNvSpPr>
          <p:nvPr>
            <p:ph type="title"/>
          </p:nvPr>
        </p:nvSpPr>
        <p:spPr>
          <a:xfrm>
            <a:off x="457200" y="274638"/>
            <a:ext cx="8229600" cy="6226175"/>
          </a:xfrm>
        </p:spPr>
        <p:txBody>
          <a:bodyPr rtlCol="0">
            <a:normAutofit/>
          </a:bodyPr>
          <a:lstStyle/>
          <a:p>
            <a:pPr fontAlgn="auto">
              <a:spcAft>
                <a:spcPts val="0"/>
              </a:spcAft>
              <a:defRPr/>
            </a:pPr>
            <a:r>
              <a:rPr lang="en-US" dirty="0" smtClean="0">
                <a:latin typeface="Times New Roman" pitchFamily="18" charset="0"/>
                <a:cs typeface="Times New Roman" pitchFamily="18" charset="0"/>
              </a:rPr>
              <a:t>To match a specific approaches to teaching gifted students</a:t>
            </a:r>
            <a:r>
              <a:rPr lang="pl-PL" dirty="0" smtClean="0">
                <a:latin typeface="Times New Roman" pitchFamily="18" charset="0"/>
                <a:cs typeface="Times New Roman" pitchFamily="18" charset="0"/>
              </a:rPr>
              <a:t>,</a:t>
            </a:r>
            <a:r>
              <a:rPr lang="en-US" dirty="0" smtClean="0">
                <a:latin typeface="Times New Roman" pitchFamily="18" charset="0"/>
                <a:cs typeface="Times New Roman" pitchFamily="18" charset="0"/>
              </a:rPr>
              <a:t> at the beginning we should define  learning needs of gifted students. First we have to get to know </a:t>
            </a:r>
            <a:r>
              <a:rPr lang="en-US" b="1" cap="all" dirty="0" smtClean="0">
                <a:latin typeface="Times New Roman" pitchFamily="18" charset="0"/>
                <a:cs typeface="Times New Roman" pitchFamily="18" charset="0"/>
              </a:rPr>
              <a:t>an above</a:t>
            </a:r>
            <a:r>
              <a:rPr lang="en-US"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AVERAGE ABILITY</a:t>
            </a:r>
            <a:r>
              <a:rPr lang="en-US" dirty="0" smtClean="0">
                <a:latin typeface="Times New Roman" pitchFamily="18" charset="0"/>
                <a:cs typeface="Times New Roman" pitchFamily="18" charset="0"/>
              </a:rPr>
              <a:t>, a </a:t>
            </a:r>
            <a:r>
              <a:rPr lang="en-US" b="1" dirty="0" smtClean="0">
                <a:latin typeface="Times New Roman" pitchFamily="18" charset="0"/>
                <a:cs typeface="Times New Roman" pitchFamily="18" charset="0"/>
              </a:rPr>
              <a:t>CREATIVITY</a:t>
            </a:r>
            <a:r>
              <a:rPr lang="en-US" dirty="0" smtClean="0">
                <a:latin typeface="Times New Roman" pitchFamily="18" charset="0"/>
                <a:cs typeface="Times New Roman" pitchFamily="18" charset="0"/>
              </a:rPr>
              <a:t> and a </a:t>
            </a:r>
            <a:r>
              <a:rPr lang="en-US" b="1" dirty="0" smtClean="0">
                <a:latin typeface="Times New Roman" pitchFamily="18" charset="0"/>
                <a:cs typeface="Times New Roman" pitchFamily="18" charset="0"/>
              </a:rPr>
              <a:t>TASK COMMITMENT</a:t>
            </a:r>
            <a:r>
              <a:rPr lang="en-US" dirty="0" smtClean="0">
                <a:latin typeface="Times New Roman" pitchFamily="18" charset="0"/>
                <a:cs typeface="Times New Roman" pitchFamily="18" charset="0"/>
              </a:rPr>
              <a:t> of students. </a:t>
            </a:r>
            <a:r>
              <a:rPr lang="pl-PL" dirty="0" smtClean="0"/>
              <a:t/>
            </a:r>
            <a:br>
              <a:rPr lang="pl-PL" dirty="0" smtClean="0"/>
            </a:br>
            <a:endParaRPr lang="pl-PL"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rtlCol="0">
            <a:normAutofit fontScale="90000"/>
          </a:bodyPr>
          <a:lstStyle/>
          <a:p>
            <a:pPr fontAlgn="auto">
              <a:spcAft>
                <a:spcPts val="0"/>
              </a:spcAft>
              <a:defRPr/>
            </a:pPr>
            <a:r>
              <a:rPr lang="en-US" b="1" dirty="0" smtClean="0"/>
              <a:t>Setting</a:t>
            </a:r>
            <a:r>
              <a:rPr lang="en-US" dirty="0" smtClean="0"/>
              <a:t> </a:t>
            </a:r>
            <a:r>
              <a:rPr lang="pl-PL" dirty="0" smtClean="0"/>
              <a:t/>
            </a:r>
            <a:br>
              <a:rPr lang="pl-PL" dirty="0" smtClean="0"/>
            </a:br>
            <a:endParaRPr lang="pl-PL" dirty="0" smtClean="0"/>
          </a:p>
        </p:txBody>
      </p:sp>
      <p:sp>
        <p:nvSpPr>
          <p:cNvPr id="3" name="Symbol zastępczy zawartości 2"/>
          <p:cNvSpPr>
            <a:spLocks noGrp="1"/>
          </p:cNvSpPr>
          <p:nvPr>
            <p:ph idx="1"/>
          </p:nvPr>
        </p:nvSpPr>
        <p:spPr/>
        <p:txBody>
          <a:bodyPr rtlCol="0">
            <a:normAutofit fontScale="92500" lnSpcReduction="20000"/>
          </a:bodyPr>
          <a:lstStyle/>
          <a:p>
            <a:pPr fontAlgn="auto">
              <a:spcAft>
                <a:spcPts val="0"/>
              </a:spcAft>
              <a:buFont typeface="Arial" pitchFamily="34" charset="0"/>
              <a:buNone/>
              <a:defRPr/>
            </a:pPr>
            <a:r>
              <a:rPr lang="en-US" dirty="0" smtClean="0"/>
              <a:t>Gifted and Talented students need the challenge of working with others of similar interests and abilities. However, sets tend to remain fixed, and it is difficult to retain the flexibility that enables students to move between groups when they demonstrate progress. The forms of </a:t>
            </a:r>
            <a:r>
              <a:rPr lang="en-US" dirty="0" err="1" smtClean="0"/>
              <a:t>organisation</a:t>
            </a:r>
            <a:r>
              <a:rPr lang="en-US" dirty="0" smtClean="0"/>
              <a:t> that follow may be used specifically to meet the needs of Gifted and Talented students. However, these also require consideration of individual differences, particularly in terms of learning styles and motivation.</a:t>
            </a:r>
            <a:endParaRPr lang="pl-PL" dirty="0" smtClean="0"/>
          </a:p>
          <a:p>
            <a:pPr fontAlgn="auto">
              <a:spcAft>
                <a:spcPts val="0"/>
              </a:spcAft>
              <a:buFont typeface="Arial" pitchFamily="34" charset="0"/>
              <a:buChar char="•"/>
              <a:defRPr/>
            </a:pPr>
            <a:endParaRPr lang="pl-PL" dirty="0"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rtlCol="0">
            <a:normAutofit fontScale="90000"/>
          </a:bodyPr>
          <a:lstStyle/>
          <a:p>
            <a:pPr fontAlgn="auto">
              <a:spcAft>
                <a:spcPts val="0"/>
              </a:spcAft>
              <a:defRPr/>
            </a:pPr>
            <a:r>
              <a:rPr lang="en-US" b="1" dirty="0" smtClean="0"/>
              <a:t>Working With Older Students for Some Subjects </a:t>
            </a:r>
            <a:r>
              <a:rPr lang="pl-PL" dirty="0" smtClean="0"/>
              <a:t/>
            </a:r>
            <a:br>
              <a:rPr lang="pl-PL" dirty="0" smtClean="0"/>
            </a:br>
            <a:endParaRPr lang="pl-PL" dirty="0" smtClean="0"/>
          </a:p>
        </p:txBody>
      </p:sp>
      <p:sp>
        <p:nvSpPr>
          <p:cNvPr id="22531" name="Symbol zastępczy zawartości 2"/>
          <p:cNvSpPr>
            <a:spLocks noGrp="1"/>
          </p:cNvSpPr>
          <p:nvPr>
            <p:ph idx="1"/>
          </p:nvPr>
        </p:nvSpPr>
        <p:spPr/>
        <p:txBody>
          <a:bodyPr/>
          <a:lstStyle/>
          <a:p>
            <a:pPr>
              <a:buFont typeface="Arial" charset="0"/>
              <a:buNone/>
            </a:pPr>
            <a:r>
              <a:rPr lang="en-US" smtClean="0"/>
              <a:t>Some Gifted and Talented students are so advanced in a particular subject (often mathematics) that they need the intellectual challenge of older students for some of the time. However, younger students need the emotional maturity to cope in an older group, and the older students need the maturity to accept this arrangement.</a:t>
            </a:r>
            <a:endParaRPr lang="pl-PL" smtClean="0"/>
          </a:p>
          <a:p>
            <a:endParaRPr lang="pl-PL"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rtlCol="0">
            <a:normAutofit fontScale="90000"/>
          </a:bodyPr>
          <a:lstStyle/>
          <a:p>
            <a:pPr fontAlgn="auto">
              <a:spcAft>
                <a:spcPts val="0"/>
              </a:spcAft>
              <a:defRPr/>
            </a:pPr>
            <a:r>
              <a:rPr lang="en-US" b="1" dirty="0" smtClean="0"/>
              <a:t>Target Grouping </a:t>
            </a:r>
            <a:r>
              <a:rPr lang="pl-PL" dirty="0" smtClean="0"/>
              <a:t/>
            </a:r>
            <a:br>
              <a:rPr lang="pl-PL" dirty="0" smtClean="0"/>
            </a:br>
            <a:endParaRPr lang="pl-PL" dirty="0" smtClean="0"/>
          </a:p>
        </p:txBody>
      </p:sp>
      <p:sp>
        <p:nvSpPr>
          <p:cNvPr id="23555" name="Symbol zastępczy zawartości 2"/>
          <p:cNvSpPr>
            <a:spLocks noGrp="1"/>
          </p:cNvSpPr>
          <p:nvPr>
            <p:ph idx="1"/>
          </p:nvPr>
        </p:nvSpPr>
        <p:spPr/>
        <p:txBody>
          <a:bodyPr/>
          <a:lstStyle/>
          <a:p>
            <a:pPr>
              <a:buFont typeface="Arial" charset="0"/>
              <a:buNone/>
            </a:pPr>
            <a:r>
              <a:rPr lang="en-US" smtClean="0"/>
              <a:t>Target grouping means that in each topic of work to be covered, teachers audit what students already know. They allow certain students to skip core work and move straight into extension tasks. From time to time, these students can share their research and new knowledge with the rest of the class.</a:t>
            </a:r>
            <a:endParaRPr lang="pl-PL" smtClean="0"/>
          </a:p>
          <a:p>
            <a:endParaRPr lang="pl-PL"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rtlCol="0">
            <a:normAutofit fontScale="90000"/>
          </a:bodyPr>
          <a:lstStyle/>
          <a:p>
            <a:pPr fontAlgn="auto">
              <a:spcAft>
                <a:spcPts val="0"/>
              </a:spcAft>
              <a:defRPr/>
            </a:pPr>
            <a:r>
              <a:rPr lang="en-US" b="1" dirty="0" smtClean="0"/>
              <a:t>Compacting </a:t>
            </a:r>
            <a:r>
              <a:rPr lang="pl-PL" dirty="0" smtClean="0"/>
              <a:t/>
            </a:r>
            <a:br>
              <a:rPr lang="pl-PL" dirty="0" smtClean="0"/>
            </a:br>
            <a:endParaRPr lang="pl-PL" dirty="0" smtClean="0"/>
          </a:p>
        </p:txBody>
      </p:sp>
      <p:sp>
        <p:nvSpPr>
          <p:cNvPr id="3" name="Symbol zastępczy zawartości 2"/>
          <p:cNvSpPr>
            <a:spLocks noGrp="1"/>
          </p:cNvSpPr>
          <p:nvPr>
            <p:ph idx="1"/>
          </p:nvPr>
        </p:nvSpPr>
        <p:spPr/>
        <p:txBody>
          <a:bodyPr rtlCol="0">
            <a:normAutofit fontScale="92500" lnSpcReduction="10000"/>
          </a:bodyPr>
          <a:lstStyle/>
          <a:p>
            <a:pPr fontAlgn="auto">
              <a:spcAft>
                <a:spcPts val="0"/>
              </a:spcAft>
              <a:buFont typeface="Arial" pitchFamily="34" charset="0"/>
              <a:buNone/>
              <a:defRPr/>
            </a:pPr>
            <a:r>
              <a:rPr lang="en-US" dirty="0" smtClean="0"/>
              <a:t>Compacting describes a strategy whereby students can move more quickly through the </a:t>
            </a:r>
            <a:r>
              <a:rPr lang="en-US" dirty="0" err="1" smtClean="0"/>
              <a:t>programmes</a:t>
            </a:r>
            <a:r>
              <a:rPr lang="en-US" dirty="0" smtClean="0"/>
              <a:t> of study, including core work, in order to move on to more advanced work earlier. There are benefits to this practice if a student then uses the acquired skills to work in greater depth and breadth on problem-solving activities. However, there is little merit if the student merely skates through narrow content in order to take a public examination early.</a:t>
            </a:r>
            <a:endParaRPr lang="pl-PL" dirty="0" smtClean="0"/>
          </a:p>
          <a:p>
            <a:pPr fontAlgn="auto">
              <a:spcAft>
                <a:spcPts val="0"/>
              </a:spcAft>
              <a:buFont typeface="Arial" pitchFamily="34" charset="0"/>
              <a:buChar char="•"/>
              <a:defRPr/>
            </a:pPr>
            <a:endParaRPr lang="pl-PL" dirty="0"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ytuł 1"/>
          <p:cNvSpPr>
            <a:spLocks noGrp="1"/>
          </p:cNvSpPr>
          <p:nvPr>
            <p:ph type="title"/>
          </p:nvPr>
        </p:nvSpPr>
        <p:spPr/>
        <p:txBody>
          <a:bodyPr/>
          <a:lstStyle/>
          <a:p>
            <a:r>
              <a:rPr lang="pl-PL" b="1" smtClean="0"/>
              <a:t>Summing</a:t>
            </a:r>
          </a:p>
        </p:txBody>
      </p:sp>
      <p:sp>
        <p:nvSpPr>
          <p:cNvPr id="3" name="Symbol zastępczy zawartości 2"/>
          <p:cNvSpPr>
            <a:spLocks noGrp="1"/>
          </p:cNvSpPr>
          <p:nvPr>
            <p:ph idx="1"/>
          </p:nvPr>
        </p:nvSpPr>
        <p:spPr/>
        <p:txBody>
          <a:bodyPr rtlCol="0">
            <a:normAutofit fontScale="92500" lnSpcReduction="20000"/>
          </a:bodyPr>
          <a:lstStyle/>
          <a:p>
            <a:pPr fontAlgn="auto">
              <a:spcAft>
                <a:spcPts val="0"/>
              </a:spcAft>
              <a:buFont typeface="Arial" pitchFamily="34" charset="0"/>
              <a:buNone/>
              <a:defRPr/>
            </a:pPr>
            <a:r>
              <a:rPr lang="pl-PL" dirty="0" smtClean="0"/>
              <a:t>T</a:t>
            </a:r>
            <a:r>
              <a:rPr lang="en-US" dirty="0" smtClean="0"/>
              <a:t>here is no one right way to help gifted students to </a:t>
            </a:r>
            <a:r>
              <a:rPr lang="en-US" dirty="0" err="1" smtClean="0"/>
              <a:t>maximise</a:t>
            </a:r>
            <a:r>
              <a:rPr lang="en-US" dirty="0" smtClean="0"/>
              <a:t> their learning opportunities, improve their skills and talents. Each </a:t>
            </a:r>
            <a:r>
              <a:rPr lang="en-US" dirty="0" err="1" smtClean="0"/>
              <a:t>organisational</a:t>
            </a:r>
            <a:r>
              <a:rPr lang="en-US" dirty="0" smtClean="0"/>
              <a:t> strategy has advantages and </a:t>
            </a:r>
            <a:r>
              <a:rPr lang="en-US" dirty="0" err="1" smtClean="0"/>
              <a:t>disadventages</a:t>
            </a:r>
            <a:r>
              <a:rPr lang="en-US" dirty="0" smtClean="0"/>
              <a:t>. Schools should use various approaches to teaching gifted students, monitor the effectiveness this activities and make a changes if it is necessary. Moreover every child is different and has specific needs. Therefore school should cooperate along with teachers and parents to ensure ideal development conditions.</a:t>
            </a:r>
            <a:endParaRPr lang="pl-PL" dirty="0"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ytuł 1"/>
          <p:cNvSpPr>
            <a:spLocks noGrp="1"/>
          </p:cNvSpPr>
          <p:nvPr>
            <p:ph type="title"/>
          </p:nvPr>
        </p:nvSpPr>
        <p:spPr/>
        <p:txBody>
          <a:bodyPr/>
          <a:lstStyle/>
          <a:p>
            <a:endParaRPr lang="cs-CZ" smtClean="0"/>
          </a:p>
        </p:txBody>
      </p:sp>
      <p:sp>
        <p:nvSpPr>
          <p:cNvPr id="26627" name="Symbol zastępczy zawartości 2"/>
          <p:cNvSpPr>
            <a:spLocks noGrp="1"/>
          </p:cNvSpPr>
          <p:nvPr>
            <p:ph idx="1"/>
          </p:nvPr>
        </p:nvSpPr>
        <p:spPr/>
        <p:txBody>
          <a:bodyPr/>
          <a:lstStyle/>
          <a:p>
            <a:pPr algn="ctr">
              <a:buFont typeface="Arial" charset="0"/>
              <a:buNone/>
            </a:pPr>
            <a:r>
              <a:rPr lang="pl-PL" sz="7200" smtClean="0"/>
              <a:t>It is all</a:t>
            </a:r>
          </a:p>
          <a:p>
            <a:pPr algn="ctr">
              <a:buFont typeface="Arial" charset="0"/>
              <a:buNone/>
            </a:pPr>
            <a:endParaRPr lang="pl-PL" smtClean="0"/>
          </a:p>
          <a:p>
            <a:pPr algn="ctr">
              <a:buFont typeface="Arial" charset="0"/>
              <a:buNone/>
            </a:pPr>
            <a:endParaRPr lang="pl-PL" smtClean="0"/>
          </a:p>
          <a:p>
            <a:pPr algn="ctr">
              <a:buFont typeface="Arial" charset="0"/>
              <a:buNone/>
            </a:pPr>
            <a:r>
              <a:rPr lang="pl-PL" smtClean="0"/>
              <a:t>Thank you for your attention </a:t>
            </a:r>
            <a:r>
              <a:rPr lang="pl-PL" smtClean="0">
                <a:sym typeface="Wingdings" pitchFamily="2" charset="2"/>
              </a:rPr>
              <a:t></a:t>
            </a:r>
            <a:endParaRPr lang="pl-PL"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ytuł 1"/>
          <p:cNvSpPr>
            <a:spLocks noGrp="1"/>
          </p:cNvSpPr>
          <p:nvPr>
            <p:ph type="title"/>
          </p:nvPr>
        </p:nvSpPr>
        <p:spPr/>
        <p:txBody>
          <a:bodyPr/>
          <a:lstStyle/>
          <a:p>
            <a:r>
              <a:rPr lang="pl-PL" smtClean="0"/>
              <a:t>Bibligraphia</a:t>
            </a:r>
          </a:p>
        </p:txBody>
      </p:sp>
      <p:sp>
        <p:nvSpPr>
          <p:cNvPr id="3" name="Symbol zastępczy zawartości 2"/>
          <p:cNvSpPr>
            <a:spLocks noGrp="1"/>
          </p:cNvSpPr>
          <p:nvPr>
            <p:ph idx="1"/>
          </p:nvPr>
        </p:nvSpPr>
        <p:spPr/>
        <p:txBody>
          <a:bodyPr rtlCol="0">
            <a:normAutofit fontScale="85000" lnSpcReduction="10000"/>
          </a:bodyPr>
          <a:lstStyle/>
          <a:p>
            <a:pPr fontAlgn="auto">
              <a:spcAft>
                <a:spcPts val="0"/>
              </a:spcAft>
              <a:buFont typeface="Arial" pitchFamily="34" charset="0"/>
              <a:buChar char="•"/>
              <a:defRPr/>
            </a:pPr>
            <a:r>
              <a:rPr lang="en-US" i="1" dirty="0" smtClean="0"/>
              <a:t>Brody, L. E., &amp; Mills, C. J. (1997). Gifted children with learning disabilities: a review of the issues. Journal of Learning Disabilities, 30(3), pp.282-286.</a:t>
            </a:r>
            <a:endParaRPr lang="pl-PL" i="1" dirty="0" smtClean="0"/>
          </a:p>
          <a:p>
            <a:pPr fontAlgn="auto">
              <a:spcAft>
                <a:spcPts val="0"/>
              </a:spcAft>
              <a:buFont typeface="Arial" pitchFamily="34" charset="0"/>
              <a:buChar char="•"/>
              <a:defRPr/>
            </a:pPr>
            <a:endParaRPr lang="pl-PL" i="1" dirty="0" smtClean="0"/>
          </a:p>
          <a:p>
            <a:pPr fontAlgn="auto">
              <a:spcAft>
                <a:spcPts val="0"/>
              </a:spcAft>
              <a:buFont typeface="Arial" pitchFamily="34" charset="0"/>
              <a:buChar char="•"/>
              <a:defRPr/>
            </a:pPr>
            <a:r>
              <a:rPr lang="en-US" i="1" dirty="0" smtClean="0"/>
              <a:t>Munro, J. (2003). 'How people learn'. Keynote presentation at the Biennial Curriculum Corporation Conference: How to teach better, 12-13 June 2003, Perth. </a:t>
            </a:r>
          </a:p>
          <a:p>
            <a:pPr fontAlgn="auto">
              <a:spcAft>
                <a:spcPts val="0"/>
              </a:spcAft>
              <a:buFont typeface="Arial" pitchFamily="34" charset="0"/>
              <a:buChar char="•"/>
              <a:defRPr/>
            </a:pPr>
            <a:endParaRPr lang="pl-PL" i="1" dirty="0" smtClean="0"/>
          </a:p>
          <a:p>
            <a:pPr fontAlgn="auto">
              <a:spcAft>
                <a:spcPts val="0"/>
              </a:spcAft>
              <a:buFont typeface="Arial" pitchFamily="34" charset="0"/>
              <a:buChar char="•"/>
              <a:defRPr/>
            </a:pPr>
            <a:r>
              <a:rPr lang="pl-PL" dirty="0" smtClean="0"/>
              <a:t>http://www.nicurriculum.org.uk/docs/inclusion_and_sen/gifted/gifted_and_talented.pdf</a:t>
            </a:r>
          </a:p>
          <a:p>
            <a:pPr fontAlgn="auto">
              <a:spcAft>
                <a:spcPts val="0"/>
              </a:spcAft>
              <a:buFont typeface="Arial" pitchFamily="34" charset="0"/>
              <a:buChar char="•"/>
              <a:defRPr/>
            </a:pPr>
            <a:endParaRPr lang="pl-PL" u="sng"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ytuł 4"/>
          <p:cNvSpPr>
            <a:spLocks noGrp="1"/>
          </p:cNvSpPr>
          <p:nvPr>
            <p:ph type="title"/>
          </p:nvPr>
        </p:nvSpPr>
        <p:spPr>
          <a:xfrm>
            <a:off x="428625" y="428625"/>
            <a:ext cx="8258175" cy="511175"/>
          </a:xfrm>
        </p:spPr>
        <p:txBody>
          <a:bodyPr/>
          <a:lstStyle/>
          <a:p>
            <a:r>
              <a:rPr lang="pl-PL" sz="3200" smtClean="0"/>
              <a:t>Rensulli’s three ring concepction of giftedeness</a:t>
            </a:r>
          </a:p>
        </p:txBody>
      </p:sp>
      <p:pic>
        <p:nvPicPr>
          <p:cNvPr id="4099" name="Symbol zastępczy zawartości 3"/>
          <p:cNvPicPr>
            <a:picLocks noGrp="1"/>
          </p:cNvPicPr>
          <p:nvPr>
            <p:ph idx="1"/>
          </p:nvPr>
        </p:nvPicPr>
        <p:blipFill>
          <a:blip r:embed="rId2" cstate="print"/>
          <a:srcRect/>
          <a:stretch>
            <a:fillRect/>
          </a:stretch>
        </p:blipFill>
        <p:spPr>
          <a:xfrm>
            <a:off x="1554163" y="1600200"/>
            <a:ext cx="6035675" cy="4525963"/>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ytuł 1"/>
          <p:cNvSpPr>
            <a:spLocks noGrp="1"/>
          </p:cNvSpPr>
          <p:nvPr>
            <p:ph type="title"/>
          </p:nvPr>
        </p:nvSpPr>
        <p:spPr/>
        <p:txBody>
          <a:bodyPr/>
          <a:lstStyle/>
          <a:p>
            <a:endParaRPr lang="cs-CZ" smtClean="0"/>
          </a:p>
        </p:txBody>
      </p:sp>
      <p:sp>
        <p:nvSpPr>
          <p:cNvPr id="5123" name="Symbol zastępczy zawartości 2"/>
          <p:cNvSpPr>
            <a:spLocks noGrp="1"/>
          </p:cNvSpPr>
          <p:nvPr>
            <p:ph idx="1"/>
          </p:nvPr>
        </p:nvSpPr>
        <p:spPr>
          <a:xfrm>
            <a:off x="428625" y="2214563"/>
            <a:ext cx="8229600" cy="3186112"/>
          </a:xfrm>
        </p:spPr>
        <p:txBody>
          <a:bodyPr/>
          <a:lstStyle/>
          <a:p>
            <a:r>
              <a:rPr lang="en-US" smtClean="0"/>
              <a:t>Within the </a:t>
            </a:r>
            <a:r>
              <a:rPr lang="en-US" u="sng" smtClean="0"/>
              <a:t>above average abilities </a:t>
            </a:r>
            <a:r>
              <a:rPr lang="en-US" smtClean="0"/>
              <a:t>Renzulli makes a difference between general abilities (like processing information, integrating experiences, and abstract thinking) and specific abilities (like the capacity to acquire knowledge, perform in an activity). </a:t>
            </a:r>
            <a:endParaRPr lang="pl-PL"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ytuł 1"/>
          <p:cNvSpPr>
            <a:spLocks noGrp="1"/>
          </p:cNvSpPr>
          <p:nvPr>
            <p:ph type="title"/>
          </p:nvPr>
        </p:nvSpPr>
        <p:spPr/>
        <p:txBody>
          <a:bodyPr/>
          <a:lstStyle/>
          <a:p>
            <a:endParaRPr lang="cs-CZ" smtClean="0"/>
          </a:p>
        </p:txBody>
      </p:sp>
      <p:sp>
        <p:nvSpPr>
          <p:cNvPr id="6147" name="Symbol zastępczy zawartości 2"/>
          <p:cNvSpPr>
            <a:spLocks noGrp="1"/>
          </p:cNvSpPr>
          <p:nvPr>
            <p:ph idx="1"/>
          </p:nvPr>
        </p:nvSpPr>
        <p:spPr>
          <a:xfrm>
            <a:off x="428625" y="2500313"/>
            <a:ext cx="8229600" cy="2043112"/>
          </a:xfrm>
        </p:spPr>
        <p:txBody>
          <a:bodyPr/>
          <a:lstStyle/>
          <a:p>
            <a:r>
              <a:rPr lang="en-US" smtClean="0"/>
              <a:t>By </a:t>
            </a:r>
            <a:r>
              <a:rPr lang="en-US" u="sng" smtClean="0"/>
              <a:t>creativity</a:t>
            </a:r>
            <a:r>
              <a:rPr lang="en-US" smtClean="0"/>
              <a:t> Renzulli understands the fluency, flexibility, and originality of thought, an openness to experience, sensitivity to stimulations, and a willingness to take risks.</a:t>
            </a:r>
            <a:endParaRPr lang="pl-PL"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ytuł 1"/>
          <p:cNvSpPr>
            <a:spLocks noGrp="1"/>
          </p:cNvSpPr>
          <p:nvPr>
            <p:ph type="title"/>
          </p:nvPr>
        </p:nvSpPr>
        <p:spPr/>
        <p:txBody>
          <a:bodyPr/>
          <a:lstStyle/>
          <a:p>
            <a:endParaRPr lang="cs-CZ" smtClean="0"/>
          </a:p>
        </p:txBody>
      </p:sp>
      <p:sp>
        <p:nvSpPr>
          <p:cNvPr id="7171" name="Symbol zastępczy zawartości 2"/>
          <p:cNvSpPr>
            <a:spLocks noGrp="1"/>
          </p:cNvSpPr>
          <p:nvPr>
            <p:ph idx="1"/>
          </p:nvPr>
        </p:nvSpPr>
        <p:spPr>
          <a:xfrm>
            <a:off x="428625" y="2000250"/>
            <a:ext cx="8229600" cy="3686175"/>
          </a:xfrm>
        </p:spPr>
        <p:txBody>
          <a:bodyPr/>
          <a:lstStyle/>
          <a:p>
            <a:r>
              <a:rPr lang="en-US" smtClean="0"/>
              <a:t>Under </a:t>
            </a:r>
            <a:r>
              <a:rPr lang="en-US" u="sng" smtClean="0"/>
              <a:t>task commitment </a:t>
            </a:r>
            <a:r>
              <a:rPr lang="en-US" smtClean="0"/>
              <a:t>he understands motivation turned into action (like perseverance, endurance, hard work, but also self-confidence, perceptiveness and a special fascination with a special subject). Renzulli argues that without task commitment high achievement is simply not possible.  </a:t>
            </a:r>
            <a:endParaRPr lang="pl-PL"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ytuł 1"/>
          <p:cNvSpPr>
            <a:spLocks noGrp="1"/>
          </p:cNvSpPr>
          <p:nvPr>
            <p:ph type="title"/>
          </p:nvPr>
        </p:nvSpPr>
        <p:spPr/>
        <p:txBody>
          <a:bodyPr/>
          <a:lstStyle/>
          <a:p>
            <a:endParaRPr lang="cs-CZ" smtClean="0"/>
          </a:p>
        </p:txBody>
      </p:sp>
      <p:sp>
        <p:nvSpPr>
          <p:cNvPr id="8195" name="Symbol zastępczy zawartości 2"/>
          <p:cNvSpPr>
            <a:spLocks noGrp="1"/>
          </p:cNvSpPr>
          <p:nvPr>
            <p:ph idx="1"/>
          </p:nvPr>
        </p:nvSpPr>
        <p:spPr>
          <a:xfrm>
            <a:off x="428625" y="1785938"/>
            <a:ext cx="8229600" cy="3900487"/>
          </a:xfrm>
        </p:spPr>
        <p:txBody>
          <a:bodyPr/>
          <a:lstStyle/>
          <a:p>
            <a:pPr>
              <a:buFont typeface="Arial" charset="0"/>
              <a:buNone/>
            </a:pPr>
            <a:r>
              <a:rPr lang="en-US" smtClean="0"/>
              <a:t>Only if characteristics from all three rings work together can high achievement or gifted behaviour be witnessed.</a:t>
            </a:r>
            <a:endParaRPr lang="pl-PL" smtClean="0"/>
          </a:p>
          <a:p>
            <a:pPr>
              <a:buFont typeface="Arial" charset="0"/>
              <a:buNone/>
            </a:pPr>
            <a:r>
              <a:rPr lang="en-US" smtClean="0"/>
              <a:t>Recently Renzulli shifted his emphasis toward</a:t>
            </a:r>
            <a:r>
              <a:rPr lang="pl-PL" smtClean="0"/>
              <a:t> </a:t>
            </a:r>
            <a:r>
              <a:rPr lang="en-US" smtClean="0"/>
              <a:t>the background factors in his models, the personality and environmental factors influencing gifted behaviour.</a:t>
            </a:r>
            <a:endParaRPr lang="pl-PL" smtClean="0"/>
          </a:p>
          <a:p>
            <a:endParaRPr lang="pl-PL"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ytuł 1"/>
          <p:cNvSpPr>
            <a:spLocks noGrp="1"/>
          </p:cNvSpPr>
          <p:nvPr>
            <p:ph type="title"/>
          </p:nvPr>
        </p:nvSpPr>
        <p:spPr/>
        <p:txBody>
          <a:bodyPr/>
          <a:lstStyle/>
          <a:p>
            <a:endParaRPr lang="cs-CZ" smtClean="0"/>
          </a:p>
        </p:txBody>
      </p:sp>
      <p:sp>
        <p:nvSpPr>
          <p:cNvPr id="9219" name="Symbol zastępczy zawartości 2"/>
          <p:cNvSpPr>
            <a:spLocks noGrp="1"/>
          </p:cNvSpPr>
          <p:nvPr>
            <p:ph idx="1"/>
          </p:nvPr>
        </p:nvSpPr>
        <p:spPr>
          <a:xfrm>
            <a:off x="428625" y="2071688"/>
            <a:ext cx="8229600" cy="2757487"/>
          </a:xfrm>
        </p:spPr>
        <p:txBody>
          <a:bodyPr/>
          <a:lstStyle/>
          <a:p>
            <a:pPr>
              <a:buFont typeface="Arial" charset="0"/>
              <a:buNone/>
            </a:pPr>
            <a:endParaRPr lang="pl-PL" smtClean="0"/>
          </a:p>
          <a:p>
            <a:pPr>
              <a:buFont typeface="Arial" charset="0"/>
              <a:buNone/>
            </a:pPr>
            <a:r>
              <a:rPr lang="pl-PL" smtClean="0"/>
              <a:t>„G</a:t>
            </a:r>
            <a:r>
              <a:rPr lang="en-US" smtClean="0"/>
              <a:t>ifted behaviour occurs in certain people, at certain times, under certain circumstances</a:t>
            </a:r>
            <a:r>
              <a:rPr lang="pl-PL" smtClean="0"/>
              <a:t>”</a:t>
            </a:r>
            <a:r>
              <a:rPr lang="en-US" smtClean="0"/>
              <a:t>.</a:t>
            </a:r>
            <a:endParaRPr lang="pl-PL" smtClean="0"/>
          </a:p>
          <a:p>
            <a:pPr>
              <a:buFont typeface="Arial" charset="0"/>
              <a:buNone/>
            </a:pPr>
            <a:endParaRPr lang="pl-PL" smtClean="0"/>
          </a:p>
          <a:p>
            <a:pPr algn="r">
              <a:buFont typeface="Arial" charset="0"/>
              <a:buNone/>
            </a:pPr>
            <a:r>
              <a:rPr lang="en-US" sz="2000" smtClean="0"/>
              <a:t>Joe Renzulli</a:t>
            </a:r>
            <a:endParaRPr lang="pl-PL" sz="200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ytuł 1"/>
          <p:cNvSpPr>
            <a:spLocks noGrp="1"/>
          </p:cNvSpPr>
          <p:nvPr>
            <p:ph type="title"/>
          </p:nvPr>
        </p:nvSpPr>
        <p:spPr/>
        <p:txBody>
          <a:bodyPr/>
          <a:lstStyle/>
          <a:p>
            <a:endParaRPr lang="cs-CZ" smtClean="0"/>
          </a:p>
        </p:txBody>
      </p:sp>
      <p:sp>
        <p:nvSpPr>
          <p:cNvPr id="10243" name="Symbol zastępczy zawartości 2"/>
          <p:cNvSpPr>
            <a:spLocks noGrp="1"/>
          </p:cNvSpPr>
          <p:nvPr>
            <p:ph idx="1"/>
          </p:nvPr>
        </p:nvSpPr>
        <p:spPr>
          <a:xfrm>
            <a:off x="428625" y="2786063"/>
            <a:ext cx="8229600" cy="900112"/>
          </a:xfrm>
        </p:spPr>
        <p:txBody>
          <a:bodyPr/>
          <a:lstStyle/>
          <a:p>
            <a:pPr algn="ctr">
              <a:buFont typeface="Arial" charset="0"/>
              <a:buNone/>
            </a:pPr>
            <a:r>
              <a:rPr lang="pl-PL" sz="5400" smtClean="0"/>
              <a:t>What to do?</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pecific approaches to teching gifted students,learning">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Specific approaches to teching gifted students,learning</Template>
  <TotalTime>3</TotalTime>
  <Words>1393</Words>
  <Application>Microsoft Office PowerPoint</Application>
  <PresentationFormat>Předvádění na obrazovce (4:3)</PresentationFormat>
  <Paragraphs>72</Paragraphs>
  <Slides>26</Slides>
  <Notes>0</Notes>
  <HiddenSlides>0</HiddenSlides>
  <MMClips>0</MMClips>
  <ScaleCrop>false</ScaleCrop>
  <HeadingPairs>
    <vt:vector size="4" baseType="variant">
      <vt:variant>
        <vt:lpstr>Motiv</vt:lpstr>
      </vt:variant>
      <vt:variant>
        <vt:i4>1</vt:i4>
      </vt:variant>
      <vt:variant>
        <vt:lpstr>Nadpisy snímků</vt:lpstr>
      </vt:variant>
      <vt:variant>
        <vt:i4>26</vt:i4>
      </vt:variant>
    </vt:vector>
  </HeadingPairs>
  <TitlesOfParts>
    <vt:vector size="27" baseType="lpstr">
      <vt:lpstr>Specific approaches to teching gifted students,learning</vt:lpstr>
      <vt:lpstr>Specific approaches to teching gifted students, learning needs of gifted students</vt:lpstr>
      <vt:lpstr>To match a specific approaches to teaching gifted students, at the beginning we should define  learning needs of gifted students. First we have to get to know an above AVERAGE ABILITY, a CREATIVITY and a TASK COMMITMENT of students.  </vt:lpstr>
      <vt:lpstr>Rensulli’s three ring concepction of giftedeness</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Specific approaches to teching gifted students:</vt:lpstr>
      <vt:lpstr>Mixed Ability Classes or Groups </vt:lpstr>
      <vt:lpstr>Acceleration </vt:lpstr>
      <vt:lpstr>Setting  </vt:lpstr>
      <vt:lpstr>Working With Older Students for Some Subjects  </vt:lpstr>
      <vt:lpstr>Target Grouping  </vt:lpstr>
      <vt:lpstr>Compacting  </vt:lpstr>
      <vt:lpstr>Summing</vt:lpstr>
      <vt:lpstr>Prezentace aplikace PowerPoint</vt:lpstr>
      <vt:lpstr>Bibligraphia</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Specific approaches to teching gifted students, learning needs of gifted students</dc:title>
  <dc:creator>Jana</dc:creator>
  <cp:lastModifiedBy>KPD</cp:lastModifiedBy>
  <cp:revision>2</cp:revision>
  <dcterms:created xsi:type="dcterms:W3CDTF">2013-12-03T18:56:29Z</dcterms:created>
  <dcterms:modified xsi:type="dcterms:W3CDTF">2015-02-16T07:48:28Z</dcterms:modified>
</cp:coreProperties>
</file>