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7" r:id="rId3"/>
    <p:sldId id="285" r:id="rId4"/>
    <p:sldId id="286" r:id="rId5"/>
    <p:sldId id="259" r:id="rId6"/>
    <p:sldId id="272" r:id="rId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36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2845F1-97B4-4AC6-8D46-4D28A4D21EB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accent2_2" csCatId="accent2" phldr="1"/>
      <dgm:spPr/>
      <dgm:t>
        <a:bodyPr/>
        <a:lstStyle/>
        <a:p>
          <a:endParaRPr lang="en-US"/>
        </a:p>
      </dgm:t>
    </dgm:pt>
    <dgm:pt modelId="{D6CA2F54-11D7-407A-8BF6-F2BE0DE1A9BA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>
              <a:latin typeface="Georgia" panose="02040502050405020303" pitchFamily="18" charset="0"/>
            </a:rPr>
            <a:t>Cíl Vaší práce x nikoliv </a:t>
          </a:r>
          <a:r>
            <a:rPr lang="cs-CZ" b="1" dirty="0">
              <a:solidFill>
                <a:srgbClr val="0070C0"/>
              </a:solidFill>
              <a:latin typeface="Georgia" panose="02040502050405020303" pitchFamily="18" charset="0"/>
            </a:rPr>
            <a:t>výuky (</a:t>
          </a:r>
          <a:r>
            <a:rPr lang="cs-CZ" b="0" i="0" dirty="0">
              <a:solidFill>
                <a:srgbClr val="3A3A3A"/>
              </a:solidFill>
              <a:effectLst/>
              <a:latin typeface="Georgia" panose="02040502050405020303" pitchFamily="18" charset="0"/>
            </a:rPr>
            <a:t>příprava praktických cvičení pro 9. ročník ZŠ k vybraným tématům… vytvoření didaktické hry pro výuku…zpracování pracovních listů pro žáky…)</a:t>
          </a:r>
          <a:endParaRPr lang="en-US" b="1" dirty="0">
            <a:solidFill>
              <a:srgbClr val="0070C0"/>
            </a:solidFill>
            <a:latin typeface="Georgia" panose="02040502050405020303" pitchFamily="18" charset="0"/>
          </a:endParaRPr>
        </a:p>
      </dgm:t>
    </dgm:pt>
    <dgm:pt modelId="{B31FC1E3-1C30-446A-BDDC-366E179430FD}" type="parTrans" cxnId="{B1820985-DACA-4A3E-83B7-7AB631F16D84}">
      <dgm:prSet/>
      <dgm:spPr/>
      <dgm:t>
        <a:bodyPr/>
        <a:lstStyle/>
        <a:p>
          <a:endParaRPr lang="en-US"/>
        </a:p>
      </dgm:t>
    </dgm:pt>
    <dgm:pt modelId="{6E5B2D5B-C072-4537-AB77-ABF765C23C0D}" type="sibTrans" cxnId="{B1820985-DACA-4A3E-83B7-7AB631F16D84}">
      <dgm:prSet/>
      <dgm:spPr/>
      <dgm:t>
        <a:bodyPr/>
        <a:lstStyle/>
        <a:p>
          <a:endParaRPr lang="en-US"/>
        </a:p>
      </dgm:t>
    </dgm:pt>
    <dgm:pt modelId="{28428E68-B91D-44CE-8D84-2C879F3A8A02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>
              <a:latin typeface="Georgia" panose="02040502050405020303" pitchFamily="18" charset="0"/>
            </a:rPr>
            <a:t>Postup práce (rozvržení, metoda zpracování). </a:t>
          </a:r>
          <a:r>
            <a:rPr lang="cs-CZ" b="1" dirty="0">
              <a:solidFill>
                <a:srgbClr val="0070C0"/>
              </a:solidFill>
              <a:latin typeface="Georgia" panose="02040502050405020303" pitchFamily="18" charset="0"/>
            </a:rPr>
            <a:t>Časový harmonogram.</a:t>
          </a:r>
          <a:endParaRPr lang="en-US" b="1" dirty="0">
            <a:solidFill>
              <a:srgbClr val="0070C0"/>
            </a:solidFill>
            <a:latin typeface="Georgia" panose="02040502050405020303" pitchFamily="18" charset="0"/>
          </a:endParaRPr>
        </a:p>
      </dgm:t>
    </dgm:pt>
    <dgm:pt modelId="{BE72ED8F-FE72-4CAC-936A-6F85A26C324E}" type="parTrans" cxnId="{4A30A2ED-5934-437D-9D43-74A940224F3F}">
      <dgm:prSet/>
      <dgm:spPr/>
      <dgm:t>
        <a:bodyPr/>
        <a:lstStyle/>
        <a:p>
          <a:endParaRPr lang="en-US"/>
        </a:p>
      </dgm:t>
    </dgm:pt>
    <dgm:pt modelId="{19406C52-D68D-4809-A384-3E3ED0C92FEC}" type="sibTrans" cxnId="{4A30A2ED-5934-437D-9D43-74A940224F3F}">
      <dgm:prSet/>
      <dgm:spPr/>
      <dgm:t>
        <a:bodyPr/>
        <a:lstStyle/>
        <a:p>
          <a:endParaRPr lang="en-US"/>
        </a:p>
      </dgm:t>
    </dgm:pt>
    <dgm:pt modelId="{6576718E-8239-4AC0-8AD5-3B2E5CFF38D2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>
              <a:latin typeface="Georgia" panose="02040502050405020303" pitchFamily="18" charset="0"/>
            </a:rPr>
            <a:t>Stručná rešerše, zdroje = teorie x </a:t>
          </a:r>
          <a:r>
            <a:rPr lang="cs-CZ" b="1" dirty="0">
              <a:solidFill>
                <a:srgbClr val="0070C0"/>
              </a:solidFill>
              <a:latin typeface="Georgia" panose="02040502050405020303" pitchFamily="18" charset="0"/>
            </a:rPr>
            <a:t>nejen učebnice</a:t>
          </a:r>
          <a:endParaRPr lang="en-US" b="1" dirty="0">
            <a:solidFill>
              <a:srgbClr val="0070C0"/>
            </a:solidFill>
            <a:latin typeface="Georgia" panose="02040502050405020303" pitchFamily="18" charset="0"/>
          </a:endParaRPr>
        </a:p>
      </dgm:t>
    </dgm:pt>
    <dgm:pt modelId="{AF370307-1BF6-4E9A-B1AD-43CF8094202B}" type="parTrans" cxnId="{567DC8C2-8FA0-48CC-9956-82CC1F4BF084}">
      <dgm:prSet/>
      <dgm:spPr/>
      <dgm:t>
        <a:bodyPr/>
        <a:lstStyle/>
        <a:p>
          <a:endParaRPr lang="en-US"/>
        </a:p>
      </dgm:t>
    </dgm:pt>
    <dgm:pt modelId="{616F0635-8F0E-4228-A984-7636F05CA7B0}" type="sibTrans" cxnId="{567DC8C2-8FA0-48CC-9956-82CC1F4BF084}">
      <dgm:prSet/>
      <dgm:spPr/>
      <dgm:t>
        <a:bodyPr/>
        <a:lstStyle/>
        <a:p>
          <a:endParaRPr lang="en-US"/>
        </a:p>
      </dgm:t>
    </dgm:pt>
    <dgm:pt modelId="{2417621E-5463-4D30-A93A-A983BF32AFC3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>
              <a:latin typeface="Georgia" panose="02040502050405020303" pitchFamily="18" charset="0"/>
            </a:rPr>
            <a:t>Klíčová slova - </a:t>
          </a:r>
          <a:r>
            <a:rPr lang="cs-CZ" b="1" dirty="0">
              <a:solidFill>
                <a:srgbClr val="0070C0"/>
              </a:solidFill>
              <a:latin typeface="Georgia" panose="02040502050405020303" pitchFamily="18" charset="0"/>
            </a:rPr>
            <a:t>výběr.</a:t>
          </a:r>
          <a:endParaRPr lang="en-US" b="1" dirty="0">
            <a:solidFill>
              <a:srgbClr val="0070C0"/>
            </a:solidFill>
            <a:latin typeface="Georgia" panose="02040502050405020303" pitchFamily="18" charset="0"/>
          </a:endParaRPr>
        </a:p>
      </dgm:t>
    </dgm:pt>
    <dgm:pt modelId="{42FEA1F5-21CF-4B52-B4BF-EC300CBE35E6}" type="parTrans" cxnId="{5AE77780-D1F5-4BBA-90E8-D914DFB0E931}">
      <dgm:prSet/>
      <dgm:spPr/>
      <dgm:t>
        <a:bodyPr/>
        <a:lstStyle/>
        <a:p>
          <a:endParaRPr lang="en-US"/>
        </a:p>
      </dgm:t>
    </dgm:pt>
    <dgm:pt modelId="{75AE4B03-AB68-49FA-9CA3-84E6C05EB0B7}" type="sibTrans" cxnId="{5AE77780-D1F5-4BBA-90E8-D914DFB0E931}">
      <dgm:prSet/>
      <dgm:spPr/>
      <dgm:t>
        <a:bodyPr/>
        <a:lstStyle/>
        <a:p>
          <a:endParaRPr lang="en-US"/>
        </a:p>
      </dgm:t>
    </dgm:pt>
    <dgm:pt modelId="{F0E3CC4B-5250-45C6-AE94-96449CC6697D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>
              <a:latin typeface="Georgia" panose="02040502050405020303" pitchFamily="18" charset="0"/>
            </a:rPr>
            <a:t>Očekávané závěry a předpokládané využití – </a:t>
          </a:r>
          <a:r>
            <a:rPr lang="cs-CZ" b="1" dirty="0">
              <a:ea typeface="Times New Roman" panose="02020603050405020304" pitchFamily="18" charset="0"/>
              <a:cs typeface="Calibri" panose="020F0502020204030204" pitchFamily="34" charset="0"/>
            </a:rPr>
            <a:t>přínosy</a:t>
          </a:r>
          <a:r>
            <a:rPr lang="cs-CZ" dirty="0">
              <a:ea typeface="Times New Roman" panose="02020603050405020304" pitchFamily="18" charset="0"/>
              <a:cs typeface="Calibri" panose="020F0502020204030204" pitchFamily="34" charset="0"/>
            </a:rPr>
            <a:t>, doporučení pro praxi…)</a:t>
          </a:r>
          <a:r>
            <a:rPr lang="cs-CZ" dirty="0">
              <a:effectLst/>
              <a:ea typeface="Times New Roman" panose="02020603050405020304" pitchFamily="18" charset="0"/>
              <a:cs typeface="Calibri" panose="020F0502020204030204" pitchFamily="34" charset="0"/>
            </a:rPr>
            <a:t> </a:t>
          </a:r>
          <a:r>
            <a:rPr lang="cs-CZ" b="1" dirty="0">
              <a:solidFill>
                <a:srgbClr val="0070C0"/>
              </a:solidFill>
              <a:latin typeface="Georgia" panose="02040502050405020303" pitchFamily="18" charset="0"/>
            </a:rPr>
            <a:t>pro žáky, učitele, širší  veřejnost.</a:t>
          </a:r>
          <a:endParaRPr lang="en-US" b="1" dirty="0">
            <a:solidFill>
              <a:srgbClr val="0070C0"/>
            </a:solidFill>
            <a:latin typeface="Georgia" panose="02040502050405020303" pitchFamily="18" charset="0"/>
          </a:endParaRPr>
        </a:p>
      </dgm:t>
    </dgm:pt>
    <dgm:pt modelId="{D6B64A54-A3FA-47E1-A827-B4826A3904FE}" type="parTrans" cxnId="{DF7A0BFE-4B65-457B-A6BE-466E77BDD3C9}">
      <dgm:prSet/>
      <dgm:spPr/>
      <dgm:t>
        <a:bodyPr/>
        <a:lstStyle/>
        <a:p>
          <a:endParaRPr lang="en-US"/>
        </a:p>
      </dgm:t>
    </dgm:pt>
    <dgm:pt modelId="{2AA61FE9-80BF-4C23-9A13-2BB4CC273918}" type="sibTrans" cxnId="{DF7A0BFE-4B65-457B-A6BE-466E77BDD3C9}">
      <dgm:prSet/>
      <dgm:spPr/>
      <dgm:t>
        <a:bodyPr/>
        <a:lstStyle/>
        <a:p>
          <a:endParaRPr lang="en-US"/>
        </a:p>
      </dgm:t>
    </dgm:pt>
    <dgm:pt modelId="{F15867C3-7EC9-4DEC-9D5C-8130D0C0C3AA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>
              <a:latin typeface="Georgia" panose="02040502050405020303" pitchFamily="18" charset="0"/>
            </a:rPr>
            <a:t>Zvolená citační norma (preferovaná APA).</a:t>
          </a:r>
          <a:endParaRPr lang="en-US" dirty="0">
            <a:latin typeface="Georgia" panose="02040502050405020303" pitchFamily="18" charset="0"/>
          </a:endParaRPr>
        </a:p>
      </dgm:t>
    </dgm:pt>
    <dgm:pt modelId="{06FF5551-21CF-411F-8480-355455422FCF}" type="parTrans" cxnId="{F80B8D6A-85AC-494E-BD08-5F85C91CCAC4}">
      <dgm:prSet/>
      <dgm:spPr/>
      <dgm:t>
        <a:bodyPr/>
        <a:lstStyle/>
        <a:p>
          <a:endParaRPr lang="en-US"/>
        </a:p>
      </dgm:t>
    </dgm:pt>
    <dgm:pt modelId="{5BF9C22C-35E0-487C-8191-7E0D2F6C2094}" type="sibTrans" cxnId="{F80B8D6A-85AC-494E-BD08-5F85C91CCAC4}">
      <dgm:prSet/>
      <dgm:spPr/>
      <dgm:t>
        <a:bodyPr/>
        <a:lstStyle/>
        <a:p>
          <a:endParaRPr lang="en-US"/>
        </a:p>
      </dgm:t>
    </dgm:pt>
    <dgm:pt modelId="{80B91C11-F6C2-4856-9D43-1F7A8A59006F}" type="pres">
      <dgm:prSet presAssocID="{C32845F1-97B4-4AC6-8D46-4D28A4D21EBC}" presName="root" presStyleCnt="0">
        <dgm:presLayoutVars>
          <dgm:dir/>
          <dgm:resizeHandles val="exact"/>
        </dgm:presLayoutVars>
      </dgm:prSet>
      <dgm:spPr/>
    </dgm:pt>
    <dgm:pt modelId="{18516114-09E6-46DA-86CE-992FD99106D9}" type="pres">
      <dgm:prSet presAssocID="{D6CA2F54-11D7-407A-8BF6-F2BE0DE1A9BA}" presName="compNode" presStyleCnt="0"/>
      <dgm:spPr/>
    </dgm:pt>
    <dgm:pt modelId="{2ECA0165-A944-4CB4-890C-BAB8BBDD3A0A}" type="pres">
      <dgm:prSet presAssocID="{D6CA2F54-11D7-407A-8BF6-F2BE0DE1A9BA}" presName="bgRect" presStyleLbl="bgShp" presStyleIdx="0" presStyleCnt="6" custLinFactNeighborY="-4356"/>
      <dgm:spPr/>
    </dgm:pt>
    <dgm:pt modelId="{689241C8-3909-4812-9900-2CB03D0BC53F}" type="pres">
      <dgm:prSet presAssocID="{D6CA2F54-11D7-407A-8BF6-F2BE0DE1A9BA}" presName="iconRect" presStyleLbl="node1" presStyleIdx="0" presStyleCnt="6"/>
      <dgm:spPr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efa do černého"/>
        </a:ext>
      </dgm:extLst>
    </dgm:pt>
    <dgm:pt modelId="{83D4F71A-6F05-48E4-B7E5-9F6F9182A614}" type="pres">
      <dgm:prSet presAssocID="{D6CA2F54-11D7-407A-8BF6-F2BE0DE1A9BA}" presName="spaceRect" presStyleCnt="0"/>
      <dgm:spPr/>
    </dgm:pt>
    <dgm:pt modelId="{F9D4F1D4-F161-4174-8449-4C95FAF8B42E}" type="pres">
      <dgm:prSet presAssocID="{D6CA2F54-11D7-407A-8BF6-F2BE0DE1A9BA}" presName="parTx" presStyleLbl="revTx" presStyleIdx="0" presStyleCnt="6">
        <dgm:presLayoutVars>
          <dgm:chMax val="0"/>
          <dgm:chPref val="0"/>
        </dgm:presLayoutVars>
      </dgm:prSet>
      <dgm:spPr/>
    </dgm:pt>
    <dgm:pt modelId="{4951D3B8-399A-416F-8602-5672DFB241C8}" type="pres">
      <dgm:prSet presAssocID="{6E5B2D5B-C072-4537-AB77-ABF765C23C0D}" presName="sibTrans" presStyleCnt="0"/>
      <dgm:spPr/>
    </dgm:pt>
    <dgm:pt modelId="{EFB4AE47-F994-4107-8901-7A9F35CFB8E5}" type="pres">
      <dgm:prSet presAssocID="{28428E68-B91D-44CE-8D84-2C879F3A8A02}" presName="compNode" presStyleCnt="0"/>
      <dgm:spPr/>
    </dgm:pt>
    <dgm:pt modelId="{6AC85E76-8C39-4DC1-8F8D-328B7409FE42}" type="pres">
      <dgm:prSet presAssocID="{28428E68-B91D-44CE-8D84-2C879F3A8A02}" presName="bgRect" presStyleLbl="bgShp" presStyleIdx="1" presStyleCnt="6" custLinFactNeighborY="14519"/>
      <dgm:spPr/>
    </dgm:pt>
    <dgm:pt modelId="{410D7961-1CDB-424D-A7B3-CFC8E33CD7CC}" type="pres">
      <dgm:prSet presAssocID="{28428E68-B91D-44CE-8D84-2C879F3A8A02}" presName="iconRect" presStyleLbl="node1" presStyleIdx="1" presStyleCnt="6"/>
      <dgm:spPr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ývojový diagram"/>
        </a:ext>
      </dgm:extLst>
    </dgm:pt>
    <dgm:pt modelId="{61680218-BEB1-47B6-B6DE-E4050D2A5248}" type="pres">
      <dgm:prSet presAssocID="{28428E68-B91D-44CE-8D84-2C879F3A8A02}" presName="spaceRect" presStyleCnt="0"/>
      <dgm:spPr/>
    </dgm:pt>
    <dgm:pt modelId="{AC3730DD-7985-4023-AA76-147AA853F30A}" type="pres">
      <dgm:prSet presAssocID="{28428E68-B91D-44CE-8D84-2C879F3A8A02}" presName="parTx" presStyleLbl="revTx" presStyleIdx="1" presStyleCnt="6">
        <dgm:presLayoutVars>
          <dgm:chMax val="0"/>
          <dgm:chPref val="0"/>
        </dgm:presLayoutVars>
      </dgm:prSet>
      <dgm:spPr/>
    </dgm:pt>
    <dgm:pt modelId="{D98D27C9-2431-467A-BC70-17BBEAFFC617}" type="pres">
      <dgm:prSet presAssocID="{19406C52-D68D-4809-A384-3E3ED0C92FEC}" presName="sibTrans" presStyleCnt="0"/>
      <dgm:spPr/>
    </dgm:pt>
    <dgm:pt modelId="{D8AFED3B-80CC-4B18-9F79-9BD608A1BBE6}" type="pres">
      <dgm:prSet presAssocID="{6576718E-8239-4AC0-8AD5-3B2E5CFF38D2}" presName="compNode" presStyleCnt="0"/>
      <dgm:spPr/>
    </dgm:pt>
    <dgm:pt modelId="{517C604C-F0B0-42B5-83AC-196B1C129080}" type="pres">
      <dgm:prSet presAssocID="{6576718E-8239-4AC0-8AD5-3B2E5CFF38D2}" presName="bgRect" presStyleLbl="bgShp" presStyleIdx="2" presStyleCnt="6"/>
      <dgm:spPr/>
    </dgm:pt>
    <dgm:pt modelId="{928AD2DA-834B-49A7-A1BA-FF2CCCEACA68}" type="pres">
      <dgm:prSet presAssocID="{6576718E-8239-4AC0-8AD5-3B2E5CFF38D2}" presName="iconRect" presStyleLbl="node1" presStyleIdx="2" presStyleCnt="6"/>
      <dgm:spPr>
        <a:blipFill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řída"/>
        </a:ext>
      </dgm:extLst>
    </dgm:pt>
    <dgm:pt modelId="{35DF6FAD-D6A8-484C-B59D-B320C296EED4}" type="pres">
      <dgm:prSet presAssocID="{6576718E-8239-4AC0-8AD5-3B2E5CFF38D2}" presName="spaceRect" presStyleCnt="0"/>
      <dgm:spPr/>
    </dgm:pt>
    <dgm:pt modelId="{ADF5361C-98C5-4579-B34C-1E163DFBC636}" type="pres">
      <dgm:prSet presAssocID="{6576718E-8239-4AC0-8AD5-3B2E5CFF38D2}" presName="parTx" presStyleLbl="revTx" presStyleIdx="2" presStyleCnt="6">
        <dgm:presLayoutVars>
          <dgm:chMax val="0"/>
          <dgm:chPref val="0"/>
        </dgm:presLayoutVars>
      </dgm:prSet>
      <dgm:spPr/>
    </dgm:pt>
    <dgm:pt modelId="{16C13B5A-24FA-48FF-AAE8-FE313CD6FFFA}" type="pres">
      <dgm:prSet presAssocID="{616F0635-8F0E-4228-A984-7636F05CA7B0}" presName="sibTrans" presStyleCnt="0"/>
      <dgm:spPr/>
    </dgm:pt>
    <dgm:pt modelId="{5AEB6B44-0EA8-42CB-924C-325D99A0276A}" type="pres">
      <dgm:prSet presAssocID="{2417621E-5463-4D30-A93A-A983BF32AFC3}" presName="compNode" presStyleCnt="0"/>
      <dgm:spPr/>
    </dgm:pt>
    <dgm:pt modelId="{CC76425B-0C26-440D-BE32-94E5D315A319}" type="pres">
      <dgm:prSet presAssocID="{2417621E-5463-4D30-A93A-A983BF32AFC3}" presName="bgRect" presStyleLbl="bgShp" presStyleIdx="3" presStyleCnt="6"/>
      <dgm:spPr/>
    </dgm:pt>
    <dgm:pt modelId="{52B65B1E-531B-4879-9DA5-0615FB82A229}" type="pres">
      <dgm:prSet presAssocID="{2417621E-5463-4D30-A93A-A983BF32AFC3}" presName="iconRect" presStyleLbl="node1" presStyleIdx="3" presStyleCnt="6"/>
      <dgm:spPr>
        <a:blipFill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líč"/>
        </a:ext>
      </dgm:extLst>
    </dgm:pt>
    <dgm:pt modelId="{8BC4086C-0CD5-4712-BB43-6A7923CD2C6A}" type="pres">
      <dgm:prSet presAssocID="{2417621E-5463-4D30-A93A-A983BF32AFC3}" presName="spaceRect" presStyleCnt="0"/>
      <dgm:spPr/>
    </dgm:pt>
    <dgm:pt modelId="{6BE6B4AA-5794-4350-8188-CE2E1A76AD9B}" type="pres">
      <dgm:prSet presAssocID="{2417621E-5463-4D30-A93A-A983BF32AFC3}" presName="parTx" presStyleLbl="revTx" presStyleIdx="3" presStyleCnt="6">
        <dgm:presLayoutVars>
          <dgm:chMax val="0"/>
          <dgm:chPref val="0"/>
        </dgm:presLayoutVars>
      </dgm:prSet>
      <dgm:spPr/>
    </dgm:pt>
    <dgm:pt modelId="{E8242BF1-1D95-459B-A428-1F56F372E385}" type="pres">
      <dgm:prSet presAssocID="{75AE4B03-AB68-49FA-9CA3-84E6C05EB0B7}" presName="sibTrans" presStyleCnt="0"/>
      <dgm:spPr/>
    </dgm:pt>
    <dgm:pt modelId="{719EA809-4EC3-4BB9-8D7C-510F1FFE71DA}" type="pres">
      <dgm:prSet presAssocID="{F0E3CC4B-5250-45C6-AE94-96449CC6697D}" presName="compNode" presStyleCnt="0"/>
      <dgm:spPr/>
    </dgm:pt>
    <dgm:pt modelId="{F02A087E-61EC-491C-A09D-7989DC4583BD}" type="pres">
      <dgm:prSet presAssocID="{F0E3CC4B-5250-45C6-AE94-96449CC6697D}" presName="bgRect" presStyleLbl="bgShp" presStyleIdx="4" presStyleCnt="6" custLinFactNeighborX="77760" custLinFactNeighborY="-5992"/>
      <dgm:spPr/>
    </dgm:pt>
    <dgm:pt modelId="{42150326-2FEC-40A7-92F6-34E99B0E6734}" type="pres">
      <dgm:prSet presAssocID="{F0E3CC4B-5250-45C6-AE94-96449CC6697D}" presName="iconRect" presStyleLbl="node1" presStyleIdx="4" presStyleCnt="6"/>
      <dgm:spPr>
        <a:blipFill>
          <a:blip xmlns:r="http://schemas.openxmlformats.org/officeDocument/2006/relationships"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Zaškrtnutí"/>
        </a:ext>
      </dgm:extLst>
    </dgm:pt>
    <dgm:pt modelId="{8C7C5AF9-8086-450A-8522-72FD99776A87}" type="pres">
      <dgm:prSet presAssocID="{F0E3CC4B-5250-45C6-AE94-96449CC6697D}" presName="spaceRect" presStyleCnt="0"/>
      <dgm:spPr/>
    </dgm:pt>
    <dgm:pt modelId="{A9AB880C-2EDE-4972-8645-EBD5BAD1F0C6}" type="pres">
      <dgm:prSet presAssocID="{F0E3CC4B-5250-45C6-AE94-96449CC6697D}" presName="parTx" presStyleLbl="revTx" presStyleIdx="4" presStyleCnt="6">
        <dgm:presLayoutVars>
          <dgm:chMax val="0"/>
          <dgm:chPref val="0"/>
        </dgm:presLayoutVars>
      </dgm:prSet>
      <dgm:spPr/>
    </dgm:pt>
    <dgm:pt modelId="{EA43E9BA-0D7A-4137-BCC5-036930131858}" type="pres">
      <dgm:prSet presAssocID="{2AA61FE9-80BF-4C23-9A13-2BB4CC273918}" presName="sibTrans" presStyleCnt="0"/>
      <dgm:spPr/>
    </dgm:pt>
    <dgm:pt modelId="{0724DD72-19C8-4441-A3E9-FA95F01AA41D}" type="pres">
      <dgm:prSet presAssocID="{F15867C3-7EC9-4DEC-9D5C-8130D0C0C3AA}" presName="compNode" presStyleCnt="0"/>
      <dgm:spPr/>
    </dgm:pt>
    <dgm:pt modelId="{EB38C421-00E3-4B7C-8054-8AE90C4A0DE8}" type="pres">
      <dgm:prSet presAssocID="{F15867C3-7EC9-4DEC-9D5C-8130D0C0C3AA}" presName="bgRect" presStyleLbl="bgShp" presStyleIdx="5" presStyleCnt="6" custLinFactNeighborX="22718" custLinFactNeighborY="3677"/>
      <dgm:spPr/>
    </dgm:pt>
    <dgm:pt modelId="{C2193B69-3F2C-4955-8088-A6DBE39DFCB1}" type="pres">
      <dgm:prSet presAssocID="{F15867C3-7EC9-4DEC-9D5C-8130D0C0C3AA}" presName="iconRect" presStyleLbl="node1" presStyleIdx="5" presStyleCnt="6"/>
      <dgm:spPr>
        <a:blipFill>
          <a:blip xmlns:r="http://schemas.openxmlformats.org/officeDocument/2006/relationships"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řednášející"/>
        </a:ext>
      </dgm:extLst>
    </dgm:pt>
    <dgm:pt modelId="{B77C6B0E-127E-4226-867D-7CBC53D2C19D}" type="pres">
      <dgm:prSet presAssocID="{F15867C3-7EC9-4DEC-9D5C-8130D0C0C3AA}" presName="spaceRect" presStyleCnt="0"/>
      <dgm:spPr/>
    </dgm:pt>
    <dgm:pt modelId="{3F5E7212-95FC-4BFC-A648-0901BECB042A}" type="pres">
      <dgm:prSet presAssocID="{F15867C3-7EC9-4DEC-9D5C-8130D0C0C3AA}" presName="parTx" presStyleLbl="revTx" presStyleIdx="5" presStyleCnt="6" custScaleX="99787">
        <dgm:presLayoutVars>
          <dgm:chMax val="0"/>
          <dgm:chPref val="0"/>
        </dgm:presLayoutVars>
      </dgm:prSet>
      <dgm:spPr/>
    </dgm:pt>
  </dgm:ptLst>
  <dgm:cxnLst>
    <dgm:cxn modelId="{9E3BD014-E255-4ADA-9CC8-F4EA5865F800}" type="presOf" srcId="{28428E68-B91D-44CE-8D84-2C879F3A8A02}" destId="{AC3730DD-7985-4023-AA76-147AA853F30A}" srcOrd="0" destOrd="0" presId="urn:microsoft.com/office/officeart/2018/2/layout/IconVerticalSolidList"/>
    <dgm:cxn modelId="{F80B8D6A-85AC-494E-BD08-5F85C91CCAC4}" srcId="{C32845F1-97B4-4AC6-8D46-4D28A4D21EBC}" destId="{F15867C3-7EC9-4DEC-9D5C-8130D0C0C3AA}" srcOrd="5" destOrd="0" parTransId="{06FF5551-21CF-411F-8480-355455422FCF}" sibTransId="{5BF9C22C-35E0-487C-8191-7E0D2F6C2094}"/>
    <dgm:cxn modelId="{27112F51-7223-4436-BBE6-2B4A6FA428E3}" type="presOf" srcId="{6576718E-8239-4AC0-8AD5-3B2E5CFF38D2}" destId="{ADF5361C-98C5-4579-B34C-1E163DFBC636}" srcOrd="0" destOrd="0" presId="urn:microsoft.com/office/officeart/2018/2/layout/IconVerticalSolidList"/>
    <dgm:cxn modelId="{525E8854-0233-43E6-A7A9-646480BAA9D1}" type="presOf" srcId="{C32845F1-97B4-4AC6-8D46-4D28A4D21EBC}" destId="{80B91C11-F6C2-4856-9D43-1F7A8A59006F}" srcOrd="0" destOrd="0" presId="urn:microsoft.com/office/officeart/2018/2/layout/IconVerticalSolidList"/>
    <dgm:cxn modelId="{5AE77780-D1F5-4BBA-90E8-D914DFB0E931}" srcId="{C32845F1-97B4-4AC6-8D46-4D28A4D21EBC}" destId="{2417621E-5463-4D30-A93A-A983BF32AFC3}" srcOrd="3" destOrd="0" parTransId="{42FEA1F5-21CF-4B52-B4BF-EC300CBE35E6}" sibTransId="{75AE4B03-AB68-49FA-9CA3-84E6C05EB0B7}"/>
    <dgm:cxn modelId="{24E04E84-3ED2-4784-BDE9-7A690861355F}" type="presOf" srcId="{D6CA2F54-11D7-407A-8BF6-F2BE0DE1A9BA}" destId="{F9D4F1D4-F161-4174-8449-4C95FAF8B42E}" srcOrd="0" destOrd="0" presId="urn:microsoft.com/office/officeart/2018/2/layout/IconVerticalSolidList"/>
    <dgm:cxn modelId="{B1820985-DACA-4A3E-83B7-7AB631F16D84}" srcId="{C32845F1-97B4-4AC6-8D46-4D28A4D21EBC}" destId="{D6CA2F54-11D7-407A-8BF6-F2BE0DE1A9BA}" srcOrd="0" destOrd="0" parTransId="{B31FC1E3-1C30-446A-BDDC-366E179430FD}" sibTransId="{6E5B2D5B-C072-4537-AB77-ABF765C23C0D}"/>
    <dgm:cxn modelId="{310CE791-0058-4B30-889E-96B65C76A316}" type="presOf" srcId="{2417621E-5463-4D30-A93A-A983BF32AFC3}" destId="{6BE6B4AA-5794-4350-8188-CE2E1A76AD9B}" srcOrd="0" destOrd="0" presId="urn:microsoft.com/office/officeart/2018/2/layout/IconVerticalSolidList"/>
    <dgm:cxn modelId="{A94CB0B3-D2F8-48B8-A4A0-71AE1EFB1BD0}" type="presOf" srcId="{F15867C3-7EC9-4DEC-9D5C-8130D0C0C3AA}" destId="{3F5E7212-95FC-4BFC-A648-0901BECB042A}" srcOrd="0" destOrd="0" presId="urn:microsoft.com/office/officeart/2018/2/layout/IconVerticalSolidList"/>
    <dgm:cxn modelId="{567DC8C2-8FA0-48CC-9956-82CC1F4BF084}" srcId="{C32845F1-97B4-4AC6-8D46-4D28A4D21EBC}" destId="{6576718E-8239-4AC0-8AD5-3B2E5CFF38D2}" srcOrd="2" destOrd="0" parTransId="{AF370307-1BF6-4E9A-B1AD-43CF8094202B}" sibTransId="{616F0635-8F0E-4228-A984-7636F05CA7B0}"/>
    <dgm:cxn modelId="{B020DCD6-CC7F-4120-8B98-30850895D906}" type="presOf" srcId="{F0E3CC4B-5250-45C6-AE94-96449CC6697D}" destId="{A9AB880C-2EDE-4972-8645-EBD5BAD1F0C6}" srcOrd="0" destOrd="0" presId="urn:microsoft.com/office/officeart/2018/2/layout/IconVerticalSolidList"/>
    <dgm:cxn modelId="{4A30A2ED-5934-437D-9D43-74A940224F3F}" srcId="{C32845F1-97B4-4AC6-8D46-4D28A4D21EBC}" destId="{28428E68-B91D-44CE-8D84-2C879F3A8A02}" srcOrd="1" destOrd="0" parTransId="{BE72ED8F-FE72-4CAC-936A-6F85A26C324E}" sibTransId="{19406C52-D68D-4809-A384-3E3ED0C92FEC}"/>
    <dgm:cxn modelId="{DF7A0BFE-4B65-457B-A6BE-466E77BDD3C9}" srcId="{C32845F1-97B4-4AC6-8D46-4D28A4D21EBC}" destId="{F0E3CC4B-5250-45C6-AE94-96449CC6697D}" srcOrd="4" destOrd="0" parTransId="{D6B64A54-A3FA-47E1-A827-B4826A3904FE}" sibTransId="{2AA61FE9-80BF-4C23-9A13-2BB4CC273918}"/>
    <dgm:cxn modelId="{82307B8B-884B-41C8-9001-C6C2E5054A78}" type="presParOf" srcId="{80B91C11-F6C2-4856-9D43-1F7A8A59006F}" destId="{18516114-09E6-46DA-86CE-992FD99106D9}" srcOrd="0" destOrd="0" presId="urn:microsoft.com/office/officeart/2018/2/layout/IconVerticalSolidList"/>
    <dgm:cxn modelId="{2C3C270A-F36D-4DD7-8561-C7A8EC564887}" type="presParOf" srcId="{18516114-09E6-46DA-86CE-992FD99106D9}" destId="{2ECA0165-A944-4CB4-890C-BAB8BBDD3A0A}" srcOrd="0" destOrd="0" presId="urn:microsoft.com/office/officeart/2018/2/layout/IconVerticalSolidList"/>
    <dgm:cxn modelId="{8F93DC26-F1BE-4907-BE81-6B3A9CC8E5BA}" type="presParOf" srcId="{18516114-09E6-46DA-86CE-992FD99106D9}" destId="{689241C8-3909-4812-9900-2CB03D0BC53F}" srcOrd="1" destOrd="0" presId="urn:microsoft.com/office/officeart/2018/2/layout/IconVerticalSolidList"/>
    <dgm:cxn modelId="{901049C9-EB47-497F-91BB-BE6E4F81FED2}" type="presParOf" srcId="{18516114-09E6-46DA-86CE-992FD99106D9}" destId="{83D4F71A-6F05-48E4-B7E5-9F6F9182A614}" srcOrd="2" destOrd="0" presId="urn:microsoft.com/office/officeart/2018/2/layout/IconVerticalSolidList"/>
    <dgm:cxn modelId="{466C10D1-7739-4F2F-9DBE-3F737F18A4C4}" type="presParOf" srcId="{18516114-09E6-46DA-86CE-992FD99106D9}" destId="{F9D4F1D4-F161-4174-8449-4C95FAF8B42E}" srcOrd="3" destOrd="0" presId="urn:microsoft.com/office/officeart/2018/2/layout/IconVerticalSolidList"/>
    <dgm:cxn modelId="{C1FC998B-C813-4650-83C0-DE84BD65B322}" type="presParOf" srcId="{80B91C11-F6C2-4856-9D43-1F7A8A59006F}" destId="{4951D3B8-399A-416F-8602-5672DFB241C8}" srcOrd="1" destOrd="0" presId="urn:microsoft.com/office/officeart/2018/2/layout/IconVerticalSolidList"/>
    <dgm:cxn modelId="{247CF4BB-CCA5-409A-ADCB-BC68264074F3}" type="presParOf" srcId="{80B91C11-F6C2-4856-9D43-1F7A8A59006F}" destId="{EFB4AE47-F994-4107-8901-7A9F35CFB8E5}" srcOrd="2" destOrd="0" presId="urn:microsoft.com/office/officeart/2018/2/layout/IconVerticalSolidList"/>
    <dgm:cxn modelId="{07CDC6A8-611B-4D05-BF1E-B5964876F666}" type="presParOf" srcId="{EFB4AE47-F994-4107-8901-7A9F35CFB8E5}" destId="{6AC85E76-8C39-4DC1-8F8D-328B7409FE42}" srcOrd="0" destOrd="0" presId="urn:microsoft.com/office/officeart/2018/2/layout/IconVerticalSolidList"/>
    <dgm:cxn modelId="{D0DC2B0A-55CB-414B-807D-7302F6DEDAF4}" type="presParOf" srcId="{EFB4AE47-F994-4107-8901-7A9F35CFB8E5}" destId="{410D7961-1CDB-424D-A7B3-CFC8E33CD7CC}" srcOrd="1" destOrd="0" presId="urn:microsoft.com/office/officeart/2018/2/layout/IconVerticalSolidList"/>
    <dgm:cxn modelId="{CE9D1390-09B1-4589-872E-978576300E16}" type="presParOf" srcId="{EFB4AE47-F994-4107-8901-7A9F35CFB8E5}" destId="{61680218-BEB1-47B6-B6DE-E4050D2A5248}" srcOrd="2" destOrd="0" presId="urn:microsoft.com/office/officeart/2018/2/layout/IconVerticalSolidList"/>
    <dgm:cxn modelId="{7600A713-C88E-452D-8D2A-2A18657BBF5F}" type="presParOf" srcId="{EFB4AE47-F994-4107-8901-7A9F35CFB8E5}" destId="{AC3730DD-7985-4023-AA76-147AA853F30A}" srcOrd="3" destOrd="0" presId="urn:microsoft.com/office/officeart/2018/2/layout/IconVerticalSolidList"/>
    <dgm:cxn modelId="{72440231-E92B-4B62-961F-864E6489A04B}" type="presParOf" srcId="{80B91C11-F6C2-4856-9D43-1F7A8A59006F}" destId="{D98D27C9-2431-467A-BC70-17BBEAFFC617}" srcOrd="3" destOrd="0" presId="urn:microsoft.com/office/officeart/2018/2/layout/IconVerticalSolidList"/>
    <dgm:cxn modelId="{5F31A2ED-5F1F-4228-8750-8AC057B8D800}" type="presParOf" srcId="{80B91C11-F6C2-4856-9D43-1F7A8A59006F}" destId="{D8AFED3B-80CC-4B18-9F79-9BD608A1BBE6}" srcOrd="4" destOrd="0" presId="urn:microsoft.com/office/officeart/2018/2/layout/IconVerticalSolidList"/>
    <dgm:cxn modelId="{2FD05807-E9F6-443E-A969-36DD639D43E8}" type="presParOf" srcId="{D8AFED3B-80CC-4B18-9F79-9BD608A1BBE6}" destId="{517C604C-F0B0-42B5-83AC-196B1C129080}" srcOrd="0" destOrd="0" presId="urn:microsoft.com/office/officeart/2018/2/layout/IconVerticalSolidList"/>
    <dgm:cxn modelId="{DB69830E-783A-4F0E-9F51-1050121A5A66}" type="presParOf" srcId="{D8AFED3B-80CC-4B18-9F79-9BD608A1BBE6}" destId="{928AD2DA-834B-49A7-A1BA-FF2CCCEACA68}" srcOrd="1" destOrd="0" presId="urn:microsoft.com/office/officeart/2018/2/layout/IconVerticalSolidList"/>
    <dgm:cxn modelId="{1202828F-6319-4DE0-BFFA-A51860B0961A}" type="presParOf" srcId="{D8AFED3B-80CC-4B18-9F79-9BD608A1BBE6}" destId="{35DF6FAD-D6A8-484C-B59D-B320C296EED4}" srcOrd="2" destOrd="0" presId="urn:microsoft.com/office/officeart/2018/2/layout/IconVerticalSolidList"/>
    <dgm:cxn modelId="{744CD3AC-0018-4599-A082-7B29289C311B}" type="presParOf" srcId="{D8AFED3B-80CC-4B18-9F79-9BD608A1BBE6}" destId="{ADF5361C-98C5-4579-B34C-1E163DFBC636}" srcOrd="3" destOrd="0" presId="urn:microsoft.com/office/officeart/2018/2/layout/IconVerticalSolidList"/>
    <dgm:cxn modelId="{3DE755A8-C99A-4CE5-BA9B-24EBF806E178}" type="presParOf" srcId="{80B91C11-F6C2-4856-9D43-1F7A8A59006F}" destId="{16C13B5A-24FA-48FF-AAE8-FE313CD6FFFA}" srcOrd="5" destOrd="0" presId="urn:microsoft.com/office/officeart/2018/2/layout/IconVerticalSolidList"/>
    <dgm:cxn modelId="{D01A2ACE-1E0D-45B4-A29D-DF8E9D338837}" type="presParOf" srcId="{80B91C11-F6C2-4856-9D43-1F7A8A59006F}" destId="{5AEB6B44-0EA8-42CB-924C-325D99A0276A}" srcOrd="6" destOrd="0" presId="urn:microsoft.com/office/officeart/2018/2/layout/IconVerticalSolidList"/>
    <dgm:cxn modelId="{A111D344-44D8-4CAF-AEDC-E43E2C85033E}" type="presParOf" srcId="{5AEB6B44-0EA8-42CB-924C-325D99A0276A}" destId="{CC76425B-0C26-440D-BE32-94E5D315A319}" srcOrd="0" destOrd="0" presId="urn:microsoft.com/office/officeart/2018/2/layout/IconVerticalSolidList"/>
    <dgm:cxn modelId="{9D7A5016-0D95-4709-9D78-F0D671995046}" type="presParOf" srcId="{5AEB6B44-0EA8-42CB-924C-325D99A0276A}" destId="{52B65B1E-531B-4879-9DA5-0615FB82A229}" srcOrd="1" destOrd="0" presId="urn:microsoft.com/office/officeart/2018/2/layout/IconVerticalSolidList"/>
    <dgm:cxn modelId="{68558567-12A3-4D8B-B858-6256BA8353C1}" type="presParOf" srcId="{5AEB6B44-0EA8-42CB-924C-325D99A0276A}" destId="{8BC4086C-0CD5-4712-BB43-6A7923CD2C6A}" srcOrd="2" destOrd="0" presId="urn:microsoft.com/office/officeart/2018/2/layout/IconVerticalSolidList"/>
    <dgm:cxn modelId="{C02764B9-5072-427F-B0A7-8FB8122A17F6}" type="presParOf" srcId="{5AEB6B44-0EA8-42CB-924C-325D99A0276A}" destId="{6BE6B4AA-5794-4350-8188-CE2E1A76AD9B}" srcOrd="3" destOrd="0" presId="urn:microsoft.com/office/officeart/2018/2/layout/IconVerticalSolidList"/>
    <dgm:cxn modelId="{8FDC5A17-DD8F-44A3-8B6E-8F6760419687}" type="presParOf" srcId="{80B91C11-F6C2-4856-9D43-1F7A8A59006F}" destId="{E8242BF1-1D95-459B-A428-1F56F372E385}" srcOrd="7" destOrd="0" presId="urn:microsoft.com/office/officeart/2018/2/layout/IconVerticalSolidList"/>
    <dgm:cxn modelId="{1BDE0AB4-E9B2-4DAC-8F36-BB8315BADAD5}" type="presParOf" srcId="{80B91C11-F6C2-4856-9D43-1F7A8A59006F}" destId="{719EA809-4EC3-4BB9-8D7C-510F1FFE71DA}" srcOrd="8" destOrd="0" presId="urn:microsoft.com/office/officeart/2018/2/layout/IconVerticalSolidList"/>
    <dgm:cxn modelId="{A07D724E-6BD9-4CD8-9BD8-265CFE630053}" type="presParOf" srcId="{719EA809-4EC3-4BB9-8D7C-510F1FFE71DA}" destId="{F02A087E-61EC-491C-A09D-7989DC4583BD}" srcOrd="0" destOrd="0" presId="urn:microsoft.com/office/officeart/2018/2/layout/IconVerticalSolidList"/>
    <dgm:cxn modelId="{2DB6C51B-4826-46F4-A3B6-21DC03642ED0}" type="presParOf" srcId="{719EA809-4EC3-4BB9-8D7C-510F1FFE71DA}" destId="{42150326-2FEC-40A7-92F6-34E99B0E6734}" srcOrd="1" destOrd="0" presId="urn:microsoft.com/office/officeart/2018/2/layout/IconVerticalSolidList"/>
    <dgm:cxn modelId="{A15767A5-0D8C-41AF-9424-8D690D794DAA}" type="presParOf" srcId="{719EA809-4EC3-4BB9-8D7C-510F1FFE71DA}" destId="{8C7C5AF9-8086-450A-8522-72FD99776A87}" srcOrd="2" destOrd="0" presId="urn:microsoft.com/office/officeart/2018/2/layout/IconVerticalSolidList"/>
    <dgm:cxn modelId="{295B0D88-5248-47D8-AC3F-77BDEA74E2FA}" type="presParOf" srcId="{719EA809-4EC3-4BB9-8D7C-510F1FFE71DA}" destId="{A9AB880C-2EDE-4972-8645-EBD5BAD1F0C6}" srcOrd="3" destOrd="0" presId="urn:microsoft.com/office/officeart/2018/2/layout/IconVerticalSolidList"/>
    <dgm:cxn modelId="{5520315C-4E3A-4DAA-BAE6-2A81FC09C316}" type="presParOf" srcId="{80B91C11-F6C2-4856-9D43-1F7A8A59006F}" destId="{EA43E9BA-0D7A-4137-BCC5-036930131858}" srcOrd="9" destOrd="0" presId="urn:microsoft.com/office/officeart/2018/2/layout/IconVerticalSolidList"/>
    <dgm:cxn modelId="{EBEBF20C-BAC4-4268-8A0C-DC02DDE88B59}" type="presParOf" srcId="{80B91C11-F6C2-4856-9D43-1F7A8A59006F}" destId="{0724DD72-19C8-4441-A3E9-FA95F01AA41D}" srcOrd="10" destOrd="0" presId="urn:microsoft.com/office/officeart/2018/2/layout/IconVerticalSolidList"/>
    <dgm:cxn modelId="{7885FCF4-7CE8-4898-8C03-8B5E5A16B474}" type="presParOf" srcId="{0724DD72-19C8-4441-A3E9-FA95F01AA41D}" destId="{EB38C421-00E3-4B7C-8054-8AE90C4A0DE8}" srcOrd="0" destOrd="0" presId="urn:microsoft.com/office/officeart/2018/2/layout/IconVerticalSolidList"/>
    <dgm:cxn modelId="{27AE5FF0-28FA-489D-9A1D-BC2E74844E36}" type="presParOf" srcId="{0724DD72-19C8-4441-A3E9-FA95F01AA41D}" destId="{C2193B69-3F2C-4955-8088-A6DBE39DFCB1}" srcOrd="1" destOrd="0" presId="urn:microsoft.com/office/officeart/2018/2/layout/IconVerticalSolidList"/>
    <dgm:cxn modelId="{AC24502C-BC0A-4ABB-9920-4016A6AE3B9C}" type="presParOf" srcId="{0724DD72-19C8-4441-A3E9-FA95F01AA41D}" destId="{B77C6B0E-127E-4226-867D-7CBC53D2C19D}" srcOrd="2" destOrd="0" presId="urn:microsoft.com/office/officeart/2018/2/layout/IconVerticalSolidList"/>
    <dgm:cxn modelId="{CE7FFD46-6A7E-4316-AC62-B842D6563A5C}" type="presParOf" srcId="{0724DD72-19C8-4441-A3E9-FA95F01AA41D}" destId="{3F5E7212-95FC-4BFC-A648-0901BECB042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CA0165-A944-4CB4-890C-BAB8BBDD3A0A}">
      <dsp:nvSpPr>
        <dsp:cNvPr id="0" name=""/>
        <dsp:cNvSpPr/>
      </dsp:nvSpPr>
      <dsp:spPr>
        <a:xfrm>
          <a:off x="0" y="0"/>
          <a:ext cx="10515600" cy="59979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9241C8-3909-4812-9900-2CB03D0BC53F}">
      <dsp:nvSpPr>
        <dsp:cNvPr id="0" name=""/>
        <dsp:cNvSpPr/>
      </dsp:nvSpPr>
      <dsp:spPr>
        <a:xfrm>
          <a:off x="181438" y="136361"/>
          <a:ext cx="329887" cy="329887"/>
        </a:xfrm>
        <a:prstGeom prst="rect">
          <a:avLst/>
        </a:prstGeom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D4F1D4-F161-4174-8449-4C95FAF8B42E}">
      <dsp:nvSpPr>
        <dsp:cNvPr id="0" name=""/>
        <dsp:cNvSpPr/>
      </dsp:nvSpPr>
      <dsp:spPr>
        <a:xfrm>
          <a:off x="692764" y="1407"/>
          <a:ext cx="9822835" cy="599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478" tIns="63478" rIns="63478" bIns="63478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>
              <a:latin typeface="Georgia" panose="02040502050405020303" pitchFamily="18" charset="0"/>
            </a:rPr>
            <a:t>Cíl Vaší práce x nikoliv </a:t>
          </a:r>
          <a:r>
            <a:rPr lang="cs-CZ" sz="1500" b="1" kern="1200" dirty="0">
              <a:solidFill>
                <a:srgbClr val="0070C0"/>
              </a:solidFill>
              <a:latin typeface="Georgia" panose="02040502050405020303" pitchFamily="18" charset="0"/>
            </a:rPr>
            <a:t>výuky (</a:t>
          </a:r>
          <a:r>
            <a:rPr lang="cs-CZ" sz="1500" b="0" i="0" kern="1200" dirty="0">
              <a:solidFill>
                <a:srgbClr val="3A3A3A"/>
              </a:solidFill>
              <a:effectLst/>
              <a:latin typeface="Georgia" panose="02040502050405020303" pitchFamily="18" charset="0"/>
            </a:rPr>
            <a:t>příprava praktických cvičení pro 9. ročník ZŠ k vybraným tématům… vytvoření didaktické hry pro výuku…zpracování pracovních listů pro žáky…)</a:t>
          </a:r>
          <a:endParaRPr lang="en-US" sz="1500" b="1" kern="1200" dirty="0">
            <a:solidFill>
              <a:srgbClr val="0070C0"/>
            </a:solidFill>
            <a:latin typeface="Georgia" panose="02040502050405020303" pitchFamily="18" charset="0"/>
          </a:endParaRPr>
        </a:p>
      </dsp:txBody>
      <dsp:txXfrm>
        <a:off x="692764" y="1407"/>
        <a:ext cx="9822835" cy="599796"/>
      </dsp:txXfrm>
    </dsp:sp>
    <dsp:sp modelId="{6AC85E76-8C39-4DC1-8F8D-328B7409FE42}">
      <dsp:nvSpPr>
        <dsp:cNvPr id="0" name=""/>
        <dsp:cNvSpPr/>
      </dsp:nvSpPr>
      <dsp:spPr>
        <a:xfrm>
          <a:off x="0" y="838237"/>
          <a:ext cx="10515600" cy="59979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0D7961-1CDB-424D-A7B3-CFC8E33CD7CC}">
      <dsp:nvSpPr>
        <dsp:cNvPr id="0" name=""/>
        <dsp:cNvSpPr/>
      </dsp:nvSpPr>
      <dsp:spPr>
        <a:xfrm>
          <a:off x="181438" y="886107"/>
          <a:ext cx="329887" cy="329887"/>
        </a:xfrm>
        <a:prstGeom prst="rect">
          <a:avLst/>
        </a:prstGeom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3730DD-7985-4023-AA76-147AA853F30A}">
      <dsp:nvSpPr>
        <dsp:cNvPr id="0" name=""/>
        <dsp:cNvSpPr/>
      </dsp:nvSpPr>
      <dsp:spPr>
        <a:xfrm>
          <a:off x="692764" y="751152"/>
          <a:ext cx="9822835" cy="599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478" tIns="63478" rIns="63478" bIns="63478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>
              <a:latin typeface="Georgia" panose="02040502050405020303" pitchFamily="18" charset="0"/>
            </a:rPr>
            <a:t>Postup práce (rozvržení, metoda zpracování). </a:t>
          </a:r>
          <a:r>
            <a:rPr lang="cs-CZ" sz="1500" b="1" kern="1200" dirty="0">
              <a:solidFill>
                <a:srgbClr val="0070C0"/>
              </a:solidFill>
              <a:latin typeface="Georgia" panose="02040502050405020303" pitchFamily="18" charset="0"/>
            </a:rPr>
            <a:t>Časový harmonogram.</a:t>
          </a:r>
          <a:endParaRPr lang="en-US" sz="1500" b="1" kern="1200" dirty="0">
            <a:solidFill>
              <a:srgbClr val="0070C0"/>
            </a:solidFill>
            <a:latin typeface="Georgia" panose="02040502050405020303" pitchFamily="18" charset="0"/>
          </a:endParaRPr>
        </a:p>
      </dsp:txBody>
      <dsp:txXfrm>
        <a:off x="692764" y="751152"/>
        <a:ext cx="9822835" cy="599796"/>
      </dsp:txXfrm>
    </dsp:sp>
    <dsp:sp modelId="{517C604C-F0B0-42B5-83AC-196B1C129080}">
      <dsp:nvSpPr>
        <dsp:cNvPr id="0" name=""/>
        <dsp:cNvSpPr/>
      </dsp:nvSpPr>
      <dsp:spPr>
        <a:xfrm>
          <a:off x="0" y="1500898"/>
          <a:ext cx="10515600" cy="59979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8AD2DA-834B-49A7-A1BA-FF2CCCEACA68}">
      <dsp:nvSpPr>
        <dsp:cNvPr id="0" name=""/>
        <dsp:cNvSpPr/>
      </dsp:nvSpPr>
      <dsp:spPr>
        <a:xfrm>
          <a:off x="181438" y="1635852"/>
          <a:ext cx="329887" cy="329887"/>
        </a:xfrm>
        <a:prstGeom prst="rect">
          <a:avLst/>
        </a:prstGeom>
        <a:blipFill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F5361C-98C5-4579-B34C-1E163DFBC636}">
      <dsp:nvSpPr>
        <dsp:cNvPr id="0" name=""/>
        <dsp:cNvSpPr/>
      </dsp:nvSpPr>
      <dsp:spPr>
        <a:xfrm>
          <a:off x="692764" y="1500898"/>
          <a:ext cx="9822835" cy="599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478" tIns="63478" rIns="63478" bIns="63478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>
              <a:latin typeface="Georgia" panose="02040502050405020303" pitchFamily="18" charset="0"/>
            </a:rPr>
            <a:t>Stručná rešerše, zdroje = teorie x </a:t>
          </a:r>
          <a:r>
            <a:rPr lang="cs-CZ" sz="1500" b="1" kern="1200" dirty="0">
              <a:solidFill>
                <a:srgbClr val="0070C0"/>
              </a:solidFill>
              <a:latin typeface="Georgia" panose="02040502050405020303" pitchFamily="18" charset="0"/>
            </a:rPr>
            <a:t>nejen učebnice</a:t>
          </a:r>
          <a:endParaRPr lang="en-US" sz="1500" b="1" kern="1200" dirty="0">
            <a:solidFill>
              <a:srgbClr val="0070C0"/>
            </a:solidFill>
            <a:latin typeface="Georgia" panose="02040502050405020303" pitchFamily="18" charset="0"/>
          </a:endParaRPr>
        </a:p>
      </dsp:txBody>
      <dsp:txXfrm>
        <a:off x="692764" y="1500898"/>
        <a:ext cx="9822835" cy="599796"/>
      </dsp:txXfrm>
    </dsp:sp>
    <dsp:sp modelId="{CC76425B-0C26-440D-BE32-94E5D315A319}">
      <dsp:nvSpPr>
        <dsp:cNvPr id="0" name=""/>
        <dsp:cNvSpPr/>
      </dsp:nvSpPr>
      <dsp:spPr>
        <a:xfrm>
          <a:off x="0" y="2250643"/>
          <a:ext cx="10515600" cy="59979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B65B1E-531B-4879-9DA5-0615FB82A229}">
      <dsp:nvSpPr>
        <dsp:cNvPr id="0" name=""/>
        <dsp:cNvSpPr/>
      </dsp:nvSpPr>
      <dsp:spPr>
        <a:xfrm>
          <a:off x="181438" y="2385597"/>
          <a:ext cx="329887" cy="329887"/>
        </a:xfrm>
        <a:prstGeom prst="rect">
          <a:avLst/>
        </a:prstGeom>
        <a:blipFill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E6B4AA-5794-4350-8188-CE2E1A76AD9B}">
      <dsp:nvSpPr>
        <dsp:cNvPr id="0" name=""/>
        <dsp:cNvSpPr/>
      </dsp:nvSpPr>
      <dsp:spPr>
        <a:xfrm>
          <a:off x="692764" y="2250643"/>
          <a:ext cx="9822835" cy="599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478" tIns="63478" rIns="63478" bIns="63478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>
              <a:latin typeface="Georgia" panose="02040502050405020303" pitchFamily="18" charset="0"/>
            </a:rPr>
            <a:t>Klíčová slova - </a:t>
          </a:r>
          <a:r>
            <a:rPr lang="cs-CZ" sz="1500" b="1" kern="1200" dirty="0">
              <a:solidFill>
                <a:srgbClr val="0070C0"/>
              </a:solidFill>
              <a:latin typeface="Georgia" panose="02040502050405020303" pitchFamily="18" charset="0"/>
            </a:rPr>
            <a:t>výběr.</a:t>
          </a:r>
          <a:endParaRPr lang="en-US" sz="1500" b="1" kern="1200" dirty="0">
            <a:solidFill>
              <a:srgbClr val="0070C0"/>
            </a:solidFill>
            <a:latin typeface="Georgia" panose="02040502050405020303" pitchFamily="18" charset="0"/>
          </a:endParaRPr>
        </a:p>
      </dsp:txBody>
      <dsp:txXfrm>
        <a:off x="692764" y="2250643"/>
        <a:ext cx="9822835" cy="599796"/>
      </dsp:txXfrm>
    </dsp:sp>
    <dsp:sp modelId="{F02A087E-61EC-491C-A09D-7989DC4583BD}">
      <dsp:nvSpPr>
        <dsp:cNvPr id="0" name=""/>
        <dsp:cNvSpPr/>
      </dsp:nvSpPr>
      <dsp:spPr>
        <a:xfrm>
          <a:off x="0" y="2964449"/>
          <a:ext cx="10515600" cy="59979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150326-2FEC-40A7-92F6-34E99B0E6734}">
      <dsp:nvSpPr>
        <dsp:cNvPr id="0" name=""/>
        <dsp:cNvSpPr/>
      </dsp:nvSpPr>
      <dsp:spPr>
        <a:xfrm>
          <a:off x="181438" y="3135342"/>
          <a:ext cx="329887" cy="329887"/>
        </a:xfrm>
        <a:prstGeom prst="rect">
          <a:avLst/>
        </a:prstGeom>
        <a:blipFill>
          <a:blip xmlns:r="http://schemas.openxmlformats.org/officeDocument/2006/relationships"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AB880C-2EDE-4972-8645-EBD5BAD1F0C6}">
      <dsp:nvSpPr>
        <dsp:cNvPr id="0" name=""/>
        <dsp:cNvSpPr/>
      </dsp:nvSpPr>
      <dsp:spPr>
        <a:xfrm>
          <a:off x="692764" y="3000388"/>
          <a:ext cx="9822835" cy="599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478" tIns="63478" rIns="63478" bIns="63478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>
              <a:latin typeface="Georgia" panose="02040502050405020303" pitchFamily="18" charset="0"/>
            </a:rPr>
            <a:t>Očekávané závěry a předpokládané využití – </a:t>
          </a:r>
          <a:r>
            <a:rPr lang="cs-CZ" sz="1500" b="1" kern="1200" dirty="0">
              <a:ea typeface="Times New Roman" panose="02020603050405020304" pitchFamily="18" charset="0"/>
              <a:cs typeface="Calibri" panose="020F0502020204030204" pitchFamily="34" charset="0"/>
            </a:rPr>
            <a:t>přínosy</a:t>
          </a:r>
          <a:r>
            <a:rPr lang="cs-CZ" sz="1500" kern="1200" dirty="0">
              <a:ea typeface="Times New Roman" panose="02020603050405020304" pitchFamily="18" charset="0"/>
              <a:cs typeface="Calibri" panose="020F0502020204030204" pitchFamily="34" charset="0"/>
            </a:rPr>
            <a:t>, doporučení pro praxi…)</a:t>
          </a:r>
          <a:r>
            <a:rPr lang="cs-CZ" sz="1500" kern="1200" dirty="0">
              <a:effectLst/>
              <a:ea typeface="Times New Roman" panose="02020603050405020304" pitchFamily="18" charset="0"/>
              <a:cs typeface="Calibri" panose="020F0502020204030204" pitchFamily="34" charset="0"/>
            </a:rPr>
            <a:t> </a:t>
          </a:r>
          <a:r>
            <a:rPr lang="cs-CZ" sz="1500" b="1" kern="1200" dirty="0">
              <a:solidFill>
                <a:srgbClr val="0070C0"/>
              </a:solidFill>
              <a:latin typeface="Georgia" panose="02040502050405020303" pitchFamily="18" charset="0"/>
            </a:rPr>
            <a:t>pro žáky, učitele, širší  veřejnost.</a:t>
          </a:r>
          <a:endParaRPr lang="en-US" sz="1500" b="1" kern="1200" dirty="0">
            <a:solidFill>
              <a:srgbClr val="0070C0"/>
            </a:solidFill>
            <a:latin typeface="Georgia" panose="02040502050405020303" pitchFamily="18" charset="0"/>
          </a:endParaRPr>
        </a:p>
      </dsp:txBody>
      <dsp:txXfrm>
        <a:off x="692764" y="3000388"/>
        <a:ext cx="9822835" cy="599796"/>
      </dsp:txXfrm>
    </dsp:sp>
    <dsp:sp modelId="{EB38C421-00E3-4B7C-8054-8AE90C4A0DE8}">
      <dsp:nvSpPr>
        <dsp:cNvPr id="0" name=""/>
        <dsp:cNvSpPr/>
      </dsp:nvSpPr>
      <dsp:spPr>
        <a:xfrm>
          <a:off x="0" y="3751541"/>
          <a:ext cx="10515600" cy="59979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193B69-3F2C-4955-8088-A6DBE39DFCB1}">
      <dsp:nvSpPr>
        <dsp:cNvPr id="0" name=""/>
        <dsp:cNvSpPr/>
      </dsp:nvSpPr>
      <dsp:spPr>
        <a:xfrm>
          <a:off x="181438" y="3885088"/>
          <a:ext cx="329887" cy="329887"/>
        </a:xfrm>
        <a:prstGeom prst="rect">
          <a:avLst/>
        </a:prstGeom>
        <a:blipFill>
          <a:blip xmlns:r="http://schemas.openxmlformats.org/officeDocument/2006/relationships"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5E7212-95FC-4BFC-A648-0901BECB042A}">
      <dsp:nvSpPr>
        <dsp:cNvPr id="0" name=""/>
        <dsp:cNvSpPr/>
      </dsp:nvSpPr>
      <dsp:spPr>
        <a:xfrm>
          <a:off x="703225" y="3750134"/>
          <a:ext cx="9801912" cy="599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478" tIns="63478" rIns="63478" bIns="63478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>
              <a:latin typeface="Georgia" panose="02040502050405020303" pitchFamily="18" charset="0"/>
            </a:rPr>
            <a:t>Zvolená citační norma (preferovaná APA).</a:t>
          </a:r>
          <a:endParaRPr lang="en-US" sz="1500" kern="1200" dirty="0">
            <a:latin typeface="Georgia" panose="02040502050405020303" pitchFamily="18" charset="0"/>
          </a:endParaRPr>
        </a:p>
      </dsp:txBody>
      <dsp:txXfrm>
        <a:off x="703225" y="3750134"/>
        <a:ext cx="9801912" cy="5997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A47E4A-F20C-31A8-3A83-0D04BFF790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7996238-1D69-0CD1-A555-98C6FC349D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D2346E3-9F45-E51E-777B-37E0758D3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05B28-29AE-4F62-9224-036F396F0AC9}" type="datetimeFigureOut">
              <a:rPr lang="cs-CZ" smtClean="0"/>
              <a:t>05.05.2024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CF28DE9-FD23-01D7-BD51-9DE955048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CBE47A3-9C94-9A84-8C46-ABBE22F85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E21F8-614B-40F9-8EB3-03D42D9A99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6305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987293-877A-41BA-6F56-D4188C2AF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5DF641D-19FD-3DA9-DFDE-CA01F66566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A097A10-387D-DFB6-31BD-DFFCA801C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05B28-29AE-4F62-9224-036F396F0AC9}" type="datetimeFigureOut">
              <a:rPr lang="cs-CZ" smtClean="0"/>
              <a:t>05.05.2024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2A4CCBA-15DD-2077-B5B5-E53C60678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E144231-41BE-407C-EA5F-66695B275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E21F8-614B-40F9-8EB3-03D42D9A99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3288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51F7590-3062-1DD9-789E-0B822817D6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A401575-EF32-AD42-94AF-A6BA572E56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B30F884-0744-56AC-0981-38D8769D5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05B28-29AE-4F62-9224-036F396F0AC9}" type="datetimeFigureOut">
              <a:rPr lang="cs-CZ" smtClean="0"/>
              <a:t>05.05.2024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98121DA-AE29-272E-55B6-AB8688429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905D22F-0882-087E-8084-476645063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E21F8-614B-40F9-8EB3-03D42D9A99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0164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4959F7-D806-79BC-6577-99EFE9BDC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90C6155-C630-6111-68D0-6F43010EDC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78DCD53-195B-507A-613B-D95736612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05B28-29AE-4F62-9224-036F396F0AC9}" type="datetimeFigureOut">
              <a:rPr lang="cs-CZ" smtClean="0"/>
              <a:t>05.05.2024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28D8517-0111-CB35-F6D1-C5C921D47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6E14937-1F50-3C2B-F0A8-0D95F43DC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E21F8-614B-40F9-8EB3-03D42D9A99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2716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755CF0-667B-CE4F-3F7F-F11C020FE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7147E2D-DBF9-C987-A4FE-195AE39B9B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40F73C4-D6AF-4EBE-97CE-9FCCC76E8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05B28-29AE-4F62-9224-036F396F0AC9}" type="datetimeFigureOut">
              <a:rPr lang="cs-CZ" smtClean="0"/>
              <a:t>05.05.2024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E306935-643E-14F9-D8A9-54CD1247D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8A63889-F30E-8893-79A1-0FDE12C1E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E21F8-614B-40F9-8EB3-03D42D9A99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7164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FF3CAC-7944-DB9B-5FE7-A82968966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8F3E09-9E3B-7423-D253-A731B54754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62B0B59-9B23-AC82-33C6-E198ABFA23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498BA7D-0AE5-5736-FAA8-81FC0ACCF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05B28-29AE-4F62-9224-036F396F0AC9}" type="datetimeFigureOut">
              <a:rPr lang="cs-CZ" smtClean="0"/>
              <a:t>05.05.2024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C9B1D9D-CEB9-1465-482C-B81D7E250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67C7B85-2E09-5856-629D-79021CA55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E21F8-614B-40F9-8EB3-03D42D9A99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4959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31B132-B87F-5368-64EC-A04587F54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D5E78BF-A215-3338-58FB-F10F1280C9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7BECC64-321E-8FA4-C659-F06ED79D9E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946E72C-8F57-5E6B-CC45-084184AD08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4EB781C-AD74-1F53-1E52-A1A3F60E8F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8D84422D-F0B4-E7B4-C114-E1E2B1341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05B28-29AE-4F62-9224-036F396F0AC9}" type="datetimeFigureOut">
              <a:rPr lang="cs-CZ" smtClean="0"/>
              <a:t>05.05.2024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5B0D4105-EC2C-A1EB-5DF0-26D60255E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CFF2662-411F-C717-8B08-1A3930A6E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E21F8-614B-40F9-8EB3-03D42D9A99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4617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836FA1-5046-F15E-A60F-3FBC489CE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E58931DD-23EF-8B36-F857-C5D94CD86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05B28-29AE-4F62-9224-036F396F0AC9}" type="datetimeFigureOut">
              <a:rPr lang="cs-CZ" smtClean="0"/>
              <a:t>05.05.2024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CE0F58B-9F7A-8418-08EC-070806D21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22E0DEB-B153-C786-CC0B-BB3C0934C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E21F8-614B-40F9-8EB3-03D42D9A99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9125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36EB5F20-431A-1336-9E08-8C4BED30F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05B28-29AE-4F62-9224-036F396F0AC9}" type="datetimeFigureOut">
              <a:rPr lang="cs-CZ" smtClean="0"/>
              <a:t>05.05.2024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D2C10D9-07D4-BCCF-85F8-0BD5943ED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4C8A487-C5CB-34A8-358A-1D2FE192E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E21F8-614B-40F9-8EB3-03D42D9A99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7148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E813DB-B3E2-12A6-76CB-36AB5AD91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4A9A662-04F3-97F9-839E-D13A7654E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7F84271-DA8A-28F4-3E13-0217EBDF00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61CDE0E-2313-3FAB-B822-A4117832E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05B28-29AE-4F62-9224-036F396F0AC9}" type="datetimeFigureOut">
              <a:rPr lang="cs-CZ" smtClean="0"/>
              <a:t>05.05.2024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CE58B26-3D6F-C74E-31F9-11D2CF6DC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738BCD7-2AE4-DB9B-6419-10FD8B035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E21F8-614B-40F9-8EB3-03D42D9A99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0112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C80F74-334D-47DC-9A53-978AF0C37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859D62A4-5681-3A49-BD79-A694370D10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FE5960F-3C1C-3CE7-B501-1EC7FE443C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1E925ED-B168-FD87-909E-00E7B19CE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05B28-29AE-4F62-9224-036F396F0AC9}" type="datetimeFigureOut">
              <a:rPr lang="cs-CZ" smtClean="0"/>
              <a:t>05.05.2024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691A3DA-5261-E716-B23C-03F74E761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5C22733-B3A5-CA47-9646-F2E268ACF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E21F8-614B-40F9-8EB3-03D42D9A99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7381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B073DF99-4415-49C5-EE83-102988BBF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4163FFA-75AC-EB3F-459B-834829A178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978B255-E8CC-8E55-F7FD-B2FB5B3459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0005B28-29AE-4F62-9224-036F396F0AC9}" type="datetimeFigureOut">
              <a:rPr lang="cs-CZ" smtClean="0"/>
              <a:t>05.05.2024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DEFD8C2-8395-C3BB-1109-39D8E8A609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A74103A-4994-522A-9EF7-26C65CEE72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AAE21F8-614B-40F9-8EB3-03D42D9A99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2587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F967F8D-39CC-129D-6971-5E5FAA739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97762" y="640080"/>
            <a:ext cx="6251110" cy="3566160"/>
          </a:xfrm>
        </p:spPr>
        <p:txBody>
          <a:bodyPr anchor="b">
            <a:normAutofit/>
          </a:bodyPr>
          <a:lstStyle/>
          <a:p>
            <a:pPr algn="l"/>
            <a:r>
              <a:rPr lang="cs-CZ" sz="4000" dirty="0">
                <a:latin typeface="Georgia" panose="02040502050405020303" pitchFamily="18" charset="0"/>
              </a:rPr>
              <a:t>Prezentace projektů ZP, diskuse, zpětná vazba</a:t>
            </a:r>
            <a:br>
              <a:rPr lang="cs-CZ" sz="5400" dirty="0">
                <a:latin typeface="Georgia" panose="02040502050405020303" pitchFamily="18" charset="0"/>
              </a:rPr>
            </a:br>
            <a:endParaRPr lang="cs-CZ" sz="5400" dirty="0">
              <a:latin typeface="Georgia" panose="02040502050405020303" pitchFamily="18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A6BBE09-FFA0-CC9D-747A-CB674866E3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97760" y="4636008"/>
            <a:ext cx="6251111" cy="1572768"/>
          </a:xfrm>
        </p:spPr>
        <p:txBody>
          <a:bodyPr>
            <a:normAutofit/>
          </a:bodyPr>
          <a:lstStyle/>
          <a:p>
            <a:pPr algn="l"/>
            <a:r>
              <a:rPr lang="cs-CZ" sz="1500" dirty="0"/>
              <a:t>      </a:t>
            </a:r>
          </a:p>
          <a:p>
            <a:pPr algn="l"/>
            <a:r>
              <a:rPr lang="en-US" sz="1500" dirty="0">
                <a:latin typeface="Georgia" panose="02040502050405020303" pitchFamily="18" charset="0"/>
              </a:rPr>
              <a:t>SZc058 </a:t>
            </a:r>
            <a:r>
              <a:rPr lang="en-US" sz="1500" dirty="0" err="1">
                <a:latin typeface="Georgia" panose="02040502050405020303" pitchFamily="18" charset="0"/>
              </a:rPr>
              <a:t>Metodický</a:t>
            </a:r>
            <a:r>
              <a:rPr lang="en-US" sz="1500" dirty="0">
                <a:latin typeface="Georgia" panose="02040502050405020303" pitchFamily="18" charset="0"/>
              </a:rPr>
              <a:t> seminář </a:t>
            </a:r>
            <a:br>
              <a:rPr lang="en-US" sz="1500" dirty="0">
                <a:latin typeface="Georgia" panose="02040502050405020303" pitchFamily="18" charset="0"/>
              </a:rPr>
            </a:br>
            <a:r>
              <a:rPr lang="en-US" sz="1500" dirty="0">
                <a:latin typeface="Georgia" panose="02040502050405020303" pitchFamily="18" charset="0"/>
              </a:rPr>
              <a:t>k </a:t>
            </a:r>
            <a:r>
              <a:rPr lang="en-US" sz="1500" dirty="0" err="1">
                <a:latin typeface="Georgia" panose="02040502050405020303" pitchFamily="18" charset="0"/>
              </a:rPr>
              <a:t>závěrečné</a:t>
            </a:r>
            <a:r>
              <a:rPr lang="en-US" sz="1500" dirty="0">
                <a:latin typeface="Georgia" panose="02040502050405020303" pitchFamily="18" charset="0"/>
              </a:rPr>
              <a:t> </a:t>
            </a:r>
            <a:r>
              <a:rPr lang="en-US" sz="1500" dirty="0" err="1">
                <a:latin typeface="Georgia" panose="02040502050405020303" pitchFamily="18" charset="0"/>
              </a:rPr>
              <a:t>práci</a:t>
            </a:r>
            <a:r>
              <a:rPr lang="cs-CZ" sz="1500" dirty="0">
                <a:latin typeface="Georgia" panose="02040502050405020303" pitchFamily="18" charset="0"/>
              </a:rPr>
              <a:t> 2</a:t>
            </a:r>
            <a:endParaRPr lang="cs-CZ" sz="1500" dirty="0"/>
          </a:p>
          <a:p>
            <a:pPr algn="l"/>
            <a:r>
              <a:rPr lang="en-US" sz="1500" dirty="0">
                <a:latin typeface="Georgia" panose="02040502050405020303" pitchFamily="18" charset="0"/>
              </a:rPr>
              <a:t>JS 2024</a:t>
            </a:r>
          </a:p>
          <a:p>
            <a:pPr algn="l"/>
            <a:r>
              <a:rPr lang="en-US" sz="1500" dirty="0">
                <a:latin typeface="Georgia" panose="02040502050405020303" pitchFamily="18" charset="0"/>
              </a:rPr>
              <a:t>Hana Horká</a:t>
            </a:r>
          </a:p>
          <a:p>
            <a:pPr algn="l"/>
            <a:endParaRPr lang="cs-CZ" sz="1500" dirty="0"/>
          </a:p>
        </p:txBody>
      </p:sp>
      <p:pic>
        <p:nvPicPr>
          <p:cNvPr id="5" name="Picture 4" descr="Obrázek lidí na blockchain">
            <a:extLst>
              <a:ext uri="{FF2B5EF4-FFF2-40B4-BE49-F238E27FC236}">
                <a16:creationId xmlns:a16="http://schemas.microsoft.com/office/drawing/2014/main" id="{3E29CF1D-87AE-7231-6E7A-D22D7E99A9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483" r="30394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306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E8552D-98E8-CA14-47A6-37B0BAB3A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8F55E32-2748-F868-BF3E-70E2537656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Rectangle 89">
            <a:extLst>
              <a:ext uri="{FF2B5EF4-FFF2-40B4-BE49-F238E27FC236}">
                <a16:creationId xmlns:a16="http://schemas.microsoft.com/office/drawing/2014/main" id="{86E07599-DE8A-37FF-0816-F50A70EC8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Rectangle 91">
            <a:extLst>
              <a:ext uri="{FF2B5EF4-FFF2-40B4-BE49-F238E27FC236}">
                <a16:creationId xmlns:a16="http://schemas.microsoft.com/office/drawing/2014/main" id="{F3379F03-9662-2F7D-DDFA-56B296911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3" descr="Abstraktní pozadí s trojúhelníky">
            <a:extLst>
              <a:ext uri="{FF2B5EF4-FFF2-40B4-BE49-F238E27FC236}">
                <a16:creationId xmlns:a16="http://schemas.microsoft.com/office/drawing/2014/main" id="{85694065-4E07-7D93-270E-D7EF22E646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45123" y="0"/>
            <a:ext cx="12191979" cy="6857990"/>
          </a:xfrm>
          <a:prstGeom prst="rect">
            <a:avLst/>
          </a:prstGeom>
          <a:solidFill>
            <a:srgbClr val="FFC000"/>
          </a:solidFill>
        </p:spPr>
      </p:pic>
      <p:sp>
        <p:nvSpPr>
          <p:cNvPr id="7" name="Rectangle 93">
            <a:extLst>
              <a:ext uri="{FF2B5EF4-FFF2-40B4-BE49-F238E27FC236}">
                <a16:creationId xmlns:a16="http://schemas.microsoft.com/office/drawing/2014/main" id="{5B5ED4C9-1BA3-B8BF-B7D0-B38E6FBCB5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536813" y="536813"/>
            <a:ext cx="6858000" cy="57843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69440516-5902-0924-4170-D325CD7B9128}"/>
              </a:ext>
            </a:extLst>
          </p:cNvPr>
          <p:cNvSpPr txBox="1">
            <a:spLocks/>
          </p:cNvSpPr>
          <p:nvPr/>
        </p:nvSpPr>
        <p:spPr>
          <a:xfrm>
            <a:off x="468001" y="576253"/>
            <a:ext cx="10224781" cy="927417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800">
                <a:solidFill>
                  <a:srgbClr val="FFFFFF"/>
                </a:solidFill>
              </a:rPr>
              <a:t>Hodnocení projektu</a:t>
            </a:r>
            <a:endParaRPr lang="cs-CZ" sz="4800" dirty="0">
              <a:solidFill>
                <a:srgbClr val="FFFFFF"/>
              </a:solidFill>
            </a:endParaRPr>
          </a:p>
        </p:txBody>
      </p:sp>
      <p:cxnSp>
        <p:nvCxnSpPr>
          <p:cNvPr id="9" name="Straight Connector 95">
            <a:extLst>
              <a:ext uri="{FF2B5EF4-FFF2-40B4-BE49-F238E27FC236}">
                <a16:creationId xmlns:a16="http://schemas.microsoft.com/office/drawing/2014/main" id="{3015B283-E080-59F9-78EF-C1B558705C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rgbClr val="FEA01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7">
            <a:extLst>
              <a:ext uri="{FF2B5EF4-FFF2-40B4-BE49-F238E27FC236}">
                <a16:creationId xmlns:a16="http://schemas.microsoft.com/office/drawing/2014/main" id="{F61D56BC-647C-D09F-BE85-442CB916C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rgbClr val="FEA01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ázek 10">
            <a:extLst>
              <a:ext uri="{FF2B5EF4-FFF2-40B4-BE49-F238E27FC236}">
                <a16:creationId xmlns:a16="http://schemas.microsoft.com/office/drawing/2014/main" id="{F94ABF1E-E24A-C08D-90F8-65B75F4B2A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9217" y="1767830"/>
            <a:ext cx="9193565" cy="4346825"/>
          </a:xfrm>
          <a:prstGeom prst="rect">
            <a:avLst/>
          </a:prstGeom>
          <a:solidFill>
            <a:srgbClr val="FFC000"/>
          </a:solidFill>
        </p:spPr>
      </p:pic>
      <p:sp>
        <p:nvSpPr>
          <p:cNvPr id="12" name="Nadpis 1">
            <a:extLst>
              <a:ext uri="{FF2B5EF4-FFF2-40B4-BE49-F238E27FC236}">
                <a16:creationId xmlns:a16="http://schemas.microsoft.com/office/drawing/2014/main" id="{76DDCC83-6D53-8ABE-E918-AF660A35727B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4219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>
                <a:latin typeface="Georgia" panose="020405020504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Požadavky k ukončení předmětu</a:t>
            </a:r>
            <a:endParaRPr lang="cs-CZ" sz="3600" dirty="0">
              <a:latin typeface="Georgia" panose="02040502050405020303" pitchFamily="18" charset="0"/>
              <a:cs typeface="Calibri" panose="020F0502020204030204" pitchFamily="34" charset="0"/>
            </a:endParaRPr>
          </a:p>
        </p:txBody>
      </p:sp>
      <p:sp>
        <p:nvSpPr>
          <p:cNvPr id="13" name="Zástupný obsah 2">
            <a:extLst>
              <a:ext uri="{FF2B5EF4-FFF2-40B4-BE49-F238E27FC236}">
                <a16:creationId xmlns:a16="http://schemas.microsoft.com/office/drawing/2014/main" id="{B22AAB87-8F5B-5398-7E3E-50406CAADC62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3519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800"/>
              </a:spcAft>
              <a:buFont typeface="Arial" panose="020B0604020202020204" pitchFamily="34" charset="0"/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cs-CZ"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cs-CZ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účast na konzultacích,</a:t>
            </a:r>
            <a:endParaRPr lang="cs-CZ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cs-CZ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promyšlená a strukturovaná </a:t>
            </a:r>
            <a:r>
              <a:rPr lang="cs-CZ" b="1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prezentace projektu závěrečné práce </a:t>
            </a:r>
            <a:r>
              <a:rPr lang="cs-CZ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podle daných náležitostí,</a:t>
            </a:r>
            <a:endParaRPr lang="cs-CZ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cs-CZ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vložení rozpracované verze projektu do odevzdávárny do </a:t>
            </a:r>
            <a:r>
              <a:rPr lang="cs-CZ" b="1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28.4.2024 </a:t>
            </a:r>
            <a:r>
              <a:rPr lang="cs-CZ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f</a:t>
            </a:r>
            <a:r>
              <a:rPr lang="cs-CZ">
                <a:latin typeface="Georgia" panose="02040502050405020303" pitchFamily="18" charset="0"/>
              </a:rPr>
              <a:t>inální verze do </a:t>
            </a:r>
            <a:r>
              <a:rPr lang="cs-CZ" b="1">
                <a:latin typeface="Georgia" panose="02040502050405020303" pitchFamily="18" charset="0"/>
              </a:rPr>
              <a:t>31.5.2024.</a:t>
            </a:r>
          </a:p>
          <a:p>
            <a:pPr marL="0" indent="0">
              <a:spcAft>
                <a:spcPts val="800"/>
              </a:spcAft>
              <a:buFont typeface="Arial" panose="020B0604020202020204" pitchFamily="34" charset="0"/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cs-CZ" b="1" dirty="0">
              <a:latin typeface="Georgia" panose="02040502050405020303" pitchFamily="18" charset="0"/>
            </a:endParaRPr>
          </a:p>
        </p:txBody>
      </p:sp>
      <p:sp useBgFill="1">
        <p:nvSpPr>
          <p:cNvPr id="14" name="Rectangle 89">
            <a:extLst>
              <a:ext uri="{FF2B5EF4-FFF2-40B4-BE49-F238E27FC236}">
                <a16:creationId xmlns:a16="http://schemas.microsoft.com/office/drawing/2014/main" id="{691050FD-9CAB-472E-675E-D9FD639837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45102" y="40367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" name="Rectangle 91">
            <a:extLst>
              <a:ext uri="{FF2B5EF4-FFF2-40B4-BE49-F238E27FC236}">
                <a16:creationId xmlns:a16="http://schemas.microsoft.com/office/drawing/2014/main" id="{C3FA135B-C397-4D8F-93BA-CF3EB0D782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45102" y="40367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6" name="Picture 3" descr="Abstraktní pozadí s trojúhelníky">
            <a:extLst>
              <a:ext uri="{FF2B5EF4-FFF2-40B4-BE49-F238E27FC236}">
                <a16:creationId xmlns:a16="http://schemas.microsoft.com/office/drawing/2014/main" id="{99149400-649C-B0A2-44DA-D37F091673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21" y="40367"/>
            <a:ext cx="12191979" cy="6857990"/>
          </a:xfrm>
          <a:prstGeom prst="rect">
            <a:avLst/>
          </a:prstGeom>
        </p:spPr>
      </p:pic>
      <p:sp>
        <p:nvSpPr>
          <p:cNvPr id="17" name="Rectangle 93">
            <a:extLst>
              <a:ext uri="{FF2B5EF4-FFF2-40B4-BE49-F238E27FC236}">
                <a16:creationId xmlns:a16="http://schemas.microsoft.com/office/drawing/2014/main" id="{93C3C594-816C-D53E-0E4A-D914868C27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581915" y="577180"/>
            <a:ext cx="6858000" cy="5784375"/>
          </a:xfrm>
          <a:prstGeom prst="rect">
            <a:avLst/>
          </a:prstGeom>
          <a:gradFill>
            <a:gsLst>
              <a:gs pos="100000">
                <a:schemeClr val="tx1">
                  <a:alpha val="0"/>
                </a:schemeClr>
              </a:gs>
              <a:gs pos="0">
                <a:schemeClr val="tx1"/>
              </a:gs>
              <a:gs pos="0">
                <a:schemeClr val="tx1">
                  <a:alpha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Nadpis 1">
            <a:extLst>
              <a:ext uri="{FF2B5EF4-FFF2-40B4-BE49-F238E27FC236}">
                <a16:creationId xmlns:a16="http://schemas.microsoft.com/office/drawing/2014/main" id="{68D0AC2C-693D-AB19-8485-A486569F9DE1}"/>
              </a:ext>
            </a:extLst>
          </p:cNvPr>
          <p:cNvSpPr txBox="1">
            <a:spLocks/>
          </p:cNvSpPr>
          <p:nvPr/>
        </p:nvSpPr>
        <p:spPr>
          <a:xfrm>
            <a:off x="422899" y="616620"/>
            <a:ext cx="10224781" cy="92741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800" dirty="0">
                <a:solidFill>
                  <a:srgbClr val="FFFFFF"/>
                </a:solidFill>
              </a:rPr>
              <a:t>Hodnocení projektu</a:t>
            </a:r>
          </a:p>
        </p:txBody>
      </p:sp>
      <p:cxnSp>
        <p:nvCxnSpPr>
          <p:cNvPr id="19" name="Straight Connector 95">
            <a:extLst>
              <a:ext uri="{FF2B5EF4-FFF2-40B4-BE49-F238E27FC236}">
                <a16:creationId xmlns:a16="http://schemas.microsoft.com/office/drawing/2014/main" id="{92E4E483-905C-5149-95C6-F99935179B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451082" y="45977"/>
            <a:ext cx="0" cy="6858000"/>
          </a:xfrm>
          <a:prstGeom prst="line">
            <a:avLst/>
          </a:prstGeom>
          <a:ln w="9525" cap="rnd">
            <a:solidFill>
              <a:srgbClr val="FEA01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97">
            <a:extLst>
              <a:ext uri="{FF2B5EF4-FFF2-40B4-BE49-F238E27FC236}">
                <a16:creationId xmlns:a16="http://schemas.microsoft.com/office/drawing/2014/main" id="{D83E6EE6-BE8C-ED23-7E5D-F2BE6E0526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43578" y="6212567"/>
            <a:ext cx="12192000" cy="0"/>
          </a:xfrm>
          <a:prstGeom prst="line">
            <a:avLst/>
          </a:prstGeom>
          <a:ln w="9525" cap="rnd">
            <a:solidFill>
              <a:srgbClr val="FEA01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Obrázek 20">
            <a:extLst>
              <a:ext uri="{FF2B5EF4-FFF2-40B4-BE49-F238E27FC236}">
                <a16:creationId xmlns:a16="http://schemas.microsoft.com/office/drawing/2014/main" id="{42712EB8-AECD-E3CE-365E-DA1BB182A9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4115" y="1808197"/>
            <a:ext cx="9193565" cy="4346825"/>
          </a:xfrm>
          <a:prstGeom prst="rect">
            <a:avLst/>
          </a:prstGeom>
        </p:spPr>
      </p:pic>
      <p:sp useBgFill="1">
        <p:nvSpPr>
          <p:cNvPr id="22" name="Rectangle 89">
            <a:extLst>
              <a:ext uri="{FF2B5EF4-FFF2-40B4-BE49-F238E27FC236}">
                <a16:creationId xmlns:a16="http://schemas.microsoft.com/office/drawing/2014/main" id="{6CF80D39-4FFE-9EB9-DA76-AD7199FE06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" y="152400"/>
            <a:ext cx="12188952" cy="6858000"/>
          </a:xfrm>
          <a:prstGeom prst="rect">
            <a:avLst/>
          </a:prstGeom>
          <a:solidFill>
            <a:srgbClr val="549E3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 Pro"/>
              <a:ea typeface="+mn-ea"/>
              <a:cs typeface="+mn-cs"/>
            </a:endParaRPr>
          </a:p>
        </p:txBody>
      </p:sp>
      <p:sp>
        <p:nvSpPr>
          <p:cNvPr id="23" name="Rectangle 91">
            <a:extLst>
              <a:ext uri="{FF2B5EF4-FFF2-40B4-BE49-F238E27FC236}">
                <a16:creationId xmlns:a16="http://schemas.microsoft.com/office/drawing/2014/main" id="{F40F441D-6811-25CF-751C-AF466768F6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" y="152400"/>
            <a:ext cx="12188952" cy="6858000"/>
          </a:xfrm>
          <a:prstGeom prst="rect">
            <a:avLst/>
          </a:prstGeom>
          <a:solidFill>
            <a:srgbClr val="E3DED1">
              <a:alpha val="3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 Pro"/>
              <a:ea typeface="+mn-ea"/>
              <a:cs typeface="+mn-cs"/>
            </a:endParaRPr>
          </a:p>
        </p:txBody>
      </p:sp>
      <p:pic>
        <p:nvPicPr>
          <p:cNvPr id="24" name="Picture 3" descr="Textura šmouněných spirál v písku">
            <a:extLst>
              <a:ext uri="{FF2B5EF4-FFF2-40B4-BE49-F238E27FC236}">
                <a16:creationId xmlns:a16="http://schemas.microsoft.com/office/drawing/2014/main" id="{AD0918D0-522F-E940-F3BF-BD595263A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09" b="8609"/>
          <a:stretch/>
        </p:blipFill>
        <p:spPr>
          <a:xfrm>
            <a:off x="8568" y="-71676"/>
            <a:ext cx="12191979" cy="6857990"/>
          </a:xfrm>
          <a:prstGeom prst="rect">
            <a:avLst/>
          </a:prstGeom>
        </p:spPr>
      </p:pic>
      <p:sp>
        <p:nvSpPr>
          <p:cNvPr id="25" name="Rectangle 93">
            <a:extLst>
              <a:ext uri="{FF2B5EF4-FFF2-40B4-BE49-F238E27FC236}">
                <a16:creationId xmlns:a16="http://schemas.microsoft.com/office/drawing/2014/main" id="{39E50C3E-0CE7-EB73-424D-F80DD51C6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384413" y="689213"/>
            <a:ext cx="6858000" cy="5784375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rgbClr val="000000"/>
              </a:gs>
              <a:gs pos="0">
                <a:srgbClr val="000000">
                  <a:alpha val="4000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 Pro"/>
              <a:ea typeface="+mn-ea"/>
              <a:cs typeface="+mn-cs"/>
            </a:endParaRPr>
          </a:p>
        </p:txBody>
      </p:sp>
      <p:sp>
        <p:nvSpPr>
          <p:cNvPr id="26" name="Nadpis 1">
            <a:extLst>
              <a:ext uri="{FF2B5EF4-FFF2-40B4-BE49-F238E27FC236}">
                <a16:creationId xmlns:a16="http://schemas.microsoft.com/office/drawing/2014/main" id="{26F0F65B-B5D9-8C2C-300B-B201F236C54F}"/>
              </a:ext>
            </a:extLst>
          </p:cNvPr>
          <p:cNvSpPr txBox="1">
            <a:spLocks/>
          </p:cNvSpPr>
          <p:nvPr/>
        </p:nvSpPr>
        <p:spPr>
          <a:xfrm>
            <a:off x="620401" y="728653"/>
            <a:ext cx="10224781" cy="92741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 Pro"/>
                <a:ea typeface="+mj-ea"/>
                <a:cs typeface="+mj-cs"/>
              </a:rPr>
              <a:t>Hodnocení projektu</a:t>
            </a:r>
            <a:endParaRPr kumimoji="0" lang="cs-CZ" sz="4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 Pro"/>
              <a:ea typeface="+mj-ea"/>
              <a:cs typeface="+mj-cs"/>
            </a:endParaRPr>
          </a:p>
        </p:txBody>
      </p:sp>
      <p:cxnSp>
        <p:nvCxnSpPr>
          <p:cNvPr id="27" name="Straight Connector 95">
            <a:extLst>
              <a:ext uri="{FF2B5EF4-FFF2-40B4-BE49-F238E27FC236}">
                <a16:creationId xmlns:a16="http://schemas.microsoft.com/office/drawing/2014/main" id="{8547D2A2-591A-8347-EBE0-BD3CD187F9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648584" y="158010"/>
            <a:ext cx="0" cy="6858000"/>
          </a:xfrm>
          <a:prstGeom prst="line">
            <a:avLst/>
          </a:prstGeom>
          <a:noFill/>
          <a:ln w="9525" cap="rnd" cmpd="sng" algn="ctr">
            <a:solidFill>
              <a:srgbClr val="FEA016"/>
            </a:solidFill>
            <a:prstDash val="dash"/>
            <a:miter lim="800000"/>
          </a:ln>
          <a:effectLst/>
        </p:spPr>
      </p:cxnSp>
      <p:cxnSp>
        <p:nvCxnSpPr>
          <p:cNvPr id="28" name="Straight Connector 97">
            <a:extLst>
              <a:ext uri="{FF2B5EF4-FFF2-40B4-BE49-F238E27FC236}">
                <a16:creationId xmlns:a16="http://schemas.microsoft.com/office/drawing/2014/main" id="{DBEF7FAE-3F65-5F48-90D3-C84A938747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3924" y="6324600"/>
            <a:ext cx="12192000" cy="0"/>
          </a:xfrm>
          <a:prstGeom prst="line">
            <a:avLst/>
          </a:prstGeom>
          <a:noFill/>
          <a:ln w="9525" cap="rnd" cmpd="sng" algn="ctr">
            <a:solidFill>
              <a:srgbClr val="FEA016"/>
            </a:solidFill>
            <a:prstDash val="dash"/>
            <a:miter lim="800000"/>
          </a:ln>
          <a:effectLst/>
        </p:spPr>
      </p:cxnSp>
      <p:pic>
        <p:nvPicPr>
          <p:cNvPr id="29" name="Obrázek 28">
            <a:extLst>
              <a:ext uri="{FF2B5EF4-FFF2-40B4-BE49-F238E27FC236}">
                <a16:creationId xmlns:a16="http://schemas.microsoft.com/office/drawing/2014/main" id="{423BC28A-E469-BED0-C3ED-CBCA2443B6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0299" y="1874253"/>
            <a:ext cx="9193565" cy="434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774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6740D7-626E-4F7E-B164-8D8377F3B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731" y="329184"/>
            <a:ext cx="10704141" cy="1783080"/>
          </a:xfrm>
        </p:spPr>
        <p:txBody>
          <a:bodyPr anchor="b">
            <a:normAutofit fontScale="90000"/>
          </a:bodyPr>
          <a:lstStyle/>
          <a:p>
            <a:br>
              <a:rPr lang="cs-CZ" sz="3800" b="1"/>
            </a:br>
            <a:r>
              <a:rPr lang="cs-CZ" sz="3800" b="1">
                <a:latin typeface="Georgia" panose="02040502050405020303" pitchFamily="18" charset="0"/>
              </a:rPr>
              <a:t>Doporučení pro finální projekt závěrečné práce</a:t>
            </a:r>
            <a:br>
              <a:rPr lang="cs-CZ" sz="3800" b="1">
                <a:latin typeface="Georgia" panose="02040502050405020303" pitchFamily="18" charset="0"/>
              </a:rPr>
            </a:br>
            <a:endParaRPr lang="cs-CZ" sz="3800" b="1" dirty="0">
              <a:latin typeface="Georgia" panose="02040502050405020303" pitchFamily="18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46A1D11-63BD-4E6D-BD42-82B839D5D8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731" y="1776549"/>
            <a:ext cx="10704141" cy="441393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2800" b="1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cs-CZ" sz="2800" b="1">
                <a:latin typeface="Georgia" panose="02040502050405020303" pitchFamily="18" charset="0"/>
              </a:rPr>
              <a:t>Pro teoretickou část:</a:t>
            </a:r>
          </a:p>
          <a:p>
            <a:pPr marL="0" indent="0">
              <a:buNone/>
            </a:pPr>
            <a:endParaRPr lang="cs-CZ" b="1">
              <a:latin typeface="Georgia" panose="02040502050405020303" pitchFamily="18" charset="0"/>
            </a:endParaRPr>
          </a:p>
          <a:p>
            <a:r>
              <a:rPr lang="cs-CZ">
                <a:latin typeface="Georgia" panose="02040502050405020303" pitchFamily="18" charset="0"/>
              </a:rPr>
              <a:t>přehled o současném stavu poznání (teorie, výzkumy) x </a:t>
            </a:r>
            <a:r>
              <a:rPr lang="cs-CZ" b="1">
                <a:solidFill>
                  <a:srgbClr val="0070C0"/>
                </a:solidFill>
                <a:latin typeface="Georgia" panose="02040502050405020303" pitchFamily="18" charset="0"/>
              </a:rPr>
              <a:t>Vaše připravenost, „startovní dráha“</a:t>
            </a:r>
          </a:p>
          <a:p>
            <a:r>
              <a:rPr lang="cs-CZ">
                <a:latin typeface="Georgia" panose="02040502050405020303" pitchFamily="18" charset="0"/>
              </a:rPr>
              <a:t>popis fenoménu s použitím odborných zdrojů (citovaných dle APA) – vymezení konceptů, </a:t>
            </a:r>
            <a:r>
              <a:rPr lang="cs-CZ">
                <a:solidFill>
                  <a:srgbClr val="0070C0"/>
                </a:solidFill>
                <a:latin typeface="Georgia" panose="02040502050405020303" pitchFamily="18" charset="0"/>
              </a:rPr>
              <a:t>opora o zvoleného autora;</a:t>
            </a:r>
            <a:endParaRPr lang="cs-CZ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989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99B64E-4AD2-4395-B9C5-E49561E56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pPr algn="ctr"/>
            <a:r>
              <a:rPr lang="cs-CZ" sz="3600" b="1" dirty="0">
                <a:latin typeface="Georgia" panose="02040502050405020303" pitchFamily="18" charset="0"/>
              </a:rPr>
              <a:t>Praktická část</a:t>
            </a:r>
            <a:br>
              <a:rPr lang="cs-CZ" sz="3600" b="1" dirty="0">
                <a:latin typeface="Georgia" panose="02040502050405020303" pitchFamily="18" charset="0"/>
              </a:rPr>
            </a:br>
            <a:r>
              <a:rPr lang="cs-CZ" sz="3600" b="1" dirty="0">
                <a:latin typeface="Georgia" panose="02040502050405020303" pitchFamily="18" charset="0"/>
              </a:rPr>
              <a:t>aplikační charakter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814A834-EED5-440A-907E-5828709C7F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2" y="2071316"/>
            <a:ext cx="10739941" cy="411917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cs-CZ" dirty="0">
                <a:latin typeface="Georgia" panose="02040502050405020303" pitchFamily="18" charset="0"/>
              </a:rPr>
              <a:t>Metodické návrhy do výuky a </a:t>
            </a:r>
            <a:r>
              <a:rPr lang="cs-CZ" b="1" dirty="0">
                <a:solidFill>
                  <a:srgbClr val="0070C0"/>
                </a:solidFill>
                <a:latin typeface="Georgia" panose="02040502050405020303" pitchFamily="18" charset="0"/>
              </a:rPr>
              <a:t>jejich struktura - vlastní návrhy či převzaté</a:t>
            </a:r>
          </a:p>
          <a:p>
            <a:pPr marL="0" indent="0">
              <a:buNone/>
            </a:pPr>
            <a:r>
              <a:rPr lang="cs-CZ" dirty="0">
                <a:latin typeface="Georgia" panose="02040502050405020303" pitchFamily="18" charset="0"/>
              </a:rPr>
              <a:t>Aplikace/ověření v praxi. </a:t>
            </a:r>
          </a:p>
          <a:p>
            <a:pPr marL="0" indent="0">
              <a:buNone/>
            </a:pPr>
            <a:r>
              <a:rPr lang="cs-CZ" dirty="0">
                <a:latin typeface="Georgia" panose="02040502050405020303" pitchFamily="18" charset="0"/>
              </a:rPr>
              <a:t>Reflexe aplikace podle </a:t>
            </a:r>
            <a:r>
              <a:rPr lang="cs-CZ" b="1" dirty="0">
                <a:solidFill>
                  <a:srgbClr val="0070C0"/>
                </a:solidFill>
                <a:latin typeface="Georgia" panose="02040502050405020303" pitchFamily="18" charset="0"/>
              </a:rPr>
              <a:t>vlastních kritérií.</a:t>
            </a:r>
            <a:r>
              <a:rPr lang="cs-CZ" dirty="0">
                <a:latin typeface="Georgia" panose="02040502050405020303" pitchFamily="18" charset="0"/>
              </a:rPr>
              <a:t> </a:t>
            </a:r>
          </a:p>
          <a:p>
            <a:pPr marL="0" indent="0">
              <a:buNone/>
            </a:pPr>
            <a:r>
              <a:rPr lang="cs-CZ" dirty="0">
                <a:latin typeface="Georgia" panose="02040502050405020303" pitchFamily="18" charset="0"/>
              </a:rPr>
              <a:t>Srozumitelná a logická </a:t>
            </a:r>
            <a:r>
              <a:rPr lang="cs-CZ" b="1" dirty="0">
                <a:latin typeface="Georgia" panose="02040502050405020303" pitchFamily="18" charset="0"/>
              </a:rPr>
              <a:t>prezentace výsledků </a:t>
            </a:r>
            <a:r>
              <a:rPr lang="cs-CZ" dirty="0">
                <a:latin typeface="Georgia" panose="02040502050405020303" pitchFamily="18" charset="0"/>
              </a:rPr>
              <a:t>v souvislostech; </a:t>
            </a:r>
          </a:p>
          <a:p>
            <a:pPr marL="0" indent="0">
              <a:buNone/>
            </a:pPr>
            <a:r>
              <a:rPr lang="cs-CZ" dirty="0">
                <a:latin typeface="Georgia" panose="02040502050405020303" pitchFamily="18" charset="0"/>
              </a:rPr>
              <a:t>Výsledky dát </a:t>
            </a:r>
            <a:r>
              <a:rPr lang="cs-CZ" b="1" dirty="0">
                <a:latin typeface="Georgia" panose="02040502050405020303" pitchFamily="18" charset="0"/>
              </a:rPr>
              <a:t>do kontextu </a:t>
            </a:r>
            <a:r>
              <a:rPr lang="cs-CZ" dirty="0">
                <a:latin typeface="Georgia" panose="02040502050405020303" pitchFamily="18" charset="0"/>
              </a:rPr>
              <a:t>východisek z </a:t>
            </a:r>
            <a:r>
              <a:rPr lang="cs-CZ" b="1" dirty="0">
                <a:latin typeface="Georgia" panose="02040502050405020303" pitchFamily="18" charset="0"/>
              </a:rPr>
              <a:t>teoretické části</a:t>
            </a:r>
            <a:r>
              <a:rPr lang="cs-CZ" dirty="0">
                <a:latin typeface="Georgia" panose="02040502050405020303" pitchFamily="18" charset="0"/>
              </a:rPr>
              <a:t>.</a:t>
            </a:r>
          </a:p>
          <a:p>
            <a:pPr marL="0" indent="0">
              <a:buNone/>
            </a:pPr>
            <a:endParaRPr lang="cs-CZ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089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257363FD-7E77-4145-9483-331A807A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6802" cy="6858000"/>
          </a:xfrm>
          <a:prstGeom prst="rect">
            <a:avLst/>
          </a:prstGeom>
          <a:gradFill flip="none" rotWithShape="1">
            <a:gsLst>
              <a:gs pos="28000">
                <a:schemeClr val="bg2">
                  <a:alpha val="84000"/>
                </a:schemeClr>
              </a:gs>
              <a:gs pos="74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3A6E4D3-8F01-43BA-AC06-9CD077201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b="1"/>
              <a:t>Struktura projektu závěrečné práce</a:t>
            </a:r>
          </a:p>
        </p:txBody>
      </p:sp>
      <p:graphicFrame>
        <p:nvGraphicFramePr>
          <p:cNvPr id="27" name="Zástupný obsah 2">
            <a:extLst>
              <a:ext uri="{FF2B5EF4-FFF2-40B4-BE49-F238E27FC236}">
                <a16:creationId xmlns:a16="http://schemas.microsoft.com/office/drawing/2014/main" id="{F581E6A2-4564-E4E8-48A9-F5669BDC8F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71394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96891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Detailní záběr zelených listů jetele">
            <a:extLst>
              <a:ext uri="{FF2B5EF4-FFF2-40B4-BE49-F238E27FC236}">
                <a16:creationId xmlns:a16="http://schemas.microsoft.com/office/drawing/2014/main" id="{8AEAC665-E285-C27B-67A2-35CDBDF913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87" r="9091" b="1930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257363FD-7E77-4145-9483-331A807A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6802" cy="6858000"/>
          </a:xfrm>
          <a:prstGeom prst="rect">
            <a:avLst/>
          </a:prstGeom>
          <a:gradFill flip="none" rotWithShape="1">
            <a:gsLst>
              <a:gs pos="28000">
                <a:schemeClr val="bg2">
                  <a:alpha val="84000"/>
                </a:schemeClr>
              </a:gs>
              <a:gs pos="74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EDF145-EB1B-60FA-03B1-8A0093853B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dirty="0">
                <a:latin typeface="Georgia" panose="02040502050405020303" pitchFamily="18" charset="0"/>
              </a:rPr>
              <a:t>Ať se vám daří </a:t>
            </a:r>
          </a:p>
          <a:p>
            <a:pPr marL="0" indent="0" algn="ctr">
              <a:buNone/>
            </a:pPr>
            <a:r>
              <a:rPr lang="cs-CZ" dirty="0">
                <a:latin typeface="Georgia" panose="02040502050405020303" pitchFamily="18" charset="0"/>
              </a:rPr>
              <a:t>průběžně a systematicky plnit </a:t>
            </a:r>
          </a:p>
          <a:p>
            <a:pPr marL="0" indent="0" algn="ctr">
              <a:buNone/>
            </a:pPr>
            <a:r>
              <a:rPr lang="cs-CZ" dirty="0">
                <a:latin typeface="Georgia" panose="02040502050405020303" pitchFamily="18" charset="0"/>
              </a:rPr>
              <a:t>zadání závěrečné práce.</a:t>
            </a:r>
          </a:p>
          <a:p>
            <a:pPr marL="0" indent="0" algn="ctr">
              <a:buNone/>
            </a:pPr>
            <a:r>
              <a:rPr lang="cs-CZ" dirty="0">
                <a:latin typeface="Georgia" panose="02040502050405020303" pitchFamily="18" charset="0"/>
              </a:rPr>
              <a:t>Děkuji za zájem a </a:t>
            </a:r>
            <a:r>
              <a:rPr lang="cs-CZ">
                <a:latin typeface="Georgia" panose="02040502050405020303" pitchFamily="18" charset="0"/>
              </a:rPr>
              <a:t>opravdový přístup.</a:t>
            </a:r>
            <a:endParaRPr lang="cs-CZ" dirty="0">
              <a:latin typeface="Georgia" panose="02040502050405020303" pitchFamily="18" charset="0"/>
            </a:endParaRPr>
          </a:p>
          <a:p>
            <a:pPr marL="0" indent="0" algn="ctr">
              <a:buNone/>
            </a:pPr>
            <a:endParaRPr lang="cs-CZ" dirty="0">
              <a:latin typeface="Georgia" panose="02040502050405020303" pitchFamily="18" charset="0"/>
            </a:endParaRPr>
          </a:p>
          <a:p>
            <a:pPr marL="0" indent="0" algn="ctr">
              <a:buNone/>
            </a:pPr>
            <a:endParaRPr lang="cs-CZ" dirty="0">
              <a:latin typeface="Georgia" panose="02040502050405020303" pitchFamily="18" charset="0"/>
            </a:endParaRPr>
          </a:p>
          <a:p>
            <a:pPr marL="0" indent="0" algn="ctr">
              <a:buNone/>
            </a:pPr>
            <a:endParaRPr lang="cs-CZ" dirty="0">
              <a:latin typeface="Georgia" panose="02040502050405020303" pitchFamily="18" charset="0"/>
            </a:endParaRPr>
          </a:p>
          <a:p>
            <a:pPr marL="0" indent="0" algn="ctr">
              <a:buNone/>
            </a:pPr>
            <a:r>
              <a:rPr lang="cs-CZ" dirty="0">
                <a:latin typeface="Georgia" panose="02040502050405020303" pitchFamily="18" charset="0"/>
              </a:rPr>
              <a:t>HH</a:t>
            </a:r>
          </a:p>
          <a:p>
            <a:pPr marL="0" indent="0">
              <a:buNone/>
            </a:pPr>
            <a:endParaRPr lang="cs-CZ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2532609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264</Words>
  <Application>Microsoft Office PowerPoint</Application>
  <PresentationFormat>Širokoúhlá obrazovka</PresentationFormat>
  <Paragraphs>41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4" baseType="lpstr">
      <vt:lpstr>Aptos</vt:lpstr>
      <vt:lpstr>Aptos Display</vt:lpstr>
      <vt:lpstr>Arial</vt:lpstr>
      <vt:lpstr>Calibri</vt:lpstr>
      <vt:lpstr>Georgia</vt:lpstr>
      <vt:lpstr>Georgia Pro</vt:lpstr>
      <vt:lpstr>Times New Roman</vt:lpstr>
      <vt:lpstr>Motiv Office</vt:lpstr>
      <vt:lpstr>Prezentace projektů ZP, diskuse, zpětná vazba </vt:lpstr>
      <vt:lpstr>Prezentace aplikace PowerPoint</vt:lpstr>
      <vt:lpstr> Doporučení pro finální projekt závěrečné práce </vt:lpstr>
      <vt:lpstr>Praktická část aplikační charakter</vt:lpstr>
      <vt:lpstr>Struktura projektu závěrečné práce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projektů ZP, diskuse, zpětná vazba </dc:title>
  <dc:creator>Hana Horká</dc:creator>
  <cp:lastModifiedBy>Hana Horká</cp:lastModifiedBy>
  <cp:revision>3</cp:revision>
  <dcterms:created xsi:type="dcterms:W3CDTF">2024-05-02T14:51:00Z</dcterms:created>
  <dcterms:modified xsi:type="dcterms:W3CDTF">2024-05-05T19:37:54Z</dcterms:modified>
</cp:coreProperties>
</file>